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0"/>
  </p:notesMasterIdLst>
  <p:sldIdLst>
    <p:sldId id="364" r:id="rId2"/>
    <p:sldId id="371" r:id="rId3"/>
    <p:sldId id="370" r:id="rId4"/>
    <p:sldId id="326" r:id="rId5"/>
    <p:sldId id="367" r:id="rId6"/>
    <p:sldId id="368" r:id="rId7"/>
    <p:sldId id="369" r:id="rId8"/>
    <p:sldId id="322" r:id="rId9"/>
  </p:sldIdLst>
  <p:sldSz cx="17327563" cy="9747250"/>
  <p:notesSz cx="6858000" cy="9144000"/>
  <p:defaultTextStyle>
    <a:defPPr>
      <a:defRPr lang="en-US"/>
    </a:defPPr>
    <a:lvl1pPr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773113" indent="-315913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1546225" indent="-631825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2319338" indent="-947738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3094038" indent="-1265238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46" d="100"/>
          <a:sy n="46" d="100"/>
        </p:scale>
        <p:origin x="-136" y="-336"/>
      </p:cViewPr>
      <p:guideLst>
        <p:guide orient="horz" pos="3070"/>
        <p:guide pos="545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C063FE-8627-9A42-970F-0BBEEB02B587}" type="datetimeFigureOut">
              <a:rPr lang="en-US" smtClean="0"/>
              <a:pPr/>
              <a:t>12/5/13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60C2FB-C494-1A46-A471-884A4E7544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051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6588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017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198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6760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6760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6760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6760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086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green-arrow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23938" y="4529138"/>
            <a:ext cx="4699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0810" y="4194366"/>
            <a:ext cx="14728429" cy="1147646"/>
          </a:xfrm>
        </p:spPr>
        <p:txBody>
          <a:bodyPr>
            <a:normAutofit/>
          </a:bodyPr>
          <a:lstStyle>
            <a:lvl1pPr>
              <a:defRPr sz="6000" cap="none">
                <a:solidFill>
                  <a:srgbClr val="60616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1708" y="5342012"/>
            <a:ext cx="14873039" cy="539935"/>
          </a:xfrm>
        </p:spPr>
        <p:txBody>
          <a:bodyPr>
            <a:normAutofit/>
          </a:bodyPr>
          <a:lstStyle>
            <a:lvl1pPr marL="0" indent="0" algn="l">
              <a:buNone/>
              <a:defRPr sz="2000" cap="all">
                <a:solidFill>
                  <a:srgbClr val="959594"/>
                </a:solidFill>
              </a:defRPr>
            </a:lvl1pPr>
            <a:lvl2pPr marL="7735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5470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320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0941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8676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641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4147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188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Neutr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lang="en-US" sz="3600" b="0" kern="1200" dirty="0" smtClean="0">
                <a:solidFill>
                  <a:srgbClr val="606163"/>
                </a:solidFill>
                <a:latin typeface="Arial"/>
                <a:ea typeface="ＭＳ Ｐゴシック" charset="-128"/>
                <a:cs typeface="Arial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lang="en-US" sz="2000" b="0" kern="1200" dirty="0" smtClean="0">
                <a:solidFill>
                  <a:srgbClr val="606163"/>
                </a:solidFill>
                <a:latin typeface="Arial"/>
                <a:ea typeface="ＭＳ Ｐゴシック" charset="-128"/>
                <a:cs typeface="Arial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Quot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 - Orang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ingle E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346" y="1911090"/>
            <a:ext cx="15877477" cy="6202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EB2E47-3EB2-7B4C-8CBB-96C276A0FE3D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6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E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346" y="1911090"/>
            <a:ext cx="7837679" cy="6202363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2"/>
          </p:nvPr>
        </p:nvSpPr>
        <p:spPr>
          <a:xfrm>
            <a:off x="8581834" y="1911090"/>
            <a:ext cx="7837679" cy="6202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5EE07B-F34A-FA4F-B1CE-CFC0CBB33D03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4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and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E65049-4C82-E04B-9F6B-F7891345E80F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5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eft Text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2406" y="1911480"/>
            <a:ext cx="8451015" cy="62012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9187803" y="1924050"/>
            <a:ext cx="7231021" cy="6202363"/>
          </a:xfrm>
        </p:spPr>
        <p:txBody>
          <a:bodyPr rtlCol="0">
            <a:normAutofit/>
          </a:bodyPr>
          <a:lstStyle/>
          <a:p>
            <a:pPr lvl="0"/>
            <a:r>
              <a:rPr lang="en-US" noProof="0" dirty="0" smtClean="0"/>
              <a:t>Drag picture to placeholder or click icon to add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BAC513-4D0E-C74B-A7A1-892545C7785F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Image and Righ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44084" y="1911480"/>
            <a:ext cx="8451015" cy="62012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76288" y="1924050"/>
            <a:ext cx="7231021" cy="6202363"/>
          </a:xfrm>
        </p:spPr>
        <p:txBody>
          <a:bodyPr rtlCol="0">
            <a:normAutofit/>
          </a:bodyPr>
          <a:lstStyle/>
          <a:p>
            <a:pPr lvl="0"/>
            <a:r>
              <a:rPr lang="en-US" noProof="0" dirty="0" smtClean="0"/>
              <a:t>Drag picture to placeholder or click icon to add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A89BF3-E600-C144-A21B-6A3E008C3C47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1231163"/>
          </a:xfrm>
        </p:spPr>
        <p:txBody>
          <a:bodyPr>
            <a:noAutofit/>
          </a:bodyPr>
          <a:lstStyle>
            <a:lvl1pPr algn="l">
              <a:buFontTx/>
              <a:buNone/>
              <a:defRPr sz="60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1231163"/>
          </a:xfrm>
        </p:spPr>
        <p:txBody>
          <a:bodyPr>
            <a:noAutofit/>
          </a:bodyPr>
          <a:lstStyle>
            <a:lvl1pPr algn="l">
              <a:buFontTx/>
              <a:buNone/>
              <a:defRPr sz="60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Orang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1231163"/>
          </a:xfrm>
        </p:spPr>
        <p:txBody>
          <a:bodyPr>
            <a:noAutofit/>
          </a:bodyPr>
          <a:lstStyle>
            <a:lvl1pPr algn="l">
              <a:buFontTx/>
              <a:buNone/>
              <a:defRPr sz="60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21" Type="http://schemas.openxmlformats.org/officeDocument/2006/relationships/image" Target="../media/image1.png"/><Relationship Id="rId22" Type="http://schemas.openxmlformats.org/officeDocument/2006/relationships/image" Target="../media/image2.png"/><Relationship Id="rId23" Type="http://schemas.openxmlformats.org/officeDocument/2006/relationships/image" Target="../media/image3.png"/><Relationship Id="rId24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776288" y="300038"/>
            <a:ext cx="14489112" cy="144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54707" tIns="77354" rIns="154707" bIns="7735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41338" y="1911350"/>
            <a:ext cx="14762162" cy="620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54707" tIns="77354" rIns="154707" bIns="773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593725" y="9242425"/>
            <a:ext cx="676275" cy="5191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BFCFF"/>
                </a:solidFill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5BC9A301-5145-9949-A6FA-C172551C9455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1" r:id="rId1"/>
    <p:sldLayoutId id="2147484152" r:id="rId2"/>
    <p:sldLayoutId id="2147484153" r:id="rId3"/>
    <p:sldLayoutId id="2147484154" r:id="rId4"/>
    <p:sldLayoutId id="2147484155" r:id="rId5"/>
    <p:sldLayoutId id="2147484156" r:id="rId6"/>
    <p:sldLayoutId id="2147484157" r:id="rId7"/>
    <p:sldLayoutId id="2147484158" r:id="rId8"/>
    <p:sldLayoutId id="2147484159" r:id="rId9"/>
    <p:sldLayoutId id="2147484160" r:id="rId10"/>
    <p:sldLayoutId id="2147484161" r:id="rId11"/>
    <p:sldLayoutId id="2147484162" r:id="rId12"/>
    <p:sldLayoutId id="2147484163" r:id="rId13"/>
    <p:sldLayoutId id="2147484164" r:id="rId14"/>
    <p:sldLayoutId id="2147484165" r:id="rId15"/>
    <p:sldLayoutId id="2147484166" r:id="rId16"/>
    <p:sldLayoutId id="2147484167" r:id="rId17"/>
    <p:sldLayoutId id="2147484168" r:id="rId18"/>
    <p:sldLayoutId id="2147484169" r:id="rId19"/>
  </p:sldLayoutIdLst>
  <p:hf hdr="0" dt="0"/>
  <p:txStyles>
    <p:titleStyle>
      <a:lvl1pPr algn="l" defTabSz="773113" rtl="0" eaLnBrk="1" fontAlgn="base" hangingPunct="1">
        <a:spcBef>
          <a:spcPct val="0"/>
        </a:spcBef>
        <a:spcAft>
          <a:spcPct val="0"/>
        </a:spcAft>
        <a:defRPr sz="3600" b="1" kern="1200" cap="all">
          <a:solidFill>
            <a:srgbClr val="606163"/>
          </a:solidFill>
          <a:latin typeface="Arial"/>
          <a:ea typeface="ＭＳ Ｐゴシック" charset="-128"/>
          <a:cs typeface="Arial"/>
        </a:defRPr>
      </a:lvl1pPr>
      <a:lvl2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2pPr>
      <a:lvl3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3pPr>
      <a:lvl4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4pPr>
      <a:lvl5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5pPr>
      <a:lvl6pPr marL="4572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6pPr>
      <a:lvl7pPr marL="9144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7pPr>
      <a:lvl8pPr marL="13716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8pPr>
      <a:lvl9pPr marL="18288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9pPr>
    </p:titleStyle>
    <p:bodyStyle>
      <a:lvl1pPr marL="273050" indent="-273050" algn="l" defTabSz="773113" rtl="0" eaLnBrk="1" fontAlgn="base" hangingPunct="1">
        <a:spcBef>
          <a:spcPts val="600"/>
        </a:spcBef>
        <a:spcAft>
          <a:spcPct val="0"/>
        </a:spcAft>
        <a:buSzPct val="80000"/>
        <a:buBlip>
          <a:blip r:embed="rId22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1pPr>
      <a:lvl2pPr marL="758825" indent="-273050" algn="l" defTabSz="773113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3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2pPr>
      <a:lvl3pPr marL="1690688" indent="-273050" algn="l" defTabSz="773113" rtl="0" eaLnBrk="1" fontAlgn="base" hangingPunct="1">
        <a:spcBef>
          <a:spcPct val="20000"/>
        </a:spcBef>
        <a:spcAft>
          <a:spcPct val="0"/>
        </a:spcAft>
        <a:buSzPct val="40000"/>
        <a:buBlip>
          <a:blip r:embed="rId24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3pPr>
      <a:lvl4pPr marL="2706688" indent="-273050" algn="l" defTabSz="773113" rtl="0" eaLnBrk="1" fontAlgn="base" hangingPunct="1">
        <a:spcBef>
          <a:spcPct val="20000"/>
        </a:spcBef>
        <a:spcAft>
          <a:spcPct val="0"/>
        </a:spcAft>
        <a:buSzPct val="40000"/>
        <a:buBlip>
          <a:blip r:embed="rId24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4pPr>
      <a:lvl5pPr marL="3479800" indent="-273050" algn="l" defTabSz="773113" rtl="0" eaLnBrk="1" fontAlgn="base" hangingPunct="1">
        <a:spcBef>
          <a:spcPct val="20000"/>
        </a:spcBef>
        <a:spcAft>
          <a:spcPct val="0"/>
        </a:spcAft>
        <a:buSzPct val="40000"/>
        <a:buBlip>
          <a:blip r:embed="rId24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5pPr>
      <a:lvl6pPr marL="4254452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6pPr>
      <a:lvl7pPr marL="5027988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7pPr>
      <a:lvl8pPr marL="5801525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8pPr>
      <a:lvl9pPr marL="6575062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73537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547073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320610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94147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867683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641220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414757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6188293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support.brightcove.com/en/docs/media-api-error-message-reference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sz="6600" dirty="0" smtClean="0"/>
              <a:t>Configuring the Request</a:t>
            </a:r>
            <a:endParaRPr lang="en-US" sz="6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9189943"/>
            <a:ext cx="866378" cy="54151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184382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title"/>
          </p:nvPr>
        </p:nvSpPr>
        <p:spPr>
          <a:xfrm>
            <a:off x="541338" y="300038"/>
            <a:ext cx="14724062" cy="1449387"/>
          </a:xfrm>
        </p:spPr>
        <p:txBody>
          <a:bodyPr/>
          <a:lstStyle/>
          <a:p>
            <a:r>
              <a:rPr lang="en-US">
                <a:latin typeface="Arial" charset="0"/>
                <a:ea typeface="ＭＳ Ｐゴシック" charset="0"/>
              </a:rPr>
              <a:t>Read API Results as XML</a:t>
            </a:r>
          </a:p>
        </p:txBody>
      </p:sp>
      <p:sp>
        <p:nvSpPr>
          <p:cNvPr id="49154" name="Rectangle 3"/>
          <p:cNvSpPr>
            <a:spLocks noGrp="1" noChangeArrowheads="1"/>
          </p:cNvSpPr>
          <p:nvPr>
            <p:ph idx="1"/>
          </p:nvPr>
        </p:nvSpPr>
        <p:spPr>
          <a:xfrm>
            <a:off x="541338" y="1911350"/>
            <a:ext cx="15878175" cy="6202363"/>
          </a:xfrm>
        </p:spPr>
        <p:txBody>
          <a:bodyPr/>
          <a:lstStyle/>
          <a:p>
            <a:r>
              <a:rPr lang="en-US" sz="3000">
                <a:latin typeface="Arial" charset="0"/>
                <a:ea typeface="ＭＳ Ｐゴシック" charset="0"/>
              </a:rPr>
              <a:t>Good for syndication (but consider that an increasing number of developers are used to working with JSON, and many prefer it)</a:t>
            </a:r>
          </a:p>
          <a:p>
            <a:r>
              <a:rPr lang="en-US" sz="3000">
                <a:latin typeface="Arial" charset="0"/>
                <a:ea typeface="ＭＳ Ｐゴシック" charset="0"/>
              </a:rPr>
              <a:t>&amp;output=rss</a:t>
            </a:r>
          </a:p>
          <a:p>
            <a:r>
              <a:rPr lang="en-US" sz="3000">
                <a:latin typeface="Arial" charset="0"/>
                <a:ea typeface="ＭＳ Ｐゴシック" charset="0"/>
              </a:rPr>
              <a:t>&amp;output=mrss</a:t>
            </a:r>
          </a:p>
          <a:p>
            <a:r>
              <a:rPr lang="en-US" sz="3000">
                <a:latin typeface="Arial" charset="0"/>
                <a:ea typeface="ＭＳ Ｐゴシック" charset="0"/>
              </a:rPr>
              <a:t>Results are raw feeds, typically need additional processing to create nice MRSS feeds</a:t>
            </a:r>
          </a:p>
        </p:txBody>
      </p:sp>
    </p:spTree>
    <p:extLst>
      <p:ext uri="{BB962C8B-B14F-4D97-AF65-F5344CB8AC3E}">
        <p14:creationId xmlns:p14="http://schemas.microsoft.com/office/powerpoint/2010/main" val="21380937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ChangeArrowheads="1"/>
          </p:cNvSpPr>
          <p:nvPr>
            <p:ph type="title"/>
          </p:nvPr>
        </p:nvSpPr>
        <p:spPr>
          <a:xfrm>
            <a:off x="541338" y="300038"/>
            <a:ext cx="14724062" cy="1449387"/>
          </a:xfrm>
        </p:spPr>
        <p:txBody>
          <a:bodyPr/>
          <a:lstStyle/>
          <a:p>
            <a:r>
              <a:rPr lang="en-US">
                <a:latin typeface="Arial" charset="0"/>
                <a:ea typeface="ＭＳ Ｐゴシック" charset="0"/>
              </a:rPr>
              <a:t>Checking for Errors</a:t>
            </a:r>
          </a:p>
        </p:txBody>
      </p:sp>
      <p:sp>
        <p:nvSpPr>
          <p:cNvPr id="40962" name="Rectangle 3"/>
          <p:cNvSpPr>
            <a:spLocks noGrp="1" noChangeArrowheads="1"/>
          </p:cNvSpPr>
          <p:nvPr>
            <p:ph idx="1"/>
          </p:nvPr>
        </p:nvSpPr>
        <p:spPr>
          <a:xfrm>
            <a:off x="541338" y="1911350"/>
            <a:ext cx="15878175" cy="6202363"/>
          </a:xfrm>
        </p:spPr>
        <p:txBody>
          <a:bodyPr/>
          <a:lstStyle/>
          <a:p>
            <a:r>
              <a:rPr lang="en-US" sz="3000">
                <a:latin typeface="Arial" charset="0"/>
                <a:ea typeface="ＭＳ Ｐゴシック" charset="0"/>
              </a:rPr>
              <a:t>in the JSON object</a:t>
            </a:r>
          </a:p>
          <a:p>
            <a:pPr lvl="1"/>
            <a:r>
              <a:rPr lang="ja-JP" altLang="en-US" sz="3000">
                <a:latin typeface="Arial" charset="0"/>
                <a:ea typeface="ＭＳ Ｐゴシック" charset="0"/>
              </a:rPr>
              <a:t>“</a:t>
            </a:r>
            <a:r>
              <a:rPr lang="en-US" altLang="ja-JP" sz="3000">
                <a:latin typeface="Arial" charset="0"/>
                <a:ea typeface="ＭＳ Ｐゴシック" charset="0"/>
              </a:rPr>
              <a:t>error</a:t>
            </a:r>
            <a:r>
              <a:rPr lang="ja-JP" altLang="en-US" sz="3000">
                <a:latin typeface="Arial" charset="0"/>
                <a:ea typeface="ＭＳ Ｐゴシック" charset="0"/>
              </a:rPr>
              <a:t>”</a:t>
            </a:r>
            <a:r>
              <a:rPr lang="en-US" altLang="ja-JP" sz="3000">
                <a:latin typeface="Arial" charset="0"/>
                <a:ea typeface="ＭＳ Ｐゴシック" charset="0"/>
              </a:rPr>
              <a:t>: a human-readable error name or message</a:t>
            </a:r>
          </a:p>
          <a:p>
            <a:pPr lvl="1"/>
            <a:r>
              <a:rPr lang="ja-JP" altLang="en-US" sz="3000">
                <a:latin typeface="Arial" charset="0"/>
                <a:ea typeface="ＭＳ Ｐゴシック" charset="0"/>
              </a:rPr>
              <a:t>“</a:t>
            </a:r>
            <a:r>
              <a:rPr lang="en-US" altLang="ja-JP" sz="3000">
                <a:latin typeface="Arial" charset="0"/>
                <a:ea typeface="ＭＳ Ｐゴシック" charset="0"/>
              </a:rPr>
              <a:t>code</a:t>
            </a:r>
            <a:r>
              <a:rPr lang="ja-JP" altLang="en-US" sz="3000">
                <a:latin typeface="Arial" charset="0"/>
                <a:ea typeface="ＭＳ Ｐゴシック" charset="0"/>
              </a:rPr>
              <a:t>”</a:t>
            </a:r>
            <a:r>
              <a:rPr lang="en-US" altLang="ja-JP" sz="3000">
                <a:latin typeface="Arial" charset="0"/>
                <a:ea typeface="ＭＳ Ｐゴシック" charset="0"/>
              </a:rPr>
              <a:t>: a numeric error code</a:t>
            </a:r>
          </a:p>
          <a:p>
            <a:r>
              <a:rPr lang="en-US" sz="3000">
                <a:latin typeface="Arial" charset="0"/>
                <a:ea typeface="ＭＳ Ｐゴシック" charset="0"/>
              </a:rPr>
              <a:t>error code table: </a:t>
            </a:r>
            <a:r>
              <a:rPr lang="en-US" sz="3000">
                <a:latin typeface="Arial" charset="0"/>
                <a:ea typeface="ＭＳ Ｐゴシック" charset="0"/>
                <a:hlinkClick r:id="rId3"/>
              </a:rPr>
              <a:t>http://support.brightcove.com/en/docs/media-api-error-message-reference</a:t>
            </a:r>
            <a:endParaRPr lang="en-US" sz="3000">
              <a:latin typeface="Arial" charset="0"/>
              <a:ea typeface="ＭＳ Ｐゴシック" charset="0"/>
            </a:endParaRPr>
          </a:p>
          <a:p>
            <a:r>
              <a:rPr lang="en-US" sz="3000">
                <a:latin typeface="Arial" charset="0"/>
                <a:ea typeface="ＭＳ Ｐゴシック" charset="0"/>
              </a:rPr>
              <a:t>{"error": "UNKNOWN_METHOD","code":301} </a:t>
            </a:r>
          </a:p>
        </p:txBody>
      </p:sp>
    </p:spTree>
    <p:extLst>
      <p:ext uri="{BB962C8B-B14F-4D97-AF65-F5344CB8AC3E}">
        <p14:creationId xmlns:p14="http://schemas.microsoft.com/office/powerpoint/2010/main" val="15724321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Content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235459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Content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087134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Content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058556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Content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146081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4700" dirty="0"/>
              <a:t>Thank you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Brightcove Learning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" y="9253119"/>
            <a:ext cx="812230" cy="40387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295984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Brightcove Corporate">
      <a:dk1>
        <a:srgbClr val="535353"/>
      </a:dk1>
      <a:lt1>
        <a:srgbClr val="FFFFFF"/>
      </a:lt1>
      <a:dk2>
        <a:srgbClr val="868685"/>
      </a:dk2>
      <a:lt2>
        <a:srgbClr val="E6E6E6"/>
      </a:lt2>
      <a:accent1>
        <a:srgbClr val="DC8700"/>
      </a:accent1>
      <a:accent2>
        <a:srgbClr val="B1CE00"/>
      </a:accent2>
      <a:accent3>
        <a:srgbClr val="D40F7F"/>
      </a:accent3>
      <a:accent4>
        <a:srgbClr val="609CA7"/>
      </a:accent4>
      <a:accent5>
        <a:srgbClr val="999999"/>
      </a:accent5>
      <a:accent6>
        <a:srgbClr val="999999"/>
      </a:accent6>
      <a:hlink>
        <a:srgbClr val="67A5AE"/>
      </a:hlink>
      <a:folHlink>
        <a:srgbClr val="0B636C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17041</TotalTime>
  <Words>139</Words>
  <Application>Microsoft Macintosh PowerPoint</Application>
  <PresentationFormat>Custom</PresentationFormat>
  <Paragraphs>30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Default Theme</vt:lpstr>
      <vt:lpstr>PowerPoint Presentation</vt:lpstr>
      <vt:lpstr>Read API Results as XML</vt:lpstr>
      <vt:lpstr>Checking for Errors</vt:lpstr>
      <vt:lpstr>Title</vt:lpstr>
      <vt:lpstr>Title</vt:lpstr>
      <vt:lpstr>Title</vt:lpstr>
      <vt:lpstr>Title</vt:lpstr>
      <vt:lpstr>PowerPoint Presentation</vt:lpstr>
    </vt:vector>
  </TitlesOfParts>
  <Company>Boston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with the Universal Player API</dc:title>
  <dc:creator>Robert Crooks</dc:creator>
  <cp:lastModifiedBy>Matt Boles</cp:lastModifiedBy>
  <cp:revision>111</cp:revision>
  <dcterms:created xsi:type="dcterms:W3CDTF">2011-11-27T08:26:53Z</dcterms:created>
  <dcterms:modified xsi:type="dcterms:W3CDTF">2013-12-05T20:21:31Z</dcterms:modified>
</cp:coreProperties>
</file>