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323" r:id="rId12"/>
    <p:sldId id="270" r:id="rId13"/>
    <p:sldId id="271" r:id="rId14"/>
    <p:sldId id="272" r:id="rId15"/>
    <p:sldId id="273" r:id="rId16"/>
    <p:sldId id="275" r:id="rId17"/>
    <p:sldId id="339" r:id="rId18"/>
    <p:sldId id="340" r:id="rId19"/>
    <p:sldId id="341" r:id="rId20"/>
    <p:sldId id="277" r:id="rId21"/>
    <p:sldId id="278" r:id="rId22"/>
    <p:sldId id="279" r:id="rId23"/>
    <p:sldId id="280" r:id="rId24"/>
    <p:sldId id="281" r:id="rId25"/>
    <p:sldId id="342" r:id="rId26"/>
    <p:sldId id="343" r:id="rId27"/>
    <p:sldId id="284" r:id="rId28"/>
    <p:sldId id="326" r:id="rId29"/>
    <p:sldId id="285" r:id="rId30"/>
    <p:sldId id="292" r:id="rId31"/>
    <p:sldId id="345" r:id="rId32"/>
    <p:sldId id="346" r:id="rId33"/>
    <p:sldId id="347" r:id="rId34"/>
    <p:sldId id="348" r:id="rId35"/>
    <p:sldId id="350" r:id="rId36"/>
    <p:sldId id="349" r:id="rId37"/>
    <p:sldId id="311" r:id="rId38"/>
    <p:sldId id="330" r:id="rId39"/>
    <p:sldId id="354" r:id="rId40"/>
    <p:sldId id="351" r:id="rId41"/>
    <p:sldId id="352" r:id="rId42"/>
    <p:sldId id="353" r:id="rId43"/>
    <p:sldId id="320" r:id="rId44"/>
    <p:sldId id="355" r:id="rId45"/>
    <p:sldId id="322" r:id="rId4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608" y="-120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2E67-C79B-9E46-B970-2AE6568364EF}" type="doc">
      <dgm:prSet loTypeId="urn:microsoft.com/office/officeart/2005/8/layout/vList3#1" loCatId="" qsTypeId="urn:microsoft.com/office/officeart/2005/8/quickstyle/simple4" qsCatId="simple" csTypeId="urn:microsoft.com/office/officeart/2005/8/colors/accent1_2" csCatId="accent1" phldr="1"/>
      <dgm:spPr/>
    </dgm:pt>
    <dgm:pt modelId="{1502FB04-7520-8148-89A6-4C5756E3C88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22E6D9D8-8E86-3B41-B0D8-90DAE5CD4636}" type="parTrans" cxnId="{FFE24DEF-5A00-064D-83E4-EF3BF8D0621C}">
      <dgm:prSet/>
      <dgm:spPr/>
      <dgm:t>
        <a:bodyPr/>
        <a:lstStyle/>
        <a:p>
          <a:endParaRPr lang="en-US"/>
        </a:p>
      </dgm:t>
    </dgm:pt>
    <dgm:pt modelId="{4655E7CF-B7DB-4849-845E-9F12CA47F707}" type="sibTrans" cxnId="{FFE24DEF-5A00-064D-83E4-EF3BF8D0621C}">
      <dgm:prSet/>
      <dgm:spPr/>
      <dgm:t>
        <a:bodyPr/>
        <a:lstStyle/>
        <a:p>
          <a:endParaRPr lang="en-US"/>
        </a:p>
      </dgm:t>
    </dgm:pt>
    <dgm:pt modelId="{63847200-FF9F-9344-9CF2-E3242B9C0CB8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8ADBE0F2-21D4-DE41-AF2A-35138BA00375}" type="parTrans" cxnId="{3C99E89E-0B94-9144-A2A7-78BCFBF967EF}">
      <dgm:prSet/>
      <dgm:spPr/>
      <dgm:t>
        <a:bodyPr/>
        <a:lstStyle/>
        <a:p>
          <a:endParaRPr lang="en-US"/>
        </a:p>
      </dgm:t>
    </dgm:pt>
    <dgm:pt modelId="{9962FA45-1488-E34A-96DE-A3BE88638DFC}" type="sibTrans" cxnId="{3C99E89E-0B94-9144-A2A7-78BCFBF967EF}">
      <dgm:prSet/>
      <dgm:spPr/>
      <dgm:t>
        <a:bodyPr/>
        <a:lstStyle/>
        <a:p>
          <a:endParaRPr lang="en-US"/>
        </a:p>
      </dgm:t>
    </dgm:pt>
    <dgm:pt modelId="{EC01C5D9-2B50-8047-8463-B211A754E550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the Video Player Module and Video Data</a:t>
          </a:r>
          <a:endParaRPr lang="en-US" dirty="0"/>
        </a:p>
      </dgm:t>
    </dgm:pt>
    <dgm:pt modelId="{65EC65BB-1083-E848-AB3D-2A64DF685FB3}" type="parTrans" cxnId="{8879767C-BA7F-A745-A17A-CD71DACEBF47}">
      <dgm:prSet/>
      <dgm:spPr/>
      <dgm:t>
        <a:bodyPr/>
        <a:lstStyle/>
        <a:p>
          <a:endParaRPr lang="en-US"/>
        </a:p>
      </dgm:t>
    </dgm:pt>
    <dgm:pt modelId="{45F856F0-CA12-0048-9664-091A580FB411}" type="sibTrans" cxnId="{8879767C-BA7F-A745-A17A-CD71DACEBF47}">
      <dgm:prSet/>
      <dgm:spPr/>
      <dgm:t>
        <a:bodyPr/>
        <a:lstStyle/>
        <a:p>
          <a:endParaRPr lang="en-US"/>
        </a:p>
      </dgm:t>
    </dgm:pt>
    <dgm:pt modelId="{9F2628AB-DF64-CD4F-83BD-53C3654635C3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Fetching and Displaying Playlists</a:t>
          </a:r>
          <a:endParaRPr lang="en-US" dirty="0"/>
        </a:p>
      </dgm:t>
    </dgm:pt>
    <dgm:pt modelId="{294B9BC3-B37D-9448-91EF-F1872BC36FF8}" type="parTrans" cxnId="{778C103F-FC19-6B4A-BC64-B877D806EC95}">
      <dgm:prSet/>
      <dgm:spPr/>
      <dgm:t>
        <a:bodyPr/>
        <a:lstStyle/>
        <a:p>
          <a:endParaRPr lang="en-US"/>
        </a:p>
      </dgm:t>
    </dgm:pt>
    <dgm:pt modelId="{E4D30768-0022-174A-B106-B691D3C645FC}" type="sibTrans" cxnId="{778C103F-FC19-6B4A-BC64-B877D806EC95}">
      <dgm:prSet/>
      <dgm:spPr/>
      <dgm:t>
        <a:bodyPr/>
        <a:lstStyle/>
        <a:p>
          <a:endParaRPr lang="en-US"/>
        </a:p>
      </dgm:t>
    </dgm:pt>
    <dgm:pt modelId="{B696D377-47B1-7A42-88A7-E3414A4E102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Call to Action</a:t>
          </a:r>
        </a:p>
      </dgm:t>
    </dgm:pt>
    <dgm:pt modelId="{B91CF804-6330-D643-8272-DB3E10DC232F}" type="parTrans" cxnId="{4C5A3617-41E6-8740-8F4A-348629A9A4D4}">
      <dgm:prSet/>
      <dgm:spPr/>
      <dgm:t>
        <a:bodyPr/>
        <a:lstStyle/>
        <a:p>
          <a:endParaRPr lang="en-US"/>
        </a:p>
      </dgm:t>
    </dgm:pt>
    <dgm:pt modelId="{8F65373B-A262-D947-B604-278EB7A0CCAB}" type="sibTrans" cxnId="{4C5A3617-41E6-8740-8F4A-348629A9A4D4}">
      <dgm:prSet/>
      <dgm:spPr/>
      <dgm:t>
        <a:bodyPr/>
        <a:lstStyle/>
        <a:p>
          <a:endParaRPr lang="en-US"/>
        </a:p>
      </dgm:t>
    </dgm:pt>
    <dgm:pt modelId="{2458BA4F-A50C-8F46-AB71-81125BDEC49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Updating Media</a:t>
          </a:r>
        </a:p>
      </dgm:t>
    </dgm:pt>
    <dgm:pt modelId="{76339A1B-4687-CF48-80B8-CA9AD8AE1524}" type="parTrans" cxnId="{6A37C480-9502-0740-A085-FE2445BECA14}">
      <dgm:prSet/>
      <dgm:spPr/>
      <dgm:t>
        <a:bodyPr/>
        <a:lstStyle/>
        <a:p>
          <a:endParaRPr lang="en-US"/>
        </a:p>
      </dgm:t>
    </dgm:pt>
    <dgm:pt modelId="{4FC1B4C1-1DA6-5C43-9917-962CE5F790FA}" type="sibTrans" cxnId="{6A37C480-9502-0740-A085-FE2445BECA14}">
      <dgm:prSet/>
      <dgm:spPr/>
      <dgm:t>
        <a:bodyPr/>
        <a:lstStyle/>
        <a:p>
          <a:endParaRPr lang="en-US"/>
        </a:p>
      </dgm:t>
    </dgm:pt>
    <dgm:pt modelId="{A4C7B8D8-02F5-A54C-9BD8-7D65128378D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Chaptered Video</a:t>
          </a:r>
          <a:endParaRPr lang="en-US" dirty="0"/>
        </a:p>
      </dgm:t>
    </dgm:pt>
    <dgm:pt modelId="{21AC2075-5B2B-4947-90BE-E18536641718}" type="parTrans" cxnId="{855EF2D4-D82B-7D40-981A-98B473305A5A}">
      <dgm:prSet/>
      <dgm:spPr/>
      <dgm:t>
        <a:bodyPr/>
        <a:lstStyle/>
        <a:p>
          <a:endParaRPr lang="en-US"/>
        </a:p>
      </dgm:t>
    </dgm:pt>
    <dgm:pt modelId="{360BA2AB-6EA1-7B43-B59A-16220A2A5E24}" type="sibTrans" cxnId="{855EF2D4-D82B-7D40-981A-98B473305A5A}">
      <dgm:prSet/>
      <dgm:spPr/>
      <dgm:t>
        <a:bodyPr/>
        <a:lstStyle/>
        <a:p>
          <a:endParaRPr lang="en-US"/>
        </a:p>
      </dgm:t>
    </dgm:pt>
    <dgm:pt modelId="{953E32E0-2C3D-2C42-939F-0B67EA6B2ACF}" type="pres">
      <dgm:prSet presAssocID="{F0AD2E67-C79B-9E46-B970-2AE6568364EF}" presName="linearFlow" presStyleCnt="0">
        <dgm:presLayoutVars>
          <dgm:dir/>
          <dgm:resizeHandles val="exact"/>
        </dgm:presLayoutVars>
      </dgm:prSet>
      <dgm:spPr/>
    </dgm:pt>
    <dgm:pt modelId="{D0B808AB-4D7A-DB4B-B2B8-41451460FBE6}" type="pres">
      <dgm:prSet presAssocID="{1502FB04-7520-8148-89A6-4C5756E3C884}" presName="composite" presStyleCnt="0"/>
      <dgm:spPr/>
    </dgm:pt>
    <dgm:pt modelId="{7F375322-D60D-4442-B5B5-9F05EC90CFF6}" type="pres">
      <dgm:prSet presAssocID="{1502FB04-7520-8148-89A6-4C5756E3C884}" presName="imgShp" presStyleLbl="fgImgPlace1" presStyleIdx="0" presStyleCnt="7"/>
      <dgm:spPr/>
    </dgm:pt>
    <dgm:pt modelId="{A351A578-CC18-2645-8599-76BFD289FCF5}" type="pres">
      <dgm:prSet presAssocID="{1502FB04-7520-8148-89A6-4C5756E3C884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239B6-03AB-1545-AE3C-9666AAD11DB7}" type="pres">
      <dgm:prSet presAssocID="{4655E7CF-B7DB-4849-845E-9F12CA47F707}" presName="spacing" presStyleCnt="0"/>
      <dgm:spPr/>
    </dgm:pt>
    <dgm:pt modelId="{D77E14AA-F270-944C-85BC-AC71BD377999}" type="pres">
      <dgm:prSet presAssocID="{63847200-FF9F-9344-9CF2-E3242B9C0CB8}" presName="composite" presStyleCnt="0"/>
      <dgm:spPr/>
    </dgm:pt>
    <dgm:pt modelId="{E9BC62CD-D8E1-1B4F-84B5-EDB63D6AACDA}" type="pres">
      <dgm:prSet presAssocID="{63847200-FF9F-9344-9CF2-E3242B9C0CB8}" presName="imgShp" presStyleLbl="fgImgPlace1" presStyleIdx="1" presStyleCnt="7"/>
      <dgm:spPr/>
    </dgm:pt>
    <dgm:pt modelId="{9BAA7D7D-2FD2-2F4D-B9CA-1BCDCA8FC47A}" type="pres">
      <dgm:prSet presAssocID="{63847200-FF9F-9344-9CF2-E3242B9C0CB8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2E7D9-64B5-474E-A16C-6AF3B25C7923}" type="pres">
      <dgm:prSet presAssocID="{9962FA45-1488-E34A-96DE-A3BE88638DFC}" presName="spacing" presStyleCnt="0"/>
      <dgm:spPr/>
    </dgm:pt>
    <dgm:pt modelId="{717F888F-61D6-B24B-A064-51401156B4B3}" type="pres">
      <dgm:prSet presAssocID="{EC01C5D9-2B50-8047-8463-B211A754E550}" presName="composite" presStyleCnt="0"/>
      <dgm:spPr/>
    </dgm:pt>
    <dgm:pt modelId="{543DF3B9-B08F-B045-9342-B09D6B9C59FB}" type="pres">
      <dgm:prSet presAssocID="{EC01C5D9-2B50-8047-8463-B211A754E550}" presName="imgShp" presStyleLbl="fgImgPlace1" presStyleIdx="2" presStyleCnt="7"/>
      <dgm:spPr/>
    </dgm:pt>
    <dgm:pt modelId="{EC90178F-41FB-AE4F-9D43-DB4E2B62A769}" type="pres">
      <dgm:prSet presAssocID="{EC01C5D9-2B50-8047-8463-B211A754E550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A7A2-162E-BA4B-A354-A1FC8AE00A91}" type="pres">
      <dgm:prSet presAssocID="{45F856F0-CA12-0048-9664-091A580FB411}" presName="spacing" presStyleCnt="0"/>
      <dgm:spPr/>
    </dgm:pt>
    <dgm:pt modelId="{8184B31A-23A8-044C-B389-EF9B133A949B}" type="pres">
      <dgm:prSet presAssocID="{9F2628AB-DF64-CD4F-83BD-53C3654635C3}" presName="composite" presStyleCnt="0"/>
      <dgm:spPr/>
    </dgm:pt>
    <dgm:pt modelId="{A2F37EB0-2D82-5941-A74F-8B62C7FCDF61}" type="pres">
      <dgm:prSet presAssocID="{9F2628AB-DF64-CD4F-83BD-53C3654635C3}" presName="imgShp" presStyleLbl="fgImgPlace1" presStyleIdx="3" presStyleCnt="7"/>
      <dgm:spPr/>
    </dgm:pt>
    <dgm:pt modelId="{B0B8A16B-7EA8-3E4E-AC40-EC99CDE3F0B5}" type="pres">
      <dgm:prSet presAssocID="{9F2628AB-DF64-CD4F-83BD-53C3654635C3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0603D-9E41-D443-94B2-B8A7C348DA9F}" type="pres">
      <dgm:prSet presAssocID="{E4D30768-0022-174A-B106-B691D3C645FC}" presName="spacing" presStyleCnt="0"/>
      <dgm:spPr/>
    </dgm:pt>
    <dgm:pt modelId="{747D80A3-78FA-234F-B1AF-C8193780B6EE}" type="pres">
      <dgm:prSet presAssocID="{A4C7B8D8-02F5-A54C-9BD8-7D65128378D6}" presName="composite" presStyleCnt="0"/>
      <dgm:spPr/>
    </dgm:pt>
    <dgm:pt modelId="{DADEE6D1-76AF-A74E-9BBD-03DF39F525D6}" type="pres">
      <dgm:prSet presAssocID="{A4C7B8D8-02F5-A54C-9BD8-7D65128378D6}" presName="imgShp" presStyleLbl="fgImgPlace1" presStyleIdx="4" presStyleCnt="7"/>
      <dgm:spPr/>
    </dgm:pt>
    <dgm:pt modelId="{53807655-F3C6-D84C-851B-192257FFD14C}" type="pres">
      <dgm:prSet presAssocID="{A4C7B8D8-02F5-A54C-9BD8-7D65128378D6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019E-37FB-B545-B707-26E6B47D6829}" type="pres">
      <dgm:prSet presAssocID="{360BA2AB-6EA1-7B43-B59A-16220A2A5E24}" presName="spacing" presStyleCnt="0"/>
      <dgm:spPr/>
    </dgm:pt>
    <dgm:pt modelId="{2176C9E3-4BB8-ED4B-8286-6D9CB696C3E7}" type="pres">
      <dgm:prSet presAssocID="{B696D377-47B1-7A42-88A7-E3414A4E1024}" presName="composite" presStyleCnt="0"/>
      <dgm:spPr/>
    </dgm:pt>
    <dgm:pt modelId="{6F0E477B-1209-9E4F-BFA3-8B950DA3F84E}" type="pres">
      <dgm:prSet presAssocID="{B696D377-47B1-7A42-88A7-E3414A4E1024}" presName="imgShp" presStyleLbl="fgImgPlace1" presStyleIdx="5" presStyleCnt="7"/>
      <dgm:spPr/>
    </dgm:pt>
    <dgm:pt modelId="{6A0210A8-2D65-9B4F-A92C-AB7465982662}" type="pres">
      <dgm:prSet presAssocID="{B696D377-47B1-7A42-88A7-E3414A4E1024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36B0C-9FA3-9C47-9BC8-28A61CB13A80}" type="pres">
      <dgm:prSet presAssocID="{8F65373B-A262-D947-B604-278EB7A0CCAB}" presName="spacing" presStyleCnt="0"/>
      <dgm:spPr/>
    </dgm:pt>
    <dgm:pt modelId="{794E1208-6FA3-7348-BAF6-CBDE979AC0B5}" type="pres">
      <dgm:prSet presAssocID="{2458BA4F-A50C-8F46-AB71-81125BDEC499}" presName="composite" presStyleCnt="0"/>
      <dgm:spPr/>
    </dgm:pt>
    <dgm:pt modelId="{116CE4C5-24C0-1649-AC07-91BB87FEE450}" type="pres">
      <dgm:prSet presAssocID="{2458BA4F-A50C-8F46-AB71-81125BDEC499}" presName="imgShp" presStyleLbl="fgImgPlace1" presStyleIdx="6" presStyleCnt="7"/>
      <dgm:spPr/>
    </dgm:pt>
    <dgm:pt modelId="{C0CD02E4-8592-7B40-9166-499313980291}" type="pres">
      <dgm:prSet presAssocID="{2458BA4F-A50C-8F46-AB71-81125BDEC499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4C98-71B1-7546-9853-0A12066FBA52}" type="presOf" srcId="{63847200-FF9F-9344-9CF2-E3242B9C0CB8}" destId="{9BAA7D7D-2FD2-2F4D-B9CA-1BCDCA8FC47A}" srcOrd="0" destOrd="0" presId="urn:microsoft.com/office/officeart/2005/8/layout/vList3#1"/>
    <dgm:cxn modelId="{6A37C480-9502-0740-A085-FE2445BECA14}" srcId="{F0AD2E67-C79B-9E46-B970-2AE6568364EF}" destId="{2458BA4F-A50C-8F46-AB71-81125BDEC499}" srcOrd="6" destOrd="0" parTransId="{76339A1B-4687-CF48-80B8-CA9AD8AE1524}" sibTransId="{4FC1B4C1-1DA6-5C43-9917-962CE5F790FA}"/>
    <dgm:cxn modelId="{4C5A3617-41E6-8740-8F4A-348629A9A4D4}" srcId="{F0AD2E67-C79B-9E46-B970-2AE6568364EF}" destId="{B696D377-47B1-7A42-88A7-E3414A4E1024}" srcOrd="5" destOrd="0" parTransId="{B91CF804-6330-D643-8272-DB3E10DC232F}" sibTransId="{8F65373B-A262-D947-B604-278EB7A0CCAB}"/>
    <dgm:cxn modelId="{68E94A3E-2149-5242-9E28-25D12DBF73B4}" type="presOf" srcId="{A4C7B8D8-02F5-A54C-9BD8-7D65128378D6}" destId="{53807655-F3C6-D84C-851B-192257FFD14C}" srcOrd="0" destOrd="0" presId="urn:microsoft.com/office/officeart/2005/8/layout/vList3#1"/>
    <dgm:cxn modelId="{8879767C-BA7F-A745-A17A-CD71DACEBF47}" srcId="{F0AD2E67-C79B-9E46-B970-2AE6568364EF}" destId="{EC01C5D9-2B50-8047-8463-B211A754E550}" srcOrd="2" destOrd="0" parTransId="{65EC65BB-1083-E848-AB3D-2A64DF685FB3}" sibTransId="{45F856F0-CA12-0048-9664-091A580FB411}"/>
    <dgm:cxn modelId="{616A6187-097A-7949-84A0-2D986EF0569A}" type="presOf" srcId="{9F2628AB-DF64-CD4F-83BD-53C3654635C3}" destId="{B0B8A16B-7EA8-3E4E-AC40-EC99CDE3F0B5}" srcOrd="0" destOrd="0" presId="urn:microsoft.com/office/officeart/2005/8/layout/vList3#1"/>
    <dgm:cxn modelId="{FFE24DEF-5A00-064D-83E4-EF3BF8D0621C}" srcId="{F0AD2E67-C79B-9E46-B970-2AE6568364EF}" destId="{1502FB04-7520-8148-89A6-4C5756E3C884}" srcOrd="0" destOrd="0" parTransId="{22E6D9D8-8E86-3B41-B0D8-90DAE5CD4636}" sibTransId="{4655E7CF-B7DB-4849-845E-9F12CA47F707}"/>
    <dgm:cxn modelId="{891DF118-1FD9-7341-91A3-DD6255F5A79E}" type="presOf" srcId="{1502FB04-7520-8148-89A6-4C5756E3C884}" destId="{A351A578-CC18-2645-8599-76BFD289FCF5}" srcOrd="0" destOrd="0" presId="urn:microsoft.com/office/officeart/2005/8/layout/vList3#1"/>
    <dgm:cxn modelId="{911AA273-42EA-A144-8DEC-ACE9DD1721BC}" type="presOf" srcId="{2458BA4F-A50C-8F46-AB71-81125BDEC499}" destId="{C0CD02E4-8592-7B40-9166-499313980291}" srcOrd="0" destOrd="0" presId="urn:microsoft.com/office/officeart/2005/8/layout/vList3#1"/>
    <dgm:cxn modelId="{778C103F-FC19-6B4A-BC64-B877D806EC95}" srcId="{F0AD2E67-C79B-9E46-B970-2AE6568364EF}" destId="{9F2628AB-DF64-CD4F-83BD-53C3654635C3}" srcOrd="3" destOrd="0" parTransId="{294B9BC3-B37D-9448-91EF-F1872BC36FF8}" sibTransId="{E4D30768-0022-174A-B106-B691D3C645FC}"/>
    <dgm:cxn modelId="{855EF2D4-D82B-7D40-981A-98B473305A5A}" srcId="{F0AD2E67-C79B-9E46-B970-2AE6568364EF}" destId="{A4C7B8D8-02F5-A54C-9BD8-7D65128378D6}" srcOrd="4" destOrd="0" parTransId="{21AC2075-5B2B-4947-90BE-E18536641718}" sibTransId="{360BA2AB-6EA1-7B43-B59A-16220A2A5E24}"/>
    <dgm:cxn modelId="{F7137CCB-4716-9E46-A6FD-D5716002F6E9}" type="presOf" srcId="{F0AD2E67-C79B-9E46-B970-2AE6568364EF}" destId="{953E32E0-2C3D-2C42-939F-0B67EA6B2ACF}" srcOrd="0" destOrd="0" presId="urn:microsoft.com/office/officeart/2005/8/layout/vList3#1"/>
    <dgm:cxn modelId="{412A11F8-F0D1-CD49-A1A2-0C92A77297AF}" type="presOf" srcId="{EC01C5D9-2B50-8047-8463-B211A754E550}" destId="{EC90178F-41FB-AE4F-9D43-DB4E2B62A769}" srcOrd="0" destOrd="0" presId="urn:microsoft.com/office/officeart/2005/8/layout/vList3#1"/>
    <dgm:cxn modelId="{B8F4EF19-94AF-C147-A093-89995F5C751C}" type="presOf" srcId="{B696D377-47B1-7A42-88A7-E3414A4E1024}" destId="{6A0210A8-2D65-9B4F-A92C-AB7465982662}" srcOrd="0" destOrd="0" presId="urn:microsoft.com/office/officeart/2005/8/layout/vList3#1"/>
    <dgm:cxn modelId="{3C99E89E-0B94-9144-A2A7-78BCFBF967EF}" srcId="{F0AD2E67-C79B-9E46-B970-2AE6568364EF}" destId="{63847200-FF9F-9344-9CF2-E3242B9C0CB8}" srcOrd="1" destOrd="0" parTransId="{8ADBE0F2-21D4-DE41-AF2A-35138BA00375}" sibTransId="{9962FA45-1488-E34A-96DE-A3BE88638DFC}"/>
    <dgm:cxn modelId="{0682810F-4F85-094F-9565-58E3E3A96F20}" type="presParOf" srcId="{953E32E0-2C3D-2C42-939F-0B67EA6B2ACF}" destId="{D0B808AB-4D7A-DB4B-B2B8-41451460FBE6}" srcOrd="0" destOrd="0" presId="urn:microsoft.com/office/officeart/2005/8/layout/vList3#1"/>
    <dgm:cxn modelId="{4EFEC871-A6D0-CA4E-8B55-7532E792DE50}" type="presParOf" srcId="{D0B808AB-4D7A-DB4B-B2B8-41451460FBE6}" destId="{7F375322-D60D-4442-B5B5-9F05EC90CFF6}" srcOrd="0" destOrd="0" presId="urn:microsoft.com/office/officeart/2005/8/layout/vList3#1"/>
    <dgm:cxn modelId="{F697536B-757F-144D-9B3A-5D8058682739}" type="presParOf" srcId="{D0B808AB-4D7A-DB4B-B2B8-41451460FBE6}" destId="{A351A578-CC18-2645-8599-76BFD289FCF5}" srcOrd="1" destOrd="0" presId="urn:microsoft.com/office/officeart/2005/8/layout/vList3#1"/>
    <dgm:cxn modelId="{E71AFCB3-8E74-CA49-B44D-A76693DA6C27}" type="presParOf" srcId="{953E32E0-2C3D-2C42-939F-0B67EA6B2ACF}" destId="{E77239B6-03AB-1545-AE3C-9666AAD11DB7}" srcOrd="1" destOrd="0" presId="urn:microsoft.com/office/officeart/2005/8/layout/vList3#1"/>
    <dgm:cxn modelId="{31981496-ACED-F641-B93A-A77DA38CFDD2}" type="presParOf" srcId="{953E32E0-2C3D-2C42-939F-0B67EA6B2ACF}" destId="{D77E14AA-F270-944C-85BC-AC71BD377999}" srcOrd="2" destOrd="0" presId="urn:microsoft.com/office/officeart/2005/8/layout/vList3#1"/>
    <dgm:cxn modelId="{0F52BB58-1824-994D-8611-884DEEDA4320}" type="presParOf" srcId="{D77E14AA-F270-944C-85BC-AC71BD377999}" destId="{E9BC62CD-D8E1-1B4F-84B5-EDB63D6AACDA}" srcOrd="0" destOrd="0" presId="urn:microsoft.com/office/officeart/2005/8/layout/vList3#1"/>
    <dgm:cxn modelId="{46B31A20-94AC-E047-A17A-703FF9EDB9F2}" type="presParOf" srcId="{D77E14AA-F270-944C-85BC-AC71BD377999}" destId="{9BAA7D7D-2FD2-2F4D-B9CA-1BCDCA8FC47A}" srcOrd="1" destOrd="0" presId="urn:microsoft.com/office/officeart/2005/8/layout/vList3#1"/>
    <dgm:cxn modelId="{65A00082-4278-FB43-9886-E5CA98A82A16}" type="presParOf" srcId="{953E32E0-2C3D-2C42-939F-0B67EA6B2ACF}" destId="{3662E7D9-64B5-474E-A16C-6AF3B25C7923}" srcOrd="3" destOrd="0" presId="urn:microsoft.com/office/officeart/2005/8/layout/vList3#1"/>
    <dgm:cxn modelId="{0BEF5F83-0E56-D341-AFC9-CE848B7A17DA}" type="presParOf" srcId="{953E32E0-2C3D-2C42-939F-0B67EA6B2ACF}" destId="{717F888F-61D6-B24B-A064-51401156B4B3}" srcOrd="4" destOrd="0" presId="urn:microsoft.com/office/officeart/2005/8/layout/vList3#1"/>
    <dgm:cxn modelId="{94D7CCE2-ED0D-5A49-B0E0-3152E0582B3C}" type="presParOf" srcId="{717F888F-61D6-B24B-A064-51401156B4B3}" destId="{543DF3B9-B08F-B045-9342-B09D6B9C59FB}" srcOrd="0" destOrd="0" presId="urn:microsoft.com/office/officeart/2005/8/layout/vList3#1"/>
    <dgm:cxn modelId="{3FCFD0CF-B835-EE49-8590-4581215A85B1}" type="presParOf" srcId="{717F888F-61D6-B24B-A064-51401156B4B3}" destId="{EC90178F-41FB-AE4F-9D43-DB4E2B62A769}" srcOrd="1" destOrd="0" presId="urn:microsoft.com/office/officeart/2005/8/layout/vList3#1"/>
    <dgm:cxn modelId="{5A8A88D4-3297-8F47-8EB6-DCD12A7FB205}" type="presParOf" srcId="{953E32E0-2C3D-2C42-939F-0B67EA6B2ACF}" destId="{554FA7A2-162E-BA4B-A354-A1FC8AE00A91}" srcOrd="5" destOrd="0" presId="urn:microsoft.com/office/officeart/2005/8/layout/vList3#1"/>
    <dgm:cxn modelId="{548155C8-8369-544C-9AD6-7D4A1DB2E185}" type="presParOf" srcId="{953E32E0-2C3D-2C42-939F-0B67EA6B2ACF}" destId="{8184B31A-23A8-044C-B389-EF9B133A949B}" srcOrd="6" destOrd="0" presId="urn:microsoft.com/office/officeart/2005/8/layout/vList3#1"/>
    <dgm:cxn modelId="{4A9AB67E-AED8-D846-80D2-BDBDF0FD8409}" type="presParOf" srcId="{8184B31A-23A8-044C-B389-EF9B133A949B}" destId="{A2F37EB0-2D82-5941-A74F-8B62C7FCDF61}" srcOrd="0" destOrd="0" presId="urn:microsoft.com/office/officeart/2005/8/layout/vList3#1"/>
    <dgm:cxn modelId="{E16E9E77-F2C4-2E40-B373-7D9BC00576DA}" type="presParOf" srcId="{8184B31A-23A8-044C-B389-EF9B133A949B}" destId="{B0B8A16B-7EA8-3E4E-AC40-EC99CDE3F0B5}" srcOrd="1" destOrd="0" presId="urn:microsoft.com/office/officeart/2005/8/layout/vList3#1"/>
    <dgm:cxn modelId="{990DD29C-630A-D04B-83EA-C9AE0E48B501}" type="presParOf" srcId="{953E32E0-2C3D-2C42-939F-0B67EA6B2ACF}" destId="{B090603D-9E41-D443-94B2-B8A7C348DA9F}" srcOrd="7" destOrd="0" presId="urn:microsoft.com/office/officeart/2005/8/layout/vList3#1"/>
    <dgm:cxn modelId="{0A6FB15E-4BC4-334B-B5B8-BADD70720979}" type="presParOf" srcId="{953E32E0-2C3D-2C42-939F-0B67EA6B2ACF}" destId="{747D80A3-78FA-234F-B1AF-C8193780B6EE}" srcOrd="8" destOrd="0" presId="urn:microsoft.com/office/officeart/2005/8/layout/vList3#1"/>
    <dgm:cxn modelId="{9CD29DA8-73C2-AB47-B82A-06717663E896}" type="presParOf" srcId="{747D80A3-78FA-234F-B1AF-C8193780B6EE}" destId="{DADEE6D1-76AF-A74E-9BBD-03DF39F525D6}" srcOrd="0" destOrd="0" presId="urn:microsoft.com/office/officeart/2005/8/layout/vList3#1"/>
    <dgm:cxn modelId="{B5C7A486-1F06-CB49-B422-210635A21A6E}" type="presParOf" srcId="{747D80A3-78FA-234F-B1AF-C8193780B6EE}" destId="{53807655-F3C6-D84C-851B-192257FFD14C}" srcOrd="1" destOrd="0" presId="urn:microsoft.com/office/officeart/2005/8/layout/vList3#1"/>
    <dgm:cxn modelId="{B8314EFC-1267-E540-8E9C-861105867C4F}" type="presParOf" srcId="{953E32E0-2C3D-2C42-939F-0B67EA6B2ACF}" destId="{F6AA019E-37FB-B545-B707-26E6B47D6829}" srcOrd="9" destOrd="0" presId="urn:microsoft.com/office/officeart/2005/8/layout/vList3#1"/>
    <dgm:cxn modelId="{08565797-B100-3F4C-BE91-FD4F6CA4512A}" type="presParOf" srcId="{953E32E0-2C3D-2C42-939F-0B67EA6B2ACF}" destId="{2176C9E3-4BB8-ED4B-8286-6D9CB696C3E7}" srcOrd="10" destOrd="0" presId="urn:microsoft.com/office/officeart/2005/8/layout/vList3#1"/>
    <dgm:cxn modelId="{6CD6D40E-E328-8149-8732-00B9CDD315C1}" type="presParOf" srcId="{2176C9E3-4BB8-ED4B-8286-6D9CB696C3E7}" destId="{6F0E477B-1209-9E4F-BFA3-8B950DA3F84E}" srcOrd="0" destOrd="0" presId="urn:microsoft.com/office/officeart/2005/8/layout/vList3#1"/>
    <dgm:cxn modelId="{C3A8B424-0B98-334D-81CB-0E37DDF24F22}" type="presParOf" srcId="{2176C9E3-4BB8-ED4B-8286-6D9CB696C3E7}" destId="{6A0210A8-2D65-9B4F-A92C-AB7465982662}" srcOrd="1" destOrd="0" presId="urn:microsoft.com/office/officeart/2005/8/layout/vList3#1"/>
    <dgm:cxn modelId="{4F86C07F-7A24-E942-A232-C2147A70DE93}" type="presParOf" srcId="{953E32E0-2C3D-2C42-939F-0B67EA6B2ACF}" destId="{60A36B0C-9FA3-9C47-9BC8-28A61CB13A80}" srcOrd="11" destOrd="0" presId="urn:microsoft.com/office/officeart/2005/8/layout/vList3#1"/>
    <dgm:cxn modelId="{2408CEB1-58BB-C64B-99F3-83FA0E25B635}" type="presParOf" srcId="{953E32E0-2C3D-2C42-939F-0B67EA6B2ACF}" destId="{794E1208-6FA3-7348-BAF6-CBDE979AC0B5}" srcOrd="12" destOrd="0" presId="urn:microsoft.com/office/officeart/2005/8/layout/vList3#1"/>
    <dgm:cxn modelId="{06156740-76EC-EF44-BCCD-F67D56B1045B}" type="presParOf" srcId="{794E1208-6FA3-7348-BAF6-CBDE979AC0B5}" destId="{116CE4C5-24C0-1649-AC07-91BB87FEE450}" srcOrd="0" destOrd="0" presId="urn:microsoft.com/office/officeart/2005/8/layout/vList3#1"/>
    <dgm:cxn modelId="{F70E4A23-48C8-9D42-A760-CBE359DFAE67}" type="presParOf" srcId="{794E1208-6FA3-7348-BAF6-CBDE979AC0B5}" destId="{C0CD02E4-8592-7B40-9166-49931398029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A578-CC18-2645-8599-76BFD289FCF5}">
      <dsp:nvSpPr>
        <dsp:cNvPr id="0" name=""/>
        <dsp:cNvSpPr/>
      </dsp:nvSpPr>
      <dsp:spPr>
        <a:xfrm rot="10800000">
          <a:off x="2696884" y="5034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</a:t>
          </a:r>
          <a:endParaRPr lang="en-US" sz="3100" kern="1200" dirty="0"/>
        </a:p>
      </dsp:txBody>
      <dsp:txXfrm rot="10800000">
        <a:off x="2892310" y="5034"/>
        <a:ext cx="9735737" cy="781705"/>
      </dsp:txXfrm>
    </dsp:sp>
    <dsp:sp modelId="{7F375322-D60D-4442-B5B5-9F05EC90CFF6}">
      <dsp:nvSpPr>
        <dsp:cNvPr id="0" name=""/>
        <dsp:cNvSpPr/>
      </dsp:nvSpPr>
      <dsp:spPr>
        <a:xfrm>
          <a:off x="2306031" y="5034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AA7D7D-2FD2-2F4D-B9CA-1BCDCA8FC47A}">
      <dsp:nvSpPr>
        <dsp:cNvPr id="0" name=""/>
        <dsp:cNvSpPr/>
      </dsp:nvSpPr>
      <dsp:spPr>
        <a:xfrm rot="10800000">
          <a:off x="2696884" y="1020085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Getting Started</a:t>
          </a:r>
          <a:endParaRPr lang="en-US" sz="3100" kern="1200" dirty="0"/>
        </a:p>
      </dsp:txBody>
      <dsp:txXfrm rot="10800000">
        <a:off x="2892310" y="1020085"/>
        <a:ext cx="9735737" cy="781705"/>
      </dsp:txXfrm>
    </dsp:sp>
    <dsp:sp modelId="{E9BC62CD-D8E1-1B4F-84B5-EDB63D6AACDA}">
      <dsp:nvSpPr>
        <dsp:cNvPr id="0" name=""/>
        <dsp:cNvSpPr/>
      </dsp:nvSpPr>
      <dsp:spPr>
        <a:xfrm>
          <a:off x="2306031" y="1020085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0178F-41FB-AE4F-9D43-DB4E2B62A769}">
      <dsp:nvSpPr>
        <dsp:cNvPr id="0" name=""/>
        <dsp:cNvSpPr/>
      </dsp:nvSpPr>
      <dsp:spPr>
        <a:xfrm rot="10800000">
          <a:off x="2696884" y="2035136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the Video Player Module and Video Data</a:t>
          </a:r>
          <a:endParaRPr lang="en-US" sz="3100" kern="1200" dirty="0"/>
        </a:p>
      </dsp:txBody>
      <dsp:txXfrm rot="10800000">
        <a:off x="2892310" y="2035136"/>
        <a:ext cx="9735737" cy="781705"/>
      </dsp:txXfrm>
    </dsp:sp>
    <dsp:sp modelId="{543DF3B9-B08F-B045-9342-B09D6B9C59FB}">
      <dsp:nvSpPr>
        <dsp:cNvPr id="0" name=""/>
        <dsp:cNvSpPr/>
      </dsp:nvSpPr>
      <dsp:spPr>
        <a:xfrm>
          <a:off x="2306031" y="2035136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8A16B-7EA8-3E4E-AC40-EC99CDE3F0B5}">
      <dsp:nvSpPr>
        <dsp:cNvPr id="0" name=""/>
        <dsp:cNvSpPr/>
      </dsp:nvSpPr>
      <dsp:spPr>
        <a:xfrm rot="10800000">
          <a:off x="2696884" y="305018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Fetching and Displaying Playlists</a:t>
          </a:r>
          <a:endParaRPr lang="en-US" sz="3100" kern="1200" dirty="0"/>
        </a:p>
      </dsp:txBody>
      <dsp:txXfrm rot="10800000">
        <a:off x="2892310" y="3050187"/>
        <a:ext cx="9735737" cy="781705"/>
      </dsp:txXfrm>
    </dsp:sp>
    <dsp:sp modelId="{A2F37EB0-2D82-5941-A74F-8B62C7FCDF61}">
      <dsp:nvSpPr>
        <dsp:cNvPr id="0" name=""/>
        <dsp:cNvSpPr/>
      </dsp:nvSpPr>
      <dsp:spPr>
        <a:xfrm>
          <a:off x="2306031" y="305018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807655-F3C6-D84C-851B-192257FFD14C}">
      <dsp:nvSpPr>
        <dsp:cNvPr id="0" name=""/>
        <dsp:cNvSpPr/>
      </dsp:nvSpPr>
      <dsp:spPr>
        <a:xfrm rot="10800000">
          <a:off x="2696884" y="406523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Chaptered Video</a:t>
          </a:r>
          <a:endParaRPr lang="en-US" sz="3100" kern="1200" dirty="0"/>
        </a:p>
      </dsp:txBody>
      <dsp:txXfrm rot="10800000">
        <a:off x="2892310" y="4065237"/>
        <a:ext cx="9735737" cy="781705"/>
      </dsp:txXfrm>
    </dsp:sp>
    <dsp:sp modelId="{DADEE6D1-76AF-A74E-9BBD-03DF39F525D6}">
      <dsp:nvSpPr>
        <dsp:cNvPr id="0" name=""/>
        <dsp:cNvSpPr/>
      </dsp:nvSpPr>
      <dsp:spPr>
        <a:xfrm>
          <a:off x="2306031" y="406523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0210A8-2D65-9B4F-A92C-AB7465982662}">
      <dsp:nvSpPr>
        <dsp:cNvPr id="0" name=""/>
        <dsp:cNvSpPr/>
      </dsp:nvSpPr>
      <dsp:spPr>
        <a:xfrm rot="10800000">
          <a:off x="2696884" y="5080288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Call to Action</a:t>
          </a:r>
        </a:p>
      </dsp:txBody>
      <dsp:txXfrm rot="10800000">
        <a:off x="2892310" y="5080288"/>
        <a:ext cx="9735737" cy="781705"/>
      </dsp:txXfrm>
    </dsp:sp>
    <dsp:sp modelId="{6F0E477B-1209-9E4F-BFA3-8B950DA3F84E}">
      <dsp:nvSpPr>
        <dsp:cNvPr id="0" name=""/>
        <dsp:cNvSpPr/>
      </dsp:nvSpPr>
      <dsp:spPr>
        <a:xfrm>
          <a:off x="2306031" y="5080288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D02E4-8592-7B40-9166-499313980291}">
      <dsp:nvSpPr>
        <dsp:cNvPr id="0" name=""/>
        <dsp:cNvSpPr/>
      </dsp:nvSpPr>
      <dsp:spPr>
        <a:xfrm rot="10800000">
          <a:off x="2696884" y="6095339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Updating Media</a:t>
          </a:r>
        </a:p>
      </dsp:txBody>
      <dsp:txXfrm rot="10800000">
        <a:off x="2892310" y="6095339"/>
        <a:ext cx="9735737" cy="781705"/>
      </dsp:txXfrm>
    </dsp:sp>
    <dsp:sp modelId="{116CE4C5-24C0-1649-AC07-91BB87FEE450}">
      <dsp:nvSpPr>
        <dsp:cNvPr id="0" name=""/>
        <dsp:cNvSpPr/>
      </dsp:nvSpPr>
      <dsp:spPr>
        <a:xfrm>
          <a:off x="2306031" y="6095339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3/15/13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16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17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18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19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21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22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24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29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5CB8DE3-C833-4FEF-AC75-A9341917BE2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30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31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xampp_setup.bat</a:t>
            </a:r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xampp_start.bat</a:t>
            </a:r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xampp_setup.bat</a:t>
            </a:r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xampp_start.bat</a:t>
            </a:r>
            <a:endParaRPr lang="en-US" dirty="0" smtClean="0">
              <a:ea typeface="ＭＳ Ｐゴシック"/>
            </a:endParaRP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What are the instructions to restart the sandbox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5CB8DE3-C833-4FEF-AC75-A9341917BE2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40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EA2FA19-2F47-4867-8896-A5D0B8C626F1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10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12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14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15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smart-player-api/index.html" TargetMode="External"/><Relationship Id="rId3" Type="http://schemas.openxmlformats.org/officeDocument/2006/relationships/hyperlink" Target="http://forum.brightcove.co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247241/Javascript-Module-Patter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brightcove.com/en/smart-player-ap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Developing with the</a:t>
            </a:r>
            <a:r>
              <a:rPr lang="en-US" sz="5100" dirty="0" smtClean="0"/>
              <a:t> Smart Player </a:t>
            </a:r>
            <a:r>
              <a:rPr lang="en-US" sz="5100" dirty="0"/>
              <a:t>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677" y="5881947"/>
            <a:ext cx="837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Robert Crooks, Director of Learning Services (</a:t>
            </a:r>
            <a:r>
              <a:rPr lang="en-US" sz="2000" dirty="0" err="1" smtClean="0"/>
              <a:t>rcrooks@brightcove.com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1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10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/>
              <a:t>Function Foo()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/>
              <a:t>Player = </a:t>
            </a:r>
            <a:r>
              <a:rPr lang="en-US" sz="3700" dirty="0" err="1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 err="1"/>
              <a:t>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 err="1"/>
              <a:t>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err="1" smtClean="0"/>
              <a:t>onTemplateLoad</a:t>
            </a:r>
            <a:r>
              <a:rPr lang="en-US" sz="3600" dirty="0" smtClean="0"/>
              <a:t>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err="1" smtClean="0"/>
              <a:t>onTemplateReady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1483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 smtClean="0">
                <a:latin typeface="Source Code Pro"/>
                <a:cs typeface="Source Code Pro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smtClean="0">
                <a:latin typeface="Source Code Pro"/>
                <a:cs typeface="Source Code Pro"/>
              </a:rPr>
              <a:t>("</a:t>
            </a:r>
            <a:r>
              <a:rPr lang="en-US" dirty="0" err="1" smtClean="0">
                <a:latin typeface="Source Code Pro"/>
                <a:cs typeface="Source Code Pro"/>
              </a:rPr>
              <a:t>videoTitle</a:t>
            </a:r>
            <a:r>
              <a:rPr lang="en-US" dirty="0" smtClean="0">
                <a:latin typeface="Source Code Pro"/>
                <a:cs typeface="Source Code Pro"/>
              </a:rPr>
              <a:t>").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video.displayName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err="1">
                <a:latin typeface="Source Code Pro"/>
                <a:cs typeface="Source Code Pro"/>
              </a:rPr>
              <a:t>("displayName</a:t>
            </a:r>
            <a:r>
              <a:rPr lang="en-US" dirty="0">
                <a:latin typeface="Source Code Pro"/>
                <a:cs typeface="Source Code Pro"/>
              </a:rPr>
              <a:t>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 smtClean="0">
                <a:latin typeface="Source Code Pro"/>
                <a:cs typeface="Source Code Pro"/>
              </a:rPr>
              <a:t>(</a:t>
            </a:r>
            <a:r>
              <a:rPr lang="en-US" dirty="0" err="1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</a:t>
            </a:r>
            <a:r>
              <a:rPr lang="en-US" dirty="0" err="1" smtClean="0">
                <a:latin typeface="Source Code Pro"/>
                <a:cs typeface="Source Code Pro"/>
              </a:rPr>
              <a:t>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smtClean="0">
                <a:latin typeface="Source Code Pro"/>
                <a:cs typeface="Source Code Pro"/>
              </a:rPr>
              <a:t>("</a:t>
            </a:r>
            <a:r>
              <a:rPr lang="en-US" dirty="0" err="1" smtClean="0">
                <a:latin typeface="Source Code Pro"/>
                <a:cs typeface="Source Code Pro"/>
              </a:rPr>
              <a:t>displayName</a:t>
            </a:r>
            <a:r>
              <a:rPr lang="en-US" dirty="0" smtClean="0">
                <a:latin typeface="Source Code Pro"/>
                <a:cs typeface="Source Code Pro"/>
              </a:rPr>
              <a:t>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11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75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12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23383A"/>
                </a:solidFill>
              </a:rPr>
              <a:t>In Brightcove Studio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Get the </a:t>
            </a:r>
            <a:r>
              <a:rPr lang="en-US" sz="3000" b="1" dirty="0">
                <a:solidFill>
                  <a:srgbClr val="23383A"/>
                </a:solidFill>
              </a:rPr>
              <a:t>JavaScript </a:t>
            </a:r>
            <a:r>
              <a:rPr lang="en-US" sz="3000" dirty="0">
                <a:solidFill>
                  <a:srgbClr val="23383A"/>
                </a:solidFill>
              </a:rPr>
              <a:t>publishing code</a:t>
            </a:r>
            <a:endParaRPr lang="en-US" sz="30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Specify the template Load and Ready event listeners</a:t>
            </a: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</a:t>
            </a:r>
            <a:r>
              <a:rPr lang="en-US" sz="3000" dirty="0">
                <a:solidFill>
                  <a:schemeClr val="tx1"/>
                </a:solidFill>
              </a:rPr>
              <a:t>JavaScript: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 smtClean="0">
                <a:solidFill>
                  <a:schemeClr val="tx1"/>
                </a:solidFill>
              </a:rPr>
              <a:t>Set </a:t>
            </a:r>
            <a:r>
              <a:rPr lang="en-US" sz="3000" dirty="0">
                <a:solidFill>
                  <a:schemeClr val="tx1"/>
                </a:solidFill>
              </a:rPr>
              <a:t>up </a:t>
            </a:r>
            <a:r>
              <a:rPr lang="en-US" sz="3000" dirty="0" err="1" smtClean="0">
                <a:solidFill>
                  <a:schemeClr val="tx1"/>
                </a:solidFill>
              </a:rPr>
              <a:t>onTemplateLoad</a:t>
            </a:r>
            <a:r>
              <a:rPr lang="en-US" sz="3000" dirty="0" smtClean="0">
                <a:solidFill>
                  <a:schemeClr val="tx1"/>
                </a:solidFill>
              </a:rPr>
              <a:t>() and </a:t>
            </a:r>
            <a:r>
              <a:rPr lang="en-US" sz="3000" dirty="0" err="1" smtClean="0">
                <a:solidFill>
                  <a:schemeClr val="tx1"/>
                </a:solidFill>
              </a:rPr>
              <a:t>onTemplateReady</a:t>
            </a:r>
            <a:r>
              <a:rPr lang="en-US" sz="3000" dirty="0" smtClean="0">
                <a:solidFill>
                  <a:schemeClr val="tx1"/>
                </a:solidFill>
              </a:rPr>
              <a:t>(</a:t>
            </a:r>
            <a:r>
              <a:rPr lang="en-US" sz="3000" dirty="0">
                <a:solidFill>
                  <a:schemeClr val="tx1"/>
                </a:solidFill>
              </a:rPr>
              <a:t>) </a:t>
            </a:r>
            <a:r>
              <a:rPr lang="en-US" sz="3000" dirty="0" smtClean="0">
                <a:solidFill>
                  <a:schemeClr val="tx1"/>
                </a:solidFill>
              </a:rPr>
              <a:t>handlers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Get references to API </a:t>
            </a:r>
            <a:r>
              <a:rPr lang="en-US" sz="3000" dirty="0" smtClean="0">
                <a:solidFill>
                  <a:schemeClr val="tx1"/>
                </a:solidFill>
              </a:rPr>
              <a:t>modules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5198269" y="3155364"/>
            <a:ext cx="4909477" cy="937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7219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14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</a:t>
            </a:r>
            <a:r>
              <a:rPr lang="en-US" dirty="0" err="1" smtClean="0"/>
              <a:t>params</a:t>
            </a:r>
            <a:endParaRPr lang="en-US" dirty="0" smtClean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762653"/>
            <a:ext cx="15877477" cy="727885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</a:t>
            </a:r>
            <a:r>
              <a:rPr lang="en-US" dirty="0" err="1">
                <a:latin typeface="Source Code Pro"/>
                <a:cs typeface="Source Code Pro"/>
              </a:rPr>
              <a:t>BrightcoveExperience</a:t>
            </a:r>
            <a:r>
              <a:rPr lang="en-US" dirty="0">
                <a:latin typeface="Source Code Pro"/>
                <a:cs typeface="Source Code Pro"/>
              </a:rPr>
              <a:t>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bgcolor</a:t>
            </a:r>
            <a:r>
              <a:rPr lang="en-US" dirty="0">
                <a:latin typeface="Source Code Pro"/>
                <a:cs typeface="Source Code Pro"/>
              </a:rPr>
              <a:t>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playerID</a:t>
            </a:r>
            <a:r>
              <a:rPr lang="en-US" dirty="0">
                <a:latin typeface="Source Code Pro"/>
                <a:cs typeface="Source Code Pro"/>
              </a:rPr>
              <a:t>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playerKey</a:t>
            </a:r>
            <a:r>
              <a:rPr lang="en-US" dirty="0">
                <a:latin typeface="Source Code Pro"/>
                <a:cs typeface="Source Code Pro"/>
              </a:rPr>
              <a:t>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isVid</a:t>
            </a:r>
            <a:r>
              <a:rPr lang="en-US" dirty="0"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isUI</a:t>
            </a:r>
            <a:r>
              <a:rPr lang="en-US" dirty="0"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dynamicStreaming</a:t>
            </a:r>
            <a:r>
              <a:rPr lang="en-US" dirty="0"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name="@</a:t>
            </a:r>
            <a:r>
              <a:rPr lang="en-US" dirty="0" err="1">
                <a:latin typeface="Source Code Pro"/>
                <a:cs typeface="Source Code Pro"/>
              </a:rPr>
              <a:t>videoPlayer</a:t>
            </a:r>
            <a:r>
              <a:rPr lang="en-US" dirty="0">
                <a:latin typeface="Source Code Pro"/>
                <a:cs typeface="Source Code Pro"/>
              </a:rPr>
              <a:t>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</a:t>
            </a:r>
            <a:r>
              <a:rPr lang="en-US" dirty="0" err="1">
                <a:latin typeface="Source Code Pro"/>
                <a:cs typeface="Source Code Pro"/>
              </a:rPr>
              <a:t>api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params</a:t>
            </a:r>
            <a:r>
              <a:rPr lang="en-US" dirty="0">
                <a:latin typeface="Source Code Pro"/>
                <a:cs typeface="Source Code Pro"/>
              </a:rPr>
              <a:t>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param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 name="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includeAPI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param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 name="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templateLoadHandler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value="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BCLS.onTemplateLoad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param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 name="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templateReadyHandler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value="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BCLS.onTemplateReady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47336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var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b="1" dirty="0">
                <a:latin typeface="Source Code Pro"/>
                <a:cs typeface="Source Code Pro"/>
              </a:rPr>
              <a:t>BCLS</a:t>
            </a:r>
            <a:r>
              <a:rPr lang="en-US" dirty="0">
                <a:latin typeface="Source Code Pro"/>
                <a:cs typeface="Source Code Pro"/>
              </a:rPr>
              <a:t> = (function ()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var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progress 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("progress"),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  </a:t>
            </a:r>
            <a:r>
              <a:rPr lang="en-US" dirty="0" err="1" smtClean="0">
                <a:latin typeface="Source Code Pro"/>
                <a:cs typeface="Source Code Pro"/>
              </a:rPr>
              <a:t>progressBar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</a:t>
            </a:r>
            <a:r>
              <a:rPr lang="en-US" dirty="0" err="1">
                <a:latin typeface="Source Code Pro"/>
                <a:cs typeface="Source Code Pro"/>
              </a:rPr>
              <a:t>progressBar</a:t>
            </a:r>
            <a:r>
              <a:rPr lang="en-US" dirty="0">
                <a:latin typeface="Source Code Pro"/>
                <a:cs typeface="Source Code Pro"/>
              </a:rPr>
              <a:t>"),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  </a:t>
            </a:r>
            <a:r>
              <a:rPr lang="en-US" dirty="0" err="1" smtClean="0">
                <a:latin typeface="Source Code Pro"/>
                <a:cs typeface="Source Code Pro"/>
              </a:rPr>
              <a:t>videoName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</a:t>
            </a:r>
            <a:r>
              <a:rPr lang="en-US" dirty="0" err="1">
                <a:latin typeface="Source Code Pro"/>
                <a:cs typeface="Source Code Pro"/>
              </a:rPr>
              <a:t>videoName</a:t>
            </a:r>
            <a:r>
              <a:rPr lang="en-US" dirty="0">
                <a:latin typeface="Source Code Pro"/>
                <a:cs typeface="Source Code Pro"/>
              </a:rPr>
              <a:t>"),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  player, </a:t>
            </a:r>
            <a:r>
              <a:rPr lang="en-US" dirty="0" err="1" smtClean="0">
                <a:latin typeface="Source Code Pro"/>
                <a:cs typeface="Source Code Pro"/>
              </a:rPr>
              <a:t>APIModules</a:t>
            </a:r>
            <a:r>
              <a:rPr lang="en-US" dirty="0" smtClean="0">
                <a:latin typeface="Source Code Pro"/>
                <a:cs typeface="Source Code Pro"/>
              </a:rPr>
              <a:t>, </a:t>
            </a:r>
            <a:r>
              <a:rPr lang="en-US" dirty="0" err="1" smtClean="0">
                <a:latin typeface="Source Code Pro"/>
                <a:cs typeface="Source Code Pro"/>
              </a:rPr>
              <a:t>mediaEvent,videoPlayer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/</a:t>
            </a:r>
            <a:r>
              <a:rPr lang="en-US" dirty="0">
                <a:latin typeface="Source Code Pro"/>
                <a:cs typeface="Source Code Pro"/>
              </a:rPr>
              <a:t>/ public functions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return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</a:t>
            </a:r>
            <a:r>
              <a:rPr lang="en-US" b="1" dirty="0" err="1" smtClean="0">
                <a:latin typeface="Source Code Pro"/>
                <a:cs typeface="Source Code Pro"/>
              </a:rPr>
              <a:t>onTemplateLoad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: function (</a:t>
            </a:r>
            <a:r>
              <a:rPr lang="en-US" b="1" dirty="0" err="1">
                <a:latin typeface="Source Code Pro"/>
                <a:cs typeface="Source Code Pro"/>
              </a:rPr>
              <a:t>experienceID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/</a:t>
            </a:r>
            <a:r>
              <a:rPr lang="en-US" dirty="0">
                <a:latin typeface="Source Code Pro"/>
                <a:cs typeface="Source Code Pro"/>
              </a:rPr>
              <a:t>/ get a reference to the player and API Modules and Events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player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brightcove.api.getExperience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experienceID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APIModules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brightcove.api.modules.APIModules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mediaEvent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brightcove.api.events.MediaEvent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</a:t>
            </a:r>
            <a:r>
              <a:rPr lang="en-US" b="1" dirty="0" err="1" smtClean="0">
                <a:latin typeface="Source Code Pro"/>
                <a:cs typeface="Source Code Pro"/>
              </a:rPr>
              <a:t>onTemplateReady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/</a:t>
            </a:r>
            <a:r>
              <a:rPr lang="en-US" dirty="0">
                <a:latin typeface="Source Code Pro"/>
                <a:cs typeface="Source Code Pro"/>
              </a:rPr>
              <a:t>/ get references to modules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...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15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08110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16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</a:p>
        </p:txBody>
      </p:sp>
    </p:spTree>
    <p:extLst>
      <p:ext uri="{BB962C8B-B14F-4D97-AF65-F5344CB8AC3E}">
        <p14:creationId xmlns:p14="http://schemas.microsoft.com/office/powerpoint/2010/main" val="1916058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onTemplateReady</a:t>
            </a:r>
            <a:r>
              <a:rPr lang="en-US" dirty="0">
                <a:latin typeface="Source Code Pro"/>
                <a:cs typeface="Source Code Pro"/>
              </a:rPr>
              <a:t> 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function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videoName.innerHTML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b="1" dirty="0" err="1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17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Remember: calls are asynchronous, so you must provide a callback function to handle returned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18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Adding and Removing 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2531301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onTemplateReady</a:t>
            </a:r>
            <a:r>
              <a:rPr lang="en-US" dirty="0">
                <a:latin typeface="Source Code Pro"/>
                <a:cs typeface="Source Code Pro"/>
              </a:rPr>
              <a:t> 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function(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videoName.innerHTML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dirty="0" err="1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err="1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mediaEvent.PROGRESS</a:t>
            </a:r>
            <a:r>
              <a:rPr lang="en-US" b="1" dirty="0">
                <a:latin typeface="Source Code Pro"/>
                <a:cs typeface="Source Code Pro"/>
              </a:rPr>
              <a:t>, </a:t>
            </a:r>
            <a:r>
              <a:rPr lang="en-US" b="1" dirty="0" err="1">
                <a:solidFill>
                  <a:srgbClr val="FF6600"/>
                </a:solidFill>
                <a:latin typeface="Source Code Pro"/>
                <a:cs typeface="Source Code Pro"/>
              </a:rPr>
              <a:t>BCLS</a:t>
            </a:r>
            <a:r>
              <a:rPr lang="en-US" b="1" dirty="0" err="1">
                <a:latin typeface="Source Code Pro"/>
                <a:cs typeface="Source Code Pro"/>
              </a:rPr>
              <a:t>.onProgress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err="1" smtClean="0">
                <a:latin typeface="Source Code Pro"/>
                <a:cs typeface="Source Code Pro"/>
              </a:rPr>
              <a:t>onProgress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: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if </a:t>
            </a:r>
            <a:r>
              <a:rPr lang="en-US" dirty="0">
                <a:latin typeface="Source Code Pro"/>
                <a:cs typeface="Source Code Pro"/>
              </a:rPr>
              <a:t>((</a:t>
            </a:r>
            <a:r>
              <a:rPr lang="en-US" b="1" dirty="0" err="1">
                <a:latin typeface="Source Code Pro"/>
                <a:cs typeface="Source Code Pro"/>
              </a:rPr>
              <a:t>evt.duration</a:t>
            </a:r>
            <a:r>
              <a:rPr lang="en-US" dirty="0">
                <a:latin typeface="Source Code Pro"/>
                <a:cs typeface="Source Code Pro"/>
              </a:rPr>
              <a:t> - </a:t>
            </a:r>
            <a:r>
              <a:rPr lang="en-US" b="1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) </a:t>
            </a:r>
            <a:r>
              <a:rPr lang="en-US" b="1" dirty="0">
                <a:latin typeface="Source Code Pro"/>
                <a:cs typeface="Source Code Pro"/>
              </a:rPr>
              <a:t>&gt;</a:t>
            </a:r>
            <a:r>
              <a:rPr lang="en-US" dirty="0">
                <a:latin typeface="Source Code Pro"/>
                <a:cs typeface="Source Code Pro"/>
              </a:rPr>
              <a:t> .1)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progressBar.innerHTML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"&amp;</a:t>
            </a:r>
            <a:r>
              <a:rPr lang="en-US" dirty="0" err="1">
                <a:latin typeface="Source Code Pro"/>
                <a:cs typeface="Source Code Pro"/>
              </a:rPr>
              <a:t>nbsp</a:t>
            </a:r>
            <a:r>
              <a:rPr lang="en-US" dirty="0">
                <a:latin typeface="Source Code Pro"/>
                <a:cs typeface="Source Code Pro"/>
              </a:rPr>
              <a:t>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b="1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mediaEvent.PROGRESS</a:t>
            </a:r>
            <a:r>
              <a:rPr lang="en-US" b="1" dirty="0">
                <a:latin typeface="Source Code Pro"/>
                <a:cs typeface="Source Code Pro"/>
              </a:rPr>
              <a:t>, </a:t>
            </a:r>
            <a:r>
              <a:rPr lang="en-US" b="1" dirty="0" err="1">
                <a:latin typeface="Source Code Pro"/>
                <a:cs typeface="Source Code Pro"/>
              </a:rPr>
              <a:t>BCLS.onProgress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progress.innerHTML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 Video complete";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19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Listeners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12501409" y="3941780"/>
            <a:ext cx="4139648" cy="2259516"/>
          </a:xfrm>
          <a:prstGeom prst="wedgeEllipseCallout">
            <a:avLst>
              <a:gd name="adj1" fmla="val -186093"/>
              <a:gd name="adj2" fmla="val 25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timing of progress events is unpredictable, so check on &lt; or &gt; rather than ===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4368603"/>
              </p:ext>
            </p:extLst>
          </p:nvPr>
        </p:nvGraphicFramePr>
        <p:xfrm>
          <a:off x="331320" y="1749425"/>
          <a:ext cx="14934080" cy="688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4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21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400" dirty="0"/>
              <a:t>Higher level functional areas</a:t>
            </a:r>
          </a:p>
          <a:p>
            <a:pPr lvl="1" eaLnBrk="1" hangingPunct="1"/>
            <a:r>
              <a:rPr lang="en-US" sz="3400" dirty="0" smtClean="0"/>
              <a:t>Experience Module: the overall player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Video Player Module: the video player component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Content Module: for retrieving content from the Video Cloud server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Cue Points Module: for setting or handling cue points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Captions Module: for retrieving/displaying captions/subtitles</a:t>
            </a:r>
          </a:p>
          <a:p>
            <a:pPr lvl="1" eaLnBrk="1" hangingPunct="1"/>
            <a:r>
              <a:rPr lang="en-US" sz="3400" dirty="0" smtClean="0"/>
              <a:t>Ad Module: for managing ad interactions</a:t>
            </a:r>
            <a:endParaRPr lang="en-US" sz="3400" dirty="0"/>
          </a:p>
          <a:p>
            <a:pPr eaLnBrk="1" hangingPunct="1"/>
            <a:r>
              <a:rPr lang="en-US" sz="3400" dirty="0"/>
              <a:t>All modules include:</a:t>
            </a:r>
          </a:p>
          <a:p>
            <a:pPr lvl="1" eaLnBrk="1" hangingPunct="1"/>
            <a:r>
              <a:rPr lang="en-US" sz="3400" dirty="0" err="1"/>
              <a:t>addEventListener(type</a:t>
            </a:r>
            <a:r>
              <a:rPr lang="en-US" sz="3400" dirty="0"/>
              <a:t>, handler);</a:t>
            </a:r>
          </a:p>
          <a:p>
            <a:pPr lvl="1" eaLnBrk="1" hangingPunct="1"/>
            <a:r>
              <a:rPr lang="en-US" sz="3400" dirty="0" err="1"/>
              <a:t>removeEventListener</a:t>
            </a:r>
            <a:r>
              <a:rPr lang="en-US" sz="3400" dirty="0"/>
              <a:t>(type, handler)</a:t>
            </a:r>
            <a:r>
              <a:rPr lang="en-US" sz="3400" dirty="0" smtClean="0"/>
              <a:t>;</a:t>
            </a:r>
          </a:p>
          <a:p>
            <a:r>
              <a:rPr lang="en-US" sz="3400" dirty="0" smtClean="0"/>
              <a:t>Modules are all methods, no properties</a:t>
            </a:r>
            <a:endParaRPr lang="en-US" sz="34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4001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22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onTemplateLoad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: function (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experienceID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brightcove.api.getExperience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(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experienceID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APIModules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</a:t>
            </a:r>
            <a:r>
              <a:rPr lang="en-US" sz="3200" b="1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        },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: function (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evt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kern="0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videoPlayer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player.getModule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(</a:t>
            </a:r>
            <a:r>
              <a:rPr lang="en-US" sz="3200" b="1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APIModules.VIDEO_PLAYER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);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4947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</a:t>
            </a:r>
            <a:r>
              <a:rPr lang="en-US" smtClean="0"/>
              <a:t>for Modules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CAPTIONS </a:t>
            </a:r>
            <a:r>
              <a:rPr lang="en-US" sz="3400" dirty="0"/>
              <a:t>: </a:t>
            </a:r>
            <a:r>
              <a:rPr lang="en-US" sz="3400" dirty="0" err="1"/>
              <a:t>CaptionModule</a:t>
            </a:r>
            <a:endParaRPr lang="en-US" sz="3400" dirty="0"/>
          </a:p>
          <a:p>
            <a:r>
              <a:rPr lang="en-US" sz="3400" dirty="0"/>
              <a:t>CONTENT : </a:t>
            </a:r>
            <a:r>
              <a:rPr lang="en-US" sz="3400" dirty="0" err="1"/>
              <a:t>ContentModule</a:t>
            </a:r>
            <a:endParaRPr lang="en-US" sz="3400" dirty="0"/>
          </a:p>
          <a:p>
            <a:r>
              <a:rPr lang="en-US" sz="3400" dirty="0"/>
              <a:t>CUE_POINTS : </a:t>
            </a:r>
            <a:r>
              <a:rPr lang="en-US" sz="3400" dirty="0" err="1"/>
              <a:t>CuePointsModule</a:t>
            </a:r>
            <a:endParaRPr lang="en-US" sz="3400" dirty="0"/>
          </a:p>
          <a:p>
            <a:r>
              <a:rPr lang="en-US" sz="3400" dirty="0"/>
              <a:t>EXPERIENCE : </a:t>
            </a:r>
            <a:r>
              <a:rPr lang="en-US" sz="3400" dirty="0" err="1"/>
              <a:t>ExperienceModule</a:t>
            </a:r>
            <a:endParaRPr lang="en-US" sz="3400" dirty="0"/>
          </a:p>
          <a:p>
            <a:r>
              <a:rPr lang="en-US" sz="3400" dirty="0" smtClean="0"/>
              <a:t>VIDEO_PLAYER </a:t>
            </a:r>
            <a:r>
              <a:rPr lang="en-US" sz="3400" dirty="0"/>
              <a:t>: </a:t>
            </a:r>
            <a:r>
              <a:rPr lang="en-US" sz="3400" dirty="0" err="1"/>
              <a:t>VideoPlayerModule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Always use the Public Constant names, as these will not change, even if the real class names do</a:t>
            </a:r>
          </a:p>
        </p:txBody>
      </p:sp>
    </p:spTree>
    <p:extLst>
      <p:ext uri="{BB962C8B-B14F-4D97-AF65-F5344CB8AC3E}">
        <p14:creationId xmlns:p14="http://schemas.microsoft.com/office/powerpoint/2010/main" val="120747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24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/>
              <a:t>Data objects sent from server</a:t>
            </a:r>
          </a:p>
          <a:p>
            <a:pPr eaLnBrk="1" hangingPunct="1"/>
            <a:r>
              <a:rPr lang="en-US" sz="3400" dirty="0"/>
              <a:t>Simple collection of properties (no methods)</a:t>
            </a:r>
          </a:p>
          <a:p>
            <a:pPr eaLnBrk="1" hangingPunct="1"/>
            <a:r>
              <a:rPr lang="en-US" sz="3400" dirty="0"/>
              <a:t>Represent media </a:t>
            </a:r>
            <a:r>
              <a:rPr lang="en-US" sz="3400" dirty="0" smtClean="0"/>
              <a:t>managed </a:t>
            </a:r>
            <a:r>
              <a:rPr lang="en-US" sz="3400" dirty="0"/>
              <a:t>in Brightcove Studio media module</a:t>
            </a:r>
          </a:p>
          <a:p>
            <a:pPr lvl="1" eaLnBrk="1" hangingPunct="1"/>
            <a:r>
              <a:rPr lang="en-US" sz="3400" dirty="0" err="1"/>
              <a:t>MediaDTO</a:t>
            </a:r>
            <a:r>
              <a:rPr lang="en-US" sz="3400" dirty="0"/>
              <a:t> =&gt; </a:t>
            </a:r>
            <a:r>
              <a:rPr lang="en-US" sz="3400" dirty="0" err="1"/>
              <a:t>VideoDTO</a:t>
            </a:r>
            <a:endParaRPr lang="en-US" sz="3400" dirty="0"/>
          </a:p>
          <a:p>
            <a:pPr eaLnBrk="1" hangingPunct="1"/>
            <a:r>
              <a:rPr lang="en-US" sz="3400" dirty="0" smtClean="0"/>
              <a:t>To </a:t>
            </a:r>
            <a:r>
              <a:rPr lang="en-US" sz="3400" dirty="0"/>
              <a:t>get the </a:t>
            </a:r>
            <a:r>
              <a:rPr lang="en-US" sz="3400" dirty="0" err="1"/>
              <a:t>VideoDTO</a:t>
            </a:r>
            <a:r>
              <a:rPr lang="en-US" sz="3400" dirty="0"/>
              <a:t> for the video currently in the player, get a reference to the </a:t>
            </a:r>
            <a:r>
              <a:rPr lang="en-US" sz="3400" dirty="0" err="1"/>
              <a:t>VideoPlayer</a:t>
            </a:r>
            <a:r>
              <a:rPr lang="en-US" sz="3400" dirty="0"/>
              <a:t> Module, and then use the </a:t>
            </a:r>
            <a:r>
              <a:rPr lang="en-US" sz="3400" dirty="0" err="1"/>
              <a:t>getCurrentVideo</a:t>
            </a:r>
            <a:r>
              <a:rPr lang="en-US" sz="3400" dirty="0"/>
              <a:t>() method</a:t>
            </a:r>
          </a:p>
          <a:p>
            <a:pPr eaLnBrk="1" hangingPunct="1"/>
            <a:r>
              <a:rPr lang="en-US" sz="3400" dirty="0"/>
              <a:t>Full listing of objects and properties in reference </a:t>
            </a:r>
            <a:r>
              <a:rPr lang="en-US" sz="34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59834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in the previous example a simple use of a video property in the page, but you can use any properties, including ones not used in any of the standard players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Source Code Pro"/>
                <a:cs typeface="Source Code Pro"/>
              </a:rPr>
              <a:t>videoInfoTemplate</a:t>
            </a:r>
            <a:r>
              <a:rPr lang="en-US" dirty="0">
                <a:latin typeface="Source Code Pro"/>
                <a:cs typeface="Source Code Pro"/>
              </a:rPr>
              <a:t> = "&lt;h3&gt;About this video:&lt;/h3&gt;&lt;h4&gt;Title: {{</a:t>
            </a:r>
            <a:r>
              <a:rPr lang="en-US" dirty="0" err="1">
                <a:latin typeface="Source Code Pro"/>
                <a:cs typeface="Source Code Pro"/>
              </a:rPr>
              <a:t>displayName</a:t>
            </a:r>
            <a:r>
              <a:rPr lang="en-US" dirty="0">
                <a:latin typeface="Source Code Pro"/>
                <a:cs typeface="Source Code Pro"/>
              </a:rPr>
              <a:t>}}&lt;/h4&gt;&lt;p&gt;Description: {{</a:t>
            </a:r>
            <a:r>
              <a:rPr lang="en-US" dirty="0" err="1">
                <a:latin typeface="Source Code Pro"/>
                <a:cs typeface="Source Code Pro"/>
              </a:rPr>
              <a:t>shortDescription</a:t>
            </a:r>
            <a:r>
              <a:rPr lang="en-US" dirty="0">
                <a:latin typeface="Source Code Pro"/>
                <a:cs typeface="Source Code Pro"/>
              </a:rPr>
              <a:t>}}&lt;/p&gt;&lt;p&gt;Tags:&lt;/p&gt;&lt;</a:t>
            </a:r>
            <a:r>
              <a:rPr lang="en-US" dirty="0" err="1">
                <a:latin typeface="Source Code Pro"/>
                <a:cs typeface="Source Code Pro"/>
              </a:rPr>
              <a:t>ul</a:t>
            </a:r>
            <a:r>
              <a:rPr lang="en-US" dirty="0">
                <a:latin typeface="Source Code Pro"/>
                <a:cs typeface="Source Code Pro"/>
              </a:rPr>
              <a:t>&gt;{{#tags}}&lt;li&gt;{{.}}&lt;/li&gt;{{/tags}}&lt;/</a:t>
            </a:r>
            <a:r>
              <a:rPr lang="en-US" dirty="0" err="1">
                <a:latin typeface="Source Code Pro"/>
                <a:cs typeface="Source Code Pro"/>
              </a:rPr>
              <a:t>ul</a:t>
            </a:r>
            <a:r>
              <a:rPr lang="en-US" dirty="0" smtClean="0">
                <a:latin typeface="Source Code Pro"/>
                <a:cs typeface="Source Code Pro"/>
              </a:rPr>
              <a:t>&gt;”;</a:t>
            </a:r>
          </a:p>
          <a:p>
            <a:pPr marL="0" indent="0">
              <a:buNone/>
            </a:pPr>
            <a:r>
              <a:rPr lang="en-US" dirty="0" err="1">
                <a:latin typeface="Source Code Pro"/>
                <a:cs typeface="Source Code Pro"/>
              </a:rPr>
              <a:t>videoInfo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("video-info"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template = </a:t>
            </a:r>
            <a:r>
              <a:rPr lang="en-US" dirty="0" err="1">
                <a:latin typeface="Source Code Pro"/>
                <a:cs typeface="Source Code Pro"/>
              </a:rPr>
              <a:t>Handlebars.compile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videoInfoTemplate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data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results </a:t>
            </a:r>
            <a:r>
              <a:rPr lang="en-US" dirty="0">
                <a:latin typeface="Source Code Pro"/>
                <a:cs typeface="Source Code Pro"/>
              </a:rPr>
              <a:t>= template(data);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/</a:t>
            </a:r>
            <a:r>
              <a:rPr lang="en-US" dirty="0">
                <a:latin typeface="Source Code Pro"/>
                <a:cs typeface="Source Code Pro"/>
              </a:rPr>
              <a:t>/ inject results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videoInfo.innerHTML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results;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25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48184" y="6507902"/>
            <a:ext cx="5887867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Note: Handlebars is not required – it’s a popular JavaScript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system that simplifies merging data into an HTML 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03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VIDEO_PLAYER module method: </a:t>
            </a:r>
            <a:r>
              <a:rPr lang="en-US" dirty="0" err="1" smtClean="0"/>
              <a:t>getVideoDuration</a:t>
            </a:r>
            <a:r>
              <a:rPr lang="en-US" dirty="0" smtClean="0"/>
              <a:t>(formatted?, callback)</a:t>
            </a:r>
          </a:p>
          <a:p>
            <a:pPr lvl="1"/>
            <a:r>
              <a:rPr lang="en-US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latin typeface="Source Code Pro"/>
                <a:cs typeface="Source Code Pro"/>
              </a:rPr>
              <a:t>videoPlayer.</a:t>
            </a:r>
            <a:r>
              <a:rPr lang="en-US" b="1" dirty="0" err="1">
                <a:latin typeface="Source Code Pro"/>
                <a:cs typeface="Source Code Pro"/>
              </a:rPr>
              <a:t>getVideoDuration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true</a:t>
            </a:r>
            <a:r>
              <a:rPr lang="en-US" dirty="0">
                <a:latin typeface="Source Code Pro"/>
                <a:cs typeface="Source Code Pro"/>
              </a:rPr>
              <a:t>, function(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videoInfo.innerHTML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"&lt;p&gt;Duration: " + 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26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1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77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err="1" smtClean="0">
                <a:latin typeface="Source Code Pro"/>
                <a:cs typeface="Source Code Pro"/>
              </a:rPr>
              <a:t>playlistDTO</a:t>
            </a: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29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Example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In the example, we use an array of playlist IDs to download multiple playlists and display them in a tabbed interface</a:t>
            </a:r>
          </a:p>
          <a:p>
            <a:pPr eaLnBrk="1" hangingPunct="1"/>
            <a:r>
              <a:rPr lang="en-US" sz="3400" dirty="0" smtClean="0"/>
              <a:t>All of that is just JavaScript, HTML, and CSS</a:t>
            </a: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200998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Training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700" dirty="0"/>
              <a:t>Provides a</a:t>
            </a:r>
            <a:r>
              <a:rPr lang="en-US" sz="3700" dirty="0" smtClean="0"/>
              <a:t> overview </a:t>
            </a:r>
            <a:r>
              <a:rPr lang="en-US" sz="3700" dirty="0"/>
              <a:t>of interacting with a Brightcove Player programmatically to create a customized online video experience </a:t>
            </a:r>
            <a:endParaRPr lang="en-US" sz="3400" dirty="0"/>
          </a:p>
          <a:p>
            <a:pPr eaLnBrk="1" hangingPunct="1"/>
            <a:r>
              <a:rPr lang="en-US" sz="3700" dirty="0"/>
              <a:t>Designed for developers with JavaScript </a:t>
            </a:r>
            <a:r>
              <a:rPr lang="en-US" sz="3700" dirty="0" smtClean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C2A832DC-D53A-4C55-A152-628822CC82CB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Chaptered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857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31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Chaptered Video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Chaptering longer videos helps viewers find their way to specific parts without searching randomly for it</a:t>
            </a:r>
          </a:p>
          <a:p>
            <a:pPr eaLnBrk="1" hangingPunct="1"/>
            <a:r>
              <a:rPr lang="en-US" sz="3400" dirty="0" smtClean="0"/>
              <a:t>Chapters can be displayed in a way similar to the playlist display in the last example, but the functionality is quite different</a:t>
            </a: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50343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Cue Points to Define Chapters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chapter beginnings are definite points in the video, cue points are the best way to record the positions</a:t>
            </a:r>
          </a:p>
          <a:p>
            <a:r>
              <a:rPr lang="en-US" dirty="0" smtClean="0"/>
              <a:t>There are two kinds of cue points</a:t>
            </a:r>
          </a:p>
          <a:p>
            <a:pPr lvl="1"/>
            <a:r>
              <a:rPr lang="en-US" dirty="0" smtClean="0"/>
              <a:t>Ad cue points are typically used to mark points where mid-roll ads should be requested</a:t>
            </a:r>
          </a:p>
          <a:p>
            <a:pPr lvl="1"/>
            <a:r>
              <a:rPr lang="en-US" dirty="0" smtClean="0"/>
              <a:t>Code cue points simply broadcast events that you can listen for via the API</a:t>
            </a:r>
          </a:p>
          <a:p>
            <a:r>
              <a:rPr lang="en-US" dirty="0" smtClean="0"/>
              <a:t>You can listen for both kinds of cue points, but code cue points are more useful for chaptering, because you can associate a name and metadata string with each cue point, which are convenient for storing information about the chapter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32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6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Cue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97" y="1911090"/>
            <a:ext cx="15877477" cy="6202363"/>
          </a:xfrm>
        </p:spPr>
        <p:txBody>
          <a:bodyPr/>
          <a:lstStyle/>
          <a:p>
            <a:r>
              <a:rPr lang="en-US" dirty="0" smtClean="0"/>
              <a:t>For the example here, we used the Visual Cue Point editor in Studio to create the cue points</a:t>
            </a:r>
          </a:p>
          <a:p>
            <a:r>
              <a:rPr lang="en-US" dirty="0" smtClean="0"/>
              <a:t>We used the name field to record the chapter name</a:t>
            </a:r>
          </a:p>
          <a:p>
            <a:r>
              <a:rPr lang="en-US" dirty="0" smtClean="0"/>
              <a:t>We used the metadata field to save the URL to a thumbnail image for the chapter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91" y="3647481"/>
            <a:ext cx="13448474" cy="44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Cue Point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CUE_POINTS module </a:t>
            </a:r>
            <a:r>
              <a:rPr lang="en-US" dirty="0" err="1" smtClean="0"/>
              <a:t>getCuePoints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It returns an array of cue point objects </a:t>
            </a:r>
            <a:r>
              <a:rPr lang="en-US" i="1" dirty="0" smtClean="0"/>
              <a:t>in random order</a:t>
            </a:r>
            <a:endParaRPr lang="en-US" dirty="0" smtClean="0"/>
          </a:p>
          <a:p>
            <a:pPr lvl="1"/>
            <a:r>
              <a:rPr lang="en-US" dirty="0" smtClean="0"/>
              <a:t>You need to sort the array by the </a:t>
            </a:r>
            <a:r>
              <a:rPr lang="en-US" i="1" dirty="0" smtClean="0"/>
              <a:t>time</a:t>
            </a:r>
            <a:r>
              <a:rPr lang="en-US" dirty="0" smtClean="0"/>
              <a:t> property of the objects</a:t>
            </a:r>
          </a:p>
          <a:p>
            <a:r>
              <a:rPr lang="en-US" dirty="0" smtClean="0"/>
              <a:t>If advertising is enabled for the video (the default), it will automatically have ad cue points at the beginning and end</a:t>
            </a:r>
          </a:p>
          <a:p>
            <a:pPr lvl="1"/>
            <a:r>
              <a:rPr lang="en-US" dirty="0" smtClean="0"/>
              <a:t>You can slice these off the array after you have re-ordered it</a:t>
            </a:r>
          </a:p>
          <a:p>
            <a:pPr lvl="1"/>
            <a:r>
              <a:rPr lang="en-US" dirty="0" smtClean="0"/>
              <a:t>A more reliable way, in case advertising is disabled, or there are additional mid-roll ad cue points, would be to loop over the array and remove any cue points which have type equal to </a:t>
            </a:r>
            <a:r>
              <a:rPr lang="en-US" i="1" dirty="0" smtClean="0"/>
              <a:t>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34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6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to a chapter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seek() method of the VIDEO_PLAYER module allows you to seek to any time in seconds</a:t>
            </a:r>
          </a:p>
          <a:p>
            <a:r>
              <a:rPr lang="en-US" dirty="0" smtClean="0"/>
              <a:t>Attach the time for each chapter to its display – in the example here, we used a data-time attribute</a:t>
            </a:r>
          </a:p>
          <a:p>
            <a:r>
              <a:rPr lang="en-US" dirty="0" smtClean="0"/>
              <a:t>BUT…seek() will fail silently if the video is not playing, or if enough of the video has not buffered</a:t>
            </a:r>
          </a:p>
          <a:p>
            <a:pPr lvl="1"/>
            <a:r>
              <a:rPr lang="en-US" dirty="0" smtClean="0"/>
              <a:t>To prevent the viewer from trying to seek directly to a chapter before starting the video, we do not display the chapters until we hear the media BEGIN event</a:t>
            </a:r>
          </a:p>
          <a:p>
            <a:pPr lvl="1"/>
            <a:r>
              <a:rPr lang="en-US" dirty="0" smtClean="0"/>
              <a:t>In case the video is paused or buffering, we set up a recursive function for the seek that calls the </a:t>
            </a:r>
            <a:r>
              <a:rPr lang="en-US" dirty="0" err="1" smtClean="0"/>
              <a:t>getIsPlaying</a:t>
            </a:r>
            <a:r>
              <a:rPr lang="en-US" dirty="0" smtClean="0"/>
              <a:t>() method – if this returns false, we issue a play() command, and recall the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Source Code Pro"/>
                <a:cs typeface="Source Code Pro"/>
              </a:rPr>
              <a:t>playChapter</a:t>
            </a:r>
            <a:r>
              <a:rPr lang="en-US" sz="2000" dirty="0">
                <a:latin typeface="Source Code Pro"/>
                <a:cs typeface="Source Code Pro"/>
              </a:rPr>
              <a:t> = function(time) {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  </a:t>
            </a:r>
            <a:r>
              <a:rPr lang="en-US" sz="2000" dirty="0" err="1" smtClean="0">
                <a:latin typeface="Source Code Pro"/>
                <a:cs typeface="Source Code Pro"/>
              </a:rPr>
              <a:t>videoPlayer.getIsPlaying</a:t>
            </a:r>
            <a:r>
              <a:rPr lang="en-US" sz="2000" dirty="0">
                <a:latin typeface="Source Code Pro"/>
                <a:cs typeface="Source Code Pro"/>
              </a:rPr>
              <a:t>( function(</a:t>
            </a:r>
            <a:r>
              <a:rPr lang="en-US" sz="2000" dirty="0" err="1">
                <a:latin typeface="Source Code Pro"/>
                <a:cs typeface="Source Code Pro"/>
              </a:rPr>
              <a:t>isPlaying</a:t>
            </a:r>
            <a:r>
              <a:rPr lang="en-US" sz="2000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</a:t>
            </a:r>
            <a:r>
              <a:rPr lang="en-US" sz="2000" dirty="0" smtClean="0">
                <a:latin typeface="Source Code Pro"/>
                <a:cs typeface="Source Code Pro"/>
              </a:rPr>
              <a:t>  if </a:t>
            </a:r>
            <a:r>
              <a:rPr lang="en-US" sz="2000" dirty="0">
                <a:latin typeface="Source Code Pro"/>
                <a:cs typeface="Source Code Pro"/>
              </a:rPr>
              <a:t>(</a:t>
            </a:r>
            <a:r>
              <a:rPr lang="en-US" sz="2000" dirty="0" err="1">
                <a:latin typeface="Source Code Pro"/>
                <a:cs typeface="Source Code Pro"/>
              </a:rPr>
              <a:t>isPlaying</a:t>
            </a:r>
            <a:r>
              <a:rPr lang="en-US" sz="2000" dirty="0">
                <a:latin typeface="Source Code Pro"/>
                <a:cs typeface="Source Code Pro"/>
              </a:rPr>
              <a:t> == true)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</a:t>
            </a:r>
            <a:r>
              <a:rPr lang="en-US" sz="2000" dirty="0" smtClean="0">
                <a:latin typeface="Source Code Pro"/>
                <a:cs typeface="Source Code Pro"/>
              </a:rPr>
              <a:t>  </a:t>
            </a:r>
            <a:r>
              <a:rPr lang="en-US" sz="2000" dirty="0" err="1" smtClean="0">
                <a:latin typeface="Source Code Pro"/>
                <a:cs typeface="Source Code Pro"/>
              </a:rPr>
              <a:t>videoPlayer.seek</a:t>
            </a:r>
            <a:r>
              <a:rPr lang="en-US" sz="2000" dirty="0">
                <a:latin typeface="Source Code Pro"/>
                <a:cs typeface="Source Code Pro"/>
              </a:rPr>
              <a:t>(time);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</a:t>
            </a:r>
            <a:r>
              <a:rPr lang="en-US" sz="2000" dirty="0" smtClean="0">
                <a:latin typeface="Source Code Pro"/>
                <a:cs typeface="Source Code Pro"/>
              </a:rPr>
              <a:t>  } else </a:t>
            </a:r>
            <a:r>
              <a:rPr lang="en-US" sz="20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      </a:t>
            </a:r>
            <a:r>
              <a:rPr lang="en-US" sz="2000" dirty="0" err="1" smtClean="0">
                <a:latin typeface="Source Code Pro"/>
                <a:cs typeface="Source Code Pro"/>
              </a:rPr>
              <a:t>videoPlayer.play</a:t>
            </a:r>
            <a:r>
              <a:rPr lang="en-US" sz="2000" dirty="0">
                <a:latin typeface="Source Code Pro"/>
                <a:cs typeface="Source Code Pro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</a:t>
            </a:r>
            <a:r>
              <a:rPr lang="en-US" sz="2000" dirty="0" smtClean="0">
                <a:latin typeface="Source Code Pro"/>
                <a:cs typeface="Source Code Pro"/>
              </a:rPr>
              <a:t>  </a:t>
            </a:r>
            <a:r>
              <a:rPr lang="en-US" sz="2000" dirty="0" err="1" smtClean="0">
                <a:latin typeface="Source Code Pro"/>
                <a:cs typeface="Source Code Pro"/>
              </a:rPr>
              <a:t>playChapter</a:t>
            </a:r>
            <a:r>
              <a:rPr lang="en-US" sz="2000" dirty="0">
                <a:latin typeface="Source Code Pro"/>
                <a:cs typeface="Source Code Pro"/>
              </a:rPr>
              <a:t>(time);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</a:t>
            </a:r>
            <a:r>
              <a:rPr lang="en-US" sz="2000" dirty="0" smtClean="0">
                <a:latin typeface="Source Code Pro"/>
                <a:cs typeface="Source Code Pro"/>
              </a:rPr>
              <a:t>  }</a:t>
            </a:r>
            <a:endParaRPr lang="en-US" sz="20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  }</a:t>
            </a:r>
            <a:r>
              <a:rPr lang="en-US" sz="2000" dirty="0">
                <a:latin typeface="Source Code Pro"/>
                <a:cs typeface="Source Code Pro"/>
              </a:rPr>
              <a:t>)</a:t>
            </a:r>
            <a:r>
              <a:rPr lang="en-US" sz="2000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}</a:t>
            </a:r>
            <a:endParaRPr lang="en-US" sz="2000" dirty="0">
              <a:latin typeface="Source Code Pro"/>
              <a:cs typeface="Source Code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35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16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 on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rest is just JavaScript and CSS</a:t>
            </a:r>
          </a:p>
          <a:p>
            <a:r>
              <a:rPr lang="en-US" dirty="0" smtClean="0"/>
              <a:t>As a cosmetic touch, we use the cue points data to construct an array of time-range objects for the chapters, and listen for progress events to determine which time range the playback is currently in, and highlight the corresponding chapter</a:t>
            </a:r>
          </a:p>
          <a:p>
            <a:r>
              <a:rPr lang="en-US" dirty="0" smtClean="0"/>
              <a:t>We used the </a:t>
            </a:r>
            <a:r>
              <a:rPr lang="en-US" dirty="0" err="1" smtClean="0"/>
              <a:t>jQuery</a:t>
            </a:r>
            <a:r>
              <a:rPr lang="en-US" dirty="0" smtClean="0"/>
              <a:t> library to simplify some of the coding and help ensure cross-browser compatibility – this is not required, but </a:t>
            </a:r>
            <a:r>
              <a:rPr lang="en-US" dirty="0" err="1" smtClean="0"/>
              <a:t>jQuery</a:t>
            </a:r>
            <a:r>
              <a:rPr lang="en-US" dirty="0" smtClean="0"/>
              <a:t> can save you a lot of time in repetitive coding of common, complex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36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3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34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Call-to-Action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another good use for code cue points</a:t>
            </a:r>
          </a:p>
          <a:p>
            <a:r>
              <a:rPr lang="en-US" dirty="0" smtClean="0"/>
              <a:t>In this case, rather than retrieving all the cue point data, you just need to listen for the CUE events</a:t>
            </a:r>
          </a:p>
          <a:p>
            <a:r>
              <a:rPr lang="en-US" dirty="0" smtClean="0"/>
              <a:t>If you want to call-to-action message to appear and then disappear again, you can set up that logic in different ways</a:t>
            </a:r>
          </a:p>
          <a:p>
            <a:pPr lvl="1"/>
            <a:r>
              <a:rPr lang="en-US" dirty="0" smtClean="0"/>
              <a:t>In our example, we created the cue points in pairs: </a:t>
            </a:r>
            <a:r>
              <a:rPr lang="en-US" dirty="0" err="1" smtClean="0"/>
              <a:t>ctaStart</a:t>
            </a:r>
            <a:r>
              <a:rPr lang="en-US" dirty="0" smtClean="0"/>
              <a:t> / </a:t>
            </a:r>
            <a:r>
              <a:rPr lang="en-US" dirty="0" err="1" smtClean="0"/>
              <a:t>ctaEnd</a:t>
            </a:r>
            <a:r>
              <a:rPr lang="en-US" dirty="0"/>
              <a:t> </a:t>
            </a:r>
            <a:r>
              <a:rPr lang="en-US" dirty="0" smtClean="0"/>
              <a:t>– these are used as the names</a:t>
            </a:r>
          </a:p>
          <a:p>
            <a:pPr lvl="1"/>
            <a:r>
              <a:rPr lang="en-US" dirty="0" smtClean="0"/>
              <a:t>If you always want the message to disappear after a specific interval, you could just use the JavaScript </a:t>
            </a:r>
            <a:r>
              <a:rPr lang="en-US" dirty="0" err="1" smtClean="0"/>
              <a:t>setTimeOut</a:t>
            </a:r>
            <a:r>
              <a:rPr lang="en-US" dirty="0" smtClean="0"/>
              <a:t>() function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38</a:t>
            </a:fld>
            <a:r>
              <a:rPr lang="en-US" smtClean="0"/>
              <a:t> 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CTA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again use the cue point metadata field to store information about the message – here we wanted to store more information than the field can hold, so instead we stored an array of objects in the Long Description field in JSON format – each object contains the URL for an image and an associated click-through URL 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"</a:t>
            </a:r>
            <a:r>
              <a:rPr lang="en-US" sz="2000" dirty="0" err="1">
                <a:latin typeface="Source Code Pro"/>
                <a:cs typeface="Source Code Pro"/>
              </a:rPr>
              <a:t>CTAImages</a:t>
            </a:r>
            <a:r>
              <a:rPr lang="en-US" sz="2000" dirty="0">
                <a:latin typeface="Source Code Pro"/>
                <a:cs typeface="Source Code Pro"/>
              </a:rPr>
              <a:t>" : [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linkURL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support.brightcove.com</a:t>
            </a:r>
            <a:r>
              <a:rPr lang="en-US" sz="2000" dirty="0">
                <a:latin typeface="Source Code Pro"/>
                <a:cs typeface="Source Code Pro"/>
              </a:rPr>
              <a:t>/en/video-cloud/training-videos",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imageURL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docs.brightcove.com</a:t>
            </a:r>
            <a:r>
              <a:rPr lang="en-US" sz="2000" dirty="0">
                <a:latin typeface="Source Code Pro"/>
                <a:cs typeface="Source Code Pro"/>
              </a:rPr>
              <a:t>/en/smart-player-</a:t>
            </a:r>
            <a:r>
              <a:rPr lang="en-US" sz="2000" dirty="0" err="1">
                <a:latin typeface="Source Code Pro"/>
                <a:cs typeface="Source Code Pro"/>
              </a:rPr>
              <a:t>api</a:t>
            </a:r>
            <a:r>
              <a:rPr lang="en-US" sz="2000" dirty="0">
                <a:latin typeface="Source Code Pro"/>
                <a:cs typeface="Source Code Pro"/>
              </a:rPr>
              <a:t>/samples/assets/bcl-cta-1.png"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},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linkURL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brightcove.com</a:t>
            </a:r>
            <a:r>
              <a:rPr lang="en-US" sz="2000" dirty="0">
                <a:latin typeface="Source Code Pro"/>
                <a:cs typeface="Source Code Pro"/>
              </a:rPr>
              <a:t>/",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imageURL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docs.brightcove.com</a:t>
            </a:r>
            <a:r>
              <a:rPr lang="en-US" sz="2000" dirty="0">
                <a:latin typeface="Source Code Pro"/>
                <a:cs typeface="Source Code Pro"/>
              </a:rPr>
              <a:t>/en/smart-player-</a:t>
            </a:r>
            <a:r>
              <a:rPr lang="en-US" sz="2000" dirty="0" err="1">
                <a:latin typeface="Source Code Pro"/>
                <a:cs typeface="Source Code Pro"/>
              </a:rPr>
              <a:t>api</a:t>
            </a:r>
            <a:r>
              <a:rPr lang="en-US" sz="2000" dirty="0">
                <a:latin typeface="Source Code Pro"/>
                <a:cs typeface="Source Code Pro"/>
              </a:rPr>
              <a:t>/samples/assets/bcl-cta-2.png"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]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39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Brightcove Account</a:t>
            </a:r>
          </a:p>
          <a:p>
            <a:pPr lvl="1" eaLnBrk="1" hangingPunct="1"/>
            <a:r>
              <a:rPr lang="en-US" sz="3000" dirty="0"/>
              <a:t>All the course samples work off of a Developer Training account, but they should work with your own players as well</a:t>
            </a:r>
          </a:p>
          <a:p>
            <a:pPr eaLnBrk="1" hangingPunct="1"/>
            <a:r>
              <a:rPr lang="en-US" sz="3000" dirty="0"/>
              <a:t>Samples</a:t>
            </a:r>
          </a:p>
          <a:p>
            <a:pPr lvl="1" eaLnBrk="1" hangingPunct="1"/>
            <a:r>
              <a:rPr lang="en-US" sz="3000" dirty="0"/>
              <a:t>Can be viewed in any web </a:t>
            </a:r>
            <a:r>
              <a:rPr lang="en-US" sz="3000" dirty="0" smtClean="0"/>
              <a:t>browser (including Safari on </a:t>
            </a:r>
            <a:r>
              <a:rPr lang="en-US" sz="3000" dirty="0" err="1" smtClean="0"/>
              <a:t>iOS</a:t>
            </a:r>
            <a:r>
              <a:rPr lang="en-US" sz="3000" dirty="0" smtClean="0"/>
              <a:t> devices)</a:t>
            </a:r>
          </a:p>
          <a:p>
            <a:pPr eaLnBrk="1" hangingPunct="1"/>
            <a:r>
              <a:rPr lang="en-US" sz="30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An editor such as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Chocolat</a:t>
            </a:r>
            <a:r>
              <a:rPr lang="en-US" sz="3000" dirty="0" smtClean="0">
                <a:solidFill>
                  <a:schemeClr val="tx1"/>
                </a:solidFill>
              </a:rPr>
              <a:t>, Sublime Text, </a:t>
            </a:r>
            <a:r>
              <a:rPr lang="en-US" sz="3000" dirty="0">
                <a:solidFill>
                  <a:schemeClr val="tx1"/>
                </a:solidFill>
              </a:rPr>
              <a:t>Dreamweaver, BBEdit, or </a:t>
            </a:r>
            <a:r>
              <a:rPr lang="en-US" sz="3000" dirty="0" err="1">
                <a:solidFill>
                  <a:schemeClr val="tx1"/>
                </a:solidFill>
              </a:rPr>
              <a:t>CoffeeCup</a:t>
            </a:r>
            <a:r>
              <a:rPr lang="en-US" sz="3000" dirty="0">
                <a:solidFill>
                  <a:schemeClr val="tx1"/>
                </a:solidFill>
              </a:rPr>
              <a:t>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109398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C2A832DC-D53A-4C55-A152-628822CC82CB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40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Updating the Current Video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86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video Properties on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Sometimes you want to do this without modifying the video on the Video Cloud server</a:t>
            </a:r>
          </a:p>
          <a:p>
            <a:pPr lvl="1"/>
            <a:r>
              <a:rPr lang="en-US" sz="3400" dirty="0" smtClean="0"/>
              <a:t>Change links, images, etc. in connection with a campaign or promotion</a:t>
            </a:r>
          </a:p>
          <a:p>
            <a:pPr lvl="1"/>
            <a:r>
              <a:rPr lang="en-US" sz="3400" dirty="0" smtClean="0"/>
              <a:t>Use the same video on different pages/sites, but with different properties</a:t>
            </a:r>
          </a:p>
          <a:p>
            <a:r>
              <a:rPr lang="en-US" sz="3400" dirty="0" smtClean="0"/>
              <a:t>The Content module has another method – </a:t>
            </a:r>
            <a:r>
              <a:rPr lang="en-US" sz="3400" dirty="0" err="1" smtClean="0"/>
              <a:t>updateMedia</a:t>
            </a:r>
            <a:r>
              <a:rPr lang="en-US" sz="3400" dirty="0" smtClean="0"/>
              <a:t>() – that allows you to do this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9576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videoPlayer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player.getModule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brightcove.api.modules.APIModules.VIDEO_PLAYER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contentModule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player.getModule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brightcove.api.modules.APIModules.CONTENT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/ get the current video DTO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videoPlayer.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getCurrentVideo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 function(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newVideoDTO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newVideoDTO.videoStillURL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 "http://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files.brightcove.com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BCL_alternateStill.png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";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contentModule.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updateMedia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newVideoDTO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 function(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console.log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}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}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42</a:t>
            </a:fld>
            <a:r>
              <a:rPr lang="en-US" smtClean="0"/>
              <a:t> 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B6BCBA3-1D58-41CB-BB98-D22096C20B77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3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>
                <a:hlinkClick r:id="rId2"/>
              </a:rPr>
              <a:t>http://docs.brightcove.com/en/smart-player-api/</a:t>
            </a:r>
            <a:r>
              <a:rPr lang="en-US" sz="3400" dirty="0" smtClean="0">
                <a:hlinkClick r:id="rId2"/>
              </a:rPr>
              <a:t>index.html</a:t>
            </a:r>
            <a:endParaRPr lang="en-US" sz="3400" dirty="0" smtClean="0"/>
          </a:p>
          <a:p>
            <a:pPr lvl="1"/>
            <a:r>
              <a:rPr lang="en-US" sz="3400" dirty="0" smtClean="0"/>
              <a:t>Getting Started Guide</a:t>
            </a:r>
          </a:p>
          <a:p>
            <a:pPr lvl="1"/>
            <a:r>
              <a:rPr lang="en-US" sz="3400" dirty="0" smtClean="0"/>
              <a:t>Complete API Reference</a:t>
            </a:r>
          </a:p>
          <a:p>
            <a:pPr lvl="1"/>
            <a:r>
              <a:rPr lang="en-US" sz="3400" dirty="0" smtClean="0"/>
              <a:t>More examples</a:t>
            </a:r>
          </a:p>
          <a:p>
            <a:r>
              <a:rPr lang="en-US" sz="3400" dirty="0">
                <a:hlinkClick r:id="rId3"/>
              </a:rPr>
              <a:t>http://</a:t>
            </a:r>
            <a:r>
              <a:rPr lang="en-US" sz="3400" dirty="0" smtClean="0">
                <a:hlinkClick r:id="rId3"/>
              </a:rPr>
              <a:t>forum.brightcove.com</a:t>
            </a:r>
            <a:r>
              <a:rPr lang="en-US" sz="3400" dirty="0" smtClean="0"/>
              <a:t> </a:t>
            </a:r>
          </a:p>
          <a:p>
            <a:pPr lvl="1"/>
            <a:r>
              <a:rPr lang="en-US" sz="3400" dirty="0" smtClean="0"/>
              <a:t>Includes a Developer forum with a section specifically on the Smart Player API</a:t>
            </a:r>
          </a:p>
        </p:txBody>
      </p:sp>
    </p:spTree>
    <p:extLst>
      <p:ext uri="{BB962C8B-B14F-4D97-AF65-F5344CB8AC3E}">
        <p14:creationId xmlns:p14="http://schemas.microsoft.com/office/powerpoint/2010/main" val="4076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Smart Player API will work with any Brightcove Player</a:t>
            </a:r>
          </a:p>
          <a:p>
            <a:r>
              <a:rPr lang="en-US" sz="3000" dirty="0" smtClean="0"/>
              <a:t>In this course, we will be using the standard </a:t>
            </a:r>
            <a:r>
              <a:rPr lang="en-US" sz="3000" dirty="0" err="1" smtClean="0"/>
              <a:t>Chromeless</a:t>
            </a:r>
            <a:r>
              <a:rPr lang="en-US" sz="3000" dirty="0" smtClean="0"/>
              <a:t> for all examples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8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class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Buttons and corresponding script are provided to load the player in Flash or HTML5 mode (by adding the parameter </a:t>
            </a:r>
            <a:r>
              <a:rPr lang="en-US" sz="3000" dirty="0" err="1" smtClean="0"/>
              <a:t>forceHTML</a:t>
            </a:r>
            <a:r>
              <a:rPr lang="en-US" sz="3000" dirty="0" smtClean="0"/>
              <a:t>=true to the URL)</a:t>
            </a:r>
          </a:p>
          <a:p>
            <a:pPr lvl="1"/>
            <a:r>
              <a:rPr lang="en-US" sz="3000" dirty="0"/>
              <a:t>T</a:t>
            </a:r>
            <a:r>
              <a:rPr lang="en-US" sz="3000" dirty="0" smtClean="0"/>
              <a:t>his switch is </a:t>
            </a:r>
            <a:r>
              <a:rPr lang="en-US" sz="3000" b="1" dirty="0" smtClean="0"/>
              <a:t>for development purposes only</a:t>
            </a:r>
            <a:r>
              <a:rPr lang="en-US" sz="3000" dirty="0" smtClean="0"/>
              <a:t> and should not be used in production</a:t>
            </a:r>
          </a:p>
          <a:p>
            <a:pPr lvl="1"/>
            <a:r>
              <a:rPr lang="en-US" sz="3000" dirty="0" smtClean="0"/>
              <a:t>Instead, let the Smart Players do their job by loading the Flash or HTML5 player automatically according to the context</a:t>
            </a:r>
          </a:p>
          <a:p>
            <a:r>
              <a:rPr lang="en-US" sz="3000" dirty="0" smtClean="0"/>
              <a:t>Sample code is organized according to a basic version of the </a:t>
            </a:r>
            <a:r>
              <a:rPr lang="en-US" sz="3000" dirty="0" smtClean="0">
                <a:hlinkClick r:id="rId2"/>
              </a:rPr>
              <a:t>Module pattern</a:t>
            </a:r>
            <a:endParaRPr lang="en-US" sz="3000" dirty="0" smtClean="0"/>
          </a:p>
          <a:p>
            <a:pPr lvl="1"/>
            <a:r>
              <a:rPr lang="en-US" sz="3000" dirty="0" smtClean="0"/>
              <a:t>Keeps variables out of the global name space to avoid collisions with other scripts used in the page</a:t>
            </a:r>
          </a:p>
          <a:p>
            <a:pPr lvl="1"/>
            <a:r>
              <a:rPr lang="en-US" sz="3000" dirty="0" smtClean="0"/>
              <a:t>All variable initialized at the top to make it easier to find them</a:t>
            </a:r>
          </a:p>
          <a:p>
            <a:pPr lvl="1"/>
            <a:r>
              <a:rPr lang="en-US" sz="3000" dirty="0" smtClean="0"/>
              <a:t>Allows you to have both public and private data/functions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000" dirty="0"/>
              <a:t>Customize, integrate with or add functionality to your players through external scripts. The API:</a:t>
            </a:r>
          </a:p>
          <a:p>
            <a:pPr lvl="1" eaLnBrk="1" hangingPunct="1"/>
            <a:r>
              <a:rPr lang="en-US" sz="3000" dirty="0"/>
              <a:t>Exposes objects and events in the player</a:t>
            </a:r>
          </a:p>
          <a:p>
            <a:pPr lvl="1" eaLnBrk="1" hangingPunct="1"/>
            <a:r>
              <a:rPr lang="en-US" sz="3000" dirty="0"/>
              <a:t>Offers methods to control or alter functionality</a:t>
            </a:r>
          </a:p>
          <a:p>
            <a:pPr lvl="1" eaLnBrk="1" hangingPunct="1"/>
            <a:r>
              <a:rPr lang="en-US" sz="3000" dirty="0"/>
              <a:t>Allows for reporting or acting on player </a:t>
            </a:r>
            <a:r>
              <a:rPr lang="en-US" sz="3000" dirty="0" smtClean="0"/>
              <a:t>events</a:t>
            </a:r>
          </a:p>
          <a:p>
            <a:r>
              <a:rPr lang="en-US" sz="30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docs.brightcove.com</a:t>
            </a:r>
            <a:r>
              <a:rPr lang="en-US" dirty="0">
                <a:hlinkClick r:id="rId3"/>
              </a:rPr>
              <a:t>/en/smart-player-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14593</TotalTime>
  <Words>2857</Words>
  <Application>Microsoft Macintosh PowerPoint</Application>
  <PresentationFormat>Custom</PresentationFormat>
  <Paragraphs>418</Paragraphs>
  <Slides>45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Theme</vt:lpstr>
      <vt:lpstr>Developing with the Smart Player API</vt:lpstr>
      <vt:lpstr>Agenda</vt:lpstr>
      <vt:lpstr>Smart Player API Training</vt:lpstr>
      <vt:lpstr>Set Up </vt:lpstr>
      <vt:lpstr>Players Used in the Course</vt:lpstr>
      <vt:lpstr>Notes on the class exercises</vt:lpstr>
      <vt:lpstr>PowerPoint Presentation</vt:lpstr>
      <vt:lpstr>The Smart Player API</vt:lpstr>
      <vt:lpstr>Smart Player API Classes</vt:lpstr>
      <vt:lpstr>The Player API is EVENT-DRIVEN</vt:lpstr>
      <vt:lpstr>Methods are asynchronous</vt:lpstr>
      <vt:lpstr>PowerPoint Presentation</vt:lpstr>
      <vt:lpstr>Setup</vt:lpstr>
      <vt:lpstr>Studio Generated JS Code with added params</vt:lpstr>
      <vt:lpstr>Initial Event Handlers</vt:lpstr>
      <vt:lpstr>PowerPoint Presentation</vt:lpstr>
      <vt:lpstr>Calling Methods</vt:lpstr>
      <vt:lpstr>PowerPoint Presentation</vt:lpstr>
      <vt:lpstr>Event Listeners</vt:lpstr>
      <vt:lpstr>PowerPoint Presentation</vt:lpstr>
      <vt:lpstr>Player Modules</vt:lpstr>
      <vt:lpstr>Accessing Modules</vt:lpstr>
      <vt:lpstr>Public Constants for Modules</vt:lpstr>
      <vt:lpstr>Data Transfer Objects</vt:lpstr>
      <vt:lpstr>Using the Video DTO</vt:lpstr>
      <vt:lpstr>Getting the Video Duration</vt:lpstr>
      <vt:lpstr>PowerPoint Presentation</vt:lpstr>
      <vt:lpstr>Retrieving Content from Video Cloud</vt:lpstr>
      <vt:lpstr>The Example</vt:lpstr>
      <vt:lpstr>PowerPoint Presentation</vt:lpstr>
      <vt:lpstr>Chaptered Video</vt:lpstr>
      <vt:lpstr>Using Cue Points to Define Chapters</vt:lpstr>
      <vt:lpstr>Using Cue Points</vt:lpstr>
      <vt:lpstr>Getting the Cue Point Data</vt:lpstr>
      <vt:lpstr>Seeking to a chapter Point</vt:lpstr>
      <vt:lpstr>Other Notes on the Example</vt:lpstr>
      <vt:lpstr>PowerPoint Presentation</vt:lpstr>
      <vt:lpstr>Setting up Call-to-Action Events</vt:lpstr>
      <vt:lpstr>Data for the CTA Messages</vt:lpstr>
      <vt:lpstr>PowerPoint Presentation</vt:lpstr>
      <vt:lpstr>Updating video Properties on the Client</vt:lpstr>
      <vt:lpstr>Updating Media</vt:lpstr>
      <vt:lpstr>PowerPoint Presentation</vt:lpstr>
      <vt:lpstr>Other Resources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Robert Crooks</cp:lastModifiedBy>
  <cp:revision>83</cp:revision>
  <dcterms:created xsi:type="dcterms:W3CDTF">2011-11-27T08:26:53Z</dcterms:created>
  <dcterms:modified xsi:type="dcterms:W3CDTF">2013-03-18T14:26:16Z</dcterms:modified>
</cp:coreProperties>
</file>