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415" r:id="rId2"/>
    <p:sldId id="264" r:id="rId3"/>
    <p:sldId id="265" r:id="rId4"/>
    <p:sldId id="371" r:id="rId5"/>
    <p:sldId id="370" r:id="rId6"/>
    <p:sldId id="259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322" r:id="rId51"/>
  </p:sldIdLst>
  <p:sldSz cx="17327563" cy="9747250"/>
  <p:notesSz cx="6858000" cy="9144000"/>
  <p:defaultTextStyle>
    <a:defPPr>
      <a:defRPr lang="en-US"/>
    </a:defPPr>
    <a:lvl1pPr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773113" indent="-315913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546225" indent="-631825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2319338" indent="-9477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3094038" indent="-1265238" algn="l" defTabSz="773113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3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0" y="-472"/>
      </p:cViewPr>
      <p:guideLst>
        <p:guide orient="horz" pos="3070"/>
        <p:guide pos="54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12/9/13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3BB1C87A-A18E-4030-AB96-872BC2F786DF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E16B789E-2350-40AB-8E7B-6C276619E878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20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0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5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80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28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67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2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92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EE2F668-5944-4112-AF4B-50C7ED0A36AC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71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91D0A6B-B391-486F-AC19-5E1A2977C5B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1521DE7-EAC0-4C1C-86CF-F63E9F89FC7D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6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15E75DC-D837-4E37-97EF-9C3111849039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19DC8B7-FF27-4D91-9FB8-57680F7765E0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36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14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95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1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44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760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65463E20-18A0-49D2-8293-B7BA2C0DF58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47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Started at 1:43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10 minutes for this exercise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1:50 it started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8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730C726A-3AEA-464A-AF0E-6CFCEF7A6B77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This will be part of the set up ….</a:t>
            </a:r>
          </a:p>
          <a:p>
            <a:pPr lvl="1" eaLnBrk="1" hangingPunct="1"/>
            <a:endParaRPr lang="en-US" dirty="0" smtClean="0">
              <a:ea typeface="ＭＳ Ｐゴシック"/>
            </a:endParaRPr>
          </a:p>
          <a:p>
            <a:pPr lvl="1" eaLnBrk="1" hangingPunct="1"/>
            <a:r>
              <a:rPr lang="en-US" dirty="0" smtClean="0">
                <a:ea typeface="ＭＳ Ｐゴシック"/>
              </a:rPr>
              <a:t>WAMP Package on USB Drive / CD-R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Copy Folder XAMPP to C:\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C:\XAMPP\xampp_setup.bat</a:t>
            </a:r>
          </a:p>
          <a:p>
            <a:pPr lvl="1" eaLnBrk="1" hangingPunct="1"/>
            <a:r>
              <a:rPr lang="en-US" dirty="0" smtClean="0">
                <a:ea typeface="ＭＳ Ｐゴシック"/>
              </a:rPr>
              <a:t>Run C:\XAMPP\xampp_start.bat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  <a:p>
            <a:pPr eaLnBrk="1" hangingPunct="1"/>
            <a:r>
              <a:rPr lang="en-US" dirty="0" smtClean="0">
                <a:ea typeface="ＭＳ Ｐゴシック"/>
              </a:rPr>
              <a:t> What are the instructions to restart the sandbox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CF02B62A-41DD-41E4-B590-258F4F9C71F2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/>
              </a:rPr>
              <a:t>Need to get code from the publishing module to start.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You’ll be writing lots of code that deals with the different events. </a:t>
            </a:r>
          </a:p>
          <a:p>
            <a:pPr eaLnBrk="1" hangingPunct="1"/>
            <a:r>
              <a:rPr lang="en-US" dirty="0" smtClean="0">
                <a:ea typeface="ＭＳ Ｐゴシック"/>
              </a:rPr>
              <a:t>If you need features we don’t provide, </a:t>
            </a:r>
          </a:p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2E8C67A9-32BA-4AD7-B534-1828318F047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16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7833EC8-48A1-43E6-927C-1465A4D35F1A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18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025"/>
            <a:ext cx="5486400" cy="411448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4529138"/>
            <a:ext cx="469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810" y="4194366"/>
            <a:ext cx="14728429" cy="1147646"/>
          </a:xfrm>
        </p:spPr>
        <p:txBody>
          <a:bodyPr>
            <a:normAutofit/>
          </a:bodyPr>
          <a:lstStyle>
            <a:lvl1pPr>
              <a:defRPr sz="60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708" y="5342012"/>
            <a:ext cx="14873039" cy="5399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>
                <a:solidFill>
                  <a:srgbClr val="959594"/>
                </a:solidFill>
              </a:defRPr>
            </a:lvl1pPr>
            <a:lvl2pPr marL="773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0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4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7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4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8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6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lang="en-US" sz="2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89815" y="3694278"/>
            <a:ext cx="11649981" cy="2370821"/>
          </a:xfrm>
        </p:spPr>
        <p:txBody>
          <a:bodyPr>
            <a:noAutofit/>
          </a:bodyPr>
          <a:lstStyle>
            <a:lvl1pPr algn="l">
              <a:buFontTx/>
              <a:buNone/>
              <a:defRPr sz="36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169943" y="6778365"/>
            <a:ext cx="3369853" cy="1087438"/>
          </a:xfrm>
        </p:spPr>
        <p:txBody>
          <a:bodyPr/>
          <a:lstStyle>
            <a:lvl1pPr>
              <a:buFontTx/>
              <a:buNone/>
              <a:defRPr sz="20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509" y="4194366"/>
            <a:ext cx="14728429" cy="1147646"/>
          </a:xfrm>
        </p:spPr>
        <p:txBody>
          <a:bodyPr>
            <a:normAutofit/>
          </a:bodyPr>
          <a:lstStyle>
            <a:lvl1pPr>
              <a:defRPr sz="60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6113" y="5251135"/>
            <a:ext cx="14728825" cy="593648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15877477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90"/>
            <a:ext cx="7837679" cy="62023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8581834" y="1911090"/>
            <a:ext cx="7837679" cy="6202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6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87803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22438" y="9344025"/>
            <a:ext cx="1997075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solidFill>
                  <a:srgbClr val="FBFCFF"/>
                </a:solidFill>
              </a:rPr>
              <a:t>© 2013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084" y="1911480"/>
            <a:ext cx="8451015" cy="6201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76288" y="1924050"/>
            <a:ext cx="7231021" cy="620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152525" y="9242425"/>
            <a:ext cx="5487988" cy="5191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42320" y="4224829"/>
            <a:ext cx="11649981" cy="1231163"/>
          </a:xfrm>
        </p:spPr>
        <p:txBody>
          <a:bodyPr>
            <a:noAutofit/>
          </a:bodyPr>
          <a:lstStyle>
            <a:lvl1pPr algn="l">
              <a:buFontTx/>
              <a:buNone/>
              <a:defRPr sz="6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76288" y="300038"/>
            <a:ext cx="14489112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1338" y="1911350"/>
            <a:ext cx="14762162" cy="62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93725" y="9242425"/>
            <a:ext cx="676275" cy="5191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773113" rtl="0" eaLnBrk="1" fontAlgn="base" hangingPunct="1">
        <a:spcBef>
          <a:spcPct val="0"/>
        </a:spcBef>
        <a:spcAft>
          <a:spcPct val="0"/>
        </a:spcAft>
        <a:defRPr sz="36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06163"/>
          </a:solidFill>
          <a:latin typeface="Arial" charset="0"/>
          <a:ea typeface="ＭＳ Ｐゴシック" charset="-128"/>
        </a:defRPr>
      </a:lvl5pPr>
      <a:lvl6pPr marL="4572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6pPr>
      <a:lvl7pPr marL="9144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7pPr>
      <a:lvl8pPr marL="13716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8pPr>
      <a:lvl9pPr marL="1828800" algn="l" defTabSz="773113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73050" indent="-273050" algn="l" defTabSz="773113" rtl="0" eaLnBrk="1" fontAlgn="base" hangingPunct="1">
        <a:spcBef>
          <a:spcPts val="600"/>
        </a:spcBef>
        <a:spcAft>
          <a:spcPct val="0"/>
        </a:spcAft>
        <a:buSzPct val="80000"/>
        <a:buBlip>
          <a:blip r:embed="rId22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758825" indent="-273050" algn="l" defTabSz="773113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690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706688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3479800" indent="-273050" algn="l" defTabSz="773113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4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425445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27988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01525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75062" indent="-386768" algn="l" defTabSz="773537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53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07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61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414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768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1220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4757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88293" algn="l" defTabSz="773537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mboles@brightcove.com" TargetMode="External"/><Relationship Id="rId3" Type="http://schemas.openxmlformats.org/officeDocument/2006/relationships/hyperlink" Target="mailto:training@brightcov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ocs.brightcove.com/en/smart-player-api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project.com/Articles/247241/Javascript-Module-Patter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with the Smart Player API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877949" y="5193485"/>
            <a:ext cx="14728429" cy="285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4707" tIns="77354" rIns="154707" bIns="77354" numCol="1" anchor="ctr" anchorCtr="0" compatLnSpc="1">
            <a:prstTxWarp prst="textNoShape">
              <a:avLst/>
            </a:prstTxWarp>
            <a:normAutofit/>
          </a:bodyPr>
          <a:lstStyle>
            <a:lvl1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6000" b="0" kern="1200" cap="none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2pPr>
            <a:lvl3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3pPr>
            <a:lvl4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4pPr>
            <a:lvl5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5pPr>
            <a:lvl6pPr marL="4572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6pPr>
            <a:lvl7pPr marL="9144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7pPr>
            <a:lvl8pPr marL="13716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8pPr>
            <a:lvl9pPr marL="18288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4000" dirty="0" smtClean="0"/>
              <a:t>Matt Boles, Brightcove Learning Specialist</a:t>
            </a:r>
          </a:p>
          <a:p>
            <a:r>
              <a:rPr lang="en-US" sz="4000" dirty="0" smtClean="0">
                <a:hlinkClick r:id="rId2"/>
              </a:rPr>
              <a:t>mboles@brightcove.com</a:t>
            </a:r>
            <a:r>
              <a:rPr lang="en-US" sz="4000" dirty="0" smtClean="0"/>
              <a:t> or </a:t>
            </a:r>
            <a:r>
              <a:rPr lang="en-US" sz="4000" dirty="0" smtClean="0">
                <a:hlinkClick r:id="rId3"/>
              </a:rPr>
              <a:t>training@brightcove.com</a:t>
            </a:r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020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583366"/>
            <a:ext cx="10434364" cy="1227624"/>
          </a:xfrm>
        </p:spPr>
        <p:txBody>
          <a:bodyPr/>
          <a:lstStyle/>
          <a:p>
            <a:r>
              <a:rPr lang="en-US" sz="3000" dirty="0" smtClean="0"/>
              <a:t>Get the student files and the slides</a:t>
            </a:r>
          </a:p>
          <a:p>
            <a:pPr lvl="1"/>
            <a:r>
              <a:rPr lang="en-US" sz="3000" dirty="0"/>
              <a:t>http://</a:t>
            </a:r>
            <a:r>
              <a:rPr lang="en-US" sz="3000" dirty="0" err="1"/>
              <a:t>bit.ly</a:t>
            </a:r>
            <a:r>
              <a:rPr lang="en-US" sz="3000" dirty="0"/>
              <a:t>/1hipNNZ</a:t>
            </a:r>
          </a:p>
        </p:txBody>
      </p:sp>
      <p:pic>
        <p:nvPicPr>
          <p:cNvPr id="6" name="Picture 5" descr="githu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911403"/>
            <a:ext cx="8943760" cy="6198735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907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3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95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Used to customize</a:t>
            </a:r>
            <a:r>
              <a:rPr lang="en-US" sz="3200" dirty="0"/>
              <a:t>, integrate </a:t>
            </a:r>
            <a:r>
              <a:rPr lang="en-US" sz="3200" dirty="0" smtClean="0"/>
              <a:t>with, </a:t>
            </a:r>
            <a:r>
              <a:rPr lang="en-US" sz="3200" dirty="0"/>
              <a:t>or add functionality </a:t>
            </a:r>
            <a:r>
              <a:rPr lang="en-US" sz="3200" dirty="0" smtClean="0"/>
              <a:t>to, </a:t>
            </a:r>
            <a:r>
              <a:rPr lang="en-US" sz="3200" dirty="0"/>
              <a:t>your players through external </a:t>
            </a:r>
            <a:r>
              <a:rPr lang="en-US" sz="3200" dirty="0" smtClean="0"/>
              <a:t>scripts</a:t>
            </a:r>
          </a:p>
          <a:p>
            <a:pPr eaLnBrk="1" hangingPunct="1"/>
            <a:r>
              <a:rPr lang="en-US" sz="3200" dirty="0" smtClean="0"/>
              <a:t>The </a:t>
            </a:r>
            <a:r>
              <a:rPr lang="en-US" sz="3200" dirty="0"/>
              <a:t>API:</a:t>
            </a:r>
          </a:p>
          <a:p>
            <a:pPr lvl="1" eaLnBrk="1" hangingPunct="1"/>
            <a:r>
              <a:rPr lang="en-US" sz="3200" dirty="0"/>
              <a:t>Exposes objects and events in the player</a:t>
            </a:r>
          </a:p>
          <a:p>
            <a:pPr lvl="1" eaLnBrk="1" hangingPunct="1"/>
            <a:r>
              <a:rPr lang="en-US" sz="3200" dirty="0"/>
              <a:t>Offers methods to control or alter functionality</a:t>
            </a:r>
          </a:p>
          <a:p>
            <a:pPr lvl="1" eaLnBrk="1" hangingPunct="1"/>
            <a:r>
              <a:rPr lang="en-US" sz="3200" dirty="0"/>
              <a:t>Allows for reporting or acting on player </a:t>
            </a:r>
            <a:r>
              <a:rPr lang="en-US" sz="3200" dirty="0" smtClean="0"/>
              <a:t>events</a:t>
            </a:r>
          </a:p>
          <a:p>
            <a:r>
              <a:rPr lang="en-US" sz="3200" dirty="0" smtClean="0"/>
              <a:t>Works with all Video Cloud Players, both the Flash and HTML5 versions</a:t>
            </a:r>
          </a:p>
          <a:p>
            <a:pPr marL="773537" lvl="1" indent="0">
              <a:buNone/>
            </a:pPr>
            <a:endParaRPr lang="en-US" sz="3200" dirty="0"/>
          </a:p>
          <a:p>
            <a:pPr lvl="1" eaLnBrk="1" hangingPunct="1">
              <a:buFontTx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01190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Smart Player API Classes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5156629" y="2362959"/>
            <a:ext cx="7075422" cy="86642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  <a:tileRect/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154707" tIns="77354" rIns="154707" bIns="77354" anchor="ctr"/>
          <a:lstStyle/>
          <a:p>
            <a:pPr algn="ctr" eaLnBrk="0" hangingPunct="0"/>
            <a:r>
              <a:rPr lang="en-US" sz="4100" dirty="0">
                <a:cs typeface="ＭＳ Ｐゴシック"/>
              </a:rPr>
              <a:t>Brightcove Experience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650" y="4344564"/>
            <a:ext cx="5382799" cy="3299401"/>
            <a:chOff x="1076607" y="4344563"/>
            <a:chExt cx="7617733" cy="3299401"/>
          </a:xfrm>
        </p:grpSpPr>
        <p:sp>
          <p:nvSpPr>
            <p:cNvPr id="77827" name="Rectangle 6"/>
            <p:cNvSpPr>
              <a:spLocks noChangeArrowheads="1"/>
            </p:cNvSpPr>
            <p:nvPr/>
          </p:nvSpPr>
          <p:spPr bwMode="auto">
            <a:xfrm>
              <a:off x="1076607" y="4344563"/>
              <a:ext cx="7617733" cy="3299401"/>
            </a:xfrm>
            <a:prstGeom prst="rect">
              <a:avLst/>
            </a:prstGeom>
            <a:gradFill flip="none" rotWithShape="1">
              <a:gsLst>
                <a:gs pos="0">
                  <a:srgbClr val="CC3366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9525" algn="ctr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 lIns="154707" tIns="77354" rIns="154707" bIns="77354"/>
            <a:lstStyle/>
            <a:p>
              <a:pPr eaLnBrk="0" hangingPunct="0"/>
              <a:r>
                <a: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rPr>
                <a:t>Modules</a:t>
              </a:r>
            </a:p>
          </p:txBody>
        </p:sp>
        <p:sp>
          <p:nvSpPr>
            <p:cNvPr id="77828" name="TextBox 7"/>
            <p:cNvSpPr txBox="1">
              <a:spLocks noChangeArrowheads="1"/>
            </p:cNvSpPr>
            <p:nvPr/>
          </p:nvSpPr>
          <p:spPr bwMode="auto">
            <a:xfrm>
              <a:off x="1244478" y="5300887"/>
              <a:ext cx="5001804" cy="463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4707" tIns="77354" rIns="154707" bIns="77354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cs typeface="ＭＳ Ｐゴシック"/>
                </a:rPr>
                <a:t>High level functional classes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06521" y="4344564"/>
            <a:ext cx="4975639" cy="3299401"/>
            <a:chOff x="7977674" y="4344564"/>
            <a:chExt cx="7617733" cy="3299401"/>
          </a:xfrm>
        </p:grpSpPr>
        <p:grpSp>
          <p:nvGrpSpPr>
            <p:cNvPr id="10" name="Group 9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Events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2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8151733" y="5353081"/>
              <a:ext cx="74436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Player / playback events that you can handle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" name="Elbow Connector 7"/>
          <p:cNvCxnSpPr>
            <a:stCxn id="77826" idx="2"/>
            <a:endCxn id="77827" idx="0"/>
          </p:cNvCxnSpPr>
          <p:nvPr/>
        </p:nvCxnSpPr>
        <p:spPr>
          <a:xfrm rot="5400000">
            <a:off x="5364104" y="1014327"/>
            <a:ext cx="1115183" cy="5545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7826" idx="2"/>
            <a:endCxn id="11" idx="0"/>
          </p:cNvCxnSpPr>
          <p:nvPr/>
        </p:nvCxnSpPr>
        <p:spPr>
          <a:xfrm rot="16200000" flipH="1">
            <a:off x="8136749" y="3786971"/>
            <a:ext cx="1115183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1653053" y="4338990"/>
            <a:ext cx="4975639" cy="3299401"/>
            <a:chOff x="7977674" y="4344564"/>
            <a:chExt cx="7617733" cy="3299401"/>
          </a:xfrm>
        </p:grpSpPr>
        <p:grpSp>
          <p:nvGrpSpPr>
            <p:cNvPr id="16" name="Group 15"/>
            <p:cNvGrpSpPr/>
            <p:nvPr/>
          </p:nvGrpSpPr>
          <p:grpSpPr>
            <a:xfrm>
              <a:off x="7977674" y="4344564"/>
              <a:ext cx="7617733" cy="3299401"/>
              <a:chOff x="66144" y="4344564"/>
              <a:chExt cx="7617733" cy="3299401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66144" y="4344564"/>
                <a:ext cx="7617733" cy="32994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lIns="154707" tIns="77354" rIns="154707" bIns="77354"/>
              <a:lstStyle/>
              <a:p>
                <a:pPr eaLnBrk="0" hangingPunct="0"/>
                <a:r>
                  <a:rPr lang="en-US" sz="4100" dirty="0" smtClean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ＭＳ Ｐゴシック"/>
                  </a:rPr>
                  <a:t>Data</a:t>
                </a:r>
                <a:endParaRPr lang="en-US" sz="4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ＭＳ Ｐゴシック"/>
                </a:endParaRPr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1772242" y="5300887"/>
                <a:ext cx="312436" cy="525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54707" tIns="77354" rIns="154707" bIns="77354">
                <a:spAutoFit/>
              </a:bodyPr>
              <a:lstStyle/>
              <a:p>
                <a:endParaRPr lang="en-US" sz="2400" dirty="0" smtClean="0">
                  <a:solidFill>
                    <a:schemeClr val="bg1"/>
                  </a:solidFill>
                  <a:cs typeface="ＭＳ Ｐゴシック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151733" y="5353081"/>
              <a:ext cx="7443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FFFFFF"/>
                  </a:solidFill>
                </a:rPr>
                <a:t>Data objects that can be accessed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77826" idx="2"/>
            <a:endCxn id="18" idx="0"/>
          </p:cNvCxnSpPr>
          <p:nvPr/>
        </p:nvCxnSpPr>
        <p:spPr>
          <a:xfrm rot="16200000" flipH="1">
            <a:off x="10862802" y="1060918"/>
            <a:ext cx="1109609" cy="5446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51773" y="8150999"/>
            <a:ext cx="12685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/>
            <a:r>
              <a:rPr lang="en-US" dirty="0" smtClean="0"/>
              <a:t>API Reference: </a:t>
            </a:r>
            <a:r>
              <a:rPr lang="en-US" dirty="0">
                <a:hlinkClick r:id="rId3"/>
              </a:rPr>
              <a:t>http://docs.brightcove.com/en/smart-player-api/index.html</a:t>
            </a:r>
            <a:endParaRPr lang="en-US" dirty="0"/>
          </a:p>
        </p:txBody>
      </p:sp>
      <p:sp>
        <p:nvSpPr>
          <p:cNvPr id="21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54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JavaScript with the 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8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J</a:t>
            </a:r>
            <a:r>
              <a:rPr lang="en-US" cap="none" dirty="0" smtClean="0">
                <a:solidFill>
                  <a:schemeClr val="tx1">
                    <a:lumMod val="75000"/>
                  </a:schemeClr>
                </a:solidFill>
              </a:rPr>
              <a:t>ava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s</a:t>
            </a:r>
            <a:r>
              <a:rPr lang="en-US" cap="none" dirty="0" smtClean="0">
                <a:solidFill>
                  <a:schemeClr val="tx1">
                    <a:lumMod val="75000"/>
                  </a:schemeClr>
                </a:solidFill>
              </a:rPr>
              <a:t>cript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Code Dilemma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Purpose of this session is to teach Smart Player API code</a:t>
            </a:r>
          </a:p>
          <a:p>
            <a:pPr lvl="1"/>
            <a:r>
              <a:rPr lang="en-US" sz="3200" dirty="0" smtClean="0"/>
              <a:t>Is it also appropriate to suggest best practices in JavaScript?</a:t>
            </a:r>
          </a:p>
          <a:p>
            <a:pPr lvl="1"/>
            <a:r>
              <a:rPr lang="en-US" sz="3200" dirty="0" smtClean="0"/>
              <a:t>What if code is copied directly and not modified thus giving user poorly architected code?</a:t>
            </a:r>
          </a:p>
          <a:p>
            <a:r>
              <a:rPr lang="en-US" sz="3200" dirty="0" smtClean="0"/>
              <a:t>Good pattern to use is a basic version of the </a:t>
            </a:r>
            <a:r>
              <a:rPr lang="en-US" sz="3200" dirty="0" smtClean="0">
                <a:hlinkClick r:id="rId2"/>
              </a:rPr>
              <a:t>Module pattern</a:t>
            </a:r>
            <a:endParaRPr lang="en-US" sz="3200" dirty="0" smtClean="0"/>
          </a:p>
          <a:p>
            <a:pPr lvl="1"/>
            <a:r>
              <a:rPr lang="en-US" sz="3200" dirty="0" smtClean="0"/>
              <a:t>Keeps variables out of the global name space to avoid collisions with other scripts used in the page</a:t>
            </a:r>
          </a:p>
          <a:p>
            <a:pPr lvl="1"/>
            <a:r>
              <a:rPr lang="en-US" sz="3200" dirty="0" smtClean="0"/>
              <a:t>All variable initialized at the top to make it easier to find them</a:t>
            </a:r>
          </a:p>
          <a:p>
            <a:pPr lvl="1"/>
            <a:r>
              <a:rPr lang="en-US" sz="3200" dirty="0" smtClean="0"/>
              <a:t>Allows you to have both public and private data/functions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8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Slide Number Placeholder 5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329A05E-7E5C-4138-A59E-8F86E4D35B0D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The Player API is EVENT-DRIVEN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3700" dirty="0" smtClean="0"/>
              <a:t>function foo</a:t>
            </a:r>
            <a:r>
              <a:rPr lang="en-US" sz="3700" dirty="0"/>
              <a:t>()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0" indent="0">
              <a:buNone/>
            </a:pPr>
            <a:r>
              <a:rPr lang="en-US" sz="3700" dirty="0" smtClean="0"/>
              <a:t> player </a:t>
            </a:r>
            <a:r>
              <a:rPr lang="en-US" sz="3700" dirty="0"/>
              <a:t>= </a:t>
            </a:r>
            <a:r>
              <a:rPr lang="en-US" sz="3700" dirty="0" smtClean="0"/>
              <a:t>loadPlayer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 smtClean="0"/>
              <a:t> player.loadVideo</a:t>
            </a:r>
            <a:r>
              <a:rPr lang="en-US" sz="3700" dirty="0"/>
              <a:t>(123);</a:t>
            </a:r>
          </a:p>
          <a:p>
            <a:pPr marL="0" indent="0">
              <a:buNone/>
            </a:pPr>
            <a:r>
              <a:rPr lang="en-US" sz="3700" dirty="0" smtClean="0"/>
              <a:t> player.start</a:t>
            </a:r>
            <a:r>
              <a:rPr lang="en-US" sz="3700" dirty="0"/>
              <a:t>();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idx="1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700" dirty="0"/>
              <a:t>Experience is created</a:t>
            </a:r>
          </a:p>
          <a:p>
            <a:pPr marL="0" indent="0" algn="ctr">
              <a:buNone/>
            </a:pPr>
            <a:endParaRPr lang="en-US" sz="2700" dirty="0"/>
          </a:p>
          <a:p>
            <a:pPr marL="0" indent="0" algn="ctr">
              <a:buNone/>
            </a:pPr>
            <a:endParaRPr lang="en-US" sz="3700" dirty="0"/>
          </a:p>
          <a:p>
            <a:pPr marL="0" indent="0" algn="ctr">
              <a:buNone/>
            </a:pPr>
            <a:r>
              <a:rPr lang="en-US" sz="3600" dirty="0" smtClean="0"/>
              <a:t>onTemplateLoad (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n-US" sz="2700" b="1" dirty="0"/>
              <a:t>Player </a:t>
            </a:r>
            <a:r>
              <a:rPr lang="en-US" sz="2700" b="1" dirty="0" smtClean="0"/>
              <a:t>data is downloaded</a:t>
            </a:r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endParaRPr lang="en-US" sz="2700" b="1" dirty="0" smtClean="0"/>
          </a:p>
          <a:p>
            <a:pPr marL="0" indent="0" algn="ctr">
              <a:buNone/>
            </a:pPr>
            <a:endParaRPr lang="en-US" sz="2700" b="1" dirty="0"/>
          </a:p>
          <a:p>
            <a:pPr marL="0" indent="0" algn="ctr">
              <a:buNone/>
            </a:pPr>
            <a:r>
              <a:rPr lang="en-US" sz="3600" dirty="0" smtClean="0"/>
              <a:t>onTemplateReady </a:t>
            </a:r>
            <a:r>
              <a:rPr lang="en-US" sz="3600" dirty="0"/>
              <a:t>(</a:t>
            </a:r>
            <a:r>
              <a:rPr lang="en-US" sz="3600" dirty="0" smtClean="0"/>
              <a:t>)</a:t>
            </a:r>
          </a:p>
          <a:p>
            <a:pPr marL="0" indent="0" algn="ctr">
              <a:buNone/>
            </a:pPr>
            <a:r>
              <a:rPr lang="en-US" sz="2800" b="1" dirty="0"/>
              <a:t>Player </a:t>
            </a:r>
            <a:r>
              <a:rPr lang="en-US" sz="2800" b="1" dirty="0" smtClean="0"/>
              <a:t>is setup and ready to interact with</a:t>
            </a:r>
            <a:endParaRPr lang="en-US" sz="2800" b="1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8663782" y="1624542"/>
            <a:ext cx="0" cy="747289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54707" tIns="77354" rIns="154707" bIns="77354"/>
          <a:lstStyle/>
          <a:p>
            <a:endParaRPr lang="en-US" dirty="0"/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541346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3976" name="AutoShape 8"/>
          <p:cNvSpPr>
            <a:spLocks noChangeArrowheads="1"/>
          </p:cNvSpPr>
          <p:nvPr/>
        </p:nvSpPr>
        <p:spPr bwMode="auto">
          <a:xfrm>
            <a:off x="11506325" y="2828161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658725" y="5240076"/>
            <a:ext cx="1732756" cy="758119"/>
          </a:xfrm>
          <a:prstGeom prst="downArrow">
            <a:avLst>
              <a:gd name="adj1" fmla="val 50000"/>
              <a:gd name="adj2" fmla="val 25000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100000">
                <a:srgbClr val="FFFFFF"/>
              </a:gs>
            </a:gsLst>
            <a:lin ang="16920000" scaled="0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pPr eaLnBrk="0" hangingPunct="0"/>
            <a:endParaRPr lang="en-US" dirty="0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043253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are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0"/>
            <a:ext cx="6670912" cy="620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Source Code Pro"/>
                <a:cs typeface="Source Code Pro"/>
              </a:rPr>
              <a:t>Not </a:t>
            </a:r>
            <a:r>
              <a:rPr lang="en-US" dirty="0" smtClean="0">
                <a:latin typeface="Source Code Pro"/>
                <a:cs typeface="Source Code Pro"/>
              </a:rPr>
              <a:t>this: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video = 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videoPlayer.getCurrentVideo();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document.getElementById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 ("videoTitle").innerHTML=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 video.displayName;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7620499" y="1911090"/>
            <a:ext cx="8799015" cy="6202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Anonymous Function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</a:t>
            </a:r>
            <a:r>
              <a:rPr lang="en-US" dirty="0">
                <a:latin typeface="Source Code Pro"/>
                <a:cs typeface="Source Code Pro"/>
              </a:rPr>
              <a:t>(function(videoDTO</a:t>
            </a:r>
            <a:r>
              <a:rPr lang="en-US" dirty="0" smtClean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</a:t>
            </a:r>
            <a:r>
              <a:rPr lang="en-US" dirty="0">
                <a:latin typeface="Source Code Pro"/>
                <a:cs typeface="Source Code Pro"/>
              </a:rPr>
              <a:t>("displayName")</a:t>
            </a:r>
            <a:r>
              <a:rPr lang="en-US" dirty="0" smtClean="0">
                <a:latin typeface="Source Code Pro"/>
                <a:cs typeface="Source Code Pro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</a:t>
            </a:r>
            <a:r>
              <a:rPr lang="en-US" dirty="0">
                <a:latin typeface="Source Code Pro"/>
                <a:cs typeface="Source Code Pro"/>
              </a:rPr>
              <a:t>= videoDTO.displayName</a:t>
            </a:r>
            <a:r>
              <a:rPr lang="en-US" dirty="0" smtClean="0">
                <a:latin typeface="Source Code Pro"/>
                <a:cs typeface="Source Code Pro"/>
              </a:rPr>
              <a:t>;	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</a:p>
          <a:p>
            <a:pPr marL="0" indent="0" algn="ctr">
              <a:buNone/>
            </a:pPr>
            <a:r>
              <a:rPr lang="en-US" b="1" dirty="0" smtClean="0">
                <a:latin typeface="Source Code Pro"/>
                <a:cs typeface="Source Code Pro"/>
              </a:rPr>
              <a:t>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Function Expression / Declaration</a:t>
            </a:r>
            <a:endParaRPr lang="en-US" b="1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videoPlayer.getCurrentVideo(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latin typeface="Source Code Pro"/>
                <a:cs typeface="Source Code Pro"/>
              </a:rPr>
              <a:t>onGetVideo</a:t>
            </a:r>
            <a:r>
              <a:rPr lang="en-US" dirty="0" smtClean="0">
                <a:latin typeface="Source Code Pro"/>
                <a:cs typeface="Source Code Pro"/>
              </a:rPr>
              <a:t> = function(videoDTO) {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 document.getElementById("displayName").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	innerHTML = videoDTO.displayName;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347" y="2179745"/>
            <a:ext cx="6244671" cy="540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CC3366">
              <a:alpha val="2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54707" tIns="77354" rIns="154707" bIns="77354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729" y="8333659"/>
            <a:ext cx="13465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that callback functions are not required when the method returns no data</a:t>
            </a:r>
            <a:endParaRPr lang="en-US" i="1" dirty="0"/>
          </a:p>
        </p:txBody>
      </p:sp>
      <p:sp>
        <p:nvSpPr>
          <p:cNvPr id="9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0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Getting Started with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773113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BFC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3113" indent="-315913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546225" indent="-631825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2319338" indent="-9477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3094038" indent="-12652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27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C090CA9-29C4-49A3-9CE5-1E305FEF0F1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19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Setup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911090"/>
            <a:ext cx="15877477" cy="675313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23383A"/>
                </a:solidFill>
              </a:rPr>
              <a:t>In </a:t>
            </a:r>
            <a:r>
              <a:rPr lang="en-US" sz="3200" dirty="0" smtClean="0">
                <a:solidFill>
                  <a:srgbClr val="23383A"/>
                </a:solidFill>
              </a:rPr>
              <a:t>Video Cloud Studio</a:t>
            </a:r>
            <a:endParaRPr lang="en-US" sz="3200" dirty="0">
              <a:solidFill>
                <a:srgbClr val="23383A"/>
              </a:solidFill>
            </a:endParaRP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Create player instance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Enable the APIs!!!</a:t>
            </a:r>
          </a:p>
          <a:p>
            <a:pPr lvl="1" eaLnBrk="1" hangingPunct="1"/>
            <a:r>
              <a:rPr lang="en-US" sz="3200" dirty="0">
                <a:solidFill>
                  <a:srgbClr val="23383A"/>
                </a:solidFill>
              </a:rPr>
              <a:t>Get the </a:t>
            </a:r>
            <a:r>
              <a:rPr lang="en-US" sz="3200" b="1" dirty="0">
                <a:solidFill>
                  <a:srgbClr val="23383A"/>
                </a:solidFill>
              </a:rPr>
              <a:t>JavaScript </a:t>
            </a:r>
            <a:r>
              <a:rPr lang="en-US" sz="3200" dirty="0">
                <a:solidFill>
                  <a:srgbClr val="23383A"/>
                </a:solidFill>
              </a:rPr>
              <a:t>publishing code</a:t>
            </a:r>
            <a:endParaRPr lang="en-US" sz="3200" dirty="0" smtClean="0">
              <a:solidFill>
                <a:srgbClr val="23383A"/>
              </a:solidFill>
            </a:endParaRP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the Publishing Code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Include the API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Specify the template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load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ready</a:t>
            </a:r>
            <a:r>
              <a:rPr lang="en-US" sz="3200" dirty="0" smtClean="0">
                <a:solidFill>
                  <a:schemeClr val="tx1"/>
                </a:solidFill>
              </a:rPr>
              <a:t> event listeners</a:t>
            </a:r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In JavaScript</a:t>
            </a:r>
          </a:p>
          <a:p>
            <a:pPr lvl="1" eaLnBrk="1" hangingPunct="1"/>
            <a:r>
              <a:rPr lang="en-US" sz="3200" dirty="0" smtClean="0">
                <a:solidFill>
                  <a:schemeClr val="tx1"/>
                </a:solidFill>
              </a:rPr>
              <a:t>Set </a:t>
            </a:r>
            <a:r>
              <a:rPr lang="en-US" sz="3200" dirty="0">
                <a:solidFill>
                  <a:schemeClr val="tx1"/>
                </a:solidFill>
              </a:rPr>
              <a:t>up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onTemplateLoad()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dirty="0" smtClean="0">
                <a:solidFill>
                  <a:schemeClr val="tx1"/>
                </a:solidFill>
                <a:latin typeface="Source Code Pro"/>
                <a:cs typeface="Source Code Pro"/>
              </a:rPr>
              <a:t>onTemplateReady(</a:t>
            </a:r>
            <a:r>
              <a:rPr lang="en-US" sz="320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handlers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Get references to API </a:t>
            </a:r>
            <a:r>
              <a:rPr lang="en-US" sz="3200" dirty="0" smtClean="0">
                <a:solidFill>
                  <a:schemeClr val="tx1"/>
                </a:solidFill>
              </a:rPr>
              <a:t>modules</a:t>
            </a:r>
            <a:endParaRPr lang="en-US" sz="32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Set up handlers for events</a:t>
            </a:r>
          </a:p>
        </p:txBody>
      </p:sp>
      <p:pic>
        <p:nvPicPr>
          <p:cNvPr id="3" name="Picture 2" descr="enable player AP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6" y="2520131"/>
            <a:ext cx="5857114" cy="12704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1"/>
          </p:cNvCxnSpPr>
          <p:nvPr/>
        </p:nvCxnSpPr>
        <p:spPr bwMode="auto">
          <a:xfrm flipV="1">
            <a:off x="4970818" y="3155364"/>
            <a:ext cx="5136928" cy="25549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1264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Introducing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15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EFA3BBB6-1155-4578-97E6-9B9B7E5ADF61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Studio Generated JS Code with added params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5"/>
            <a:ext cx="15877477" cy="755379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&lt;object id="myExperience921449663001" class="BrightcoveExperience"&gt;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name="bgcolor" value="#FFFFFF"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name="width" value="480"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name="height" value="270"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name="playerID" value="2079935931001"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name="playerKey" value="AQ~~,AAAA1oy1bvE~,ALl2ezBj3WE0z3yX6Xw29sdCvkH5GCJv"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name="isVid"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name="isUI"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name="dynamicStreaming"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param name="@videoPlayer" value="921449663001"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	</a:t>
            </a: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!-- smart player api params --&gt;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	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name="includeAPI" value="true"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name="templateLoadHandler"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onTemplateLoad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		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&lt;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param name="templateReadyHandler" value=</a:t>
            </a:r>
            <a:r>
              <a:rPr lang="en-US" dirty="0" smtClean="0">
                <a:solidFill>
                  <a:srgbClr val="FF6600"/>
                </a:solidFill>
                <a:latin typeface="Source Code Pro"/>
                <a:cs typeface="Source Code Pro"/>
              </a:rPr>
              <a:t>"</a:t>
            </a:r>
            <a:r>
              <a:rPr lang="en-US" dirty="0" err="1" smtClean="0">
                <a:solidFill>
                  <a:srgbClr val="FF6600"/>
                </a:solidFill>
                <a:latin typeface="Source Code Pro"/>
                <a:cs typeface="Source Code Pro"/>
              </a:rPr>
              <a:t>onTemplateReady</a:t>
            </a:r>
            <a:r>
              <a:rPr lang="en-US" dirty="0">
                <a:solidFill>
                  <a:srgbClr val="FF6600"/>
                </a:solidFill>
                <a:latin typeface="Source Code Pro"/>
                <a:cs typeface="Source Code Pro"/>
              </a:rPr>
              <a:t>" /&gt;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&lt;</a:t>
            </a:r>
            <a:r>
              <a:rPr lang="en-US" dirty="0">
                <a:latin typeface="Source Code Pro"/>
                <a:cs typeface="Source Code Pro"/>
              </a:rPr>
              <a:t>/object&gt;</a:t>
            </a:r>
            <a:endParaRPr lang="en-US" dirty="0" smtClean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387740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69571"/>
            <a:ext cx="15877477" cy="750251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&lt;script type="text/JavaScript"&gt;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player,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videoPlayer;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onTemplateLoad </a:t>
            </a:r>
            <a:r>
              <a:rPr lang="en-US" dirty="0">
                <a:latin typeface="Source Code Pro"/>
                <a:cs typeface="Source Code Pro"/>
              </a:rPr>
              <a:t>= function(experienceID){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player = brightcove.api.getExperience(experienceID);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APIModules = brightcove.api.modules.APIModules;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var </a:t>
            </a:r>
            <a:r>
              <a:rPr lang="en-US" dirty="0">
                <a:solidFill>
                  <a:srgbClr val="FF0000"/>
                </a:solidFill>
                <a:latin typeface="Source Code Pro"/>
                <a:cs typeface="Source Code Pro"/>
              </a:rPr>
              <a:t>onTemplateReady </a:t>
            </a:r>
            <a:r>
              <a:rPr lang="en-US" dirty="0">
                <a:latin typeface="Source Code Pro"/>
                <a:cs typeface="Source Code Pro"/>
              </a:rPr>
              <a:t>= function(evt){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 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  videoPlayer.play();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smtClean="0">
                <a:latin typeface="Source Code Pro"/>
                <a:cs typeface="Source Code Pro"/>
              </a:rPr>
              <a:t>};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&lt;/script</a:t>
            </a:r>
            <a:r>
              <a:rPr lang="en-US" dirty="0" smtClean="0">
                <a:latin typeface="Source Code Pro"/>
                <a:cs typeface="Source Code Pro"/>
              </a:rPr>
              <a:t>&gt;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Initial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41640326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Getting Started with the Smart Player API</a:t>
            </a:r>
          </a:p>
        </p:txBody>
      </p:sp>
    </p:spTree>
    <p:extLst>
      <p:ext uri="{BB962C8B-B14F-4D97-AF65-F5344CB8AC3E}">
        <p14:creationId xmlns:p14="http://schemas.microsoft.com/office/powerpoint/2010/main" val="21346624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Video Data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773113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BFC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3113" indent="-315913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546225" indent="-631825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2319338" indent="-9477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3094038" indent="-1265238" algn="l" defTabSz="773113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30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9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to retrieve video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Source Code Pro"/>
                <a:cs typeface="Source Code Pro"/>
              </a:rPr>
              <a:t>getCurrentVideo</a:t>
            </a:r>
            <a:r>
              <a:rPr lang="en-US" sz="3200" dirty="0" smtClean="0">
                <a:latin typeface="Source Code Pro"/>
                <a:cs typeface="Source Code Pro"/>
              </a:rPr>
              <a:t>()</a:t>
            </a:r>
            <a:r>
              <a:rPr lang="en-US" sz="3200" dirty="0" smtClean="0"/>
              <a:t> – Retrieves video information for the currently playing video</a:t>
            </a:r>
          </a:p>
          <a:p>
            <a:pPr lvl="1"/>
            <a:r>
              <a:rPr lang="en-US" sz="3200" dirty="0" smtClean="0"/>
              <a:t>Invokes a </a:t>
            </a:r>
            <a:r>
              <a:rPr lang="en-US" sz="3200" dirty="0"/>
              <a:t>callback function with the video </a:t>
            </a:r>
            <a:r>
              <a:rPr lang="en-US" sz="3200" dirty="0" smtClean="0"/>
              <a:t>DTO as a parameter</a:t>
            </a:r>
            <a:endParaRPr lang="en-US" sz="3200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169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890930"/>
            <a:ext cx="16439257" cy="706099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onTemplateReady : 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videoPlayer </a:t>
            </a:r>
            <a:r>
              <a:rPr lang="en-US" sz="2800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Source Code Pro"/>
                <a:cs typeface="Source Code Pro"/>
              </a:rPr>
              <a:t>videoPlayer.getCurrentVideo</a:t>
            </a:r>
            <a:r>
              <a:rPr lang="en-US" sz="2800" dirty="0">
                <a:latin typeface="Source Code Pro"/>
                <a:cs typeface="Source Code Pro"/>
              </a:rPr>
              <a:t>( </a:t>
            </a:r>
            <a:r>
              <a:rPr lang="en-US" sz="2800" b="1" dirty="0">
                <a:latin typeface="Source Code Pro"/>
                <a:cs typeface="Source Code Pro"/>
              </a:rPr>
              <a:t>function</a:t>
            </a:r>
            <a:r>
              <a:rPr lang="en-US" sz="2800" dirty="0">
                <a:latin typeface="Source Code Pro"/>
                <a:cs typeface="Source Code Pro"/>
              </a:rPr>
              <a:t>(</a:t>
            </a:r>
            <a:r>
              <a:rPr lang="en-US" sz="2800" b="1" dirty="0">
                <a:latin typeface="Source Code Pro"/>
                <a:cs typeface="Source Code Pro"/>
              </a:rPr>
              <a:t>videoDTO</a:t>
            </a:r>
            <a:r>
              <a:rPr lang="en-US" sz="2800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  videoName.innerHTML </a:t>
            </a:r>
            <a:r>
              <a:rPr lang="en-US" sz="2800" dirty="0">
                <a:latin typeface="Source Code Pro"/>
                <a:cs typeface="Source Code Pro"/>
              </a:rPr>
              <a:t>= "Currently watching: &lt;strong&gt;" </a:t>
            </a:r>
            <a:r>
              <a:rPr lang="en-US" sz="2800" dirty="0" smtClean="0">
                <a:latin typeface="Source Code Pro"/>
                <a:cs typeface="Source Code Pro"/>
              </a:rPr>
              <a:t>+</a:t>
            </a:r>
            <a:br>
              <a:rPr lang="en-US" sz="2800" dirty="0" smtClean="0">
                <a:latin typeface="Source Code Pro"/>
                <a:cs typeface="Source Code Pro"/>
              </a:rPr>
            </a:br>
            <a:r>
              <a:rPr lang="en-US" sz="2800" dirty="0" smtClean="0">
                <a:latin typeface="Source Code Pro"/>
                <a:cs typeface="Source Code Pro"/>
              </a:rPr>
              <a:t>       </a:t>
            </a:r>
            <a:r>
              <a:rPr lang="en-US" sz="2800" b="1" dirty="0" err="1" smtClean="0">
                <a:latin typeface="Source Code Pro"/>
                <a:cs typeface="Source Code Pro"/>
              </a:rPr>
              <a:t>videoDTO.displayName</a:t>
            </a:r>
            <a:r>
              <a:rPr lang="en-US" sz="2800" dirty="0" smtClean="0">
                <a:latin typeface="Source Code Pro"/>
                <a:cs typeface="Source Code Pro"/>
              </a:rPr>
              <a:t> </a:t>
            </a:r>
            <a:r>
              <a:rPr lang="en-US" sz="2800" dirty="0">
                <a:latin typeface="Source Code Pro"/>
                <a:cs typeface="Source Code Pro"/>
              </a:rPr>
              <a:t>+ </a:t>
            </a:r>
            <a:r>
              <a:rPr lang="en-US" sz="2800" dirty="0" smtClean="0">
                <a:latin typeface="Source Code Pro"/>
                <a:cs typeface="Source Code Pro"/>
              </a:rPr>
              <a:t>"</a:t>
            </a:r>
            <a:r>
              <a:rPr lang="en-US" sz="2800" dirty="0">
                <a:latin typeface="Source Code Pro"/>
                <a:cs typeface="Source Code Pro"/>
              </a:rPr>
              <a:t>&lt;/strong&gt;";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 smtClean="0">
                <a:latin typeface="Source Code Pro"/>
                <a:cs typeface="Source Code Pro"/>
              </a:rPr>
              <a:t>  });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sz="2800" dirty="0">
                <a:latin typeface="Source Code Pro"/>
                <a:cs typeface="Source Code Pro"/>
              </a:rPr>
              <a:t>}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25042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Calling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888" y="6992951"/>
            <a:ext cx="12418945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Remember: calls are asynchronous, so you must provide a callback function to handle returned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39205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the API documentation</a:t>
            </a:r>
          </a:p>
          <a:p>
            <a:pPr>
              <a:buFont typeface="Arial"/>
              <a:buChar char="•"/>
            </a:pPr>
            <a:endParaRPr lang="en-US" sz="3200" dirty="0"/>
          </a:p>
        </p:txBody>
      </p:sp>
      <p:pic>
        <p:nvPicPr>
          <p:cNvPr id="6" name="Picture 5" descr="data-med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2627091"/>
            <a:ext cx="14185921" cy="6063337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19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video DTO (</a:t>
            </a:r>
            <a:r>
              <a:rPr lang="en-US" cap="none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 developer / debugging tools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7" name="Picture 6" descr="videoDTO-console-displ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63" y="2555573"/>
            <a:ext cx="16673640" cy="5557880"/>
          </a:xfrm>
          <a:prstGeom prst="rect">
            <a:avLst/>
          </a:prstGeom>
        </p:spPr>
      </p:pic>
      <p:sp>
        <p:nvSpPr>
          <p:cNvPr id="8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8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Displaying Basic Video Information</a:t>
            </a:r>
          </a:p>
        </p:txBody>
      </p:sp>
    </p:spTree>
    <p:extLst>
      <p:ext uri="{BB962C8B-B14F-4D97-AF65-F5344CB8AC3E}">
        <p14:creationId xmlns:p14="http://schemas.microsoft.com/office/powerpoint/2010/main" val="25030761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and Removing Event Listeners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0481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What: The Smart Player API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Used to customize</a:t>
            </a:r>
            <a:r>
              <a:rPr lang="en-US" sz="3200" dirty="0"/>
              <a:t>, integrate </a:t>
            </a:r>
            <a:r>
              <a:rPr lang="en-US" sz="3200" dirty="0" smtClean="0"/>
              <a:t>with, </a:t>
            </a:r>
            <a:r>
              <a:rPr lang="en-US" sz="3200" dirty="0"/>
              <a:t>or add functionality </a:t>
            </a:r>
            <a:r>
              <a:rPr lang="en-US" sz="3200" dirty="0" smtClean="0"/>
              <a:t>to, </a:t>
            </a:r>
            <a:r>
              <a:rPr lang="en-US" sz="3200" dirty="0"/>
              <a:t>your players through external </a:t>
            </a:r>
            <a:r>
              <a:rPr lang="en-US" sz="3200" dirty="0" smtClean="0"/>
              <a:t>scripts </a:t>
            </a:r>
          </a:p>
          <a:p>
            <a:pPr eaLnBrk="1" hangingPunct="1"/>
            <a:r>
              <a:rPr lang="en-US" sz="3200" dirty="0" smtClean="0"/>
              <a:t>The </a:t>
            </a:r>
            <a:r>
              <a:rPr lang="en-US" sz="3200" dirty="0"/>
              <a:t>API:</a:t>
            </a:r>
          </a:p>
          <a:p>
            <a:pPr lvl="1" eaLnBrk="1" hangingPunct="1"/>
            <a:r>
              <a:rPr lang="en-US" sz="3200" dirty="0"/>
              <a:t>Exposes objects and events in the player</a:t>
            </a:r>
          </a:p>
          <a:p>
            <a:pPr lvl="1" eaLnBrk="1" hangingPunct="1"/>
            <a:r>
              <a:rPr lang="en-US" sz="3200" dirty="0"/>
              <a:t>Offers methods to control or alter functionality</a:t>
            </a:r>
          </a:p>
          <a:p>
            <a:pPr lvl="1" eaLnBrk="1" hangingPunct="1"/>
            <a:r>
              <a:rPr lang="en-US" sz="3200" dirty="0"/>
              <a:t>Allows for reporting or acting on player </a:t>
            </a:r>
            <a:r>
              <a:rPr lang="en-US" sz="3200" dirty="0" smtClean="0"/>
              <a:t>events</a:t>
            </a:r>
          </a:p>
          <a:p>
            <a:r>
              <a:rPr lang="en-US" sz="3200" dirty="0" smtClean="0"/>
              <a:t>Works with all Brightcove Players, both the Flash and HTML5 versions</a:t>
            </a:r>
          </a:p>
          <a:p>
            <a:pPr marL="773537" lvl="1" indent="0">
              <a:buNone/>
            </a:pPr>
            <a:endParaRPr lang="en-US" sz="3000" dirty="0"/>
          </a:p>
          <a:p>
            <a:pPr lvl="1" eaLnBrk="1" hangingPunct="1">
              <a:buFontTx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45452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Media events simply indicate the video has done something</a:t>
            </a:r>
          </a:p>
          <a:p>
            <a:r>
              <a:rPr lang="en-US" sz="3200" dirty="0" smtClean="0"/>
              <a:t>Can listen for the following events</a:t>
            </a:r>
            <a:endParaRPr lang="en-US" sz="3200" dirty="0"/>
          </a:p>
        </p:txBody>
      </p:sp>
      <p:pic>
        <p:nvPicPr>
          <p:cNvPr id="6" name="Picture 5" descr="ev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01" y="2520043"/>
            <a:ext cx="5973559" cy="6598140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2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Setup a function to be called when an event is dispatched</a:t>
            </a:r>
          </a:p>
          <a:p>
            <a:r>
              <a:rPr lang="en-US" sz="3200" dirty="0" smtClean="0"/>
              <a:t>Use the </a:t>
            </a:r>
            <a:r>
              <a:rPr lang="en-US" sz="3200" dirty="0" err="1" smtClean="0">
                <a:latin typeface="Source Code Pro"/>
                <a:cs typeface="Source Code Pro"/>
              </a:rPr>
              <a:t>addEventListener</a:t>
            </a:r>
            <a:r>
              <a:rPr lang="en-US" sz="3200" dirty="0" smtClean="0">
                <a:latin typeface="Source Code Pro"/>
                <a:cs typeface="Source Code Pro"/>
              </a:rPr>
              <a:t>(</a:t>
            </a:r>
            <a:r>
              <a:rPr lang="en-US" sz="3200" dirty="0" err="1" smtClean="0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</a:t>
            </a:r>
            <a:r>
              <a:rPr lang="en-US" sz="3200" dirty="0" smtClean="0"/>
              <a:t> method to assign a function to an event</a:t>
            </a:r>
          </a:p>
          <a:p>
            <a:r>
              <a:rPr lang="en-US" sz="3200" dirty="0" smtClean="0"/>
              <a:t>Can also remove event listeners using the </a:t>
            </a:r>
            <a:r>
              <a:rPr lang="en-US" sz="3200" dirty="0" err="1" smtClean="0">
                <a:latin typeface="Source Code Pro"/>
                <a:cs typeface="Source Code Pro"/>
              </a:rPr>
              <a:t>removeEventListener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event,eventHandlerFunction</a:t>
            </a:r>
            <a:r>
              <a:rPr lang="en-US" sz="3200" dirty="0" smtClean="0">
                <a:latin typeface="Source Code Pro"/>
                <a:cs typeface="Source Code Pro"/>
              </a:rPr>
              <a:t>) </a:t>
            </a:r>
            <a:r>
              <a:rPr lang="en-US" sz="3200" dirty="0" smtClean="0"/>
              <a:t>method</a:t>
            </a:r>
          </a:p>
          <a:p>
            <a:pPr lvl="1"/>
            <a:r>
              <a:rPr lang="en-US" sz="3200" dirty="0" smtClean="0"/>
              <a:t>It is a best practice to remove event listeners that are no longer needed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0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15143"/>
            <a:ext cx="15877477" cy="75569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(mediaEvent.PROGRESS,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>
                <a:latin typeface="Source Code Pro"/>
                <a:cs typeface="Source Code Pro"/>
              </a:rPr>
              <a:t>)</a:t>
            </a:r>
            <a:r>
              <a:rPr lang="en-US" b="1" dirty="0" smtClean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>
                <a:latin typeface="Source Code Pro"/>
                <a:cs typeface="Source Code Pro"/>
              </a:rPr>
              <a:t> 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 err="1">
                <a:latin typeface="Source Code Pro"/>
                <a:cs typeface="Source Code Pro"/>
              </a:rPr>
              <a:t>videoPlayer.addEventListener</a:t>
            </a:r>
            <a:r>
              <a:rPr lang="en-US" b="1" dirty="0">
                <a:latin typeface="Source Code Pro"/>
                <a:cs typeface="Source Code Pro"/>
              </a:rPr>
              <a:t>(</a:t>
            </a:r>
            <a:r>
              <a:rPr lang="en-US" b="1" dirty="0" err="1" smtClean="0">
                <a:latin typeface="Source Code Pro"/>
                <a:cs typeface="Source Code Pro"/>
              </a:rPr>
              <a:t>mediaEvent.COMPLETE</a:t>
            </a:r>
            <a:r>
              <a:rPr lang="en-US" b="1" dirty="0" smtClean="0">
                <a:latin typeface="Source Code Pro"/>
                <a:cs typeface="Source Code Pro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b="1" dirty="0" smtClean="0">
                <a:latin typeface="Source Code Pro"/>
                <a:cs typeface="Source Code Pro"/>
              </a:rPr>
              <a:t>)</a:t>
            </a:r>
            <a:r>
              <a:rPr lang="en-US" b="1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,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onProgress</a:t>
            </a:r>
            <a:r>
              <a:rPr lang="en-US" dirty="0" smtClean="0">
                <a:latin typeface="Source Code Pro"/>
                <a:cs typeface="Source Code Pro"/>
              </a:rPr>
              <a:t> = </a:t>
            </a:r>
            <a:r>
              <a:rPr lang="en-US" dirty="0">
                <a:latin typeface="Source Code Pro"/>
                <a:cs typeface="Source Code Pro"/>
              </a:rPr>
              <a:t>function(</a:t>
            </a:r>
            <a:r>
              <a:rPr lang="en-US" b="1" dirty="0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>
                <a:latin typeface="Source Code Pro"/>
                <a:cs typeface="Source Code Pro"/>
              </a:rPr>
              <a:t>elapsedTime.innerHTML</a:t>
            </a:r>
            <a:r>
              <a:rPr lang="en-US" dirty="0">
                <a:latin typeface="Source Code Pro"/>
                <a:cs typeface="Source Code Pro"/>
              </a:rPr>
              <a:t> = </a:t>
            </a:r>
            <a:r>
              <a:rPr lang="en-US" dirty="0" err="1">
                <a:latin typeface="Source Code Pro"/>
                <a:cs typeface="Source Code Pro"/>
              </a:rPr>
              <a:t>evt.position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err="1">
                <a:latin typeface="Source Code Pro"/>
                <a:cs typeface="Source Code Pro"/>
              </a:rPr>
              <a:t>var</a:t>
            </a:r>
            <a:r>
              <a:rPr lang="en-US" dirty="0">
                <a:latin typeface="Source Code Pro"/>
                <a:cs typeface="Source Code Pr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ource Code Pro"/>
                <a:cs typeface="Source Code Pro"/>
              </a:rPr>
              <a:t>onComplete</a:t>
            </a:r>
            <a:r>
              <a:rPr lang="en-US" dirty="0" smtClean="0">
                <a:solidFill>
                  <a:srgbClr val="FF0000"/>
                </a:solidFill>
                <a:latin typeface="Source Code Pro"/>
                <a:cs typeface="Source Code Pro"/>
              </a:rPr>
              <a:t> </a:t>
            </a:r>
            <a:r>
              <a:rPr lang="en-US" dirty="0">
                <a:latin typeface="Source Code Pro"/>
                <a:cs typeface="Source Code Pro"/>
              </a:rPr>
              <a:t>= function(</a:t>
            </a:r>
            <a:r>
              <a:rPr lang="en-US" b="1" dirty="0" err="1">
                <a:latin typeface="Source Code Pro"/>
                <a:cs typeface="Source Code Pro"/>
              </a:rPr>
              <a:t>evt</a:t>
            </a:r>
            <a:r>
              <a:rPr lang="en-US" dirty="0">
                <a:latin typeface="Source Code Pro"/>
                <a:cs typeface="Source Code Pro"/>
              </a:rPr>
              <a:t>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</a:t>
            </a:r>
            <a:r>
              <a:rPr lang="en-US" dirty="0" err="1" smtClean="0">
                <a:latin typeface="Source Code Pro"/>
                <a:cs typeface="Source Code Pro"/>
              </a:rPr>
              <a:t>videoPlayer.removeEventListener</a:t>
            </a:r>
            <a:r>
              <a:rPr lang="en-US" dirty="0">
                <a:latin typeface="Source Code Pro"/>
                <a:cs typeface="Source Code Pro"/>
              </a:rPr>
              <a:t>(</a:t>
            </a:r>
            <a:r>
              <a:rPr lang="en-US" dirty="0" err="1">
                <a:latin typeface="Source Code Pro"/>
                <a:cs typeface="Source Code Pro"/>
              </a:rPr>
              <a:t>brightcove.api.events.MediaEvent.PROGRESS</a:t>
            </a:r>
            <a:r>
              <a:rPr lang="en-US" dirty="0">
                <a:latin typeface="Source Code Pro"/>
                <a:cs typeface="Source Code Pro"/>
              </a:rPr>
              <a:t>, </a:t>
            </a:r>
            <a:r>
              <a:rPr lang="en-US" dirty="0" err="1"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latin typeface="Source Code Pro"/>
                <a:cs typeface="Source Code Pro"/>
              </a:rPr>
              <a:t>}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2907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Event Listener Examples</a:t>
            </a:r>
          </a:p>
        </p:txBody>
      </p:sp>
    </p:spTree>
    <p:extLst>
      <p:ext uri="{BB962C8B-B14F-4D97-AF65-F5344CB8AC3E}">
        <p14:creationId xmlns:p14="http://schemas.microsoft.com/office/powerpoint/2010/main" val="35108592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>
          <a:xfrm>
            <a:off x="541346" y="1487714"/>
            <a:ext cx="15877477" cy="74843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var onTemplateReady = </a:t>
            </a:r>
            <a:r>
              <a:rPr lang="en-US" dirty="0">
                <a:latin typeface="Source Code Pro"/>
                <a:cs typeface="Source Code Pro"/>
              </a:rPr>
              <a:t>function 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 </a:t>
            </a:r>
            <a:r>
              <a:rPr lang="en-US" dirty="0">
                <a:latin typeface="Source Code Pro"/>
                <a:cs typeface="Source Code Pro"/>
              </a:rPr>
              <a:t>= player.getModule(APIModules.VIDEO_PLAYER);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videoPlayer.getCurrentVideo</a:t>
            </a:r>
            <a:r>
              <a:rPr lang="en-US" dirty="0">
                <a:latin typeface="Source Code Pro"/>
                <a:cs typeface="Source Code Pro"/>
              </a:rPr>
              <a:t>( function(videoDTO)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  videoName.innerHTML </a:t>
            </a:r>
            <a:r>
              <a:rPr lang="en-US" dirty="0">
                <a:latin typeface="Source Code Pro"/>
                <a:cs typeface="Source Code Pro"/>
              </a:rPr>
              <a:t>= "Currently watching: </a:t>
            </a:r>
            <a:r>
              <a:rPr lang="en-US" dirty="0" smtClean="0">
                <a:latin typeface="Source Code Pro"/>
                <a:cs typeface="Source Code Pro"/>
              </a:rPr>
              <a:t>" </a:t>
            </a:r>
            <a:r>
              <a:rPr lang="en-US" dirty="0">
                <a:latin typeface="Source Code Pro"/>
                <a:cs typeface="Source Code Pro"/>
              </a:rPr>
              <a:t>+ </a:t>
            </a:r>
            <a:r>
              <a:rPr lang="en-US" dirty="0" err="1" smtClean="0">
                <a:latin typeface="Source Code Pro"/>
                <a:cs typeface="Source Code Pro"/>
              </a:rPr>
              <a:t>videoDTO.displayName</a:t>
            </a:r>
            <a:r>
              <a:rPr lang="en-US" dirty="0" smtClean="0">
                <a:latin typeface="Source Code Pro"/>
                <a:cs typeface="Source Code Pro"/>
              </a:rPr>
              <a:t>;</a:t>
            </a:r>
            <a:endParaRPr lang="en-US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} 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  videoPlayer.addEventListener</a:t>
            </a:r>
            <a:r>
              <a:rPr lang="en-US" dirty="0">
                <a:latin typeface="Source Code Pro"/>
                <a:cs typeface="Source Code Pro"/>
              </a:rPr>
              <a:t>(mediaEvent.PROGRESS, </a:t>
            </a:r>
            <a:r>
              <a:rPr lang="en-US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dirty="0">
                <a:latin typeface="Source Code Pro"/>
                <a:cs typeface="Source Code Pro"/>
              </a:rPr>
              <a:t>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 smtClean="0">
                <a:latin typeface="Source Code Pro"/>
                <a:cs typeface="Source Code Pro"/>
              </a:rPr>
              <a:t>}</a:t>
            </a:r>
            <a:r>
              <a:rPr lang="en-US" dirty="0">
                <a:latin typeface="Source Code Pro"/>
                <a:cs typeface="Source Code Pro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var </a:t>
            </a:r>
            <a:r>
              <a:rPr lang="en-US" b="1" dirty="0" smtClean="0">
                <a:solidFill>
                  <a:srgbClr val="3366FF"/>
                </a:solidFill>
                <a:latin typeface="Source Code Pro"/>
                <a:cs typeface="Source Code Pro"/>
              </a:rPr>
              <a:t>onProgress</a:t>
            </a:r>
            <a:r>
              <a:rPr lang="en-US" b="1" dirty="0" smtClean="0">
                <a:latin typeface="Source Code Pro"/>
                <a:cs typeface="Source Code Pro"/>
              </a:rPr>
              <a:t> = </a:t>
            </a:r>
            <a:r>
              <a:rPr lang="en-US" b="1" dirty="0">
                <a:latin typeface="Source Code Pro"/>
                <a:cs typeface="Source Code Pro"/>
              </a:rPr>
              <a:t>function(evt)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Source Code Pro"/>
                <a:cs typeface="Source Code Pro"/>
              </a:rPr>
              <a:t>((evt.duration - evt.position) &gt; </a:t>
            </a:r>
            <a:r>
              <a:rPr lang="en-US" b="1" dirty="0" smtClean="0">
                <a:solidFill>
                  <a:srgbClr val="FF0000"/>
                </a:solidFill>
                <a:latin typeface="Source Code Pro"/>
                <a:cs typeface="Source Code Pro"/>
              </a:rPr>
              <a:t>.25)</a:t>
            </a:r>
            <a:r>
              <a:rPr lang="en-US" b="1" dirty="0" smtClean="0">
                <a:latin typeface="Source Code Pro"/>
                <a:cs typeface="Source Code Pro"/>
              </a:rPr>
              <a:t> </a:t>
            </a:r>
            <a:r>
              <a:rPr lang="en-US" b="1" dirty="0">
                <a:latin typeface="Source Code Pro"/>
                <a:cs typeface="Source Code Pro"/>
              </a:rPr>
              <a:t>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//Normal progress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 </a:t>
            </a:r>
            <a:r>
              <a:rPr lang="en-US" b="1" dirty="0">
                <a:latin typeface="Source Code Pro"/>
                <a:cs typeface="Source Code Pro"/>
              </a:rPr>
              <a:t>else {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  //Video complete actions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  }</a:t>
            </a:r>
            <a:endParaRPr lang="en-US" b="1" dirty="0">
              <a:latin typeface="Source Code Pro"/>
              <a:cs typeface="Source Code Pro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b="1" dirty="0" smtClean="0">
                <a:latin typeface="Source Code Pro"/>
                <a:cs typeface="Source Code Pro"/>
              </a:rPr>
              <a:t>};</a:t>
            </a:r>
            <a:endParaRPr lang="en-US" b="1" dirty="0">
              <a:latin typeface="Source Code Pro"/>
              <a:cs typeface="Source Code Pro"/>
            </a:endParaRPr>
          </a:p>
        </p:txBody>
      </p:sp>
      <p:sp>
        <p:nvSpPr>
          <p:cNvPr id="292866" name="Slide Number Placeholder 4"/>
          <p:cNvSpPr txBox="1">
            <a:spLocks noGrp="1"/>
          </p:cNvSpPr>
          <p:nvPr/>
        </p:nvSpPr>
        <p:spPr bwMode="auto">
          <a:xfrm>
            <a:off x="315868" y="925042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36AF5A3-1A19-4348-84D4-31C731951373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An alternative to Complete event</a:t>
            </a:r>
          </a:p>
        </p:txBody>
      </p:sp>
    </p:spTree>
    <p:extLst>
      <p:ext uri="{BB962C8B-B14F-4D97-AF65-F5344CB8AC3E}">
        <p14:creationId xmlns:p14="http://schemas.microsoft.com/office/powerpoint/2010/main" val="17318094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Time Using the Progress Event</a:t>
            </a:r>
          </a:p>
        </p:txBody>
      </p:sp>
    </p:spTree>
    <p:extLst>
      <p:ext uri="{BB962C8B-B14F-4D97-AF65-F5344CB8AC3E}">
        <p14:creationId xmlns:p14="http://schemas.microsoft.com/office/powerpoint/2010/main" val="1338839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Accessing the Video Player Module and Video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9424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6ADD259A-6F91-4818-8D48-109E7841F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Player Modules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500" dirty="0"/>
              <a:t>Higher level functional areas</a:t>
            </a:r>
          </a:p>
          <a:p>
            <a:pPr lvl="1" eaLnBrk="1" hangingPunct="1"/>
            <a:r>
              <a:rPr lang="en-US" sz="3500" dirty="0" smtClean="0"/>
              <a:t>Experience Module: the overall player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Video Player Module: the video player component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Content Module: for retrieving content from the Video Cloud server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Cue Points Module: for setting or handling cue points</a:t>
            </a:r>
            <a:endParaRPr lang="en-US" sz="3500" dirty="0"/>
          </a:p>
          <a:p>
            <a:pPr lvl="1" eaLnBrk="1" hangingPunct="1"/>
            <a:r>
              <a:rPr lang="en-US" sz="3500" dirty="0" smtClean="0"/>
              <a:t>Captions Module: for retrieving/displaying captions/subtitles</a:t>
            </a:r>
          </a:p>
          <a:p>
            <a:pPr lvl="1" eaLnBrk="1" hangingPunct="1"/>
            <a:r>
              <a:rPr lang="en-US" sz="3500" dirty="0" smtClean="0"/>
              <a:t>Ad Module: for managing ad interactions</a:t>
            </a:r>
            <a:endParaRPr lang="en-US" sz="3500" dirty="0"/>
          </a:p>
          <a:p>
            <a:pPr eaLnBrk="1" hangingPunct="1"/>
            <a:r>
              <a:rPr lang="en-US" sz="3500" dirty="0"/>
              <a:t>All modules include:</a:t>
            </a:r>
          </a:p>
          <a:p>
            <a:pPr lvl="1" eaLnBrk="1" hangingPunct="1"/>
            <a:r>
              <a:rPr lang="en-US" sz="3500" dirty="0">
                <a:latin typeface="Source Code Pro"/>
                <a:cs typeface="Source Code Pro"/>
              </a:rPr>
              <a:t>addEventListener(type, handler);</a:t>
            </a:r>
          </a:p>
          <a:p>
            <a:pPr lvl="1" eaLnBrk="1" hangingPunct="1"/>
            <a:r>
              <a:rPr lang="en-US" sz="3500" dirty="0">
                <a:latin typeface="Source Code Pro"/>
                <a:cs typeface="Source Code Pro"/>
              </a:rPr>
              <a:t>removeEventListener(type, handler)</a:t>
            </a:r>
            <a:r>
              <a:rPr lang="en-US" sz="3500" dirty="0" smtClean="0">
                <a:latin typeface="Source Code Pro"/>
                <a:cs typeface="Source Code Pro"/>
              </a:rPr>
              <a:t>;</a:t>
            </a:r>
          </a:p>
          <a:p>
            <a:r>
              <a:rPr lang="en-US" sz="3500" dirty="0" smtClean="0"/>
              <a:t>Modules are all methods, no properties</a:t>
            </a:r>
            <a:endParaRPr lang="en-US" sz="3500" dirty="0"/>
          </a:p>
          <a:p>
            <a:pPr eaLnBrk="1" hangingPunct="1"/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  <a:p>
            <a:pPr lvl="1" eaLnBrk="1" hangingPunct="1">
              <a:buFontTx/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426964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76495A40-D17C-466D-99FB-CD915D0E7304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Accessing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var onTemplateLoad =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function (experienceID)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brightcove.api.getExperience(experienceID);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  </a:t>
            </a:r>
            <a:r>
              <a:rPr lang="en-US" sz="3200" b="1" kern="0" dirty="0" smtClean="0">
                <a:solidFill>
                  <a:srgbClr val="FF0000"/>
                </a:solidFill>
                <a:latin typeface="Source Code Pro"/>
                <a:cs typeface="Source Code Pro"/>
              </a:rPr>
              <a:t>APIModules</a:t>
            </a:r>
            <a:r>
              <a:rPr lang="en-US" sz="3200" b="1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= brightcove.api.modules.APIModules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}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,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**** template ready event handler ****/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var onTemplateReady =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function (evt) {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/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/ get references to modules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  videoPlayer 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= player.getModule(</a:t>
            </a:r>
            <a:r>
              <a:rPr lang="en-US" sz="3200" b="1" kern="0" dirty="0">
                <a:solidFill>
                  <a:srgbClr val="FF0000"/>
                </a:solidFill>
                <a:latin typeface="Source Code Pro"/>
                <a:cs typeface="Source Code Pro"/>
              </a:rPr>
              <a:t>APIModules</a:t>
            </a:r>
            <a:r>
              <a:rPr lang="en-US" sz="3200" b="1" kern="0" dirty="0">
                <a:solidFill>
                  <a:schemeClr val="tx1"/>
                </a:solidFill>
                <a:latin typeface="Source Code Pro"/>
                <a:cs typeface="Source Code Pro"/>
              </a:rPr>
              <a:t>.VIDEO_PLAYER</a:t>
            </a: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)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;</a:t>
            </a:r>
          </a:p>
          <a:p>
            <a:pPr marL="480775" indent="-480775">
              <a:spcBef>
                <a:spcPts val="0"/>
              </a:spcBef>
              <a:buNone/>
              <a:defRPr/>
            </a:pPr>
            <a:r>
              <a:rPr lang="en-US" sz="3200" kern="0" dirty="0">
                <a:solidFill>
                  <a:schemeClr val="tx1"/>
                </a:solidFill>
                <a:latin typeface="Source Code Pro"/>
                <a:cs typeface="Source Code Pro"/>
              </a:rPr>
              <a:t>	</a:t>
            </a:r>
            <a:r>
              <a:rPr lang="en-US" sz="3200" kern="0" dirty="0" smtClean="0">
                <a:solidFill>
                  <a:schemeClr val="tx1"/>
                </a:solidFill>
                <a:latin typeface="Source Code Pro"/>
                <a:cs typeface="Source Code Pro"/>
              </a:rPr>
              <a:t>…</a:t>
            </a:r>
            <a:endParaRPr lang="en-US" sz="3200" dirty="0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29119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Constants for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CAPTIONS </a:t>
            </a:r>
            <a:r>
              <a:rPr lang="en-US" sz="3200" dirty="0"/>
              <a:t>: CaptionModule</a:t>
            </a:r>
          </a:p>
          <a:p>
            <a:r>
              <a:rPr lang="en-US" sz="3200" dirty="0"/>
              <a:t>CONTENT : ContentModule</a:t>
            </a:r>
          </a:p>
          <a:p>
            <a:r>
              <a:rPr lang="en-US" sz="3200" dirty="0"/>
              <a:t>CUE_POINTS : CuePointsModule</a:t>
            </a:r>
          </a:p>
          <a:p>
            <a:r>
              <a:rPr lang="en-US" sz="3200" dirty="0"/>
              <a:t>EXPERIENCE : ExperienceModule</a:t>
            </a:r>
          </a:p>
          <a:p>
            <a:r>
              <a:rPr lang="en-US" sz="3200" dirty="0" smtClean="0"/>
              <a:t>VIDEO_PLAYER </a:t>
            </a:r>
            <a:r>
              <a:rPr lang="en-US" sz="3200" dirty="0"/>
              <a:t>: VideoPlayerModule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4190" y="7240342"/>
            <a:ext cx="1091811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Always use the Public Constant names, as these will not change, even if the real class names do</a:t>
            </a:r>
          </a:p>
        </p:txBody>
      </p:sp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48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A81C3D95-9F66-4BCB-9D57-104305917B0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Data Transfer Objects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/>
              <a:t>Data objects sent from server</a:t>
            </a:r>
          </a:p>
          <a:p>
            <a:pPr eaLnBrk="1" hangingPunct="1"/>
            <a:r>
              <a:rPr lang="en-US" sz="3200" dirty="0"/>
              <a:t>Simple collection of properties (no methods)</a:t>
            </a:r>
          </a:p>
          <a:p>
            <a:pPr eaLnBrk="1" hangingPunct="1"/>
            <a:r>
              <a:rPr lang="en-US" sz="3200" dirty="0"/>
              <a:t>Represent media </a:t>
            </a:r>
            <a:r>
              <a:rPr lang="en-US" sz="3200" dirty="0" smtClean="0"/>
              <a:t>managed </a:t>
            </a:r>
            <a:r>
              <a:rPr lang="en-US" sz="3200" dirty="0"/>
              <a:t>in </a:t>
            </a:r>
            <a:r>
              <a:rPr lang="en-US" sz="3200" dirty="0" smtClean="0"/>
              <a:t>Video Cloud Studio </a:t>
            </a:r>
            <a:r>
              <a:rPr lang="en-US" sz="3200" dirty="0"/>
              <a:t>media module</a:t>
            </a:r>
          </a:p>
          <a:p>
            <a:pPr lvl="1" eaLnBrk="1" hangingPunct="1"/>
            <a:r>
              <a:rPr lang="en-US" sz="3200" dirty="0" smtClean="0"/>
              <a:t>mediaDTO </a:t>
            </a: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 videoDTO</a:t>
            </a:r>
            <a:endParaRPr lang="en-US" sz="3200" dirty="0"/>
          </a:p>
          <a:p>
            <a:pPr eaLnBrk="1" hangingPunct="1"/>
            <a:r>
              <a:rPr lang="en-US" sz="3200" dirty="0" smtClean="0"/>
              <a:t>To </a:t>
            </a:r>
            <a:r>
              <a:rPr lang="en-US" sz="3200" dirty="0"/>
              <a:t>get the </a:t>
            </a:r>
            <a:r>
              <a:rPr lang="en-US" sz="3200" dirty="0" smtClean="0"/>
              <a:t>videoDTO </a:t>
            </a:r>
            <a:r>
              <a:rPr lang="en-US" sz="3200" dirty="0"/>
              <a:t>for the video currently in the player, get a reference to the VideoPlayer Module, and then use the </a:t>
            </a:r>
            <a:r>
              <a:rPr lang="en-US" sz="3200" dirty="0">
                <a:latin typeface="Source Code Pro"/>
                <a:cs typeface="Source Code Pro"/>
              </a:rPr>
              <a:t>getCurrentVideo()</a:t>
            </a:r>
            <a:r>
              <a:rPr lang="en-US" sz="3200" dirty="0"/>
              <a:t> method</a:t>
            </a:r>
          </a:p>
          <a:p>
            <a:pPr eaLnBrk="1" hangingPunct="1"/>
            <a:r>
              <a:rPr lang="en-US" sz="3200" dirty="0"/>
              <a:t>Full listing of objects and properties in reference </a:t>
            </a:r>
            <a:r>
              <a:rPr lang="en-US" sz="3200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2688728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why: Code Samples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7" y="1911091"/>
            <a:ext cx="12532536" cy="666386"/>
          </a:xfrm>
        </p:spPr>
        <p:txBody>
          <a:bodyPr/>
          <a:lstStyle/>
          <a:p>
            <a:r>
              <a:rPr lang="en-US" sz="3200" dirty="0"/>
              <a:t>http://</a:t>
            </a:r>
            <a:r>
              <a:rPr lang="en-US" sz="3200" dirty="0" err="1"/>
              <a:t>docs.brightcove.com</a:t>
            </a:r>
            <a:r>
              <a:rPr lang="en-US" sz="3200" dirty="0"/>
              <a:t>/en/video-cloud/smart-player-</a:t>
            </a:r>
            <a:r>
              <a:rPr lang="en-US" sz="3200" dirty="0" err="1"/>
              <a:t>api</a:t>
            </a:r>
            <a:r>
              <a:rPr lang="en-US" sz="3200" dirty="0"/>
              <a:t>/</a:t>
            </a:r>
            <a:r>
              <a:rPr lang="en-US" sz="3200" dirty="0" err="1"/>
              <a:t>index.html</a:t>
            </a:r>
            <a:endParaRPr lang="en-US" sz="3200" dirty="0"/>
          </a:p>
        </p:txBody>
      </p:sp>
      <p:pic>
        <p:nvPicPr>
          <p:cNvPr id="6" name="Picture 5" descr="solu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577477"/>
            <a:ext cx="7589027" cy="6373514"/>
          </a:xfrm>
          <a:prstGeom prst="rect">
            <a:avLst/>
          </a:prstGeom>
        </p:spPr>
      </p:pic>
      <p:sp>
        <p:nvSpPr>
          <p:cNvPr id="7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501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Displaying </a:t>
            </a:r>
            <a:r>
              <a:rPr lang="en-US" cap="none" dirty="0" smtClean="0">
                <a:solidFill>
                  <a:schemeClr val="tx1"/>
                </a:solidFill>
              </a:rPr>
              <a:t>video</a:t>
            </a:r>
            <a:r>
              <a:rPr lang="en-US" dirty="0" smtClean="0">
                <a:solidFill>
                  <a:schemeClr val="tx1"/>
                </a:solidFill>
              </a:rPr>
              <a:t>DTO information in 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46" y="1911089"/>
            <a:ext cx="15877477" cy="7117809"/>
          </a:xfrm>
        </p:spPr>
        <p:txBody>
          <a:bodyPr/>
          <a:lstStyle/>
          <a:p>
            <a:r>
              <a:rPr lang="en-US" sz="3200" dirty="0" smtClean="0"/>
              <a:t>The HTML that displays the information from the videoDTO will be built dynamically</a:t>
            </a:r>
          </a:p>
          <a:p>
            <a:r>
              <a:rPr lang="en-US" sz="3200" dirty="0" smtClean="0"/>
              <a:t>Two possible approaches to display the information</a:t>
            </a:r>
          </a:p>
          <a:p>
            <a:pPr lvl="1"/>
            <a:r>
              <a:rPr lang="en-US" sz="3200" dirty="0" smtClean="0"/>
              <a:t>Build HTML with JavaScript</a:t>
            </a:r>
          </a:p>
          <a:p>
            <a:pPr lvl="1"/>
            <a:r>
              <a:rPr lang="en-US" sz="3200" dirty="0" smtClean="0"/>
              <a:t>Build HTML with a </a:t>
            </a:r>
            <a:r>
              <a:rPr lang="en-US" sz="3200" dirty="0" err="1" smtClean="0"/>
              <a:t>templating</a:t>
            </a:r>
            <a:r>
              <a:rPr lang="en-US" sz="3200" dirty="0" smtClean="0"/>
              <a:t> engine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40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73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HTML with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5775" lvl="1" indent="0">
              <a:buNone/>
            </a:pPr>
            <a:r>
              <a:rPr lang="en-US" sz="3600" dirty="0" err="1">
                <a:latin typeface="Source Code Pro"/>
                <a:cs typeface="Source Code Pro"/>
              </a:rPr>
              <a:t>displayInfo.innerHTML</a:t>
            </a:r>
            <a:r>
              <a:rPr lang="en-US" sz="3600" dirty="0">
                <a:latin typeface="Source Code Pro"/>
                <a:cs typeface="Source Code Pro"/>
              </a:rPr>
              <a:t> += "&lt;p&gt;Custom Fields:&lt;/p&gt;&lt;</a:t>
            </a:r>
            <a:r>
              <a:rPr lang="en-US" sz="3600" dirty="0" err="1">
                <a:latin typeface="Source Code Pro"/>
                <a:cs typeface="Source Code Pro"/>
              </a:rPr>
              <a:t>ul</a:t>
            </a:r>
            <a:r>
              <a:rPr lang="en-US" sz="3600" dirty="0">
                <a:latin typeface="Source Code Pro"/>
                <a:cs typeface="Source Code Pro"/>
              </a:rPr>
              <a:t>&gt;";</a:t>
            </a:r>
          </a:p>
          <a:p>
            <a:pPr marL="485775" lvl="1" indent="0">
              <a:buNone/>
            </a:pPr>
            <a:r>
              <a:rPr lang="en-US" sz="3600" dirty="0">
                <a:solidFill>
                  <a:srgbClr val="FF0000"/>
                </a:solidFill>
                <a:latin typeface="Source Code Pro"/>
                <a:cs typeface="Source Code Pro"/>
              </a:rPr>
              <a:t>for</a:t>
            </a:r>
            <a:r>
              <a:rPr lang="en-US" sz="3600" dirty="0">
                <a:latin typeface="Source Code Pro"/>
                <a:cs typeface="Source Code Pro"/>
              </a:rPr>
              <a:t> (var key </a:t>
            </a:r>
            <a:r>
              <a:rPr lang="en-US" sz="3600" dirty="0">
                <a:solidFill>
                  <a:srgbClr val="FF0000"/>
                </a:solidFill>
                <a:latin typeface="Source Code Pro"/>
                <a:cs typeface="Source Code Pro"/>
              </a:rPr>
              <a:t>in</a:t>
            </a:r>
            <a:r>
              <a:rPr lang="en-US" sz="3600" dirty="0">
                <a:latin typeface="Source Code Pro"/>
                <a:cs typeface="Source Code Pro"/>
              </a:rPr>
              <a:t> </a:t>
            </a:r>
            <a:r>
              <a:rPr lang="en-US" sz="3600" dirty="0" err="1">
                <a:latin typeface="Source Code Pro"/>
                <a:cs typeface="Source Code Pro"/>
              </a:rPr>
              <a:t>videoDTO.customFields</a:t>
            </a:r>
            <a:r>
              <a:rPr lang="en-US" sz="3600" dirty="0">
                <a:latin typeface="Source Code Pro"/>
                <a:cs typeface="Source Code Pro"/>
              </a:rPr>
              <a:t>) {</a:t>
            </a:r>
          </a:p>
          <a:p>
            <a:pPr marL="485775" lvl="1" indent="0">
              <a:buNone/>
            </a:pPr>
            <a:r>
              <a:rPr lang="en-US" sz="3600" dirty="0">
                <a:latin typeface="Source Code Pro"/>
                <a:cs typeface="Source Code Pro"/>
              </a:rPr>
              <a:t>  </a:t>
            </a:r>
            <a:r>
              <a:rPr lang="en-US" sz="3600" dirty="0" err="1">
                <a:latin typeface="Source Code Pro"/>
                <a:cs typeface="Source Code Pro"/>
              </a:rPr>
              <a:t>displayInfo.innerHTML</a:t>
            </a:r>
            <a:r>
              <a:rPr lang="en-US" sz="3600" dirty="0">
                <a:latin typeface="Source Code Pro"/>
                <a:cs typeface="Source Code Pro"/>
              </a:rPr>
              <a:t> += "&lt;li&gt;" + key + ": " + </a:t>
            </a:r>
            <a:r>
              <a:rPr lang="en-US" sz="3600" dirty="0" smtClean="0">
                <a:latin typeface="Source Code Pro"/>
                <a:cs typeface="Source Code Pro"/>
              </a:rPr>
              <a:t/>
            </a:r>
            <a:br>
              <a:rPr lang="en-US" sz="3600" dirty="0" smtClean="0">
                <a:latin typeface="Source Code Pro"/>
                <a:cs typeface="Source Code Pro"/>
              </a:rPr>
            </a:br>
            <a:r>
              <a:rPr lang="en-US" sz="3600" dirty="0" smtClean="0">
                <a:latin typeface="Source Code Pro"/>
                <a:cs typeface="Source Code Pro"/>
              </a:rPr>
              <a:t>		</a:t>
            </a:r>
            <a:r>
              <a:rPr lang="en-US" sz="3600" dirty="0" err="1" smtClean="0">
                <a:latin typeface="Source Code Pro"/>
                <a:cs typeface="Source Code Pro"/>
              </a:rPr>
              <a:t>videoDTO.customFields</a:t>
            </a:r>
            <a:r>
              <a:rPr lang="en-US" sz="3600" dirty="0">
                <a:latin typeface="Source Code Pro"/>
                <a:cs typeface="Source Code Pro"/>
              </a:rPr>
              <a:t>[key] + "&lt;/li&gt;";</a:t>
            </a:r>
          </a:p>
          <a:p>
            <a:pPr marL="485775" lvl="1" indent="0">
              <a:buNone/>
            </a:pPr>
            <a:r>
              <a:rPr lang="en-US" sz="3600" dirty="0">
                <a:latin typeface="Source Code Pro"/>
                <a:cs typeface="Source Code Pr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65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HTML with a Javascript </a:t>
            </a:r>
            <a:r>
              <a:rPr lang="en-US" dirty="0" err="1" smtClean="0"/>
              <a:t>Templating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Handlebars is an example </a:t>
            </a:r>
            <a:r>
              <a:rPr lang="en-US" sz="3200" dirty="0" err="1" smtClean="0"/>
              <a:t>templating</a:t>
            </a:r>
            <a:r>
              <a:rPr lang="en-US" sz="3200" dirty="0"/>
              <a:t> </a:t>
            </a:r>
            <a:r>
              <a:rPr lang="en-US" sz="3200" dirty="0" smtClean="0"/>
              <a:t>engine</a:t>
            </a:r>
          </a:p>
          <a:p>
            <a:pPr marL="485775" lvl="1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var </a:t>
            </a:r>
            <a:r>
              <a:rPr lang="en-US" sz="3200" dirty="0" err="1">
                <a:latin typeface="Source Code Pro"/>
                <a:cs typeface="Source Code Pro"/>
              </a:rPr>
              <a:t>videoInfoTemplate</a:t>
            </a:r>
            <a:r>
              <a:rPr lang="en-US" sz="3200" dirty="0">
                <a:latin typeface="Source Code Pro"/>
                <a:cs typeface="Source Code Pro"/>
              </a:rPr>
              <a:t> = "&lt;h3&gt;About this video&lt;/h3</a:t>
            </a:r>
            <a:r>
              <a:rPr lang="en-US" sz="3200" dirty="0" smtClean="0">
                <a:latin typeface="Source Code Pro"/>
                <a:cs typeface="Source Code Pro"/>
              </a:rPr>
              <a:t>&gt;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 &lt;</a:t>
            </a:r>
            <a:r>
              <a:rPr lang="en-US" sz="3200" dirty="0">
                <a:latin typeface="Source Code Pro"/>
                <a:cs typeface="Source Code Pro"/>
              </a:rPr>
              <a:t>h4&gt;Title: {{</a:t>
            </a:r>
            <a:r>
              <a:rPr lang="en-US" sz="3200" dirty="0" err="1">
                <a:latin typeface="Source Code Pro"/>
                <a:cs typeface="Source Code Pro"/>
              </a:rPr>
              <a:t>displayName</a:t>
            </a:r>
            <a:r>
              <a:rPr lang="en-US" sz="3200" dirty="0">
                <a:latin typeface="Source Code Pro"/>
                <a:cs typeface="Source Code Pro"/>
              </a:rPr>
              <a:t>}}&lt;/h4</a:t>
            </a:r>
            <a:r>
              <a:rPr lang="en-US" sz="3200" dirty="0" smtClean="0">
                <a:latin typeface="Source Code Pro"/>
                <a:cs typeface="Source Code Pro"/>
              </a:rPr>
              <a:t>&gt;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 &lt;</a:t>
            </a:r>
            <a:r>
              <a:rPr lang="en-US" sz="3200" dirty="0">
                <a:latin typeface="Source Code Pro"/>
                <a:cs typeface="Source Code Pro"/>
              </a:rPr>
              <a:t>p&gt;Description: {{</a:t>
            </a:r>
            <a:r>
              <a:rPr lang="en-US" sz="3200" dirty="0" err="1">
                <a:latin typeface="Source Code Pro"/>
                <a:cs typeface="Source Code Pro"/>
              </a:rPr>
              <a:t>shortDescription</a:t>
            </a:r>
            <a:r>
              <a:rPr lang="en-US" sz="3200" dirty="0">
                <a:latin typeface="Source Code Pro"/>
                <a:cs typeface="Source Code Pro"/>
              </a:rPr>
              <a:t>}}&lt;/p</a:t>
            </a:r>
            <a:r>
              <a:rPr lang="en-US" sz="3200" dirty="0" smtClean="0">
                <a:latin typeface="Source Code Pro"/>
                <a:cs typeface="Source Code Pro"/>
              </a:rPr>
              <a:t>&gt;</a:t>
            </a:r>
            <a:br>
              <a:rPr lang="en-US" sz="3200" dirty="0" smtClean="0">
                <a:latin typeface="Source Code Pro"/>
                <a:cs typeface="Source Code Pro"/>
              </a:rPr>
            </a:br>
            <a:r>
              <a:rPr lang="en-US" sz="3200" dirty="0" smtClean="0">
                <a:latin typeface="Source Code Pro"/>
                <a:cs typeface="Source Code Pro"/>
              </a:rPr>
              <a:t>  &lt;</a:t>
            </a:r>
            <a:r>
              <a:rPr lang="en-US" sz="3200" dirty="0">
                <a:latin typeface="Source Code Pro"/>
                <a:cs typeface="Source Code Pro"/>
              </a:rPr>
              <a:t>p&gt;Tags:&lt;/p&gt;&lt;</a:t>
            </a:r>
            <a:r>
              <a:rPr lang="en-US" sz="3200" dirty="0" err="1">
                <a:latin typeface="Source Code Pro"/>
                <a:cs typeface="Source Code Pro"/>
              </a:rPr>
              <a:t>ul</a:t>
            </a:r>
            <a:r>
              <a:rPr lang="en-US" sz="3200" dirty="0">
                <a:latin typeface="Source Code Pro"/>
                <a:cs typeface="Source Code Pro"/>
              </a:rPr>
              <a:t>&gt;{{#tags}}&lt;li&gt;{{.}}&lt;/li&gt;{{/tags}}&lt;/</a:t>
            </a:r>
            <a:r>
              <a:rPr lang="en-US" sz="3200" dirty="0" err="1">
                <a:latin typeface="Source Code Pro"/>
                <a:cs typeface="Source Code Pro"/>
              </a:rPr>
              <a:t>ul</a:t>
            </a:r>
            <a:r>
              <a:rPr lang="en-US" sz="3200" dirty="0">
                <a:latin typeface="Source Code Pro"/>
                <a:cs typeface="Source Code Pro"/>
              </a:rPr>
              <a:t>&gt;";</a:t>
            </a:r>
          </a:p>
          <a:p>
            <a:pPr marL="485775" lvl="1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template = </a:t>
            </a:r>
            <a:r>
              <a:rPr lang="en-US" sz="3200" dirty="0" err="1">
                <a:latin typeface="Source Code Pro"/>
                <a:cs typeface="Source Code Pro"/>
              </a:rPr>
              <a:t>Handlebars.compile</a:t>
            </a:r>
            <a:r>
              <a:rPr lang="en-US" sz="3200" dirty="0">
                <a:latin typeface="Source Code Pro"/>
                <a:cs typeface="Source Code Pro"/>
              </a:rPr>
              <a:t>(</a:t>
            </a:r>
            <a:r>
              <a:rPr lang="en-US" sz="3200" dirty="0" err="1">
                <a:latin typeface="Source Code Pro"/>
                <a:cs typeface="Source Code Pro"/>
              </a:rPr>
              <a:t>videoInfoTemplate</a:t>
            </a:r>
            <a:r>
              <a:rPr lang="en-US" sz="3200" dirty="0">
                <a:latin typeface="Source Code Pro"/>
                <a:cs typeface="Source Code Pro"/>
              </a:rPr>
              <a:t>);</a:t>
            </a:r>
          </a:p>
          <a:p>
            <a:pPr marL="485775" lvl="1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results = template(videoDTO);</a:t>
            </a:r>
          </a:p>
          <a:p>
            <a:pPr marL="485775" lvl="1" indent="0">
              <a:buNone/>
            </a:pPr>
            <a:r>
              <a:rPr lang="en-US" sz="3200" dirty="0" err="1">
                <a:latin typeface="Source Code Pro"/>
                <a:cs typeface="Source Code Pro"/>
              </a:rPr>
              <a:t>displayInfo.innerHTML</a:t>
            </a:r>
            <a:r>
              <a:rPr lang="en-US" sz="3200" dirty="0">
                <a:latin typeface="Source Code Pro"/>
                <a:cs typeface="Source Code Pro"/>
              </a:rPr>
              <a:t> = results;</a:t>
            </a:r>
          </a:p>
          <a:p>
            <a:pPr marL="485775" lvl="1" indent="0">
              <a:buNone/>
            </a:pPr>
            <a:endParaRPr lang="en-US" sz="3200" dirty="0">
              <a:latin typeface="Source Code Pro"/>
              <a:cs typeface="Source Code Pro"/>
            </a:endParaRPr>
          </a:p>
          <a:p>
            <a:pPr marL="0" indent="0">
              <a:buNone/>
            </a:pPr>
            <a:endParaRPr lang="en-US" sz="3200" dirty="0">
              <a:latin typeface="Source Code Pro"/>
              <a:cs typeface="Source Code Pro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42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884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Video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Another VIDEO_PLAYER module method: </a:t>
            </a:r>
            <a:br>
              <a:rPr lang="en-US" sz="3200" dirty="0" smtClean="0"/>
            </a:br>
            <a:r>
              <a:rPr lang="en-US" sz="3200" dirty="0" smtClean="0"/>
              <a:t>  </a:t>
            </a:r>
            <a:r>
              <a:rPr lang="en-US" sz="3200" dirty="0" err="1" smtClean="0">
                <a:latin typeface="Source Code Pro"/>
                <a:cs typeface="Source Code Pro"/>
              </a:rPr>
              <a:t>getVideoDuration</a:t>
            </a:r>
            <a:r>
              <a:rPr lang="en-US" sz="3200" dirty="0" smtClean="0">
                <a:latin typeface="Source Code Pro"/>
                <a:cs typeface="Source Code Pro"/>
              </a:rPr>
              <a:t>(formatted, callback)</a:t>
            </a:r>
          </a:p>
          <a:p>
            <a:pPr lvl="1"/>
            <a:r>
              <a:rPr lang="en-US" sz="3200" dirty="0" smtClean="0"/>
              <a:t>The video length is in the DTO, but as milliseconds – this method gives you a nicely formatted version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videoPlayer.</a:t>
            </a:r>
            <a:r>
              <a:rPr lang="en-US" sz="3200" b="1" dirty="0">
                <a:latin typeface="Source Code Pro"/>
                <a:cs typeface="Source Code Pro"/>
              </a:rPr>
              <a:t>getVideoDuration</a:t>
            </a:r>
            <a:r>
              <a:rPr lang="en-US" sz="3200" dirty="0">
                <a:latin typeface="Source Code Pro"/>
                <a:cs typeface="Source Code Pro"/>
              </a:rPr>
              <a:t>( </a:t>
            </a:r>
            <a:r>
              <a:rPr lang="en-US" sz="3200" b="1" dirty="0">
                <a:latin typeface="Source Code Pro"/>
                <a:cs typeface="Source Code Pro"/>
              </a:rPr>
              <a:t>true</a:t>
            </a:r>
            <a:r>
              <a:rPr lang="en-US" sz="3200" dirty="0">
                <a:latin typeface="Source Code Pro"/>
                <a:cs typeface="Source Code Pro"/>
              </a:rPr>
              <a:t>, function(</a:t>
            </a:r>
            <a:r>
              <a:rPr lang="en-US" sz="3200" b="1" dirty="0">
                <a:latin typeface="Source Code Pro"/>
                <a:cs typeface="Source Code Pro"/>
              </a:rPr>
              <a:t>duration</a:t>
            </a:r>
            <a:r>
              <a:rPr lang="en-US" sz="3200" dirty="0">
                <a:latin typeface="Source Code Pro"/>
                <a:cs typeface="Source Code Pro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 </a:t>
            </a:r>
            <a:r>
              <a:rPr lang="en-US" sz="3200" dirty="0" smtClean="0">
                <a:latin typeface="Source Code Pro"/>
                <a:cs typeface="Source Code Pro"/>
              </a:rPr>
              <a:t>videoInfo.innerHTML </a:t>
            </a:r>
            <a:r>
              <a:rPr lang="en-US" sz="3200" dirty="0">
                <a:latin typeface="Source Code Pro"/>
                <a:cs typeface="Source Code Pro"/>
              </a:rPr>
              <a:t>+= "&lt;p&gt;Duration: " + </a:t>
            </a:r>
            <a:r>
              <a:rPr lang="en-US" sz="3200" b="1" dirty="0">
                <a:latin typeface="Source Code Pro"/>
                <a:cs typeface="Source Code Pro"/>
              </a:rPr>
              <a:t>duration</a:t>
            </a:r>
            <a:r>
              <a:rPr lang="en-US" sz="3200" dirty="0">
                <a:latin typeface="Source Code Pro"/>
                <a:cs typeface="Source Code Pro"/>
              </a:rPr>
              <a:t> + "&lt;/p&gt;";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r>
              <a:rPr lang="en-US" sz="3200" dirty="0">
                <a:latin typeface="Source Code Pro"/>
                <a:cs typeface="Source Code Pro"/>
              </a:rPr>
              <a:t>);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93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44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Displaying Tags, Custom Fields and Duration</a:t>
            </a:r>
          </a:p>
        </p:txBody>
      </p:sp>
    </p:spTree>
    <p:extLst>
      <p:ext uri="{BB962C8B-B14F-4D97-AF65-F5344CB8AC3E}">
        <p14:creationId xmlns:p14="http://schemas.microsoft.com/office/powerpoint/2010/main" val="1637964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6600" dirty="0" smtClean="0"/>
              <a:t>Fetching and Displaying Playlists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652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Content from Video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addition to accessing the data for the video already in the player, you can also retrieve data – for videos or playlists – from Video Cloud</a:t>
            </a:r>
          </a:p>
          <a:p>
            <a:r>
              <a:rPr lang="en-US" sz="3200" dirty="0"/>
              <a:t>Use the </a:t>
            </a:r>
            <a:r>
              <a:rPr lang="en-US" sz="3200" dirty="0" smtClean="0"/>
              <a:t>CONTENT module</a:t>
            </a:r>
          </a:p>
          <a:p>
            <a:r>
              <a:rPr lang="en-US" sz="3200" dirty="0" smtClean="0"/>
              <a:t>You need to know the IDs (or reference IDs) of the content you want</a:t>
            </a:r>
            <a:endParaRPr lang="en-US" sz="3200" dirty="0"/>
          </a:p>
          <a:p>
            <a:endParaRPr lang="en-US" sz="32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contentModule.getPlaylistByID</a:t>
            </a:r>
            <a:r>
              <a:rPr lang="en-US" sz="3200" dirty="0">
                <a:latin typeface="Source Code Pro"/>
                <a:cs typeface="Source Code Pro"/>
              </a:rPr>
              <a:t>(id, function( </a:t>
            </a:r>
            <a:r>
              <a:rPr lang="en-US" sz="3200" dirty="0" smtClean="0">
                <a:latin typeface="Source Code Pro"/>
                <a:cs typeface="Source Code Pro"/>
              </a:rPr>
              <a:t>playlistDTO </a:t>
            </a:r>
            <a:r>
              <a:rPr lang="en-US" sz="3200" dirty="0">
                <a:latin typeface="Source Code Pro"/>
                <a:cs typeface="Source Code Pro"/>
              </a:rPr>
              <a:t>) </a:t>
            </a:r>
            <a:r>
              <a:rPr lang="en-US" sz="3200" dirty="0" smtClean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/</a:t>
            </a:r>
            <a:r>
              <a:rPr lang="en-US" sz="3200" dirty="0">
                <a:latin typeface="Source Code Pro"/>
                <a:cs typeface="Source Code Pro"/>
              </a:rPr>
              <a:t>*</a:t>
            </a:r>
            <a:r>
              <a:rPr lang="en-US" sz="3200" dirty="0" smtClean="0">
                <a:latin typeface="Source Code Pro"/>
                <a:cs typeface="Source Code Pro"/>
              </a:rPr>
              <a:t> using the same technique as in the previous example, we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can display the playlist in the page any way we want to – </a:t>
            </a:r>
          </a:p>
          <a:p>
            <a:pPr marL="0" indent="0">
              <a:buNone/>
            </a:pPr>
            <a:r>
              <a:rPr lang="en-US" sz="3200" dirty="0">
                <a:latin typeface="Source Code Pro"/>
                <a:cs typeface="Source Code Pro"/>
              </a:rPr>
              <a:t> </a:t>
            </a:r>
            <a:r>
              <a:rPr lang="en-US" sz="3200" dirty="0" smtClean="0">
                <a:latin typeface="Source Code Pro"/>
                <a:cs typeface="Source Code Pro"/>
              </a:rPr>
              <a:t> Handlebars is useful for this */</a:t>
            </a:r>
          </a:p>
          <a:p>
            <a:pPr marL="0" indent="0">
              <a:buNone/>
            </a:pPr>
            <a:r>
              <a:rPr lang="en-US" sz="3200" dirty="0" smtClean="0">
                <a:latin typeface="Source Code Pro"/>
                <a:cs typeface="Source Code Pro"/>
              </a:rPr>
              <a:t>}</a:t>
            </a:r>
            <a:endParaRPr lang="en-US" sz="3200" dirty="0">
              <a:latin typeface="Source Code Pro"/>
              <a:cs typeface="Source Code Pro"/>
            </a:endParaRPr>
          </a:p>
          <a:p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60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B3EEF90A-C5D0-4191-B972-44CAEADB83B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47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 possible implementation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Get the playlist</a:t>
            </a:r>
          </a:p>
          <a:p>
            <a:pPr eaLnBrk="1" hangingPunct="1"/>
            <a:r>
              <a:rPr lang="en-US" sz="3200" dirty="0" smtClean="0"/>
              <a:t>Loop over array of videos in the playlist (</a:t>
            </a:r>
            <a:r>
              <a:rPr lang="en-US" sz="3200" dirty="0" smtClean="0">
                <a:latin typeface="Source Code Pro"/>
                <a:cs typeface="Source Code Pro"/>
              </a:rPr>
              <a:t>videos</a:t>
            </a:r>
            <a:r>
              <a:rPr lang="en-US" sz="3200" dirty="0" smtClean="0"/>
              <a:t> property form playlist DTO)</a:t>
            </a:r>
          </a:p>
          <a:p>
            <a:pPr eaLnBrk="1" hangingPunct="1"/>
            <a:r>
              <a:rPr lang="en-US" sz="3200" dirty="0" smtClean="0"/>
              <a:t>Display videos per implementation (e.g. HTML </a:t>
            </a:r>
            <a:r>
              <a:rPr lang="en-US" sz="3200" dirty="0" smtClean="0">
                <a:latin typeface="Source Code Pro"/>
                <a:cs typeface="Source Code Pro"/>
              </a:rPr>
              <a:t>&lt;select&gt; </a:t>
            </a:r>
            <a:r>
              <a:rPr lang="en-US" sz="3200" dirty="0" smtClean="0"/>
              <a:t>tag)</a:t>
            </a:r>
          </a:p>
          <a:p>
            <a:pPr eaLnBrk="1" hangingPunct="1"/>
            <a:r>
              <a:rPr lang="en-US" sz="3200" dirty="0" smtClean="0"/>
              <a:t>On selection of video use </a:t>
            </a:r>
            <a:r>
              <a:rPr lang="en-US" sz="3200" dirty="0" smtClean="0">
                <a:latin typeface="Source Code Pro"/>
                <a:cs typeface="Source Code Pro"/>
              </a:rPr>
              <a:t>loadVideoByID(id)</a:t>
            </a:r>
            <a:r>
              <a:rPr lang="en-US" sz="3200" dirty="0" smtClean="0"/>
              <a:t> to play video</a:t>
            </a:r>
          </a:p>
        </p:txBody>
      </p:sp>
    </p:spTree>
    <p:extLst>
      <p:ext uri="{BB962C8B-B14F-4D97-AF65-F5344CB8AC3E}">
        <p14:creationId xmlns:p14="http://schemas.microsoft.com/office/powerpoint/2010/main" val="1512812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err="1">
                <a:latin typeface="Source Code Pro"/>
                <a:cs typeface="Source Code Pro"/>
              </a:rPr>
              <a:t>contentModule.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getPlaylistByID</a:t>
            </a:r>
            <a:r>
              <a:rPr lang="en-US" sz="3000" dirty="0">
                <a:latin typeface="Source Code Pro"/>
                <a:cs typeface="Source Code Pro"/>
              </a:rPr>
              <a:t>("1323984733001", 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onGetPlaylist</a:t>
            </a:r>
            <a:r>
              <a:rPr lang="en-US" sz="3000" dirty="0">
                <a:latin typeface="Source Code Pro"/>
                <a:cs typeface="Source Code Pro"/>
              </a:rPr>
              <a:t>)</a:t>
            </a:r>
            <a:r>
              <a:rPr lang="en-US" sz="3000" dirty="0" smtClean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3000" dirty="0" smtClean="0">
                <a:latin typeface="Source Code Pro"/>
                <a:cs typeface="Source Code Pro"/>
              </a:rPr>
              <a:t>…</a:t>
            </a:r>
            <a:endParaRPr lang="en-US" sz="30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latin typeface="Source Code Pro"/>
                <a:cs typeface="Source Code Pro"/>
              </a:rPr>
              <a:t>var</a:t>
            </a: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Source Code Pro"/>
                <a:cs typeface="Source Code Pro"/>
              </a:rPr>
              <a:t>onGetPlaylist</a:t>
            </a:r>
            <a:r>
              <a:rPr lang="en-US" sz="3000" dirty="0">
                <a:solidFill>
                  <a:srgbClr val="FF0000"/>
                </a:solidFill>
                <a:latin typeface="Source Code Pro"/>
                <a:cs typeface="Source Code Pro"/>
              </a:rPr>
              <a:t> </a:t>
            </a:r>
            <a:r>
              <a:rPr lang="en-US" sz="3000" dirty="0">
                <a:latin typeface="Source Code Pro"/>
                <a:cs typeface="Source Code Pro"/>
              </a:rPr>
              <a:t>= function(</a:t>
            </a:r>
            <a:r>
              <a:rPr lang="en-US" sz="3000" dirty="0" err="1">
                <a:latin typeface="Source Code Pro"/>
                <a:cs typeface="Source Code Pro"/>
              </a:rPr>
              <a:t>playlistDTO</a:t>
            </a:r>
            <a:r>
              <a:rPr lang="en-US" sz="3000" dirty="0">
                <a:latin typeface="Source Code Pro"/>
                <a:cs typeface="Source Code Pro"/>
              </a:rPr>
              <a:t>){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</a:t>
            </a:r>
            <a:r>
              <a:rPr lang="en-US" sz="3000" dirty="0" err="1">
                <a:latin typeface="Source Code Pro"/>
                <a:cs typeface="Source Code Pro"/>
              </a:rPr>
              <a:t>console.log</a:t>
            </a:r>
            <a:r>
              <a:rPr lang="en-US" sz="3000" dirty="0">
                <a:latin typeface="Source Code Pro"/>
                <a:cs typeface="Source Code Pro"/>
              </a:rPr>
              <a:t>(</a:t>
            </a:r>
            <a:r>
              <a:rPr lang="en-US" sz="3000" dirty="0" err="1">
                <a:latin typeface="Source Code Pro"/>
                <a:cs typeface="Source Code Pro"/>
              </a:rPr>
              <a:t>playlistDTO</a:t>
            </a:r>
            <a:r>
              <a:rPr lang="en-US" sz="3000" dirty="0">
                <a:latin typeface="Source Code Pro"/>
                <a:cs typeface="Source Code Pro"/>
              </a:rPr>
              <a:t>);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</a:t>
            </a:r>
            <a:r>
              <a:rPr lang="en-US" sz="3000" dirty="0" err="1">
                <a:latin typeface="Source Code Pro"/>
                <a:cs typeface="Source Code Pro"/>
              </a:rPr>
              <a:t>videosAra</a:t>
            </a:r>
            <a:r>
              <a:rPr lang="en-US" sz="3000" dirty="0">
                <a:latin typeface="Source Code Pro"/>
                <a:cs typeface="Source Code Pro"/>
              </a:rPr>
              <a:t> = </a:t>
            </a:r>
            <a:r>
              <a:rPr lang="en-US" sz="3000" dirty="0" err="1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	for (</a:t>
            </a:r>
            <a:r>
              <a:rPr lang="en-US" sz="3000" dirty="0" err="1">
                <a:latin typeface="Source Code Pro"/>
                <a:cs typeface="Source Code Pro"/>
              </a:rPr>
              <a:t>var</a:t>
            </a:r>
            <a:r>
              <a:rPr lang="en-US" sz="3000" dirty="0">
                <a:latin typeface="Source Code Pro"/>
                <a:cs typeface="Source Code Pro"/>
              </a:rPr>
              <a:t>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 = 0;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 &lt; </a:t>
            </a:r>
            <a:r>
              <a:rPr lang="en-US" sz="3000" dirty="0" err="1">
                <a:latin typeface="Source Code Pro"/>
                <a:cs typeface="Source Code Pro"/>
              </a:rPr>
              <a:t>playlistDTO.videoCount</a:t>
            </a:r>
            <a:r>
              <a:rPr lang="en-US" sz="3000" dirty="0">
                <a:latin typeface="Source Code Pro"/>
                <a:cs typeface="Source Code Pro"/>
              </a:rPr>
              <a:t>; 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++) {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	</a:t>
            </a:r>
            <a:r>
              <a:rPr lang="en-US" sz="3000" dirty="0" err="1">
                <a:latin typeface="Source Code Pro"/>
                <a:cs typeface="Source Code Pro"/>
              </a:rPr>
              <a:t>videoSelect.innerHTML</a:t>
            </a:r>
            <a:r>
              <a:rPr lang="en-US" sz="3000" dirty="0">
                <a:latin typeface="Source Code Pro"/>
                <a:cs typeface="Source Code Pro"/>
              </a:rPr>
              <a:t> += '&lt;option value="' </a:t>
            </a:r>
            <a:r>
              <a:rPr lang="en-US" sz="3000" dirty="0" smtClean="0">
                <a:latin typeface="Source Code Pro"/>
                <a:cs typeface="Source Code Pro"/>
              </a:rPr>
              <a:t>+</a:t>
            </a:r>
          </a:p>
          <a:p>
            <a:pPr marL="0" indent="0">
              <a:buNone/>
            </a:pPr>
            <a:r>
              <a:rPr lang="en-US" sz="3000" dirty="0" smtClean="0">
                <a:latin typeface="Source Code Pro"/>
                <a:cs typeface="Source Code Pro"/>
              </a:rPr>
              <a:t> 			</a:t>
            </a:r>
            <a:r>
              <a:rPr lang="en-US" sz="3000" dirty="0" err="1" smtClean="0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[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].id +'"&gt;' </a:t>
            </a:r>
            <a:r>
              <a:rPr lang="en-US" sz="3000" dirty="0" smtClean="0">
                <a:latin typeface="Source Code Pro"/>
                <a:cs typeface="Source Code Pro"/>
              </a:rPr>
              <a:t>+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	</a:t>
            </a:r>
            <a:r>
              <a:rPr lang="en-US" sz="3000" dirty="0" smtClean="0">
                <a:latin typeface="Source Code Pro"/>
                <a:cs typeface="Source Code Pro"/>
              </a:rPr>
              <a:t>		</a:t>
            </a:r>
            <a:r>
              <a:rPr lang="en-US" sz="3000" dirty="0" err="1" smtClean="0">
                <a:latin typeface="Source Code Pro"/>
                <a:cs typeface="Source Code Pro"/>
              </a:rPr>
              <a:t>playlistDTO.videos</a:t>
            </a:r>
            <a:r>
              <a:rPr lang="en-US" sz="3000" dirty="0">
                <a:latin typeface="Source Code Pro"/>
                <a:cs typeface="Source Code Pro"/>
              </a:rPr>
              <a:t>[</a:t>
            </a:r>
            <a:r>
              <a:rPr lang="en-US" sz="3000" dirty="0" err="1">
                <a:latin typeface="Source Code Pro"/>
                <a:cs typeface="Source Code Pro"/>
              </a:rPr>
              <a:t>i</a:t>
            </a:r>
            <a:r>
              <a:rPr lang="en-US" sz="3000" dirty="0">
                <a:latin typeface="Source Code Pro"/>
                <a:cs typeface="Source Code Pro"/>
              </a:rPr>
              <a:t>].</a:t>
            </a:r>
            <a:r>
              <a:rPr lang="en-US" sz="3000" dirty="0" err="1">
                <a:latin typeface="Source Code Pro"/>
                <a:cs typeface="Source Code Pro"/>
              </a:rPr>
              <a:t>displayName</a:t>
            </a:r>
            <a:r>
              <a:rPr lang="en-US" sz="3000" dirty="0">
                <a:latin typeface="Source Code Pro"/>
                <a:cs typeface="Source Code Pro"/>
              </a:rPr>
              <a:t> + '&lt;/option&gt;';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	}</a:t>
            </a:r>
          </a:p>
          <a:p>
            <a:pPr marL="0" indent="0">
              <a:buNone/>
            </a:pPr>
            <a:r>
              <a:rPr lang="en-US" sz="3000" dirty="0">
                <a:latin typeface="Source Code Pro"/>
                <a:cs typeface="Source Code Pro"/>
              </a:rPr>
              <a:t>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21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315868" y="918994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1BD3BB7B-F997-4B7C-BCBE-A063D59C732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Playing a Video on Selection</a:t>
            </a:r>
          </a:p>
        </p:txBody>
      </p:sp>
    </p:spTree>
    <p:extLst>
      <p:ext uri="{BB962C8B-B14F-4D97-AF65-F5344CB8AC3E}">
        <p14:creationId xmlns:p14="http://schemas.microsoft.com/office/powerpoint/2010/main" val="5805892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Introducing the Course</a:t>
            </a:r>
          </a:p>
          <a:p>
            <a:r>
              <a:rPr lang="en-US" sz="3200" dirty="0" smtClean="0"/>
              <a:t>Setting Up</a:t>
            </a:r>
          </a:p>
          <a:p>
            <a:r>
              <a:rPr lang="en-US" sz="3200" dirty="0" smtClean="0"/>
              <a:t>Understanding the Smart Player API</a:t>
            </a:r>
          </a:p>
          <a:p>
            <a:r>
              <a:rPr lang="en-US" sz="3200" dirty="0" smtClean="0"/>
              <a:t>Using JavaScript with the Smart Player API</a:t>
            </a:r>
          </a:p>
          <a:p>
            <a:r>
              <a:rPr lang="en-US" sz="3200" dirty="0" smtClean="0"/>
              <a:t>Getting Started with the Smart Player API &amp; Demo (code exploration)</a:t>
            </a:r>
          </a:p>
          <a:p>
            <a:r>
              <a:rPr lang="en-US" sz="3200" dirty="0" smtClean="0"/>
              <a:t>Access Video Data &amp; Demo</a:t>
            </a:r>
          </a:p>
          <a:p>
            <a:r>
              <a:rPr lang="en-US" sz="3200" dirty="0" smtClean="0"/>
              <a:t>Adding and Removing Event Listeners &amp; Demo</a:t>
            </a:r>
          </a:p>
          <a:p>
            <a:r>
              <a:rPr lang="en-US" sz="3200" dirty="0" smtClean="0"/>
              <a:t>Accessing the Video Player Module and Video Data &amp; Demo</a:t>
            </a:r>
          </a:p>
          <a:p>
            <a:r>
              <a:rPr lang="en-US" sz="3200" dirty="0" smtClean="0"/>
              <a:t>Fetching and Displaying Playlists &amp; Demo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104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7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9253119"/>
            <a:ext cx="812230" cy="40387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959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DFDFEB93-7731-4D4B-A1BF-B1CD8BF3255F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Smart Player API Training &amp; Pre-</a:t>
            </a:r>
            <a:r>
              <a:rPr lang="en-US" dirty="0" err="1" smtClean="0"/>
              <a:t>reqs</a:t>
            </a:r>
            <a:endParaRPr lang="en-US" dirty="0" smtClean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This course provides </a:t>
            </a:r>
            <a:r>
              <a:rPr lang="en-US" sz="3200" dirty="0"/>
              <a:t>a</a:t>
            </a:r>
            <a:r>
              <a:rPr lang="en-US" sz="3200" dirty="0" smtClean="0"/>
              <a:t> overview </a:t>
            </a:r>
            <a:r>
              <a:rPr lang="en-US" sz="3200" dirty="0"/>
              <a:t>of interacting with a Brightcove Player programmatically to create a customized online video experience </a:t>
            </a:r>
          </a:p>
          <a:p>
            <a:pPr eaLnBrk="1" hangingPunct="1"/>
            <a:r>
              <a:rPr lang="en-US" sz="3200" dirty="0"/>
              <a:t>Designed for developers with </a:t>
            </a:r>
            <a:r>
              <a:rPr lang="en-US" sz="3200" dirty="0" smtClean="0"/>
              <a:t>basic HTML and JavaScript experience</a:t>
            </a:r>
          </a:p>
        </p:txBody>
      </p:sp>
    </p:spTree>
    <p:extLst>
      <p:ext uri="{BB962C8B-B14F-4D97-AF65-F5344CB8AC3E}">
        <p14:creationId xmlns:p14="http://schemas.microsoft.com/office/powerpoint/2010/main" val="2787972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Setting Up to Use the </a:t>
            </a:r>
          </a:p>
          <a:p>
            <a:r>
              <a:rPr lang="en-US" dirty="0" smtClean="0"/>
              <a:t>Smart Player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9189943"/>
            <a:ext cx="866378" cy="54151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4476287" y="4687284"/>
            <a:ext cx="312436" cy="98721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154707" tIns="77354" rIns="154707" bIns="77354" rtlCol="0" anchor="ctr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E1E1E1"/>
              </a:solidFill>
              <a:latin typeface="Arial'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4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 txBox="1">
            <a:spLocks noGrp="1"/>
          </p:cNvSpPr>
          <p:nvPr/>
        </p:nvSpPr>
        <p:spPr bwMode="auto">
          <a:xfrm>
            <a:off x="315868" y="925042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E0D0172-8355-43F0-A5D6-F5B25D73D9D0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8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Set Up 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/>
              <a:t>Video Cloud Account</a:t>
            </a:r>
            <a:endParaRPr lang="en-US" sz="3200" dirty="0"/>
          </a:p>
          <a:p>
            <a:pPr lvl="1" eaLnBrk="1" hangingPunct="1"/>
            <a:r>
              <a:rPr lang="en-US" sz="3200" dirty="0"/>
              <a:t>All the course samples work off of a Developer Training account, but they </a:t>
            </a:r>
            <a:r>
              <a:rPr lang="en-US" sz="3200" dirty="0" smtClean="0"/>
              <a:t>will work </a:t>
            </a:r>
            <a:r>
              <a:rPr lang="en-US" sz="3200" dirty="0"/>
              <a:t>with your own players as </a:t>
            </a:r>
            <a:r>
              <a:rPr lang="en-US" sz="3200" dirty="0" smtClean="0"/>
              <a:t>well</a:t>
            </a:r>
          </a:p>
          <a:p>
            <a:pPr eaLnBrk="1" hangingPunct="1"/>
            <a:r>
              <a:rPr lang="en-US" sz="3200" dirty="0">
                <a:solidFill>
                  <a:schemeClr val="tx1"/>
                </a:solidFill>
              </a:rPr>
              <a:t>You will also need an editor for HTML/JavaScript</a:t>
            </a:r>
          </a:p>
          <a:p>
            <a:pPr lvl="1" eaLnBrk="1" hangingPunct="1"/>
            <a:r>
              <a:rPr lang="en-US" sz="32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An editor such as</a:t>
            </a:r>
            <a:r>
              <a:rPr lang="en-US" sz="3200" dirty="0" smtClean="0">
                <a:solidFill>
                  <a:schemeClr val="tx1"/>
                </a:solidFill>
              </a:rPr>
              <a:t> Chocolat, Sublime Text, </a:t>
            </a:r>
            <a:r>
              <a:rPr lang="en-US" sz="3200" dirty="0">
                <a:solidFill>
                  <a:schemeClr val="tx1"/>
                </a:solidFill>
              </a:rPr>
              <a:t>Dreamweaver, BBEdit, or CoffeeCup, that provides code-hinting and syntax highlighting is recommended</a:t>
            </a:r>
          </a:p>
        </p:txBody>
      </p:sp>
    </p:spTree>
    <p:extLst>
      <p:ext uri="{BB962C8B-B14F-4D97-AF65-F5344CB8AC3E}">
        <p14:creationId xmlns:p14="http://schemas.microsoft.com/office/powerpoint/2010/main" val="25269480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Players Used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Smart Player API will work with any Video Cloud Player</a:t>
            </a:r>
          </a:p>
          <a:p>
            <a:r>
              <a:rPr lang="en-US" sz="3200" dirty="0" smtClean="0"/>
              <a:t>In this course we will be using the standard Chromeless for all examples</a:t>
            </a:r>
            <a:endParaRPr lang="en-US" sz="32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315868" y="9270583"/>
            <a:ext cx="866378" cy="54151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54707" tIns="77354" rIns="154707" bIns="77354"/>
          <a:lstStyle/>
          <a:p>
            <a:pPr eaLnBrk="0" hangingPunct="0">
              <a:defRPr/>
            </a:pPr>
            <a:fld id="{96C43317-A89F-46B2-A7CC-36262F61828E}" type="slidenum">
              <a:rPr lang="en-US" sz="15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9</a:t>
            </a:fld>
            <a:endParaRPr lang="en-US" sz="15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661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16691</TotalTime>
  <Words>2051</Words>
  <Application>Microsoft Macintosh PowerPoint</Application>
  <PresentationFormat>Custom</PresentationFormat>
  <Paragraphs>424</Paragraphs>
  <Slides>50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Theme</vt:lpstr>
      <vt:lpstr>Developing with the Smart Player API</vt:lpstr>
      <vt:lpstr>PowerPoint Presentation</vt:lpstr>
      <vt:lpstr>What: The Smart Player API</vt:lpstr>
      <vt:lpstr>why: Code Samples and solutions</vt:lpstr>
      <vt:lpstr>HOW: Agenda</vt:lpstr>
      <vt:lpstr>Smart Player API Training &amp; Pre-reqs</vt:lpstr>
      <vt:lpstr>PowerPoint Presentation</vt:lpstr>
      <vt:lpstr>Set Up </vt:lpstr>
      <vt:lpstr>Players Used in the Course</vt:lpstr>
      <vt:lpstr>getting the student files</vt:lpstr>
      <vt:lpstr>PowerPoint Presentation</vt:lpstr>
      <vt:lpstr>The Smart Player API</vt:lpstr>
      <vt:lpstr>Smart Player API Classes</vt:lpstr>
      <vt:lpstr>PowerPoint Presentation</vt:lpstr>
      <vt:lpstr>Javascript Code Dilemma</vt:lpstr>
      <vt:lpstr>The Player API is EVENT-DRIVEN</vt:lpstr>
      <vt:lpstr>Methods are asynchronous</vt:lpstr>
      <vt:lpstr>PowerPoint Presentation</vt:lpstr>
      <vt:lpstr>Setup</vt:lpstr>
      <vt:lpstr>Studio Generated JS Code with added params</vt:lpstr>
      <vt:lpstr>Initial Event Handlers</vt:lpstr>
      <vt:lpstr>PowerPoint Presentation</vt:lpstr>
      <vt:lpstr>PowerPoint Presentation</vt:lpstr>
      <vt:lpstr>method to retrieve video data</vt:lpstr>
      <vt:lpstr>Calling Methods</vt:lpstr>
      <vt:lpstr>Understanding the video DTO</vt:lpstr>
      <vt:lpstr>Understanding the video DTO (cont)</vt:lpstr>
      <vt:lpstr>PowerPoint Presentation</vt:lpstr>
      <vt:lpstr>PowerPoint Presentation</vt:lpstr>
      <vt:lpstr>Events</vt:lpstr>
      <vt:lpstr>event listeners</vt:lpstr>
      <vt:lpstr>Event Listener Examples</vt:lpstr>
      <vt:lpstr>An alternative to Complete event</vt:lpstr>
      <vt:lpstr>PowerPoint Presentation</vt:lpstr>
      <vt:lpstr>PowerPoint Presentation</vt:lpstr>
      <vt:lpstr>Player Modules</vt:lpstr>
      <vt:lpstr>Accessing Modules</vt:lpstr>
      <vt:lpstr>Public Constants for Modules</vt:lpstr>
      <vt:lpstr>Data Transfer Objects</vt:lpstr>
      <vt:lpstr>Displaying videoDTO information in HTML</vt:lpstr>
      <vt:lpstr>Build HTML with JavaScript</vt:lpstr>
      <vt:lpstr>Build HTML with a Javascript Templating tool</vt:lpstr>
      <vt:lpstr>Getting the Video Duration</vt:lpstr>
      <vt:lpstr>PowerPoint Presentation</vt:lpstr>
      <vt:lpstr>PowerPoint Presentation</vt:lpstr>
      <vt:lpstr>Retrieving Content from Video Cloud</vt:lpstr>
      <vt:lpstr>A possible implementation</vt:lpstr>
      <vt:lpstr>code example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Matt Boles</cp:lastModifiedBy>
  <cp:revision>107</cp:revision>
  <dcterms:created xsi:type="dcterms:W3CDTF">2011-11-27T08:26:53Z</dcterms:created>
  <dcterms:modified xsi:type="dcterms:W3CDTF">2013-12-09T17:03:01Z</dcterms:modified>
</cp:coreProperties>
</file>