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5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9" r:id="rId11"/>
    <p:sldId id="323" r:id="rId12"/>
    <p:sldId id="270" r:id="rId13"/>
    <p:sldId id="271" r:id="rId14"/>
    <p:sldId id="272" r:id="rId15"/>
    <p:sldId id="273" r:id="rId16"/>
    <p:sldId id="275" r:id="rId17"/>
    <p:sldId id="358" r:id="rId18"/>
    <p:sldId id="339" r:id="rId19"/>
    <p:sldId id="356" r:id="rId20"/>
    <p:sldId id="357" r:id="rId21"/>
    <p:sldId id="359" r:id="rId22"/>
    <p:sldId id="277" r:id="rId23"/>
    <p:sldId id="341" r:id="rId24"/>
    <p:sldId id="361" r:id="rId25"/>
    <p:sldId id="360" r:id="rId26"/>
    <p:sldId id="278" r:id="rId27"/>
    <p:sldId id="279" r:id="rId28"/>
    <p:sldId id="280" r:id="rId29"/>
    <p:sldId id="281" r:id="rId30"/>
    <p:sldId id="363" r:id="rId31"/>
    <p:sldId id="343" r:id="rId32"/>
    <p:sldId id="366" r:id="rId33"/>
    <p:sldId id="284" r:id="rId34"/>
    <p:sldId id="365" r:id="rId35"/>
    <p:sldId id="367" r:id="rId36"/>
    <p:sldId id="362" r:id="rId37"/>
    <p:sldId id="364" r:id="rId38"/>
    <p:sldId id="326" r:id="rId39"/>
    <p:sldId id="285" r:id="rId40"/>
    <p:sldId id="368" r:id="rId41"/>
    <p:sldId id="320" r:id="rId42"/>
    <p:sldId id="355" r:id="rId43"/>
    <p:sldId id="322" r:id="rId44"/>
  </p:sldIdLst>
  <p:sldSz cx="17327563" cy="9747250"/>
  <p:notesSz cx="6858000" cy="9144000"/>
  <p:defaultTextStyle>
    <a:defPPr>
      <a:defRPr lang="en-US"/>
    </a:defPPr>
    <a:lvl1pPr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773113" indent="-315913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1546225" indent="-631825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2319338" indent="-9477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3094038" indent="-12652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872" y="-104"/>
      </p:cViewPr>
      <p:guideLst>
        <p:guide orient="horz" pos="3070"/>
        <p:guide pos="54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AD2E67-C79B-9E46-B970-2AE6568364EF}" type="doc">
      <dgm:prSet loTypeId="urn:microsoft.com/office/officeart/2005/8/layout/vList3#1" loCatId="" qsTypeId="urn:microsoft.com/office/officeart/2005/8/quickstyle/simple4" qsCatId="simple" csTypeId="urn:microsoft.com/office/officeart/2005/8/colors/accent1_2" csCatId="accent1" phldr="1"/>
      <dgm:spPr/>
    </dgm:pt>
    <dgm:pt modelId="{1502FB04-7520-8148-89A6-4C5756E3C884}">
      <dgm:prSet phldrT="[Text]"/>
      <dgm:spPr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</a:gradFill>
      </dgm:spPr>
      <dgm:t>
        <a:bodyPr/>
        <a:lstStyle/>
        <a:p>
          <a:r>
            <a:rPr lang="en-US" dirty="0" smtClean="0"/>
            <a:t>Introduction</a:t>
          </a:r>
          <a:endParaRPr lang="en-US" dirty="0"/>
        </a:p>
      </dgm:t>
    </dgm:pt>
    <dgm:pt modelId="{22E6D9D8-8E86-3B41-B0D8-90DAE5CD4636}" type="parTrans" cxnId="{FFE24DEF-5A00-064D-83E4-EF3BF8D0621C}">
      <dgm:prSet/>
      <dgm:spPr/>
      <dgm:t>
        <a:bodyPr/>
        <a:lstStyle/>
        <a:p>
          <a:endParaRPr lang="en-US"/>
        </a:p>
      </dgm:t>
    </dgm:pt>
    <dgm:pt modelId="{4655E7CF-B7DB-4849-845E-9F12CA47F707}" type="sibTrans" cxnId="{FFE24DEF-5A00-064D-83E4-EF3BF8D0621C}">
      <dgm:prSet/>
      <dgm:spPr/>
      <dgm:t>
        <a:bodyPr/>
        <a:lstStyle/>
        <a:p>
          <a:endParaRPr lang="en-US"/>
        </a:p>
      </dgm:t>
    </dgm:pt>
    <dgm:pt modelId="{63847200-FF9F-9344-9CF2-E3242B9C0CB8}">
      <dgm:prSet phldrT="[Text]"/>
      <dgm:spPr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</a:gradFill>
      </dgm:spPr>
      <dgm:t>
        <a:bodyPr/>
        <a:lstStyle/>
        <a:p>
          <a:r>
            <a:rPr lang="en-US" dirty="0" smtClean="0"/>
            <a:t>Getting Started</a:t>
          </a:r>
          <a:endParaRPr lang="en-US" dirty="0"/>
        </a:p>
      </dgm:t>
    </dgm:pt>
    <dgm:pt modelId="{8ADBE0F2-21D4-DE41-AF2A-35138BA00375}" type="parTrans" cxnId="{3C99E89E-0B94-9144-A2A7-78BCFBF967EF}">
      <dgm:prSet/>
      <dgm:spPr/>
      <dgm:t>
        <a:bodyPr/>
        <a:lstStyle/>
        <a:p>
          <a:endParaRPr lang="en-US"/>
        </a:p>
      </dgm:t>
    </dgm:pt>
    <dgm:pt modelId="{9962FA45-1488-E34A-96DE-A3BE88638DFC}" type="sibTrans" cxnId="{3C99E89E-0B94-9144-A2A7-78BCFBF967EF}">
      <dgm:prSet/>
      <dgm:spPr/>
      <dgm:t>
        <a:bodyPr/>
        <a:lstStyle/>
        <a:p>
          <a:endParaRPr lang="en-US"/>
        </a:p>
      </dgm:t>
    </dgm:pt>
    <dgm:pt modelId="{EC01C5D9-2B50-8047-8463-B211A754E550}">
      <dgm:prSet phldrT="[Text]"/>
      <dgm:spPr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</a:gradFill>
      </dgm:spPr>
      <dgm:t>
        <a:bodyPr/>
        <a:lstStyle/>
        <a:p>
          <a:r>
            <a:rPr lang="en-US" dirty="0" smtClean="0"/>
            <a:t>Accessing </a:t>
          </a:r>
          <a:r>
            <a:rPr lang="en-US" dirty="0" smtClean="0"/>
            <a:t>Video Data</a:t>
          </a:r>
          <a:endParaRPr lang="en-US" dirty="0"/>
        </a:p>
      </dgm:t>
    </dgm:pt>
    <dgm:pt modelId="{65EC65BB-1083-E848-AB3D-2A64DF685FB3}" type="parTrans" cxnId="{8879767C-BA7F-A745-A17A-CD71DACEBF47}">
      <dgm:prSet/>
      <dgm:spPr/>
      <dgm:t>
        <a:bodyPr/>
        <a:lstStyle/>
        <a:p>
          <a:endParaRPr lang="en-US"/>
        </a:p>
      </dgm:t>
    </dgm:pt>
    <dgm:pt modelId="{45F856F0-CA12-0048-9664-091A580FB411}" type="sibTrans" cxnId="{8879767C-BA7F-A745-A17A-CD71DACEBF47}">
      <dgm:prSet/>
      <dgm:spPr/>
      <dgm:t>
        <a:bodyPr/>
        <a:lstStyle/>
        <a:p>
          <a:endParaRPr lang="en-US"/>
        </a:p>
      </dgm:t>
    </dgm:pt>
    <dgm:pt modelId="{9F2628AB-DF64-CD4F-83BD-53C3654635C3}">
      <dgm:prSet phldrT="[Text]"/>
      <dgm:spPr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</a:gradFill>
      </dgm:spPr>
      <dgm:t>
        <a:bodyPr/>
        <a:lstStyle/>
        <a:p>
          <a:r>
            <a:rPr lang="en-US" dirty="0" smtClean="0"/>
            <a:t>Adding and Removing Event Listeners</a:t>
          </a:r>
          <a:endParaRPr lang="en-US" dirty="0"/>
        </a:p>
      </dgm:t>
    </dgm:pt>
    <dgm:pt modelId="{294B9BC3-B37D-9448-91EF-F1872BC36FF8}" type="parTrans" cxnId="{778C103F-FC19-6B4A-BC64-B877D806EC95}">
      <dgm:prSet/>
      <dgm:spPr/>
      <dgm:t>
        <a:bodyPr/>
        <a:lstStyle/>
        <a:p>
          <a:endParaRPr lang="en-US"/>
        </a:p>
      </dgm:t>
    </dgm:pt>
    <dgm:pt modelId="{E4D30768-0022-174A-B106-B691D3C645FC}" type="sibTrans" cxnId="{778C103F-FC19-6B4A-BC64-B877D806EC95}">
      <dgm:prSet/>
      <dgm:spPr/>
      <dgm:t>
        <a:bodyPr/>
        <a:lstStyle/>
        <a:p>
          <a:endParaRPr lang="en-US"/>
        </a:p>
      </dgm:t>
    </dgm:pt>
    <dgm:pt modelId="{B696D377-47B1-7A42-88A7-E3414A4E1024}">
      <dgm:prSet phldrT="[Text]"/>
      <dgm:spPr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</a:gradFill>
      </dgm:spPr>
      <dgm:t>
        <a:bodyPr/>
        <a:lstStyle/>
        <a:p>
          <a:r>
            <a:rPr lang="en-US" dirty="0" smtClean="0"/>
            <a:t>Checking Renditions</a:t>
          </a:r>
          <a:endParaRPr lang="en-US" dirty="0" smtClean="0"/>
        </a:p>
      </dgm:t>
    </dgm:pt>
    <dgm:pt modelId="{B91CF804-6330-D643-8272-DB3E10DC232F}" type="parTrans" cxnId="{4C5A3617-41E6-8740-8F4A-348629A9A4D4}">
      <dgm:prSet/>
      <dgm:spPr/>
      <dgm:t>
        <a:bodyPr/>
        <a:lstStyle/>
        <a:p>
          <a:endParaRPr lang="en-US"/>
        </a:p>
      </dgm:t>
    </dgm:pt>
    <dgm:pt modelId="{8F65373B-A262-D947-B604-278EB7A0CCAB}" type="sibTrans" cxnId="{4C5A3617-41E6-8740-8F4A-348629A9A4D4}">
      <dgm:prSet/>
      <dgm:spPr/>
      <dgm:t>
        <a:bodyPr/>
        <a:lstStyle/>
        <a:p>
          <a:endParaRPr lang="en-US"/>
        </a:p>
      </dgm:t>
    </dgm:pt>
    <dgm:pt modelId="{2458BA4F-A50C-8F46-AB71-81125BDEC499}">
      <dgm:prSet phldrT="[Text]"/>
      <dgm:spPr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</a:gradFill>
      </dgm:spPr>
      <dgm:t>
        <a:bodyPr/>
        <a:lstStyle/>
        <a:p>
          <a:r>
            <a:rPr lang="en-US" dirty="0" smtClean="0"/>
            <a:t>Fetching and Displaying Playlists</a:t>
          </a:r>
          <a:endParaRPr lang="en-US" dirty="0" smtClean="0"/>
        </a:p>
      </dgm:t>
    </dgm:pt>
    <dgm:pt modelId="{76339A1B-4687-CF48-80B8-CA9AD8AE1524}" type="parTrans" cxnId="{6A37C480-9502-0740-A085-FE2445BECA14}">
      <dgm:prSet/>
      <dgm:spPr/>
      <dgm:t>
        <a:bodyPr/>
        <a:lstStyle/>
        <a:p>
          <a:endParaRPr lang="en-US"/>
        </a:p>
      </dgm:t>
    </dgm:pt>
    <dgm:pt modelId="{4FC1B4C1-1DA6-5C43-9917-962CE5F790FA}" type="sibTrans" cxnId="{6A37C480-9502-0740-A085-FE2445BECA14}">
      <dgm:prSet/>
      <dgm:spPr/>
      <dgm:t>
        <a:bodyPr/>
        <a:lstStyle/>
        <a:p>
          <a:endParaRPr lang="en-US"/>
        </a:p>
      </dgm:t>
    </dgm:pt>
    <dgm:pt modelId="{A4C7B8D8-02F5-A54C-9BD8-7D65128378D6}">
      <dgm:prSet phldrT="[Text]"/>
      <dgm:spPr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</a:gradFill>
      </dgm:spPr>
      <dgm:t>
        <a:bodyPr/>
        <a:lstStyle/>
        <a:p>
          <a:r>
            <a:rPr lang="en-US" dirty="0" smtClean="0"/>
            <a:t>Accessing the Video Player Module and Video Data</a:t>
          </a:r>
          <a:endParaRPr lang="en-US" dirty="0"/>
        </a:p>
      </dgm:t>
    </dgm:pt>
    <dgm:pt modelId="{21AC2075-5B2B-4947-90BE-E18536641718}" type="parTrans" cxnId="{855EF2D4-D82B-7D40-981A-98B473305A5A}">
      <dgm:prSet/>
      <dgm:spPr/>
      <dgm:t>
        <a:bodyPr/>
        <a:lstStyle/>
        <a:p>
          <a:endParaRPr lang="en-US"/>
        </a:p>
      </dgm:t>
    </dgm:pt>
    <dgm:pt modelId="{360BA2AB-6EA1-7B43-B59A-16220A2A5E24}" type="sibTrans" cxnId="{855EF2D4-D82B-7D40-981A-98B473305A5A}">
      <dgm:prSet/>
      <dgm:spPr/>
      <dgm:t>
        <a:bodyPr/>
        <a:lstStyle/>
        <a:p>
          <a:endParaRPr lang="en-US"/>
        </a:p>
      </dgm:t>
    </dgm:pt>
    <dgm:pt modelId="{953E32E0-2C3D-2C42-939F-0B67EA6B2ACF}" type="pres">
      <dgm:prSet presAssocID="{F0AD2E67-C79B-9E46-B970-2AE6568364EF}" presName="linearFlow" presStyleCnt="0">
        <dgm:presLayoutVars>
          <dgm:dir/>
          <dgm:resizeHandles val="exact"/>
        </dgm:presLayoutVars>
      </dgm:prSet>
      <dgm:spPr/>
    </dgm:pt>
    <dgm:pt modelId="{D0B808AB-4D7A-DB4B-B2B8-41451460FBE6}" type="pres">
      <dgm:prSet presAssocID="{1502FB04-7520-8148-89A6-4C5756E3C884}" presName="composite" presStyleCnt="0"/>
      <dgm:spPr/>
    </dgm:pt>
    <dgm:pt modelId="{7F375322-D60D-4442-B5B5-9F05EC90CFF6}" type="pres">
      <dgm:prSet presAssocID="{1502FB04-7520-8148-89A6-4C5756E3C884}" presName="imgShp" presStyleLbl="fgImgPlace1" presStyleIdx="0" presStyleCnt="7"/>
      <dgm:spPr/>
    </dgm:pt>
    <dgm:pt modelId="{A351A578-CC18-2645-8599-76BFD289FCF5}" type="pres">
      <dgm:prSet presAssocID="{1502FB04-7520-8148-89A6-4C5756E3C884}" presName="txShp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7239B6-03AB-1545-AE3C-9666AAD11DB7}" type="pres">
      <dgm:prSet presAssocID="{4655E7CF-B7DB-4849-845E-9F12CA47F707}" presName="spacing" presStyleCnt="0"/>
      <dgm:spPr/>
    </dgm:pt>
    <dgm:pt modelId="{D77E14AA-F270-944C-85BC-AC71BD377999}" type="pres">
      <dgm:prSet presAssocID="{63847200-FF9F-9344-9CF2-E3242B9C0CB8}" presName="composite" presStyleCnt="0"/>
      <dgm:spPr/>
    </dgm:pt>
    <dgm:pt modelId="{E9BC62CD-D8E1-1B4F-84B5-EDB63D6AACDA}" type="pres">
      <dgm:prSet presAssocID="{63847200-FF9F-9344-9CF2-E3242B9C0CB8}" presName="imgShp" presStyleLbl="fgImgPlace1" presStyleIdx="1" presStyleCnt="7"/>
      <dgm:spPr/>
    </dgm:pt>
    <dgm:pt modelId="{9BAA7D7D-2FD2-2F4D-B9CA-1BCDCA8FC47A}" type="pres">
      <dgm:prSet presAssocID="{63847200-FF9F-9344-9CF2-E3242B9C0CB8}" presName="txShp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62E7D9-64B5-474E-A16C-6AF3B25C7923}" type="pres">
      <dgm:prSet presAssocID="{9962FA45-1488-E34A-96DE-A3BE88638DFC}" presName="spacing" presStyleCnt="0"/>
      <dgm:spPr/>
    </dgm:pt>
    <dgm:pt modelId="{717F888F-61D6-B24B-A064-51401156B4B3}" type="pres">
      <dgm:prSet presAssocID="{EC01C5D9-2B50-8047-8463-B211A754E550}" presName="composite" presStyleCnt="0"/>
      <dgm:spPr/>
    </dgm:pt>
    <dgm:pt modelId="{543DF3B9-B08F-B045-9342-B09D6B9C59FB}" type="pres">
      <dgm:prSet presAssocID="{EC01C5D9-2B50-8047-8463-B211A754E550}" presName="imgShp" presStyleLbl="fgImgPlace1" presStyleIdx="2" presStyleCnt="7"/>
      <dgm:spPr/>
    </dgm:pt>
    <dgm:pt modelId="{EC90178F-41FB-AE4F-9D43-DB4E2B62A769}" type="pres">
      <dgm:prSet presAssocID="{EC01C5D9-2B50-8047-8463-B211A754E550}" presName="txShp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4FA7A2-162E-BA4B-A354-A1FC8AE00A91}" type="pres">
      <dgm:prSet presAssocID="{45F856F0-CA12-0048-9664-091A580FB411}" presName="spacing" presStyleCnt="0"/>
      <dgm:spPr/>
    </dgm:pt>
    <dgm:pt modelId="{8184B31A-23A8-044C-B389-EF9B133A949B}" type="pres">
      <dgm:prSet presAssocID="{9F2628AB-DF64-CD4F-83BD-53C3654635C3}" presName="composite" presStyleCnt="0"/>
      <dgm:spPr/>
    </dgm:pt>
    <dgm:pt modelId="{A2F37EB0-2D82-5941-A74F-8B62C7FCDF61}" type="pres">
      <dgm:prSet presAssocID="{9F2628AB-DF64-CD4F-83BD-53C3654635C3}" presName="imgShp" presStyleLbl="fgImgPlace1" presStyleIdx="3" presStyleCnt="7"/>
      <dgm:spPr/>
    </dgm:pt>
    <dgm:pt modelId="{B0B8A16B-7EA8-3E4E-AC40-EC99CDE3F0B5}" type="pres">
      <dgm:prSet presAssocID="{9F2628AB-DF64-CD4F-83BD-53C3654635C3}" presName="txShp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90603D-9E41-D443-94B2-B8A7C348DA9F}" type="pres">
      <dgm:prSet presAssocID="{E4D30768-0022-174A-B106-B691D3C645FC}" presName="spacing" presStyleCnt="0"/>
      <dgm:spPr/>
    </dgm:pt>
    <dgm:pt modelId="{747D80A3-78FA-234F-B1AF-C8193780B6EE}" type="pres">
      <dgm:prSet presAssocID="{A4C7B8D8-02F5-A54C-9BD8-7D65128378D6}" presName="composite" presStyleCnt="0"/>
      <dgm:spPr/>
    </dgm:pt>
    <dgm:pt modelId="{DADEE6D1-76AF-A74E-9BBD-03DF39F525D6}" type="pres">
      <dgm:prSet presAssocID="{A4C7B8D8-02F5-A54C-9BD8-7D65128378D6}" presName="imgShp" presStyleLbl="fgImgPlace1" presStyleIdx="4" presStyleCnt="7"/>
      <dgm:spPr/>
    </dgm:pt>
    <dgm:pt modelId="{53807655-F3C6-D84C-851B-192257FFD14C}" type="pres">
      <dgm:prSet presAssocID="{A4C7B8D8-02F5-A54C-9BD8-7D65128378D6}" presName="txShp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AA019E-37FB-B545-B707-26E6B47D6829}" type="pres">
      <dgm:prSet presAssocID="{360BA2AB-6EA1-7B43-B59A-16220A2A5E24}" presName="spacing" presStyleCnt="0"/>
      <dgm:spPr/>
    </dgm:pt>
    <dgm:pt modelId="{2176C9E3-4BB8-ED4B-8286-6D9CB696C3E7}" type="pres">
      <dgm:prSet presAssocID="{B696D377-47B1-7A42-88A7-E3414A4E1024}" presName="composite" presStyleCnt="0"/>
      <dgm:spPr/>
    </dgm:pt>
    <dgm:pt modelId="{6F0E477B-1209-9E4F-BFA3-8B950DA3F84E}" type="pres">
      <dgm:prSet presAssocID="{B696D377-47B1-7A42-88A7-E3414A4E1024}" presName="imgShp" presStyleLbl="fgImgPlace1" presStyleIdx="5" presStyleCnt="7"/>
      <dgm:spPr/>
    </dgm:pt>
    <dgm:pt modelId="{6A0210A8-2D65-9B4F-A92C-AB7465982662}" type="pres">
      <dgm:prSet presAssocID="{B696D377-47B1-7A42-88A7-E3414A4E1024}" presName="txShp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A36B0C-9FA3-9C47-9BC8-28A61CB13A80}" type="pres">
      <dgm:prSet presAssocID="{8F65373B-A262-D947-B604-278EB7A0CCAB}" presName="spacing" presStyleCnt="0"/>
      <dgm:spPr/>
    </dgm:pt>
    <dgm:pt modelId="{794E1208-6FA3-7348-BAF6-CBDE979AC0B5}" type="pres">
      <dgm:prSet presAssocID="{2458BA4F-A50C-8F46-AB71-81125BDEC499}" presName="composite" presStyleCnt="0"/>
      <dgm:spPr/>
    </dgm:pt>
    <dgm:pt modelId="{116CE4C5-24C0-1649-AC07-91BB87FEE450}" type="pres">
      <dgm:prSet presAssocID="{2458BA4F-A50C-8F46-AB71-81125BDEC499}" presName="imgShp" presStyleLbl="fgImgPlace1" presStyleIdx="6" presStyleCnt="7"/>
      <dgm:spPr/>
    </dgm:pt>
    <dgm:pt modelId="{C0CD02E4-8592-7B40-9166-499313980291}" type="pres">
      <dgm:prSet presAssocID="{2458BA4F-A50C-8F46-AB71-81125BDEC499}" presName="txShp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B0A4C98-71B1-7546-9853-0A12066FBA52}" type="presOf" srcId="{63847200-FF9F-9344-9CF2-E3242B9C0CB8}" destId="{9BAA7D7D-2FD2-2F4D-B9CA-1BCDCA8FC47A}" srcOrd="0" destOrd="0" presId="urn:microsoft.com/office/officeart/2005/8/layout/vList3#1"/>
    <dgm:cxn modelId="{6A37C480-9502-0740-A085-FE2445BECA14}" srcId="{F0AD2E67-C79B-9E46-B970-2AE6568364EF}" destId="{2458BA4F-A50C-8F46-AB71-81125BDEC499}" srcOrd="6" destOrd="0" parTransId="{76339A1B-4687-CF48-80B8-CA9AD8AE1524}" sibTransId="{4FC1B4C1-1DA6-5C43-9917-962CE5F790FA}"/>
    <dgm:cxn modelId="{4C5A3617-41E6-8740-8F4A-348629A9A4D4}" srcId="{F0AD2E67-C79B-9E46-B970-2AE6568364EF}" destId="{B696D377-47B1-7A42-88A7-E3414A4E1024}" srcOrd="5" destOrd="0" parTransId="{B91CF804-6330-D643-8272-DB3E10DC232F}" sibTransId="{8F65373B-A262-D947-B604-278EB7A0CCAB}"/>
    <dgm:cxn modelId="{68E94A3E-2149-5242-9E28-25D12DBF73B4}" type="presOf" srcId="{A4C7B8D8-02F5-A54C-9BD8-7D65128378D6}" destId="{53807655-F3C6-D84C-851B-192257FFD14C}" srcOrd="0" destOrd="0" presId="urn:microsoft.com/office/officeart/2005/8/layout/vList3#1"/>
    <dgm:cxn modelId="{8879767C-BA7F-A745-A17A-CD71DACEBF47}" srcId="{F0AD2E67-C79B-9E46-B970-2AE6568364EF}" destId="{EC01C5D9-2B50-8047-8463-B211A754E550}" srcOrd="2" destOrd="0" parTransId="{65EC65BB-1083-E848-AB3D-2A64DF685FB3}" sibTransId="{45F856F0-CA12-0048-9664-091A580FB411}"/>
    <dgm:cxn modelId="{616A6187-097A-7949-84A0-2D986EF0569A}" type="presOf" srcId="{9F2628AB-DF64-CD4F-83BD-53C3654635C3}" destId="{B0B8A16B-7EA8-3E4E-AC40-EC99CDE3F0B5}" srcOrd="0" destOrd="0" presId="urn:microsoft.com/office/officeart/2005/8/layout/vList3#1"/>
    <dgm:cxn modelId="{FFE24DEF-5A00-064D-83E4-EF3BF8D0621C}" srcId="{F0AD2E67-C79B-9E46-B970-2AE6568364EF}" destId="{1502FB04-7520-8148-89A6-4C5756E3C884}" srcOrd="0" destOrd="0" parTransId="{22E6D9D8-8E86-3B41-B0D8-90DAE5CD4636}" sibTransId="{4655E7CF-B7DB-4849-845E-9F12CA47F707}"/>
    <dgm:cxn modelId="{891DF118-1FD9-7341-91A3-DD6255F5A79E}" type="presOf" srcId="{1502FB04-7520-8148-89A6-4C5756E3C884}" destId="{A351A578-CC18-2645-8599-76BFD289FCF5}" srcOrd="0" destOrd="0" presId="urn:microsoft.com/office/officeart/2005/8/layout/vList3#1"/>
    <dgm:cxn modelId="{911AA273-42EA-A144-8DEC-ACE9DD1721BC}" type="presOf" srcId="{2458BA4F-A50C-8F46-AB71-81125BDEC499}" destId="{C0CD02E4-8592-7B40-9166-499313980291}" srcOrd="0" destOrd="0" presId="urn:microsoft.com/office/officeart/2005/8/layout/vList3#1"/>
    <dgm:cxn modelId="{778C103F-FC19-6B4A-BC64-B877D806EC95}" srcId="{F0AD2E67-C79B-9E46-B970-2AE6568364EF}" destId="{9F2628AB-DF64-CD4F-83BD-53C3654635C3}" srcOrd="3" destOrd="0" parTransId="{294B9BC3-B37D-9448-91EF-F1872BC36FF8}" sibTransId="{E4D30768-0022-174A-B106-B691D3C645FC}"/>
    <dgm:cxn modelId="{855EF2D4-D82B-7D40-981A-98B473305A5A}" srcId="{F0AD2E67-C79B-9E46-B970-2AE6568364EF}" destId="{A4C7B8D8-02F5-A54C-9BD8-7D65128378D6}" srcOrd="4" destOrd="0" parTransId="{21AC2075-5B2B-4947-90BE-E18536641718}" sibTransId="{360BA2AB-6EA1-7B43-B59A-16220A2A5E24}"/>
    <dgm:cxn modelId="{F7137CCB-4716-9E46-A6FD-D5716002F6E9}" type="presOf" srcId="{F0AD2E67-C79B-9E46-B970-2AE6568364EF}" destId="{953E32E0-2C3D-2C42-939F-0B67EA6B2ACF}" srcOrd="0" destOrd="0" presId="urn:microsoft.com/office/officeart/2005/8/layout/vList3#1"/>
    <dgm:cxn modelId="{412A11F8-F0D1-CD49-A1A2-0C92A77297AF}" type="presOf" srcId="{EC01C5D9-2B50-8047-8463-B211A754E550}" destId="{EC90178F-41FB-AE4F-9D43-DB4E2B62A769}" srcOrd="0" destOrd="0" presId="urn:microsoft.com/office/officeart/2005/8/layout/vList3#1"/>
    <dgm:cxn modelId="{B8F4EF19-94AF-C147-A093-89995F5C751C}" type="presOf" srcId="{B696D377-47B1-7A42-88A7-E3414A4E1024}" destId="{6A0210A8-2D65-9B4F-A92C-AB7465982662}" srcOrd="0" destOrd="0" presId="urn:microsoft.com/office/officeart/2005/8/layout/vList3#1"/>
    <dgm:cxn modelId="{3C99E89E-0B94-9144-A2A7-78BCFBF967EF}" srcId="{F0AD2E67-C79B-9E46-B970-2AE6568364EF}" destId="{63847200-FF9F-9344-9CF2-E3242B9C0CB8}" srcOrd="1" destOrd="0" parTransId="{8ADBE0F2-21D4-DE41-AF2A-35138BA00375}" sibTransId="{9962FA45-1488-E34A-96DE-A3BE88638DFC}"/>
    <dgm:cxn modelId="{0682810F-4F85-094F-9565-58E3E3A96F20}" type="presParOf" srcId="{953E32E0-2C3D-2C42-939F-0B67EA6B2ACF}" destId="{D0B808AB-4D7A-DB4B-B2B8-41451460FBE6}" srcOrd="0" destOrd="0" presId="urn:microsoft.com/office/officeart/2005/8/layout/vList3#1"/>
    <dgm:cxn modelId="{4EFEC871-A6D0-CA4E-8B55-7532E792DE50}" type="presParOf" srcId="{D0B808AB-4D7A-DB4B-B2B8-41451460FBE6}" destId="{7F375322-D60D-4442-B5B5-9F05EC90CFF6}" srcOrd="0" destOrd="0" presId="urn:microsoft.com/office/officeart/2005/8/layout/vList3#1"/>
    <dgm:cxn modelId="{F697536B-757F-144D-9B3A-5D8058682739}" type="presParOf" srcId="{D0B808AB-4D7A-DB4B-B2B8-41451460FBE6}" destId="{A351A578-CC18-2645-8599-76BFD289FCF5}" srcOrd="1" destOrd="0" presId="urn:microsoft.com/office/officeart/2005/8/layout/vList3#1"/>
    <dgm:cxn modelId="{E71AFCB3-8E74-CA49-B44D-A76693DA6C27}" type="presParOf" srcId="{953E32E0-2C3D-2C42-939F-0B67EA6B2ACF}" destId="{E77239B6-03AB-1545-AE3C-9666AAD11DB7}" srcOrd="1" destOrd="0" presId="urn:microsoft.com/office/officeart/2005/8/layout/vList3#1"/>
    <dgm:cxn modelId="{31981496-ACED-F641-B93A-A77DA38CFDD2}" type="presParOf" srcId="{953E32E0-2C3D-2C42-939F-0B67EA6B2ACF}" destId="{D77E14AA-F270-944C-85BC-AC71BD377999}" srcOrd="2" destOrd="0" presId="urn:microsoft.com/office/officeart/2005/8/layout/vList3#1"/>
    <dgm:cxn modelId="{0F52BB58-1824-994D-8611-884DEEDA4320}" type="presParOf" srcId="{D77E14AA-F270-944C-85BC-AC71BD377999}" destId="{E9BC62CD-D8E1-1B4F-84B5-EDB63D6AACDA}" srcOrd="0" destOrd="0" presId="urn:microsoft.com/office/officeart/2005/8/layout/vList3#1"/>
    <dgm:cxn modelId="{46B31A20-94AC-E047-A17A-703FF9EDB9F2}" type="presParOf" srcId="{D77E14AA-F270-944C-85BC-AC71BD377999}" destId="{9BAA7D7D-2FD2-2F4D-B9CA-1BCDCA8FC47A}" srcOrd="1" destOrd="0" presId="urn:microsoft.com/office/officeart/2005/8/layout/vList3#1"/>
    <dgm:cxn modelId="{65A00082-4278-FB43-9886-E5CA98A82A16}" type="presParOf" srcId="{953E32E0-2C3D-2C42-939F-0B67EA6B2ACF}" destId="{3662E7D9-64B5-474E-A16C-6AF3B25C7923}" srcOrd="3" destOrd="0" presId="urn:microsoft.com/office/officeart/2005/8/layout/vList3#1"/>
    <dgm:cxn modelId="{0BEF5F83-0E56-D341-AFC9-CE848B7A17DA}" type="presParOf" srcId="{953E32E0-2C3D-2C42-939F-0B67EA6B2ACF}" destId="{717F888F-61D6-B24B-A064-51401156B4B3}" srcOrd="4" destOrd="0" presId="urn:microsoft.com/office/officeart/2005/8/layout/vList3#1"/>
    <dgm:cxn modelId="{94D7CCE2-ED0D-5A49-B0E0-3152E0582B3C}" type="presParOf" srcId="{717F888F-61D6-B24B-A064-51401156B4B3}" destId="{543DF3B9-B08F-B045-9342-B09D6B9C59FB}" srcOrd="0" destOrd="0" presId="urn:microsoft.com/office/officeart/2005/8/layout/vList3#1"/>
    <dgm:cxn modelId="{3FCFD0CF-B835-EE49-8590-4581215A85B1}" type="presParOf" srcId="{717F888F-61D6-B24B-A064-51401156B4B3}" destId="{EC90178F-41FB-AE4F-9D43-DB4E2B62A769}" srcOrd="1" destOrd="0" presId="urn:microsoft.com/office/officeart/2005/8/layout/vList3#1"/>
    <dgm:cxn modelId="{5A8A88D4-3297-8F47-8EB6-DCD12A7FB205}" type="presParOf" srcId="{953E32E0-2C3D-2C42-939F-0B67EA6B2ACF}" destId="{554FA7A2-162E-BA4B-A354-A1FC8AE00A91}" srcOrd="5" destOrd="0" presId="urn:microsoft.com/office/officeart/2005/8/layout/vList3#1"/>
    <dgm:cxn modelId="{548155C8-8369-544C-9AD6-7D4A1DB2E185}" type="presParOf" srcId="{953E32E0-2C3D-2C42-939F-0B67EA6B2ACF}" destId="{8184B31A-23A8-044C-B389-EF9B133A949B}" srcOrd="6" destOrd="0" presId="urn:microsoft.com/office/officeart/2005/8/layout/vList3#1"/>
    <dgm:cxn modelId="{4A9AB67E-AED8-D846-80D2-BDBDF0FD8409}" type="presParOf" srcId="{8184B31A-23A8-044C-B389-EF9B133A949B}" destId="{A2F37EB0-2D82-5941-A74F-8B62C7FCDF61}" srcOrd="0" destOrd="0" presId="urn:microsoft.com/office/officeart/2005/8/layout/vList3#1"/>
    <dgm:cxn modelId="{E16E9E77-F2C4-2E40-B373-7D9BC00576DA}" type="presParOf" srcId="{8184B31A-23A8-044C-B389-EF9B133A949B}" destId="{B0B8A16B-7EA8-3E4E-AC40-EC99CDE3F0B5}" srcOrd="1" destOrd="0" presId="urn:microsoft.com/office/officeart/2005/8/layout/vList3#1"/>
    <dgm:cxn modelId="{990DD29C-630A-D04B-83EA-C9AE0E48B501}" type="presParOf" srcId="{953E32E0-2C3D-2C42-939F-0B67EA6B2ACF}" destId="{B090603D-9E41-D443-94B2-B8A7C348DA9F}" srcOrd="7" destOrd="0" presId="urn:microsoft.com/office/officeart/2005/8/layout/vList3#1"/>
    <dgm:cxn modelId="{0A6FB15E-4BC4-334B-B5B8-BADD70720979}" type="presParOf" srcId="{953E32E0-2C3D-2C42-939F-0B67EA6B2ACF}" destId="{747D80A3-78FA-234F-B1AF-C8193780B6EE}" srcOrd="8" destOrd="0" presId="urn:microsoft.com/office/officeart/2005/8/layout/vList3#1"/>
    <dgm:cxn modelId="{9CD29DA8-73C2-AB47-B82A-06717663E896}" type="presParOf" srcId="{747D80A3-78FA-234F-B1AF-C8193780B6EE}" destId="{DADEE6D1-76AF-A74E-9BBD-03DF39F525D6}" srcOrd="0" destOrd="0" presId="urn:microsoft.com/office/officeart/2005/8/layout/vList3#1"/>
    <dgm:cxn modelId="{B5C7A486-1F06-CB49-B422-210635A21A6E}" type="presParOf" srcId="{747D80A3-78FA-234F-B1AF-C8193780B6EE}" destId="{53807655-F3C6-D84C-851B-192257FFD14C}" srcOrd="1" destOrd="0" presId="urn:microsoft.com/office/officeart/2005/8/layout/vList3#1"/>
    <dgm:cxn modelId="{B8314EFC-1267-E540-8E9C-861105867C4F}" type="presParOf" srcId="{953E32E0-2C3D-2C42-939F-0B67EA6B2ACF}" destId="{F6AA019E-37FB-B545-B707-26E6B47D6829}" srcOrd="9" destOrd="0" presId="urn:microsoft.com/office/officeart/2005/8/layout/vList3#1"/>
    <dgm:cxn modelId="{08565797-B100-3F4C-BE91-FD4F6CA4512A}" type="presParOf" srcId="{953E32E0-2C3D-2C42-939F-0B67EA6B2ACF}" destId="{2176C9E3-4BB8-ED4B-8286-6D9CB696C3E7}" srcOrd="10" destOrd="0" presId="urn:microsoft.com/office/officeart/2005/8/layout/vList3#1"/>
    <dgm:cxn modelId="{6CD6D40E-E328-8149-8732-00B9CDD315C1}" type="presParOf" srcId="{2176C9E3-4BB8-ED4B-8286-6D9CB696C3E7}" destId="{6F0E477B-1209-9E4F-BFA3-8B950DA3F84E}" srcOrd="0" destOrd="0" presId="urn:microsoft.com/office/officeart/2005/8/layout/vList3#1"/>
    <dgm:cxn modelId="{C3A8B424-0B98-334D-81CB-0E37DDF24F22}" type="presParOf" srcId="{2176C9E3-4BB8-ED4B-8286-6D9CB696C3E7}" destId="{6A0210A8-2D65-9B4F-A92C-AB7465982662}" srcOrd="1" destOrd="0" presId="urn:microsoft.com/office/officeart/2005/8/layout/vList3#1"/>
    <dgm:cxn modelId="{4F86C07F-7A24-E942-A232-C2147A70DE93}" type="presParOf" srcId="{953E32E0-2C3D-2C42-939F-0B67EA6B2ACF}" destId="{60A36B0C-9FA3-9C47-9BC8-28A61CB13A80}" srcOrd="11" destOrd="0" presId="urn:microsoft.com/office/officeart/2005/8/layout/vList3#1"/>
    <dgm:cxn modelId="{2408CEB1-58BB-C64B-99F3-83FA0E25B635}" type="presParOf" srcId="{953E32E0-2C3D-2C42-939F-0B67EA6B2ACF}" destId="{794E1208-6FA3-7348-BAF6-CBDE979AC0B5}" srcOrd="12" destOrd="0" presId="urn:microsoft.com/office/officeart/2005/8/layout/vList3#1"/>
    <dgm:cxn modelId="{06156740-76EC-EF44-BCCD-F67D56B1045B}" type="presParOf" srcId="{794E1208-6FA3-7348-BAF6-CBDE979AC0B5}" destId="{116CE4C5-24C0-1649-AC07-91BB87FEE450}" srcOrd="0" destOrd="0" presId="urn:microsoft.com/office/officeart/2005/8/layout/vList3#1"/>
    <dgm:cxn modelId="{F70E4A23-48C8-9D42-A760-CBE359DFAE67}" type="presParOf" srcId="{794E1208-6FA3-7348-BAF6-CBDE979AC0B5}" destId="{C0CD02E4-8592-7B40-9166-499313980291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51A578-CC18-2645-8599-76BFD289FCF5}">
      <dsp:nvSpPr>
        <dsp:cNvPr id="0" name=""/>
        <dsp:cNvSpPr/>
      </dsp:nvSpPr>
      <dsp:spPr>
        <a:xfrm rot="10800000">
          <a:off x="2696884" y="5034"/>
          <a:ext cx="9931163" cy="781705"/>
        </a:xfrm>
        <a:prstGeom prst="homePlate">
          <a:avLst/>
        </a:prstGeom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4711" tIns="118110" rIns="220472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Introduction</a:t>
          </a:r>
          <a:endParaRPr lang="en-US" sz="3100" kern="1200" dirty="0"/>
        </a:p>
      </dsp:txBody>
      <dsp:txXfrm rot="10800000">
        <a:off x="2892310" y="5034"/>
        <a:ext cx="9735737" cy="781705"/>
      </dsp:txXfrm>
    </dsp:sp>
    <dsp:sp modelId="{7F375322-D60D-4442-B5B5-9F05EC90CFF6}">
      <dsp:nvSpPr>
        <dsp:cNvPr id="0" name=""/>
        <dsp:cNvSpPr/>
      </dsp:nvSpPr>
      <dsp:spPr>
        <a:xfrm>
          <a:off x="2306031" y="5034"/>
          <a:ext cx="781705" cy="78170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BAA7D7D-2FD2-2F4D-B9CA-1BCDCA8FC47A}">
      <dsp:nvSpPr>
        <dsp:cNvPr id="0" name=""/>
        <dsp:cNvSpPr/>
      </dsp:nvSpPr>
      <dsp:spPr>
        <a:xfrm rot="10800000">
          <a:off x="2696884" y="1020085"/>
          <a:ext cx="9931163" cy="781705"/>
        </a:xfrm>
        <a:prstGeom prst="homePlate">
          <a:avLst/>
        </a:prstGeom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4711" tIns="118110" rIns="220472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Getting Started</a:t>
          </a:r>
          <a:endParaRPr lang="en-US" sz="3100" kern="1200" dirty="0"/>
        </a:p>
      </dsp:txBody>
      <dsp:txXfrm rot="10800000">
        <a:off x="2892310" y="1020085"/>
        <a:ext cx="9735737" cy="781705"/>
      </dsp:txXfrm>
    </dsp:sp>
    <dsp:sp modelId="{E9BC62CD-D8E1-1B4F-84B5-EDB63D6AACDA}">
      <dsp:nvSpPr>
        <dsp:cNvPr id="0" name=""/>
        <dsp:cNvSpPr/>
      </dsp:nvSpPr>
      <dsp:spPr>
        <a:xfrm>
          <a:off x="2306031" y="1020085"/>
          <a:ext cx="781705" cy="78170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C90178F-41FB-AE4F-9D43-DB4E2B62A769}">
      <dsp:nvSpPr>
        <dsp:cNvPr id="0" name=""/>
        <dsp:cNvSpPr/>
      </dsp:nvSpPr>
      <dsp:spPr>
        <a:xfrm rot="10800000">
          <a:off x="2696884" y="2035136"/>
          <a:ext cx="9931163" cy="781705"/>
        </a:xfrm>
        <a:prstGeom prst="homePlate">
          <a:avLst/>
        </a:prstGeom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4711" tIns="118110" rIns="220472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Accessing </a:t>
          </a:r>
          <a:r>
            <a:rPr lang="en-US" sz="3100" kern="1200" dirty="0" smtClean="0"/>
            <a:t>Video Data</a:t>
          </a:r>
          <a:endParaRPr lang="en-US" sz="3100" kern="1200" dirty="0"/>
        </a:p>
      </dsp:txBody>
      <dsp:txXfrm rot="10800000">
        <a:off x="2892310" y="2035136"/>
        <a:ext cx="9735737" cy="781705"/>
      </dsp:txXfrm>
    </dsp:sp>
    <dsp:sp modelId="{543DF3B9-B08F-B045-9342-B09D6B9C59FB}">
      <dsp:nvSpPr>
        <dsp:cNvPr id="0" name=""/>
        <dsp:cNvSpPr/>
      </dsp:nvSpPr>
      <dsp:spPr>
        <a:xfrm>
          <a:off x="2306031" y="2035136"/>
          <a:ext cx="781705" cy="78170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0B8A16B-7EA8-3E4E-AC40-EC99CDE3F0B5}">
      <dsp:nvSpPr>
        <dsp:cNvPr id="0" name=""/>
        <dsp:cNvSpPr/>
      </dsp:nvSpPr>
      <dsp:spPr>
        <a:xfrm rot="10800000">
          <a:off x="2696884" y="3050187"/>
          <a:ext cx="9931163" cy="781705"/>
        </a:xfrm>
        <a:prstGeom prst="homePlate">
          <a:avLst/>
        </a:prstGeom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4711" tIns="118110" rIns="220472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Adding and Removing Event Listeners</a:t>
          </a:r>
          <a:endParaRPr lang="en-US" sz="3100" kern="1200" dirty="0"/>
        </a:p>
      </dsp:txBody>
      <dsp:txXfrm rot="10800000">
        <a:off x="2892310" y="3050187"/>
        <a:ext cx="9735737" cy="781705"/>
      </dsp:txXfrm>
    </dsp:sp>
    <dsp:sp modelId="{A2F37EB0-2D82-5941-A74F-8B62C7FCDF61}">
      <dsp:nvSpPr>
        <dsp:cNvPr id="0" name=""/>
        <dsp:cNvSpPr/>
      </dsp:nvSpPr>
      <dsp:spPr>
        <a:xfrm>
          <a:off x="2306031" y="3050187"/>
          <a:ext cx="781705" cy="78170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3807655-F3C6-D84C-851B-192257FFD14C}">
      <dsp:nvSpPr>
        <dsp:cNvPr id="0" name=""/>
        <dsp:cNvSpPr/>
      </dsp:nvSpPr>
      <dsp:spPr>
        <a:xfrm rot="10800000">
          <a:off x="2696884" y="4065237"/>
          <a:ext cx="9931163" cy="781705"/>
        </a:xfrm>
        <a:prstGeom prst="homePlate">
          <a:avLst/>
        </a:prstGeom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4711" tIns="118110" rIns="220472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Accessing the Video Player Module and Video Data</a:t>
          </a:r>
          <a:endParaRPr lang="en-US" sz="3100" kern="1200" dirty="0"/>
        </a:p>
      </dsp:txBody>
      <dsp:txXfrm rot="10800000">
        <a:off x="2892310" y="4065237"/>
        <a:ext cx="9735737" cy="781705"/>
      </dsp:txXfrm>
    </dsp:sp>
    <dsp:sp modelId="{DADEE6D1-76AF-A74E-9BBD-03DF39F525D6}">
      <dsp:nvSpPr>
        <dsp:cNvPr id="0" name=""/>
        <dsp:cNvSpPr/>
      </dsp:nvSpPr>
      <dsp:spPr>
        <a:xfrm>
          <a:off x="2306031" y="4065237"/>
          <a:ext cx="781705" cy="78170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A0210A8-2D65-9B4F-A92C-AB7465982662}">
      <dsp:nvSpPr>
        <dsp:cNvPr id="0" name=""/>
        <dsp:cNvSpPr/>
      </dsp:nvSpPr>
      <dsp:spPr>
        <a:xfrm rot="10800000">
          <a:off x="2696884" y="5080288"/>
          <a:ext cx="9931163" cy="781705"/>
        </a:xfrm>
        <a:prstGeom prst="homePlate">
          <a:avLst/>
        </a:prstGeom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4711" tIns="118110" rIns="220472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Checking Renditions</a:t>
          </a:r>
          <a:endParaRPr lang="en-US" sz="3100" kern="1200" dirty="0" smtClean="0"/>
        </a:p>
      </dsp:txBody>
      <dsp:txXfrm rot="10800000">
        <a:off x="2892310" y="5080288"/>
        <a:ext cx="9735737" cy="781705"/>
      </dsp:txXfrm>
    </dsp:sp>
    <dsp:sp modelId="{6F0E477B-1209-9E4F-BFA3-8B950DA3F84E}">
      <dsp:nvSpPr>
        <dsp:cNvPr id="0" name=""/>
        <dsp:cNvSpPr/>
      </dsp:nvSpPr>
      <dsp:spPr>
        <a:xfrm>
          <a:off x="2306031" y="5080288"/>
          <a:ext cx="781705" cy="78170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CD02E4-8592-7B40-9166-499313980291}">
      <dsp:nvSpPr>
        <dsp:cNvPr id="0" name=""/>
        <dsp:cNvSpPr/>
      </dsp:nvSpPr>
      <dsp:spPr>
        <a:xfrm rot="10800000">
          <a:off x="2696884" y="6095339"/>
          <a:ext cx="9931163" cy="781705"/>
        </a:xfrm>
        <a:prstGeom prst="homePlate">
          <a:avLst/>
        </a:prstGeom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4711" tIns="118110" rIns="220472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Fetching and Displaying Playlists</a:t>
          </a:r>
          <a:endParaRPr lang="en-US" sz="3100" kern="1200" dirty="0" smtClean="0"/>
        </a:p>
      </dsp:txBody>
      <dsp:txXfrm rot="10800000">
        <a:off x="2892310" y="6095339"/>
        <a:ext cx="9735737" cy="781705"/>
      </dsp:txXfrm>
    </dsp:sp>
    <dsp:sp modelId="{116CE4C5-24C0-1649-AC07-91BB87FEE450}">
      <dsp:nvSpPr>
        <dsp:cNvPr id="0" name=""/>
        <dsp:cNvSpPr/>
      </dsp:nvSpPr>
      <dsp:spPr>
        <a:xfrm>
          <a:off x="2306031" y="6095339"/>
          <a:ext cx="781705" cy="78170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63FE-8627-9A42-970F-0BBEEB02B587}" type="datetimeFigureOut">
              <a:rPr lang="en-US" smtClean="0"/>
              <a:pPr/>
              <a:t>5/5/13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0C2FB-C494-1A46-A471-884A4E7544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5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615E75DC-D837-4E37-97EF-9C3111849039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3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025"/>
            <a:ext cx="5486400" cy="4114488"/>
          </a:xfrm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16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4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07833EC8-48A1-43E6-927C-1465A4D35F1A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17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025"/>
            <a:ext cx="5486400" cy="4114488"/>
          </a:xfrm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8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4EE2F668-5944-4112-AF4B-50C7ED0A36AC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18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21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8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4EE2F668-5944-4112-AF4B-50C7ED0A36AC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23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24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7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491D0A6B-B391-486F-AC19-5E1A2977C5B7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26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/>
              </a:rPr>
              <a:t>Started at 1:43 </a:t>
            </a:r>
          </a:p>
          <a:p>
            <a:pPr eaLnBrk="1" hangingPunct="1"/>
            <a:r>
              <a:rPr lang="en-US" dirty="0" smtClean="0">
                <a:ea typeface="ＭＳ Ｐゴシック"/>
              </a:rPr>
              <a:t>10 minutes for this exercise</a:t>
            </a:r>
          </a:p>
          <a:p>
            <a:pPr eaLnBrk="1" hangingPunct="1"/>
            <a:endParaRPr lang="en-US" dirty="0" smtClean="0">
              <a:ea typeface="ＭＳ Ｐゴシック"/>
            </a:endParaRPr>
          </a:p>
          <a:p>
            <a:pPr eaLnBrk="1" hangingPunct="1"/>
            <a:r>
              <a:rPr lang="en-US" dirty="0" smtClean="0">
                <a:ea typeface="ＭＳ Ｐゴシック"/>
              </a:rPr>
              <a:t>1:50 it started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7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41521DE7-EAC0-4C1C-86CF-F63E9F89FC7D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27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7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19DC8B7-FF27-4D91-9FB8-57680F7765E0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29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/>
              </a:rPr>
              <a:t>Started at 1:43 </a:t>
            </a:r>
          </a:p>
          <a:p>
            <a:pPr eaLnBrk="1" hangingPunct="1"/>
            <a:r>
              <a:rPr lang="en-US" dirty="0" smtClean="0">
                <a:ea typeface="ＭＳ Ｐゴシック"/>
              </a:rPr>
              <a:t>10 minutes for this exercise</a:t>
            </a:r>
          </a:p>
          <a:p>
            <a:pPr eaLnBrk="1" hangingPunct="1"/>
            <a:endParaRPr lang="en-US" dirty="0" smtClean="0">
              <a:ea typeface="ＭＳ Ｐゴシック"/>
            </a:endParaRPr>
          </a:p>
          <a:p>
            <a:pPr eaLnBrk="1" hangingPunct="1"/>
            <a:r>
              <a:rPr lang="en-US" dirty="0" smtClean="0">
                <a:ea typeface="ＭＳ Ｐゴシック"/>
              </a:rPr>
              <a:t>1:50 it started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32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730C726A-3AEA-464A-AF0E-6CFCEF7A6B77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4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 eaLnBrk="1" hangingPunct="1"/>
            <a:r>
              <a:rPr lang="en-US" dirty="0" smtClean="0">
                <a:ea typeface="ＭＳ Ｐゴシック"/>
              </a:rPr>
              <a:t>WAMP Package on USB Drive / CD-R</a:t>
            </a:r>
          </a:p>
          <a:p>
            <a:pPr lvl="1" eaLnBrk="1" hangingPunct="1"/>
            <a:r>
              <a:rPr lang="en-US" dirty="0" smtClean="0">
                <a:ea typeface="ＭＳ Ｐゴシック"/>
              </a:rPr>
              <a:t>Copy Folder XAMPP to C:\</a:t>
            </a:r>
          </a:p>
          <a:p>
            <a:pPr lvl="1" eaLnBrk="1" hangingPunct="1"/>
            <a:r>
              <a:rPr lang="en-US" dirty="0" smtClean="0">
                <a:ea typeface="ＭＳ Ｐゴシック"/>
              </a:rPr>
              <a:t>Run C:\XAMPP\xampp_setup.bat</a:t>
            </a:r>
          </a:p>
          <a:p>
            <a:pPr lvl="1" eaLnBrk="1" hangingPunct="1"/>
            <a:r>
              <a:rPr lang="en-US" dirty="0" smtClean="0">
                <a:ea typeface="ＭＳ Ｐゴシック"/>
              </a:rPr>
              <a:t>Run C:\XAMPP\xampp_start.bat</a:t>
            </a:r>
          </a:p>
          <a:p>
            <a:pPr lvl="1" eaLnBrk="1" hangingPunct="1"/>
            <a:r>
              <a:rPr lang="en-US" dirty="0" smtClean="0">
                <a:ea typeface="ＭＳ Ｐゴシック"/>
              </a:rPr>
              <a:t>This will be part of the set up ….</a:t>
            </a:r>
          </a:p>
          <a:p>
            <a:pPr lvl="1" eaLnBrk="1" hangingPunct="1"/>
            <a:endParaRPr lang="en-US" dirty="0" smtClean="0">
              <a:ea typeface="ＭＳ Ｐゴシック"/>
            </a:endParaRPr>
          </a:p>
          <a:p>
            <a:pPr lvl="1" eaLnBrk="1" hangingPunct="1"/>
            <a:r>
              <a:rPr lang="en-US" dirty="0" smtClean="0">
                <a:ea typeface="ＭＳ Ｐゴシック"/>
              </a:rPr>
              <a:t>WAMP Package on USB Drive / CD-R</a:t>
            </a:r>
          </a:p>
          <a:p>
            <a:pPr lvl="1" eaLnBrk="1" hangingPunct="1"/>
            <a:r>
              <a:rPr lang="en-US" dirty="0" smtClean="0">
                <a:ea typeface="ＭＳ Ｐゴシック"/>
              </a:rPr>
              <a:t>Copy Folder XAMPP to C:\</a:t>
            </a:r>
          </a:p>
          <a:p>
            <a:pPr lvl="1" eaLnBrk="1" hangingPunct="1"/>
            <a:r>
              <a:rPr lang="en-US" dirty="0" smtClean="0">
                <a:ea typeface="ＭＳ Ｐゴシック"/>
              </a:rPr>
              <a:t>Run C:\XAMPP\xampp_setup.bat</a:t>
            </a:r>
          </a:p>
          <a:p>
            <a:pPr lvl="1" eaLnBrk="1" hangingPunct="1"/>
            <a:r>
              <a:rPr lang="en-US" dirty="0" smtClean="0">
                <a:ea typeface="ＭＳ Ｐゴシック"/>
              </a:rPr>
              <a:t>Run C:\XAMPP\xampp_start.bat</a:t>
            </a:r>
          </a:p>
          <a:p>
            <a:pPr eaLnBrk="1" hangingPunct="1"/>
            <a:endParaRPr lang="en-US" dirty="0" smtClean="0">
              <a:ea typeface="ＭＳ Ｐゴシック"/>
            </a:endParaRPr>
          </a:p>
          <a:p>
            <a:pPr eaLnBrk="1" hangingPunct="1"/>
            <a:r>
              <a:rPr lang="en-US" dirty="0" smtClean="0">
                <a:ea typeface="ＭＳ Ｐゴシック"/>
              </a:rPr>
              <a:t> What are the instructions to restart the sandbox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36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7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65463E20-18A0-49D2-8293-B7BA2C0DF58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39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/>
              </a:rPr>
              <a:t>Started at 1:43 </a:t>
            </a:r>
          </a:p>
          <a:p>
            <a:pPr eaLnBrk="1" hangingPunct="1"/>
            <a:r>
              <a:rPr lang="en-US" dirty="0" smtClean="0">
                <a:ea typeface="ＭＳ Ｐゴシック"/>
              </a:rPr>
              <a:t>10 minutes for this exercise</a:t>
            </a:r>
          </a:p>
          <a:p>
            <a:pPr eaLnBrk="1" hangingPunct="1"/>
            <a:endParaRPr lang="en-US" dirty="0" smtClean="0">
              <a:ea typeface="ＭＳ Ｐゴシック"/>
            </a:endParaRPr>
          </a:p>
          <a:p>
            <a:pPr eaLnBrk="1" hangingPunct="1"/>
            <a:r>
              <a:rPr lang="en-US" dirty="0" smtClean="0">
                <a:ea typeface="ＭＳ Ｐゴシック"/>
              </a:rPr>
              <a:t>1:50 it started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40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BEA2FA19-2F47-4867-8896-A5D0B8C626F1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41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7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CF02B62A-41DD-41E4-B590-258F4F9C71F2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8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/>
              </a:rPr>
              <a:t>Need to get code from the publishing module to start. </a:t>
            </a:r>
          </a:p>
          <a:p>
            <a:pPr eaLnBrk="1" hangingPunct="1"/>
            <a:r>
              <a:rPr lang="en-US" dirty="0" smtClean="0">
                <a:ea typeface="ＭＳ Ｐゴシック"/>
              </a:rPr>
              <a:t>You’ll be writing lots of code that deals with the different events. </a:t>
            </a:r>
          </a:p>
          <a:p>
            <a:pPr eaLnBrk="1" hangingPunct="1"/>
            <a:r>
              <a:rPr lang="en-US" dirty="0" smtClean="0">
                <a:ea typeface="ＭＳ Ｐゴシック"/>
              </a:rPr>
              <a:t>If you need features we don’t provide, </a:t>
            </a:r>
          </a:p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1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2E8C67A9-32BA-4AD7-B534-1828318F047A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10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4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07833EC8-48A1-43E6-927C-1465A4D35F1A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12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025"/>
            <a:ext cx="5486400" cy="4114488"/>
          </a:xfrm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7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3BB1C87A-A18E-4030-AB96-872BC2F786DF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13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5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E16B789E-2350-40AB-8E7B-6C276619E878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14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8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4EE2F668-5944-4112-AF4B-50C7ED0A36AC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15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een-arrow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938" y="4529138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810" y="4194366"/>
            <a:ext cx="14728429" cy="1147646"/>
          </a:xfrm>
        </p:spPr>
        <p:txBody>
          <a:bodyPr>
            <a:normAutofit/>
          </a:bodyPr>
          <a:lstStyle>
            <a:lvl1pPr>
              <a:defRPr sz="6000" cap="none">
                <a:solidFill>
                  <a:srgbClr val="606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708" y="5342012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959594"/>
                </a:solidFill>
              </a:defRPr>
            </a:lvl1pPr>
            <a:lvl2pPr marL="77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4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Neutr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lang="en-US" sz="36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lang="en-US" sz="20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Quot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ngle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</a:t>
            </a:r>
            <a:r>
              <a:rPr lang="en-US" sz="1400" dirty="0" smtClean="0">
                <a:solidFill>
                  <a:srgbClr val="FBFCFF"/>
                </a:solidFill>
              </a:rPr>
              <a:t>2013 </a:t>
            </a:r>
            <a:r>
              <a:rPr lang="en-US" sz="1400" dirty="0" smtClean="0">
                <a:solidFill>
                  <a:srgbClr val="FBFCFF"/>
                </a:solidFill>
              </a:rPr>
              <a:t>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B2E47-3EB2-7B4C-8CBB-96C276A0FE3D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</a:t>
            </a:r>
            <a:r>
              <a:rPr lang="en-US" sz="1400" dirty="0" smtClean="0">
                <a:solidFill>
                  <a:srgbClr val="FBFCFF"/>
                </a:solidFill>
              </a:rPr>
              <a:t>2013 </a:t>
            </a:r>
            <a:r>
              <a:rPr lang="en-US" sz="1400" dirty="0" smtClean="0">
                <a:solidFill>
                  <a:srgbClr val="FBFCFF"/>
                </a:solidFill>
              </a:rPr>
              <a:t>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7837679" cy="620236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8581834" y="1911090"/>
            <a:ext cx="7837679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EE07B-F34A-FA4F-B1CE-CFC0CBB33D03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</a:t>
            </a:r>
            <a:r>
              <a:rPr lang="en-US" sz="1400" dirty="0" smtClean="0">
                <a:solidFill>
                  <a:srgbClr val="FBFCFF"/>
                </a:solidFill>
              </a:rPr>
              <a:t>2013 </a:t>
            </a:r>
            <a:r>
              <a:rPr lang="en-US" sz="1400" dirty="0" smtClean="0">
                <a:solidFill>
                  <a:srgbClr val="FBFCFF"/>
                </a:solidFill>
              </a:rPr>
              <a:t>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65049-4C82-E04B-9F6B-F7891345E80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</a:t>
            </a:r>
            <a:r>
              <a:rPr lang="en-US" sz="1400" dirty="0" smtClean="0">
                <a:solidFill>
                  <a:srgbClr val="FBFCFF"/>
                </a:solidFill>
              </a:rPr>
              <a:t>2013 </a:t>
            </a:r>
            <a:r>
              <a:rPr lang="en-US" sz="1400" dirty="0" smtClean="0">
                <a:solidFill>
                  <a:srgbClr val="FBFCFF"/>
                </a:solidFill>
              </a:rPr>
              <a:t>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06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187803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AC513-4D0E-C74B-A7A1-892545C7785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</a:t>
            </a:r>
            <a:r>
              <a:rPr lang="en-US" sz="1400" dirty="0" smtClean="0">
                <a:solidFill>
                  <a:srgbClr val="FBFCFF"/>
                </a:solidFill>
              </a:rPr>
              <a:t>2013 </a:t>
            </a:r>
            <a:r>
              <a:rPr lang="en-US" sz="1400" dirty="0" smtClean="0">
                <a:solidFill>
                  <a:srgbClr val="FBFCFF"/>
                </a:solidFill>
              </a:rPr>
              <a:t>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084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6288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9BF3-E600-C144-A21B-6A3E008C3C47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24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76288" y="300038"/>
            <a:ext cx="14489112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1338" y="1911350"/>
            <a:ext cx="14762162" cy="620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93725" y="9242425"/>
            <a:ext cx="676275" cy="5191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BFC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BC9A301-5145-9949-A6FA-C172551C9455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  <p:sldLayoutId id="2147484165" r:id="rId15"/>
    <p:sldLayoutId id="2147484166" r:id="rId16"/>
    <p:sldLayoutId id="2147484167" r:id="rId17"/>
    <p:sldLayoutId id="2147484168" r:id="rId18"/>
    <p:sldLayoutId id="2147484169" r:id="rId19"/>
  </p:sldLayoutIdLst>
  <p:hf hdr="0" dt="0"/>
  <p:txStyles>
    <p:titleStyle>
      <a:lvl1pPr algn="l" defTabSz="773113" rtl="0" eaLnBrk="1" fontAlgn="base" hangingPunct="1">
        <a:spcBef>
          <a:spcPct val="0"/>
        </a:spcBef>
        <a:spcAft>
          <a:spcPct val="0"/>
        </a:spcAft>
        <a:defRPr sz="3600" b="1" kern="1200" cap="all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2pPr>
      <a:lvl3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3pPr>
      <a:lvl4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4pPr>
      <a:lvl5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5pPr>
      <a:lvl6pPr marL="4572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6pPr>
      <a:lvl7pPr marL="9144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7pPr>
      <a:lvl8pPr marL="13716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8pPr>
      <a:lvl9pPr marL="18288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273050" indent="-273050" algn="l" defTabSz="773113" rtl="0" eaLnBrk="1" fontAlgn="base" hangingPunct="1">
        <a:spcBef>
          <a:spcPts val="600"/>
        </a:spcBef>
        <a:spcAft>
          <a:spcPct val="0"/>
        </a:spcAft>
        <a:buSzPct val="80000"/>
        <a:buBlip>
          <a:blip r:embed="rId22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758825" indent="-273050" algn="l" defTabSz="773113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3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1690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2706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3479800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425445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27988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01525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7506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353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707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61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414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768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4122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1475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829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crooks@brightcove.com" TargetMode="External"/><Relationship Id="rId3" Type="http://schemas.openxmlformats.org/officeDocument/2006/relationships/hyperlink" Target="email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brightcove.com/en/smart-player-api/index.html" TargetMode="External"/><Relationship Id="rId3" Type="http://schemas.openxmlformats.org/officeDocument/2006/relationships/hyperlink" Target="http://forum.brightcove.com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odeproject.com/Articles/247241/Javascript-Module-Pattern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ocs.brightcove.com/en/smart-player-api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100" dirty="0"/>
              <a:t>Developing with the</a:t>
            </a:r>
            <a:r>
              <a:rPr lang="en-US" sz="5100" dirty="0" smtClean="0"/>
              <a:t> Smart Player </a:t>
            </a:r>
            <a:r>
              <a:rPr lang="en-US" sz="5100" dirty="0"/>
              <a:t>API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Brightcove Video Cloud Training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37677" y="5881947"/>
            <a:ext cx="83702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Robert Crooks, Director of Learning Services (</a:t>
            </a:r>
            <a:r>
              <a:rPr lang="en-US" sz="2000" dirty="0" smtClean="0">
                <a:hlinkClick r:id="rId2"/>
              </a:rPr>
              <a:t>rcrooks@brightcove.com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Matt Boles, Learning Specialist (</a:t>
            </a:r>
            <a:r>
              <a:rPr lang="en-US" sz="2000" dirty="0" smtClean="0">
                <a:hlinkClick r:id="rId3" action="ppaction://hlinkfile"/>
              </a:rPr>
              <a:t>mboles@brightcove.com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950128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Slide Number Placeholder 5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D329A05E-7E5C-4138-A59E-8F86E4D35B0D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10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The Player API is EVENT-DRIVEN</a:t>
            </a:r>
          </a:p>
        </p:txBody>
      </p:sp>
      <p:sp>
        <p:nvSpPr>
          <p:cNvPr id="83972" name="Rectangle 4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3700" dirty="0" smtClean="0"/>
              <a:t>function foo</a:t>
            </a:r>
            <a:r>
              <a:rPr lang="en-US" sz="3700" dirty="0"/>
              <a:t>()</a:t>
            </a:r>
          </a:p>
          <a:p>
            <a:pPr marL="0" indent="0">
              <a:buNone/>
            </a:pPr>
            <a:r>
              <a:rPr lang="en-US" sz="3700" dirty="0"/>
              <a:t>{</a:t>
            </a:r>
          </a:p>
          <a:p>
            <a:pPr marL="0" indent="0">
              <a:buNone/>
            </a:pPr>
            <a:r>
              <a:rPr lang="en-US" sz="3700" dirty="0" smtClean="0"/>
              <a:t> </a:t>
            </a:r>
            <a:r>
              <a:rPr lang="en-US" sz="3700" dirty="0" smtClean="0"/>
              <a:t>player </a:t>
            </a:r>
            <a:r>
              <a:rPr lang="en-US" sz="3700" dirty="0"/>
              <a:t>= </a:t>
            </a:r>
            <a:r>
              <a:rPr lang="en-US" sz="3700" dirty="0" smtClean="0"/>
              <a:t>loadPlayer</a:t>
            </a:r>
            <a:r>
              <a:rPr lang="en-US" sz="3700" dirty="0"/>
              <a:t>();</a:t>
            </a:r>
          </a:p>
          <a:p>
            <a:pPr marL="0" indent="0">
              <a:buNone/>
            </a:pPr>
            <a:r>
              <a:rPr lang="en-US" sz="3700" dirty="0" smtClean="0"/>
              <a:t> </a:t>
            </a:r>
            <a:r>
              <a:rPr lang="en-US" sz="3700" dirty="0" smtClean="0"/>
              <a:t>player.loadVideo</a:t>
            </a:r>
            <a:r>
              <a:rPr lang="en-US" sz="3700" dirty="0"/>
              <a:t>(123);</a:t>
            </a:r>
          </a:p>
          <a:p>
            <a:pPr marL="0" indent="0">
              <a:buNone/>
            </a:pPr>
            <a:r>
              <a:rPr lang="en-US" sz="3700" dirty="0" smtClean="0"/>
              <a:t> </a:t>
            </a:r>
            <a:r>
              <a:rPr lang="en-US" sz="3700" dirty="0" smtClean="0"/>
              <a:t>player.start</a:t>
            </a:r>
            <a:r>
              <a:rPr lang="en-US" sz="3700" dirty="0"/>
              <a:t>();</a:t>
            </a:r>
          </a:p>
          <a:p>
            <a:pPr marL="0" indent="0">
              <a:buNone/>
            </a:pPr>
            <a:r>
              <a:rPr lang="en-US" sz="3700" dirty="0"/>
              <a:t>}</a:t>
            </a:r>
          </a:p>
        </p:txBody>
      </p:sp>
      <p:sp>
        <p:nvSpPr>
          <p:cNvPr id="83973" name="Rectangle 5"/>
          <p:cNvSpPr>
            <a:spLocks noGrp="1" noChangeArrowheads="1"/>
          </p:cNvSpPr>
          <p:nvPr>
            <p:ph idx="12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3700" dirty="0"/>
              <a:t>Experience is created</a:t>
            </a:r>
          </a:p>
          <a:p>
            <a:pPr marL="0" indent="0" algn="ctr">
              <a:buNone/>
            </a:pPr>
            <a:endParaRPr lang="en-US" sz="2700" dirty="0"/>
          </a:p>
          <a:p>
            <a:pPr marL="0" indent="0" algn="ctr">
              <a:buNone/>
            </a:pPr>
            <a:endParaRPr lang="en-US" sz="3700" dirty="0"/>
          </a:p>
          <a:p>
            <a:pPr marL="0" indent="0" algn="ctr">
              <a:buNone/>
            </a:pPr>
            <a:r>
              <a:rPr lang="en-US" sz="3600" dirty="0" smtClean="0"/>
              <a:t>onTemplateLoad (</a:t>
            </a:r>
            <a:r>
              <a:rPr lang="en-US" sz="3600" dirty="0"/>
              <a:t>)</a:t>
            </a:r>
          </a:p>
          <a:p>
            <a:pPr marL="0" indent="0" algn="ctr">
              <a:buNone/>
            </a:pPr>
            <a:r>
              <a:rPr lang="en-US" sz="2700" b="1" dirty="0"/>
              <a:t>Player </a:t>
            </a:r>
            <a:r>
              <a:rPr lang="en-US" sz="2700" b="1" dirty="0" smtClean="0"/>
              <a:t>data is downloaded</a:t>
            </a:r>
          </a:p>
          <a:p>
            <a:pPr marL="0" indent="0" algn="ctr">
              <a:buNone/>
            </a:pPr>
            <a:endParaRPr lang="en-US" sz="2700" b="1" dirty="0"/>
          </a:p>
          <a:p>
            <a:pPr marL="0" indent="0" algn="ctr">
              <a:buNone/>
            </a:pPr>
            <a:endParaRPr lang="en-US" sz="2700" b="1" dirty="0" smtClean="0"/>
          </a:p>
          <a:p>
            <a:pPr marL="0" indent="0" algn="ctr">
              <a:buNone/>
            </a:pPr>
            <a:endParaRPr lang="en-US" sz="2700" b="1" dirty="0"/>
          </a:p>
          <a:p>
            <a:pPr marL="0" indent="0" algn="ctr">
              <a:buNone/>
            </a:pPr>
            <a:r>
              <a:rPr lang="en-US" sz="3600" dirty="0" smtClean="0"/>
              <a:t>onTemplateReady </a:t>
            </a:r>
            <a:r>
              <a:rPr lang="en-US" sz="3600" dirty="0"/>
              <a:t>(</a:t>
            </a:r>
            <a:r>
              <a:rPr lang="en-US" sz="3600" dirty="0" smtClean="0"/>
              <a:t>)</a:t>
            </a:r>
          </a:p>
          <a:p>
            <a:pPr marL="0" indent="0" algn="ctr">
              <a:buNone/>
            </a:pPr>
            <a:r>
              <a:rPr lang="en-US" sz="2800" b="1" dirty="0"/>
              <a:t>Player </a:t>
            </a:r>
            <a:r>
              <a:rPr lang="en-US" sz="2800" b="1" dirty="0" smtClean="0"/>
              <a:t>is setup and ready to interact with</a:t>
            </a:r>
            <a:endParaRPr lang="en-US" sz="2800" b="1" dirty="0"/>
          </a:p>
          <a:p>
            <a:pPr marL="0" indent="0" algn="ctr">
              <a:buNone/>
            </a:pPr>
            <a:endParaRPr lang="en-US" sz="3600" dirty="0"/>
          </a:p>
        </p:txBody>
      </p:sp>
      <p:sp>
        <p:nvSpPr>
          <p:cNvPr id="83974" name="Line 6"/>
          <p:cNvSpPr>
            <a:spLocks noChangeShapeType="1"/>
          </p:cNvSpPr>
          <p:nvPr/>
        </p:nvSpPr>
        <p:spPr bwMode="auto">
          <a:xfrm>
            <a:off x="8663782" y="1624542"/>
            <a:ext cx="0" cy="74728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154707" tIns="77354" rIns="154707" bIns="77354"/>
          <a:lstStyle/>
          <a:p>
            <a:endParaRPr lang="en-US" dirty="0"/>
          </a:p>
        </p:txBody>
      </p:sp>
      <p:sp>
        <p:nvSpPr>
          <p:cNvPr id="83975" name="AutoShape 7"/>
          <p:cNvSpPr>
            <a:spLocks noChangeArrowheads="1"/>
          </p:cNvSpPr>
          <p:nvPr/>
        </p:nvSpPr>
        <p:spPr bwMode="auto">
          <a:xfrm>
            <a:off x="541346" y="2179745"/>
            <a:ext cx="6244671" cy="540145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CC3366">
              <a:alpha val="2705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54707" tIns="77354" rIns="154707" bIns="77354" anchor="ctr"/>
          <a:lstStyle/>
          <a:p>
            <a:endParaRPr lang="en-US" dirty="0"/>
          </a:p>
        </p:txBody>
      </p:sp>
      <p:sp>
        <p:nvSpPr>
          <p:cNvPr id="83976" name="AutoShape 8"/>
          <p:cNvSpPr>
            <a:spLocks noChangeArrowheads="1"/>
          </p:cNvSpPr>
          <p:nvPr/>
        </p:nvSpPr>
        <p:spPr bwMode="auto">
          <a:xfrm>
            <a:off x="11506325" y="2828161"/>
            <a:ext cx="1732756" cy="758119"/>
          </a:xfrm>
          <a:prstGeom prst="downArrow">
            <a:avLst>
              <a:gd name="adj1" fmla="val 50000"/>
              <a:gd name="adj2" fmla="val 25000"/>
            </a:avLst>
          </a:prstGeom>
          <a:gradFill flip="none" rotWithShape="1">
            <a:gsLst>
              <a:gs pos="0">
                <a:schemeClr val="bg2">
                  <a:lumMod val="50000"/>
                </a:schemeClr>
              </a:gs>
              <a:gs pos="100000">
                <a:srgbClr val="FFFFFF"/>
              </a:gs>
            </a:gsLst>
            <a:lin ang="16920000" scaled="0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54707" tIns="77354" rIns="154707" bIns="77354" anchor="ctr"/>
          <a:lstStyle/>
          <a:p>
            <a:pPr eaLnBrk="0" hangingPunct="0"/>
            <a:endParaRPr lang="en-US" dirty="0">
              <a:cs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11658725" y="5240076"/>
            <a:ext cx="1732756" cy="758119"/>
          </a:xfrm>
          <a:prstGeom prst="downArrow">
            <a:avLst>
              <a:gd name="adj1" fmla="val 50000"/>
              <a:gd name="adj2" fmla="val 25000"/>
            </a:avLst>
          </a:prstGeom>
          <a:gradFill flip="none" rotWithShape="1">
            <a:gsLst>
              <a:gs pos="0">
                <a:schemeClr val="bg2">
                  <a:lumMod val="50000"/>
                </a:schemeClr>
              </a:gs>
              <a:gs pos="100000">
                <a:srgbClr val="FFFFFF"/>
              </a:gs>
            </a:gsLst>
            <a:lin ang="16920000" scaled="0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54707" tIns="77354" rIns="154707" bIns="77354" anchor="ctr"/>
          <a:lstStyle/>
          <a:p>
            <a:pPr eaLnBrk="0" hangingPunct="0"/>
            <a:endParaRPr lang="en-US" dirty="0"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97148334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are asynchronous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7" y="1911090"/>
            <a:ext cx="6670912" cy="62023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Source Code Pro"/>
                <a:cs typeface="Source Code Pro"/>
              </a:rPr>
              <a:t>Not </a:t>
            </a:r>
            <a:r>
              <a:rPr lang="en-US" dirty="0" smtClean="0">
                <a:latin typeface="Source Code Pro"/>
                <a:cs typeface="Source Code Pro"/>
              </a:rPr>
              <a:t>this:</a:t>
            </a:r>
          </a:p>
          <a:p>
            <a:pPr marL="0" indent="0">
              <a:buNone/>
            </a:pPr>
            <a:endParaRPr lang="en-US" dirty="0" smtClean="0">
              <a:latin typeface="Source Code Pro"/>
              <a:cs typeface="Source Code Pro"/>
            </a:endParaRPr>
          </a:p>
          <a:p>
            <a:pPr marL="0" indent="0">
              <a:buNone/>
            </a:pPr>
            <a:endParaRPr lang="en-US" dirty="0" smtClean="0">
              <a:latin typeface="Source Code Pro"/>
              <a:cs typeface="Source Code Pro"/>
            </a:endParaRPr>
          </a:p>
          <a:p>
            <a:pPr marL="0" indent="0">
              <a:buNone/>
            </a:pPr>
            <a:endParaRPr lang="en-US" dirty="0" smtClean="0">
              <a:latin typeface="Source Code Pro"/>
              <a:cs typeface="Source Code Pro"/>
            </a:endParaRP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var video = </a:t>
            </a: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  videoPlayer.getCurrentVideo</a:t>
            </a:r>
            <a:r>
              <a:rPr lang="en-US" dirty="0" smtClean="0">
                <a:latin typeface="Source Code Pro"/>
                <a:cs typeface="Source Code Pro"/>
              </a:rPr>
              <a:t>()</a:t>
            </a:r>
            <a:r>
              <a:rPr lang="en-US" dirty="0" smtClean="0">
                <a:latin typeface="Source Code Pro"/>
                <a:cs typeface="Source Code Pro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  document.getElementById</a:t>
            </a: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  (</a:t>
            </a:r>
            <a:r>
              <a:rPr lang="en-US" dirty="0" smtClean="0">
                <a:latin typeface="Source Code Pro"/>
                <a:cs typeface="Source Code Pro"/>
              </a:rPr>
              <a:t>"videoTitle"</a:t>
            </a:r>
            <a:r>
              <a:rPr lang="en-US" dirty="0" smtClean="0">
                <a:latin typeface="Source Code Pro"/>
                <a:cs typeface="Source Code Pro"/>
              </a:rPr>
              <a:t>).innerHTML</a:t>
            </a:r>
            <a:r>
              <a:rPr lang="en-US" dirty="0" smtClean="0">
                <a:latin typeface="Source Code Pro"/>
                <a:cs typeface="Source Code Pro"/>
              </a:rPr>
              <a:t>=</a:t>
            </a:r>
          </a:p>
          <a:p>
            <a:pPr marL="0" indent="0">
              <a:buNone/>
            </a:pPr>
            <a:r>
              <a:rPr lang="en-US" dirty="0">
                <a:latin typeface="Source Code Pro"/>
                <a:cs typeface="Source Code Pro"/>
              </a:rPr>
              <a:t> 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 smtClean="0">
                <a:latin typeface="Source Code Pro"/>
                <a:cs typeface="Source Code Pro"/>
              </a:rPr>
              <a:t>video.displayName</a:t>
            </a:r>
            <a:r>
              <a:rPr lang="en-US" dirty="0" smtClean="0">
                <a:latin typeface="Source Code Pro"/>
                <a:cs typeface="Source Code Pro"/>
              </a:rPr>
              <a:t>;</a:t>
            </a:r>
            <a:endParaRPr lang="en-US" dirty="0">
              <a:latin typeface="Source Code Pro"/>
              <a:cs typeface="Source Code Pro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2"/>
          </p:nvPr>
        </p:nvSpPr>
        <p:spPr>
          <a:xfrm>
            <a:off x="7620499" y="1911090"/>
            <a:ext cx="8799015" cy="62023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Source Code Pro"/>
                <a:cs typeface="Source Code Pro"/>
              </a:rPr>
              <a:t>Anonymous Function</a:t>
            </a: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videoPlayer.getCurrentVideo</a:t>
            </a:r>
            <a:r>
              <a:rPr lang="en-US" dirty="0">
                <a:latin typeface="Source Code Pro"/>
                <a:cs typeface="Source Code Pro"/>
              </a:rPr>
              <a:t>(function(videoDTO</a:t>
            </a:r>
            <a:r>
              <a:rPr lang="en-US" dirty="0" smtClean="0">
                <a:latin typeface="Source Code Pro"/>
                <a:cs typeface="Source Code Pro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 document.getElementById</a:t>
            </a:r>
            <a:r>
              <a:rPr lang="en-US" dirty="0">
                <a:latin typeface="Source Code Pro"/>
                <a:cs typeface="Source Code Pro"/>
              </a:rPr>
              <a:t>("displayName")</a:t>
            </a:r>
            <a:r>
              <a:rPr lang="en-US" dirty="0" smtClean="0">
                <a:latin typeface="Source Code Pro"/>
                <a:cs typeface="Source Code Pro"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	innerHTML </a:t>
            </a:r>
            <a:r>
              <a:rPr lang="en-US" dirty="0">
                <a:latin typeface="Source Code Pro"/>
                <a:cs typeface="Source Code Pro"/>
              </a:rPr>
              <a:t>= videoDTO.displayName</a:t>
            </a:r>
            <a:r>
              <a:rPr lang="en-US" dirty="0" smtClean="0">
                <a:latin typeface="Source Code Pro"/>
                <a:cs typeface="Source Code Pro"/>
              </a:rPr>
              <a:t>;	</a:t>
            </a: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}</a:t>
            </a:r>
            <a:r>
              <a:rPr lang="en-US" dirty="0">
                <a:latin typeface="Source Code Pro"/>
                <a:cs typeface="Source Code Pro"/>
              </a:rPr>
              <a:t>)</a:t>
            </a:r>
            <a:r>
              <a:rPr lang="en-US" dirty="0" smtClean="0">
                <a:latin typeface="Source Code Pro"/>
                <a:cs typeface="Source Code Pro"/>
              </a:rPr>
              <a:t>;</a:t>
            </a:r>
          </a:p>
          <a:p>
            <a:pPr marL="0" indent="0" algn="ctr">
              <a:buNone/>
            </a:pPr>
            <a:r>
              <a:rPr lang="en-US" b="1" dirty="0" smtClean="0">
                <a:latin typeface="Source Code Pro"/>
                <a:cs typeface="Source Code Pro"/>
              </a:rPr>
              <a:t>or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Source Code Pro"/>
                <a:cs typeface="Source Code Pro"/>
              </a:rPr>
              <a:t>Function Expression / Declaration</a:t>
            </a:r>
            <a:endParaRPr lang="en-US" b="1" dirty="0" smtClean="0">
              <a:latin typeface="Source Code Pro"/>
              <a:cs typeface="Source Code Pro"/>
            </a:endParaRP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videoPlayer.getCurrentVideo(</a:t>
            </a:r>
            <a:r>
              <a:rPr lang="en-US" b="1" dirty="0" smtClean="0">
                <a:latin typeface="Source Code Pro"/>
                <a:cs typeface="Source Code Pro"/>
              </a:rPr>
              <a:t>onGetVideo</a:t>
            </a:r>
            <a:r>
              <a:rPr lang="en-US" dirty="0" smtClean="0">
                <a:latin typeface="Source Code Pro"/>
                <a:cs typeface="Source Code Pro"/>
              </a:rPr>
              <a:t>);</a:t>
            </a:r>
          </a:p>
          <a:p>
            <a:pPr marL="0" indent="0">
              <a:buNone/>
            </a:pPr>
            <a:endParaRPr lang="en-US" dirty="0" smtClean="0">
              <a:latin typeface="Source Code Pro"/>
              <a:cs typeface="Source Code Pro"/>
            </a:endParaRP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var </a:t>
            </a:r>
            <a:r>
              <a:rPr lang="en-US" b="1" dirty="0" smtClean="0">
                <a:latin typeface="Source Code Pro"/>
                <a:cs typeface="Source Code Pro"/>
              </a:rPr>
              <a:t>onGetVideo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 smtClean="0">
                <a:latin typeface="Source Code Pro"/>
                <a:cs typeface="Source Code Pro"/>
              </a:rPr>
              <a:t>= function(videoDTO) {</a:t>
            </a: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 document.getElementById</a:t>
            </a:r>
            <a:r>
              <a:rPr lang="en-US" dirty="0" smtClean="0">
                <a:latin typeface="Source Code Pro"/>
                <a:cs typeface="Source Code Pro"/>
              </a:rPr>
              <a:t>("displayName").</a:t>
            </a: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	innerHTML = videoDTO.displayName;</a:t>
            </a: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};</a:t>
            </a:r>
            <a:endParaRPr lang="en-US" dirty="0">
              <a:latin typeface="Source Code Pro"/>
              <a:cs typeface="Source Code Pro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F5EE07B-F34A-FA4F-B1CE-CFC0CBB33D03}" type="slidenum">
              <a:rPr lang="en-US" smtClean="0"/>
              <a:pPr>
                <a:defRPr/>
              </a:pPr>
              <a:t>11</a:t>
            </a:fld>
            <a:r>
              <a:rPr lang="en-US" dirty="0" smtClean="0"/>
              <a:t> |</a:t>
            </a:r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41347" y="2179745"/>
            <a:ext cx="6244671" cy="540145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CC3366">
              <a:alpha val="2705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54707" tIns="77354" rIns="154707" bIns="77354" anchor="ctr"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52729" y="8333659"/>
            <a:ext cx="134656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Note that callback functions are not required when the method returns no data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07504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Slide Number Placeholder 2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01C5B2A-D2DB-4F0E-9958-AE49555ACFB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12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08358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C090CA9-29C4-49A3-9CE5-1E305FEF0F1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13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Setup</a:t>
            </a:r>
          </a:p>
        </p:txBody>
      </p:sp>
      <p:sp>
        <p:nvSpPr>
          <p:cNvPr id="88068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000" dirty="0">
                <a:solidFill>
                  <a:srgbClr val="23383A"/>
                </a:solidFill>
              </a:rPr>
              <a:t>In Brightcove Studio</a:t>
            </a:r>
          </a:p>
          <a:p>
            <a:pPr lvl="1" eaLnBrk="1" hangingPunct="1"/>
            <a:r>
              <a:rPr lang="en-US" sz="3000" dirty="0">
                <a:solidFill>
                  <a:srgbClr val="23383A"/>
                </a:solidFill>
              </a:rPr>
              <a:t>Create player instance</a:t>
            </a:r>
          </a:p>
          <a:p>
            <a:pPr lvl="1" eaLnBrk="1" hangingPunct="1"/>
            <a:r>
              <a:rPr lang="en-US" sz="3000" dirty="0">
                <a:solidFill>
                  <a:srgbClr val="23383A"/>
                </a:solidFill>
              </a:rPr>
              <a:t>Enable the APIs!!!</a:t>
            </a:r>
          </a:p>
          <a:p>
            <a:pPr lvl="1" eaLnBrk="1" hangingPunct="1"/>
            <a:r>
              <a:rPr lang="en-US" sz="3000" dirty="0">
                <a:solidFill>
                  <a:srgbClr val="23383A"/>
                </a:solidFill>
              </a:rPr>
              <a:t>Get the </a:t>
            </a:r>
            <a:r>
              <a:rPr lang="en-US" sz="3000" b="1" dirty="0">
                <a:solidFill>
                  <a:srgbClr val="23383A"/>
                </a:solidFill>
              </a:rPr>
              <a:t>JavaScript </a:t>
            </a:r>
            <a:r>
              <a:rPr lang="en-US" sz="3000" dirty="0">
                <a:solidFill>
                  <a:srgbClr val="23383A"/>
                </a:solidFill>
              </a:rPr>
              <a:t>publishing code</a:t>
            </a:r>
            <a:endParaRPr lang="en-US" sz="3000" dirty="0" smtClean="0">
              <a:solidFill>
                <a:srgbClr val="23383A"/>
              </a:solidFill>
            </a:endParaRPr>
          </a:p>
          <a:p>
            <a:pPr eaLnBrk="1" hangingPunct="1"/>
            <a:r>
              <a:rPr lang="en-US" sz="3000" dirty="0" smtClean="0">
                <a:solidFill>
                  <a:schemeClr val="tx1"/>
                </a:solidFill>
              </a:rPr>
              <a:t>In the Publishing Code</a:t>
            </a:r>
          </a:p>
          <a:p>
            <a:pPr lvl="1"/>
            <a:r>
              <a:rPr lang="en-US" sz="3000" dirty="0" smtClean="0">
                <a:solidFill>
                  <a:schemeClr val="tx1"/>
                </a:solidFill>
              </a:rPr>
              <a:t>Include the API</a:t>
            </a:r>
          </a:p>
          <a:p>
            <a:pPr lvl="1"/>
            <a:r>
              <a:rPr lang="en-US" sz="3000" dirty="0" smtClean="0">
                <a:solidFill>
                  <a:schemeClr val="tx1"/>
                </a:solidFill>
              </a:rPr>
              <a:t>Specify the template Load and Ready event listeners</a:t>
            </a:r>
          </a:p>
          <a:p>
            <a:pPr eaLnBrk="1" hangingPunct="1"/>
            <a:r>
              <a:rPr lang="en-US" sz="3000" dirty="0" smtClean="0">
                <a:solidFill>
                  <a:schemeClr val="tx1"/>
                </a:solidFill>
              </a:rPr>
              <a:t>In </a:t>
            </a:r>
            <a:r>
              <a:rPr lang="en-US" sz="3000" dirty="0" smtClean="0">
                <a:solidFill>
                  <a:schemeClr val="tx1"/>
                </a:solidFill>
              </a:rPr>
              <a:t>JavaScript</a:t>
            </a:r>
            <a:endParaRPr lang="en-US" sz="3000" dirty="0" smtClean="0">
              <a:solidFill>
                <a:schemeClr val="tx1"/>
              </a:solidFill>
            </a:endParaRPr>
          </a:p>
          <a:p>
            <a:pPr lvl="1" eaLnBrk="1" hangingPunct="1"/>
            <a:r>
              <a:rPr lang="en-US" sz="3000" dirty="0" smtClean="0">
                <a:solidFill>
                  <a:schemeClr val="tx1"/>
                </a:solidFill>
              </a:rPr>
              <a:t>Set </a:t>
            </a:r>
            <a:r>
              <a:rPr lang="en-US" sz="3000" dirty="0">
                <a:solidFill>
                  <a:schemeClr val="tx1"/>
                </a:solidFill>
              </a:rPr>
              <a:t>up </a:t>
            </a:r>
            <a:r>
              <a:rPr lang="en-US" sz="3000" dirty="0" smtClean="0">
                <a:solidFill>
                  <a:schemeClr val="tx1"/>
                </a:solidFill>
              </a:rPr>
              <a:t>onTemplateLoad() and onTemplateReady(</a:t>
            </a:r>
            <a:r>
              <a:rPr lang="en-US" sz="3000" dirty="0">
                <a:solidFill>
                  <a:schemeClr val="tx1"/>
                </a:solidFill>
              </a:rPr>
              <a:t>) </a:t>
            </a:r>
            <a:r>
              <a:rPr lang="en-US" sz="3000" dirty="0" smtClean="0">
                <a:solidFill>
                  <a:schemeClr val="tx1"/>
                </a:solidFill>
              </a:rPr>
              <a:t>handlers</a:t>
            </a:r>
            <a:endParaRPr lang="en-US" sz="3000" dirty="0">
              <a:solidFill>
                <a:schemeClr val="tx1"/>
              </a:solidFill>
            </a:endParaRPr>
          </a:p>
          <a:p>
            <a:pPr lvl="1" eaLnBrk="1" hangingPunct="1"/>
            <a:r>
              <a:rPr lang="en-US" sz="3000" dirty="0">
                <a:solidFill>
                  <a:schemeClr val="tx1"/>
                </a:solidFill>
              </a:rPr>
              <a:t>Get references to API </a:t>
            </a:r>
            <a:r>
              <a:rPr lang="en-US" sz="3000" dirty="0" smtClean="0">
                <a:solidFill>
                  <a:schemeClr val="tx1"/>
                </a:solidFill>
              </a:rPr>
              <a:t>modules</a:t>
            </a:r>
            <a:endParaRPr lang="en-US" sz="3000" dirty="0">
              <a:solidFill>
                <a:schemeClr val="tx1"/>
              </a:solidFill>
            </a:endParaRPr>
          </a:p>
          <a:p>
            <a:pPr lvl="1" eaLnBrk="1" hangingPunct="1"/>
            <a:r>
              <a:rPr lang="en-US" sz="3000" dirty="0">
                <a:solidFill>
                  <a:schemeClr val="tx1"/>
                </a:solidFill>
              </a:rPr>
              <a:t>Set up handlers for events</a:t>
            </a:r>
          </a:p>
        </p:txBody>
      </p:sp>
      <p:pic>
        <p:nvPicPr>
          <p:cNvPr id="3" name="Picture 2" descr="enable player API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746" y="2520131"/>
            <a:ext cx="5857114" cy="1270466"/>
          </a:xfrm>
          <a:prstGeom prst="rect">
            <a:avLst/>
          </a:prstGeom>
        </p:spPr>
      </p:pic>
      <p:cxnSp>
        <p:nvCxnSpPr>
          <p:cNvPr id="9" name="Straight Arrow Connector 8"/>
          <p:cNvCxnSpPr>
            <a:endCxn id="3" idx="1"/>
          </p:cNvCxnSpPr>
          <p:nvPr/>
        </p:nvCxnSpPr>
        <p:spPr bwMode="auto">
          <a:xfrm flipV="1">
            <a:off x="5198269" y="3155364"/>
            <a:ext cx="4909477" cy="9372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89721963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EFA3BBB6-1155-4578-97E6-9B9B7E5ADF61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14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Studio Generated JS Code with added params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idx="1"/>
          </p:nvPr>
        </p:nvSpPr>
        <p:spPr>
          <a:xfrm>
            <a:off x="541346" y="1762653"/>
            <a:ext cx="15877477" cy="7278853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&lt;object id="myExperience921449663001" class="BrightcoveExperience"&gt;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>
                <a:latin typeface="Source Code Pro"/>
                <a:cs typeface="Source Code Pro"/>
              </a:rPr>
              <a:t>param name="bgcolor" value="#FFFFFF"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>
                <a:latin typeface="Source Code Pro"/>
                <a:cs typeface="Source Code Pro"/>
              </a:rPr>
              <a:t>param name="width" value="480"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>
                <a:latin typeface="Source Code Pro"/>
                <a:cs typeface="Source Code Pro"/>
              </a:rPr>
              <a:t>param name="height" value="270"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>
                <a:latin typeface="Source Code Pro"/>
                <a:cs typeface="Source Code Pro"/>
              </a:rPr>
              <a:t>param name="playerID" value="2079935931001"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>
                <a:latin typeface="Source Code Pro"/>
                <a:cs typeface="Source Code Pro"/>
              </a:rPr>
              <a:t>param name="playerKey" value="AQ~~,AAAA1oy1bvE~,ALl2ezBj3WE0z3yX6Xw29sdCvkH5GCJv"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>
                <a:latin typeface="Source Code Pro"/>
                <a:cs typeface="Source Code Pro"/>
              </a:rPr>
              <a:t>param name="isVid" value="true"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>
                <a:latin typeface="Source Code Pro"/>
                <a:cs typeface="Source Code Pro"/>
              </a:rPr>
              <a:t>param name="isUI" value="true"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>
                <a:latin typeface="Source Code Pro"/>
                <a:cs typeface="Source Code Pro"/>
              </a:rPr>
              <a:t>param name="dynamicStreaming" value="true"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>
                <a:latin typeface="Source Code Pro"/>
                <a:cs typeface="Source Code Pro"/>
              </a:rPr>
              <a:t>param name="@videoPlayer" value="921449663001"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>
                <a:latin typeface="Source Code Pro"/>
                <a:cs typeface="Source Code Pro"/>
              </a:rPr>
              <a:t>!-- smart player api params --&gt;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</a:t>
            </a:r>
            <a:r>
              <a:rPr lang="en-US" dirty="0">
                <a:solidFill>
                  <a:srgbClr val="FF6600"/>
                </a:solidFill>
                <a:latin typeface="Source Code Pro"/>
                <a:cs typeface="Source Code Pro"/>
              </a:rPr>
              <a:t>	</a:t>
            </a:r>
            <a:r>
              <a:rPr lang="en-US" dirty="0" smtClean="0">
                <a:solidFill>
                  <a:srgbClr val="FF6600"/>
                </a:solidFill>
                <a:latin typeface="Source Code Pro"/>
                <a:cs typeface="Source Code Pro"/>
              </a:rPr>
              <a:t>&lt;</a:t>
            </a:r>
            <a:r>
              <a:rPr lang="en-US" dirty="0">
                <a:solidFill>
                  <a:srgbClr val="FF6600"/>
                </a:solidFill>
                <a:latin typeface="Source Code Pro"/>
                <a:cs typeface="Source Code Pro"/>
              </a:rPr>
              <a:t>param name="includeAPI" value="true"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solidFill>
                  <a:srgbClr val="FF6600"/>
                </a:solidFill>
                <a:latin typeface="Source Code Pro"/>
                <a:cs typeface="Source Code Pro"/>
              </a:rPr>
              <a:t>		</a:t>
            </a:r>
            <a:r>
              <a:rPr lang="en-US" dirty="0" smtClean="0">
                <a:solidFill>
                  <a:srgbClr val="FF6600"/>
                </a:solidFill>
                <a:latin typeface="Source Code Pro"/>
                <a:cs typeface="Source Code Pro"/>
              </a:rPr>
              <a:t>&lt;</a:t>
            </a:r>
            <a:r>
              <a:rPr lang="en-US" dirty="0">
                <a:solidFill>
                  <a:srgbClr val="FF6600"/>
                </a:solidFill>
                <a:latin typeface="Source Code Pro"/>
                <a:cs typeface="Source Code Pro"/>
              </a:rPr>
              <a:t>param name="templateLoadHandler" value="</a:t>
            </a:r>
            <a:r>
              <a:rPr lang="en-US" dirty="0">
                <a:solidFill>
                  <a:srgbClr val="FF0000"/>
                </a:solidFill>
                <a:latin typeface="Source Code Pro"/>
                <a:cs typeface="Source Code Pro"/>
              </a:rPr>
              <a:t>BCLS.</a:t>
            </a:r>
            <a:r>
              <a:rPr lang="en-US" dirty="0">
                <a:solidFill>
                  <a:srgbClr val="FF6600"/>
                </a:solidFill>
                <a:latin typeface="Source Code Pro"/>
                <a:cs typeface="Source Code Pro"/>
              </a:rPr>
              <a:t>onTemplateLoad"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solidFill>
                  <a:srgbClr val="FF6600"/>
                </a:solidFill>
                <a:latin typeface="Source Code Pro"/>
                <a:cs typeface="Source Code Pro"/>
              </a:rPr>
              <a:t>		</a:t>
            </a:r>
            <a:r>
              <a:rPr lang="en-US" dirty="0" smtClean="0">
                <a:solidFill>
                  <a:srgbClr val="FF6600"/>
                </a:solidFill>
                <a:latin typeface="Source Code Pro"/>
                <a:cs typeface="Source Code Pro"/>
              </a:rPr>
              <a:t>&lt;</a:t>
            </a:r>
            <a:r>
              <a:rPr lang="en-US" dirty="0">
                <a:solidFill>
                  <a:srgbClr val="FF6600"/>
                </a:solidFill>
                <a:latin typeface="Source Code Pro"/>
                <a:cs typeface="Source Code Pro"/>
              </a:rPr>
              <a:t>param name="templateReadyHandler" value="</a:t>
            </a:r>
            <a:r>
              <a:rPr lang="en-US" dirty="0">
                <a:solidFill>
                  <a:srgbClr val="FF0000"/>
                </a:solidFill>
                <a:latin typeface="Source Code Pro"/>
                <a:cs typeface="Source Code Pro"/>
              </a:rPr>
              <a:t>BCLS.</a:t>
            </a:r>
            <a:r>
              <a:rPr lang="en-US" dirty="0">
                <a:solidFill>
                  <a:srgbClr val="FF6600"/>
                </a:solidFill>
                <a:latin typeface="Source Code Pro"/>
                <a:cs typeface="Source Code Pro"/>
              </a:rPr>
              <a:t>onTemplateReady"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>
                <a:latin typeface="Source Code Pro"/>
                <a:cs typeface="Source Code Pro"/>
              </a:rPr>
              <a:t>/object&gt;</a:t>
            </a:r>
            <a:endParaRPr lang="en-US" dirty="0" smtClean="0">
              <a:latin typeface="Source Code Pro"/>
              <a:cs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74733678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Rectangle 3"/>
          <p:cNvSpPr>
            <a:spLocks noGrp="1" noChangeArrowheads="1"/>
          </p:cNvSpPr>
          <p:nvPr>
            <p:ph idx="1"/>
          </p:nvPr>
        </p:nvSpPr>
        <p:spPr>
          <a:xfrm>
            <a:off x="541346" y="1911090"/>
            <a:ext cx="15877477" cy="7060998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&lt;script type="text/JavaScript"&gt;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 var player,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   APIModules,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   videoPlayer;</a:t>
            </a:r>
          </a:p>
          <a:p>
            <a:pPr>
              <a:lnSpc>
                <a:spcPct val="120000"/>
              </a:lnSpc>
              <a:buNone/>
              <a:defRPr/>
            </a:pPr>
            <a:endParaRPr lang="en-US" dirty="0">
              <a:latin typeface="Source Code Pro"/>
              <a:cs typeface="Source Code Pro"/>
            </a:endParaRP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 var </a:t>
            </a:r>
            <a:r>
              <a:rPr lang="en-US" dirty="0">
                <a:solidFill>
                  <a:srgbClr val="FF0000"/>
                </a:solidFill>
                <a:latin typeface="Source Code Pro"/>
                <a:cs typeface="Source Code Pro"/>
              </a:rPr>
              <a:t>onTemplateLoad </a:t>
            </a:r>
            <a:r>
              <a:rPr lang="en-US" dirty="0">
                <a:latin typeface="Source Code Pro"/>
                <a:cs typeface="Source Code Pro"/>
              </a:rPr>
              <a:t>= function(experienceID){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   player = brightcove.api.getExperience(experienceID);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   APIModules = brightcove.api.modules.APIModules;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 </a:t>
            </a:r>
            <a:r>
              <a:rPr lang="en-US" dirty="0" smtClean="0">
                <a:latin typeface="Source Code Pro"/>
                <a:cs typeface="Source Code Pro"/>
              </a:rPr>
              <a:t>};</a:t>
            </a:r>
            <a:endParaRPr lang="en-US" dirty="0">
              <a:latin typeface="Source Code Pro"/>
              <a:cs typeface="Source Code Pro"/>
            </a:endParaRPr>
          </a:p>
          <a:p>
            <a:pPr>
              <a:lnSpc>
                <a:spcPct val="120000"/>
              </a:lnSpc>
              <a:buNone/>
              <a:defRPr/>
            </a:pPr>
            <a:endParaRPr lang="en-US" dirty="0">
              <a:latin typeface="Source Code Pro"/>
              <a:cs typeface="Source Code Pro"/>
            </a:endParaRP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 var </a:t>
            </a:r>
            <a:r>
              <a:rPr lang="en-US" dirty="0">
                <a:solidFill>
                  <a:srgbClr val="FF0000"/>
                </a:solidFill>
                <a:latin typeface="Source Code Pro"/>
                <a:cs typeface="Source Code Pro"/>
              </a:rPr>
              <a:t>onTemplateReady </a:t>
            </a:r>
            <a:r>
              <a:rPr lang="en-US" dirty="0">
                <a:latin typeface="Source Code Pro"/>
                <a:cs typeface="Source Code Pro"/>
              </a:rPr>
              <a:t>= function(evt){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   videoPlayer = player.getModule(APIModules.VIDEO_PLAYER);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   videoPlayer.play();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 </a:t>
            </a:r>
            <a:r>
              <a:rPr lang="en-US" dirty="0" smtClean="0">
                <a:latin typeface="Source Code Pro"/>
                <a:cs typeface="Source Code Pro"/>
              </a:rPr>
              <a:t>};</a:t>
            </a:r>
            <a:endParaRPr lang="en-US" dirty="0">
              <a:latin typeface="Source Code Pro"/>
              <a:cs typeface="Source Code Pro"/>
            </a:endParaRP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&lt;/script</a:t>
            </a:r>
            <a:r>
              <a:rPr lang="en-US" dirty="0" smtClean="0">
                <a:latin typeface="Source Code Pro"/>
                <a:cs typeface="Source Code Pro"/>
              </a:rPr>
              <a:t>&gt;</a:t>
            </a:r>
            <a:endParaRPr lang="en-US" dirty="0">
              <a:latin typeface="Source Code Pro"/>
              <a:cs typeface="Source Code Pro"/>
            </a:endParaRPr>
          </a:p>
        </p:txBody>
      </p:sp>
      <p:sp>
        <p:nvSpPr>
          <p:cNvPr id="292866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636AF5A3-1A19-4348-84D4-31C731951373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15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Initial Event Handlers</a:t>
            </a:r>
          </a:p>
        </p:txBody>
      </p:sp>
    </p:spTree>
    <p:extLst>
      <p:ext uri="{BB962C8B-B14F-4D97-AF65-F5344CB8AC3E}">
        <p14:creationId xmlns:p14="http://schemas.microsoft.com/office/powerpoint/2010/main" val="30811017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16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 1: The Basics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605876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Slide Number Placeholder 2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01C5B2A-D2DB-4F0E-9958-AE49555ACFB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17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Accessing Video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7610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Rectangle 3"/>
          <p:cNvSpPr>
            <a:spLocks noGrp="1" noChangeArrowheads="1"/>
          </p:cNvSpPr>
          <p:nvPr>
            <p:ph idx="1"/>
          </p:nvPr>
        </p:nvSpPr>
        <p:spPr>
          <a:xfrm>
            <a:off x="541346" y="1911090"/>
            <a:ext cx="15877477" cy="706099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onTemplateReady : function (evt)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videoPlayer </a:t>
            </a:r>
            <a:r>
              <a:rPr lang="en-US" dirty="0">
                <a:latin typeface="Source Code Pro"/>
                <a:cs typeface="Source Code Pro"/>
              </a:rPr>
              <a:t>= player.getModule(APIModules.VIDEO_PLAYER);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Source Code Pro"/>
                <a:cs typeface="Source Code Pro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Source Code Pro"/>
                <a:cs typeface="Source Code Pro"/>
              </a:rPr>
              <a:t>videoPlayer.getCurrentVideo</a:t>
            </a:r>
            <a:r>
              <a:rPr lang="en-US" dirty="0">
                <a:latin typeface="Source Code Pro"/>
                <a:cs typeface="Source Code Pro"/>
              </a:rPr>
              <a:t>( </a:t>
            </a:r>
            <a:r>
              <a:rPr lang="en-US" b="1" dirty="0">
                <a:latin typeface="Source Code Pro"/>
                <a:cs typeface="Source Code Pro"/>
              </a:rPr>
              <a:t>function</a:t>
            </a:r>
            <a:r>
              <a:rPr lang="en-US" dirty="0">
                <a:latin typeface="Source Code Pro"/>
                <a:cs typeface="Source Code Pro"/>
              </a:rPr>
              <a:t>(</a:t>
            </a:r>
            <a:r>
              <a:rPr lang="en-US" b="1" dirty="0">
                <a:latin typeface="Source Code Pro"/>
                <a:cs typeface="Source Code Pro"/>
              </a:rPr>
              <a:t>videoDTO</a:t>
            </a:r>
            <a:r>
              <a:rPr lang="en-US" dirty="0">
                <a:latin typeface="Source Code Pro"/>
                <a:cs typeface="Source Code Pro"/>
              </a:rPr>
              <a:t>)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  videoName.innerHTML </a:t>
            </a:r>
            <a:r>
              <a:rPr lang="en-US" dirty="0">
                <a:latin typeface="Source Code Pro"/>
                <a:cs typeface="Source Code Pro"/>
              </a:rPr>
              <a:t>= "Currently watching: &lt;strong&gt;" + </a:t>
            </a:r>
            <a:r>
              <a:rPr lang="en-US" b="1" dirty="0">
                <a:latin typeface="Source Code Pro"/>
                <a:cs typeface="Source Code Pro"/>
              </a:rPr>
              <a:t>videoDTO.displayName</a:t>
            </a:r>
            <a:r>
              <a:rPr lang="en-US" dirty="0">
                <a:latin typeface="Source Code Pro"/>
                <a:cs typeface="Source Code Pro"/>
              </a:rPr>
              <a:t> + </a:t>
            </a:r>
            <a:r>
              <a:rPr lang="en-US" dirty="0" smtClean="0">
                <a:latin typeface="Source Code Pro"/>
                <a:cs typeface="Source Code Pro"/>
              </a:rPr>
              <a:t/>
            </a:r>
            <a:br>
              <a:rPr lang="en-US" dirty="0" smtClean="0">
                <a:latin typeface="Source Code Pro"/>
                <a:cs typeface="Source Code Pro"/>
              </a:rPr>
            </a:br>
            <a:r>
              <a:rPr lang="en-US" dirty="0" smtClean="0">
                <a:latin typeface="Source Code Pro"/>
                <a:cs typeface="Source Code Pro"/>
              </a:rPr>
              <a:t>    "</a:t>
            </a:r>
            <a:r>
              <a:rPr lang="en-US" dirty="0">
                <a:latin typeface="Source Code Pro"/>
                <a:cs typeface="Source Code Pro"/>
              </a:rPr>
              <a:t>&lt;/strong&gt;";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} </a:t>
            </a:r>
            <a:r>
              <a:rPr lang="en-US" dirty="0">
                <a:latin typeface="Source Code Pro"/>
                <a:cs typeface="Source Code Pro"/>
              </a:rPr>
              <a:t>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</a:t>
            </a:r>
            <a:endParaRPr lang="en-US" dirty="0">
              <a:latin typeface="Source Code Pro"/>
              <a:cs typeface="Source Code Pro"/>
            </a:endParaRPr>
          </a:p>
        </p:txBody>
      </p:sp>
      <p:sp>
        <p:nvSpPr>
          <p:cNvPr id="292866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636AF5A3-1A19-4348-84D4-31C731951373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18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Calling Methods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68888" y="6992951"/>
            <a:ext cx="12418945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Remember: calls are asynchronous, so you must provide a callback function to handle returned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78034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video DTO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API documentation</a:t>
            </a:r>
          </a:p>
          <a:p>
            <a:pPr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19</a:t>
            </a:fld>
            <a:r>
              <a:rPr lang="en-US" dirty="0" smtClean="0"/>
              <a:t> |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Confidential</a:t>
            </a:r>
            <a:endParaRPr lang="en-US" dirty="0"/>
          </a:p>
        </p:txBody>
      </p:sp>
      <p:pic>
        <p:nvPicPr>
          <p:cNvPr id="6" name="Picture 5" descr="data-medi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88" y="2536377"/>
            <a:ext cx="12598400" cy="53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033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015737021"/>
              </p:ext>
            </p:extLst>
          </p:nvPr>
        </p:nvGraphicFramePr>
        <p:xfrm>
          <a:off x="331320" y="1749425"/>
          <a:ext cx="14934080" cy="6882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1394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video DTO (</a:t>
            </a:r>
            <a:r>
              <a:rPr lang="en-US" cap="none" dirty="0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eveloper / debugging tools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20</a:t>
            </a:fld>
            <a:r>
              <a:rPr lang="en-US" dirty="0" smtClean="0"/>
              <a:t> |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Confidential</a:t>
            </a:r>
            <a:endParaRPr lang="en-US" dirty="0"/>
          </a:p>
        </p:txBody>
      </p:sp>
      <p:pic>
        <p:nvPicPr>
          <p:cNvPr id="7" name="Picture 6" descr="videoDTO-console-displa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88" y="2555573"/>
            <a:ext cx="15949260" cy="531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606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21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2150731"/>
          </a:xfrm>
        </p:spPr>
        <p:txBody>
          <a:bodyPr/>
          <a:lstStyle/>
          <a:p>
            <a:r>
              <a:rPr lang="en-US" dirty="0" smtClean="0"/>
              <a:t>Demo 2: Displaying Basic Video Information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9247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Adding and Removing Event Listeners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23492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Rectangle 3"/>
          <p:cNvSpPr>
            <a:spLocks noGrp="1" noChangeArrowheads="1"/>
          </p:cNvSpPr>
          <p:nvPr>
            <p:ph idx="1"/>
          </p:nvPr>
        </p:nvSpPr>
        <p:spPr>
          <a:xfrm>
            <a:off x="541346" y="1911090"/>
            <a:ext cx="15877477" cy="7060998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var onTemplateReady = </a:t>
            </a:r>
            <a:r>
              <a:rPr lang="en-US" dirty="0">
                <a:latin typeface="Source Code Pro"/>
                <a:cs typeface="Source Code Pro"/>
              </a:rPr>
              <a:t>function (evt)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videoPlayer </a:t>
            </a:r>
            <a:r>
              <a:rPr lang="en-US" dirty="0">
                <a:latin typeface="Source Code Pro"/>
                <a:cs typeface="Source Code Pro"/>
              </a:rPr>
              <a:t>= player.getModule(APIModules.VIDEO_PLAYER);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videoPlayer.getCurrentVideo</a:t>
            </a:r>
            <a:r>
              <a:rPr lang="en-US" dirty="0">
                <a:latin typeface="Source Code Pro"/>
                <a:cs typeface="Source Code Pro"/>
              </a:rPr>
              <a:t>( function(videoDTO)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  videoName.innerHTML </a:t>
            </a:r>
            <a:r>
              <a:rPr lang="en-US" dirty="0">
                <a:latin typeface="Source Code Pro"/>
                <a:cs typeface="Source Code Pro"/>
              </a:rPr>
              <a:t>= "Currently watching: &lt;strong&gt;" + videoDTO.displayName + "&lt;/strong&gt;";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} </a:t>
            </a:r>
            <a:r>
              <a:rPr lang="en-US" dirty="0">
                <a:latin typeface="Source Code Pro"/>
                <a:cs typeface="Source Code Pro"/>
              </a:rPr>
              <a:t>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</a:t>
            </a:r>
            <a:r>
              <a:rPr lang="en-US" b="1" dirty="0" smtClean="0">
                <a:latin typeface="Source Code Pro"/>
                <a:cs typeface="Source Code Pro"/>
              </a:rPr>
              <a:t>videoPlayer.addEventListener</a:t>
            </a:r>
            <a:r>
              <a:rPr lang="en-US" b="1" dirty="0">
                <a:latin typeface="Source Code Pro"/>
                <a:cs typeface="Source Code Pro"/>
              </a:rPr>
              <a:t>(mediaEvent.PROGRESS, </a:t>
            </a:r>
            <a:r>
              <a:rPr lang="en-US" b="1" dirty="0" smtClean="0">
                <a:latin typeface="Source Code Pro"/>
                <a:cs typeface="Source Code Pro"/>
              </a:rPr>
              <a:t>onProgress</a:t>
            </a:r>
            <a:r>
              <a:rPr lang="en-US" b="1" dirty="0">
                <a:latin typeface="Source Code Pro"/>
                <a:cs typeface="Source Code Pro"/>
              </a:rPr>
              <a:t>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}</a:t>
            </a:r>
            <a:r>
              <a:rPr lang="en-US" dirty="0">
                <a:latin typeface="Source Code Pro"/>
                <a:cs typeface="Source Code Pro"/>
              </a:rPr>
              <a:t>,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var onProgress = </a:t>
            </a:r>
            <a:r>
              <a:rPr lang="en-US" dirty="0">
                <a:latin typeface="Source Code Pro"/>
                <a:cs typeface="Source Code Pro"/>
              </a:rPr>
              <a:t>function(</a:t>
            </a:r>
            <a:r>
              <a:rPr lang="en-US" b="1" dirty="0">
                <a:latin typeface="Source Code Pro"/>
                <a:cs typeface="Source Code Pro"/>
              </a:rPr>
              <a:t>evt</a:t>
            </a:r>
            <a:r>
              <a:rPr lang="en-US" dirty="0">
                <a:latin typeface="Source Code Pro"/>
                <a:cs typeface="Source Code Pro"/>
              </a:rPr>
              <a:t>)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if </a:t>
            </a:r>
            <a:r>
              <a:rPr lang="en-US" dirty="0">
                <a:latin typeface="Source Code Pro"/>
                <a:cs typeface="Source Code Pro"/>
              </a:rPr>
              <a:t>((</a:t>
            </a:r>
            <a:r>
              <a:rPr lang="en-US" b="1" dirty="0">
                <a:latin typeface="Source Code Pro"/>
                <a:cs typeface="Source Code Pro"/>
              </a:rPr>
              <a:t>evt.duration</a:t>
            </a:r>
            <a:r>
              <a:rPr lang="en-US" dirty="0">
                <a:latin typeface="Source Code Pro"/>
                <a:cs typeface="Source Code Pro"/>
              </a:rPr>
              <a:t> - </a:t>
            </a:r>
            <a:r>
              <a:rPr lang="en-US" b="1" dirty="0">
                <a:latin typeface="Source Code Pro"/>
                <a:cs typeface="Source Code Pro"/>
              </a:rPr>
              <a:t>evt.position</a:t>
            </a:r>
            <a:r>
              <a:rPr lang="en-US" dirty="0">
                <a:latin typeface="Source Code Pro"/>
                <a:cs typeface="Source Code Pro"/>
              </a:rPr>
              <a:t>) </a:t>
            </a:r>
            <a:r>
              <a:rPr lang="en-US" b="1" dirty="0">
                <a:latin typeface="Source Code Pro"/>
                <a:cs typeface="Source Code Pro"/>
              </a:rPr>
              <a:t>&gt;</a:t>
            </a:r>
            <a:r>
              <a:rPr lang="en-US" dirty="0">
                <a:latin typeface="Source Code Pro"/>
                <a:cs typeface="Source Code Pro"/>
              </a:rPr>
              <a:t> .1)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  progressBar.innerHTML </a:t>
            </a:r>
            <a:r>
              <a:rPr lang="en-US" dirty="0">
                <a:latin typeface="Source Code Pro"/>
                <a:cs typeface="Source Code Pro"/>
              </a:rPr>
              <a:t>+= "&amp;nbsp;";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} </a:t>
            </a:r>
            <a:r>
              <a:rPr lang="en-US" dirty="0">
                <a:latin typeface="Source Code Pro"/>
                <a:cs typeface="Source Code Pro"/>
              </a:rPr>
              <a:t>else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  </a:t>
            </a:r>
            <a:r>
              <a:rPr lang="en-US" b="1" dirty="0" smtClean="0">
                <a:latin typeface="Source Code Pro"/>
                <a:cs typeface="Source Code Pro"/>
              </a:rPr>
              <a:t>videoPlayer.removeEventListener</a:t>
            </a:r>
            <a:r>
              <a:rPr lang="en-US" b="1" dirty="0">
                <a:latin typeface="Source Code Pro"/>
                <a:cs typeface="Source Code Pro"/>
              </a:rPr>
              <a:t>(mediaEvent.PROGRESS</a:t>
            </a:r>
            <a:r>
              <a:rPr lang="en-US" b="1" dirty="0" smtClean="0">
                <a:latin typeface="Source Code Pro"/>
                <a:cs typeface="Source Code Pro"/>
              </a:rPr>
              <a:t>, onProgress</a:t>
            </a:r>
            <a:r>
              <a:rPr lang="en-US" b="1" dirty="0">
                <a:latin typeface="Source Code Pro"/>
                <a:cs typeface="Source Code Pro"/>
              </a:rPr>
              <a:t>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  progress.innerHTML </a:t>
            </a:r>
            <a:r>
              <a:rPr lang="en-US" dirty="0">
                <a:latin typeface="Source Code Pro"/>
                <a:cs typeface="Source Code Pro"/>
              </a:rPr>
              <a:t>+= " Video complete";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}</a:t>
            </a:r>
            <a:endParaRPr lang="en-US" dirty="0">
              <a:latin typeface="Source Code Pro"/>
              <a:cs typeface="Source Code Pro"/>
            </a:endParaRP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}</a:t>
            </a:r>
            <a:endParaRPr lang="en-US" dirty="0">
              <a:latin typeface="Source Code Pro"/>
              <a:cs typeface="Source Code Pro"/>
            </a:endParaRPr>
          </a:p>
        </p:txBody>
      </p:sp>
      <p:sp>
        <p:nvSpPr>
          <p:cNvPr id="292866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636AF5A3-1A19-4348-84D4-31C731951373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23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Event Listeners</a:t>
            </a:r>
          </a:p>
        </p:txBody>
      </p:sp>
      <p:sp>
        <p:nvSpPr>
          <p:cNvPr id="2" name="Oval Callout 1"/>
          <p:cNvSpPr/>
          <p:nvPr/>
        </p:nvSpPr>
        <p:spPr>
          <a:xfrm>
            <a:off x="12501409" y="3941780"/>
            <a:ext cx="4139648" cy="2259516"/>
          </a:xfrm>
          <a:prstGeom prst="wedgeEllipseCallout">
            <a:avLst>
              <a:gd name="adj1" fmla="val -186093"/>
              <a:gd name="adj2" fmla="val 2585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The timing of progress events is unpredictable, so check on &lt; or &gt; rather than ===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008958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24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2150731"/>
          </a:xfrm>
        </p:spPr>
        <p:txBody>
          <a:bodyPr/>
          <a:lstStyle/>
          <a:p>
            <a:r>
              <a:rPr lang="en-US" dirty="0" smtClean="0"/>
              <a:t>Demo 3: Displaying Video Time Using the PROGESS Event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258026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Accessing the Video Player Module and Video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70263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6ADD259A-6F91-4818-8D48-109E7841F55F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26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Player Modules</a:t>
            </a:r>
          </a:p>
        </p:txBody>
      </p:sp>
      <p:sp>
        <p:nvSpPr>
          <p:cNvPr id="100356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3400" dirty="0"/>
              <a:t>Higher level functional areas</a:t>
            </a:r>
          </a:p>
          <a:p>
            <a:pPr lvl="1" eaLnBrk="1" hangingPunct="1"/>
            <a:r>
              <a:rPr lang="en-US" sz="3400" dirty="0" smtClean="0"/>
              <a:t>Experience Module: the overall player</a:t>
            </a:r>
            <a:endParaRPr lang="en-US" sz="3400" dirty="0"/>
          </a:p>
          <a:p>
            <a:pPr lvl="1" eaLnBrk="1" hangingPunct="1"/>
            <a:r>
              <a:rPr lang="en-US" sz="3400" dirty="0" smtClean="0"/>
              <a:t>Video Player Module: the video player component</a:t>
            </a:r>
            <a:endParaRPr lang="en-US" sz="3400" dirty="0"/>
          </a:p>
          <a:p>
            <a:pPr lvl="1" eaLnBrk="1" hangingPunct="1"/>
            <a:r>
              <a:rPr lang="en-US" sz="3400" dirty="0" smtClean="0"/>
              <a:t>Content Module: for retrieving content from the Video Cloud server</a:t>
            </a:r>
            <a:endParaRPr lang="en-US" sz="3400" dirty="0"/>
          </a:p>
          <a:p>
            <a:pPr lvl="1" eaLnBrk="1" hangingPunct="1"/>
            <a:r>
              <a:rPr lang="en-US" sz="3400" dirty="0" smtClean="0"/>
              <a:t>Cue Points Module: for setting or handling cue points</a:t>
            </a:r>
            <a:endParaRPr lang="en-US" sz="3400" dirty="0"/>
          </a:p>
          <a:p>
            <a:pPr lvl="1" eaLnBrk="1" hangingPunct="1"/>
            <a:r>
              <a:rPr lang="en-US" sz="3400" dirty="0" smtClean="0"/>
              <a:t>Captions Module: for retrieving/displaying captions/subtitles</a:t>
            </a:r>
          </a:p>
          <a:p>
            <a:pPr lvl="1" eaLnBrk="1" hangingPunct="1"/>
            <a:r>
              <a:rPr lang="en-US" sz="3400" dirty="0" smtClean="0"/>
              <a:t>Ad Module: for managing ad interactions</a:t>
            </a:r>
            <a:endParaRPr lang="en-US" sz="3400" dirty="0"/>
          </a:p>
          <a:p>
            <a:pPr eaLnBrk="1" hangingPunct="1"/>
            <a:r>
              <a:rPr lang="en-US" sz="3400" dirty="0"/>
              <a:t>All modules include:</a:t>
            </a:r>
          </a:p>
          <a:p>
            <a:pPr lvl="1" eaLnBrk="1" hangingPunct="1"/>
            <a:r>
              <a:rPr lang="en-US" sz="3400" dirty="0"/>
              <a:t>addEventListener(type, handler);</a:t>
            </a:r>
          </a:p>
          <a:p>
            <a:pPr lvl="1" eaLnBrk="1" hangingPunct="1"/>
            <a:r>
              <a:rPr lang="en-US" sz="3400" dirty="0"/>
              <a:t>removeEventListener(type, handler)</a:t>
            </a:r>
            <a:r>
              <a:rPr lang="en-US" sz="3400" dirty="0" smtClean="0"/>
              <a:t>;</a:t>
            </a:r>
          </a:p>
          <a:p>
            <a:r>
              <a:rPr lang="en-US" sz="3400" dirty="0" smtClean="0"/>
              <a:t>Modules are all methods, no properties</a:t>
            </a:r>
            <a:endParaRPr lang="en-US" sz="3400" dirty="0"/>
          </a:p>
          <a:p>
            <a:pPr eaLnBrk="1" hangingPunct="1"/>
            <a:endParaRPr lang="en-US" sz="3400" dirty="0"/>
          </a:p>
          <a:p>
            <a:pPr lvl="1" eaLnBrk="1" hangingPunct="1">
              <a:buFontTx/>
              <a:buNone/>
            </a:pPr>
            <a:endParaRPr lang="en-US" sz="3400" dirty="0"/>
          </a:p>
          <a:p>
            <a:pPr lvl="1" eaLnBrk="1" hangingPunct="1">
              <a:buFontTx/>
              <a:buNone/>
            </a:pP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33400175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76495A40-D17C-466D-99FB-CD915D0E7304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27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Accessing Modules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80775" indent="-480775">
              <a:spcBef>
                <a:spcPts val="0"/>
              </a:spcBef>
              <a:buNone/>
              <a:defRPr/>
            </a:pP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onTemplateLoad : function (experienceID) {</a:t>
            </a:r>
          </a:p>
          <a:p>
            <a:pPr marL="480775" indent="-480775">
              <a:spcBef>
                <a:spcPts val="0"/>
              </a:spcBef>
              <a:buNone/>
              <a:defRPr/>
            </a:pPr>
            <a:r>
              <a:rPr lang="en-US" sz="3200" kern="0" dirty="0" smtClean="0">
                <a:solidFill>
                  <a:schemeClr val="tx1"/>
                </a:solidFill>
                <a:latin typeface="Source Code Pro"/>
                <a:cs typeface="Source Code Pro"/>
              </a:rPr>
              <a:t>  player </a:t>
            </a: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= brightcove.api.getExperience(experienceID);</a:t>
            </a:r>
          </a:p>
          <a:p>
            <a:pPr marL="480775" indent="-480775">
              <a:spcBef>
                <a:spcPts val="0"/>
              </a:spcBef>
              <a:buNone/>
              <a:defRPr/>
            </a:pP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  </a:t>
            </a:r>
            <a:r>
              <a:rPr lang="en-US" sz="3200" b="1" kern="0" dirty="0" smtClean="0">
                <a:solidFill>
                  <a:schemeClr val="tx1"/>
                </a:solidFill>
                <a:latin typeface="Source Code Pro"/>
                <a:cs typeface="Source Code Pro"/>
              </a:rPr>
              <a:t>APIModules </a:t>
            </a:r>
            <a:r>
              <a:rPr lang="en-US" sz="3200" b="1" kern="0" dirty="0">
                <a:solidFill>
                  <a:schemeClr val="tx1"/>
                </a:solidFill>
                <a:latin typeface="Source Code Pro"/>
                <a:cs typeface="Source Code Pro"/>
              </a:rPr>
              <a:t>= brightcove.api.modules.APIModules</a:t>
            </a: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;</a:t>
            </a:r>
          </a:p>
          <a:p>
            <a:pPr marL="480775" indent="-480775">
              <a:spcBef>
                <a:spcPts val="0"/>
              </a:spcBef>
              <a:buNone/>
              <a:defRPr/>
            </a:pP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          },</a:t>
            </a:r>
          </a:p>
          <a:p>
            <a:pPr marL="480775" indent="-480775">
              <a:spcBef>
                <a:spcPts val="0"/>
              </a:spcBef>
              <a:buNone/>
              <a:defRPr/>
            </a:pPr>
            <a:r>
              <a:rPr lang="en-US" sz="3200" kern="0" dirty="0" smtClean="0">
                <a:solidFill>
                  <a:schemeClr val="tx1"/>
                </a:solidFill>
                <a:latin typeface="Source Code Pro"/>
                <a:cs typeface="Source Code Pro"/>
              </a:rPr>
              <a:t>/</a:t>
            </a: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**** template ready event handler ****/</a:t>
            </a:r>
          </a:p>
          <a:p>
            <a:pPr marL="480775" indent="-480775">
              <a:spcBef>
                <a:spcPts val="0"/>
              </a:spcBef>
              <a:buNone/>
              <a:defRPr/>
            </a:pPr>
            <a:r>
              <a:rPr lang="en-US" sz="3200" kern="0" dirty="0" smtClean="0">
                <a:solidFill>
                  <a:schemeClr val="tx1"/>
                </a:solidFill>
                <a:latin typeface="Source Code Pro"/>
                <a:cs typeface="Source Code Pro"/>
              </a:rPr>
              <a:t>onTemplateReady </a:t>
            </a: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: function (evt) {</a:t>
            </a:r>
          </a:p>
          <a:p>
            <a:pPr marL="480775" indent="-480775">
              <a:spcBef>
                <a:spcPts val="0"/>
              </a:spcBef>
              <a:buNone/>
              <a:defRPr/>
            </a:pPr>
            <a:r>
              <a:rPr lang="en-US" sz="3200" kern="0" dirty="0" smtClean="0">
                <a:solidFill>
                  <a:schemeClr val="tx1"/>
                </a:solidFill>
                <a:latin typeface="Source Code Pro"/>
                <a:cs typeface="Source Code Pro"/>
              </a:rPr>
              <a:t>  /</a:t>
            </a: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/ get references to modules</a:t>
            </a:r>
          </a:p>
          <a:p>
            <a:pPr marL="480775" indent="-480775">
              <a:spcBef>
                <a:spcPts val="0"/>
              </a:spcBef>
              <a:buNone/>
              <a:defRPr/>
            </a:pPr>
            <a:r>
              <a:rPr lang="en-US" sz="3200" kern="0" dirty="0" smtClean="0">
                <a:solidFill>
                  <a:schemeClr val="tx1"/>
                </a:solidFill>
                <a:latin typeface="Source Code Pro"/>
                <a:cs typeface="Source Code Pro"/>
              </a:rPr>
              <a:t>  videoPlayer </a:t>
            </a: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= player.getModule(</a:t>
            </a:r>
            <a:r>
              <a:rPr lang="en-US" sz="3200" b="1" kern="0" dirty="0">
                <a:solidFill>
                  <a:schemeClr val="tx1"/>
                </a:solidFill>
                <a:latin typeface="Source Code Pro"/>
                <a:cs typeface="Source Code Pro"/>
              </a:rPr>
              <a:t>APIModules.VIDEO_PLAYER</a:t>
            </a: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);</a:t>
            </a:r>
            <a:endParaRPr lang="en-US" sz="3200" dirty="0">
              <a:latin typeface="Source Code Pro"/>
              <a:cs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87494767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Constants for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400" dirty="0" smtClean="0"/>
              <a:t>CAPTIONS </a:t>
            </a:r>
            <a:r>
              <a:rPr lang="en-US" sz="3400" dirty="0"/>
              <a:t>: CaptionModule</a:t>
            </a:r>
          </a:p>
          <a:p>
            <a:r>
              <a:rPr lang="en-US" sz="3400" dirty="0"/>
              <a:t>CONTENT : ContentModule</a:t>
            </a:r>
          </a:p>
          <a:p>
            <a:r>
              <a:rPr lang="en-US" sz="3400" dirty="0"/>
              <a:t>CUE_POINTS : CuePointsModule</a:t>
            </a:r>
          </a:p>
          <a:p>
            <a:r>
              <a:rPr lang="en-US" sz="3400" dirty="0"/>
              <a:t>EXPERIENCE : ExperienceModule</a:t>
            </a:r>
          </a:p>
          <a:p>
            <a:r>
              <a:rPr lang="en-US" sz="3400" dirty="0" smtClean="0"/>
              <a:t>VIDEO_PLAYER </a:t>
            </a:r>
            <a:r>
              <a:rPr lang="en-US" sz="3400" dirty="0"/>
              <a:t>: VideoPlayerModule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14190" y="7240342"/>
            <a:ext cx="10918116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Always use the Public Constant names, as these will not change, even if the real class names do</a:t>
            </a:r>
          </a:p>
        </p:txBody>
      </p:sp>
    </p:spTree>
    <p:extLst>
      <p:ext uri="{BB962C8B-B14F-4D97-AF65-F5344CB8AC3E}">
        <p14:creationId xmlns:p14="http://schemas.microsoft.com/office/powerpoint/2010/main" val="1207476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A81C3D95-9F66-4BCB-9D57-104305917B00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29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Data Transfer Objects</a:t>
            </a:r>
          </a:p>
        </p:txBody>
      </p:sp>
      <p:sp>
        <p:nvSpPr>
          <p:cNvPr id="104452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400" dirty="0"/>
              <a:t>Data objects sent from server</a:t>
            </a:r>
          </a:p>
          <a:p>
            <a:pPr eaLnBrk="1" hangingPunct="1"/>
            <a:r>
              <a:rPr lang="en-US" sz="3400" dirty="0"/>
              <a:t>Simple collection of properties (no methods)</a:t>
            </a:r>
          </a:p>
          <a:p>
            <a:pPr eaLnBrk="1" hangingPunct="1"/>
            <a:r>
              <a:rPr lang="en-US" sz="3400" dirty="0"/>
              <a:t>Represent media </a:t>
            </a:r>
            <a:r>
              <a:rPr lang="en-US" sz="3400" dirty="0" smtClean="0"/>
              <a:t>managed </a:t>
            </a:r>
            <a:r>
              <a:rPr lang="en-US" sz="3400" dirty="0"/>
              <a:t>in Brightcove Studio media module</a:t>
            </a:r>
          </a:p>
          <a:p>
            <a:pPr lvl="1" eaLnBrk="1" hangingPunct="1"/>
            <a:r>
              <a:rPr lang="en-US" sz="3400" dirty="0"/>
              <a:t>MediaDTO =&gt; VideoDTO</a:t>
            </a:r>
          </a:p>
          <a:p>
            <a:pPr eaLnBrk="1" hangingPunct="1"/>
            <a:r>
              <a:rPr lang="en-US" sz="3400" dirty="0" smtClean="0"/>
              <a:t>To </a:t>
            </a:r>
            <a:r>
              <a:rPr lang="en-US" sz="3400" dirty="0"/>
              <a:t>get the VideoDTO for the video currently in the player, get a reference to the VideoPlayer Module, and then use the getCurrentVideo() method</a:t>
            </a:r>
          </a:p>
          <a:p>
            <a:pPr eaLnBrk="1" hangingPunct="1"/>
            <a:r>
              <a:rPr lang="en-US" sz="3400" dirty="0"/>
              <a:t>Full listing of objects and properties in reference </a:t>
            </a:r>
            <a:r>
              <a:rPr lang="en-US" sz="3400" dirty="0" smtClean="0"/>
              <a:t>documentation</a:t>
            </a:r>
          </a:p>
        </p:txBody>
      </p:sp>
    </p:spTree>
    <p:extLst>
      <p:ext uri="{BB962C8B-B14F-4D97-AF65-F5344CB8AC3E}">
        <p14:creationId xmlns:p14="http://schemas.microsoft.com/office/powerpoint/2010/main" val="305983496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DFDFEB93-7731-4D4B-A1BF-B1CD8BF3255F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3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Smart Player API Training</a:t>
            </a:r>
          </a:p>
        </p:txBody>
      </p:sp>
      <p:sp>
        <p:nvSpPr>
          <p:cNvPr id="495619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700" dirty="0"/>
              <a:t>Provides a</a:t>
            </a:r>
            <a:r>
              <a:rPr lang="en-US" sz="3700" dirty="0" smtClean="0"/>
              <a:t> overview </a:t>
            </a:r>
            <a:r>
              <a:rPr lang="en-US" sz="3700" dirty="0"/>
              <a:t>of interacting with a Brightcove Player programmatically to create a customized online video experience </a:t>
            </a:r>
            <a:endParaRPr lang="en-US" sz="3400" dirty="0"/>
          </a:p>
          <a:p>
            <a:pPr eaLnBrk="1" hangingPunct="1"/>
            <a:r>
              <a:rPr lang="en-US" sz="3700" dirty="0"/>
              <a:t>Designed for developers with JavaScript </a:t>
            </a:r>
            <a:r>
              <a:rPr lang="en-US" sz="3700" dirty="0" smtClean="0"/>
              <a:t>experience</a:t>
            </a:r>
          </a:p>
        </p:txBody>
      </p:sp>
    </p:spTree>
    <p:extLst>
      <p:ext uri="{BB962C8B-B14F-4D97-AF65-F5344CB8AC3E}">
        <p14:creationId xmlns:p14="http://schemas.microsoft.com/office/powerpoint/2010/main" val="27879725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Displaying </a:t>
            </a:r>
            <a:r>
              <a:rPr lang="en-US" cap="none" dirty="0" smtClean="0"/>
              <a:t>video</a:t>
            </a:r>
            <a:r>
              <a:rPr lang="en-US" dirty="0" smtClean="0"/>
              <a:t>DTO information in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89"/>
            <a:ext cx="15877477" cy="7117809"/>
          </a:xfrm>
        </p:spPr>
        <p:txBody>
          <a:bodyPr/>
          <a:lstStyle/>
          <a:p>
            <a:r>
              <a:rPr lang="en-US" dirty="0" smtClean="0"/>
              <a:t>The HTML that displays the information from the videoDTO will be built dynamically</a:t>
            </a:r>
          </a:p>
          <a:p>
            <a:r>
              <a:rPr lang="en-US" dirty="0" smtClean="0"/>
              <a:t>Two possible approaches to display the information</a:t>
            </a:r>
          </a:p>
          <a:p>
            <a:pPr lvl="1"/>
            <a:r>
              <a:rPr lang="en-US" dirty="0" smtClean="0"/>
              <a:t>Build HTML with JavaScript</a:t>
            </a:r>
          </a:p>
          <a:p>
            <a:pPr marL="485775" lvl="1" indent="0">
              <a:buNone/>
            </a:pPr>
            <a:r>
              <a:rPr lang="en-US" sz="2200" dirty="0" smtClean="0">
                <a:latin typeface="Source Code Pro"/>
                <a:cs typeface="Source Code Pro"/>
              </a:rPr>
              <a:t>displayInfo.innerHTML </a:t>
            </a:r>
            <a:r>
              <a:rPr lang="en-US" sz="2200" dirty="0">
                <a:latin typeface="Source Code Pro"/>
                <a:cs typeface="Source Code Pro"/>
              </a:rPr>
              <a:t>+= "&lt;p&gt;Custom Fields:&lt;/p&gt;&lt;ul&gt;";</a:t>
            </a:r>
          </a:p>
          <a:p>
            <a:pPr marL="485775" lvl="1" indent="0">
              <a:buNone/>
            </a:pPr>
            <a:r>
              <a:rPr lang="en-US" sz="2200" dirty="0" smtClean="0">
                <a:latin typeface="Source Code Pro"/>
                <a:cs typeface="Source Code Pro"/>
              </a:rPr>
              <a:t>for </a:t>
            </a:r>
            <a:r>
              <a:rPr lang="en-US" sz="2200" dirty="0">
                <a:latin typeface="Source Code Pro"/>
                <a:cs typeface="Source Code Pro"/>
              </a:rPr>
              <a:t>(var key in videoDTO.customFields) {</a:t>
            </a:r>
          </a:p>
          <a:p>
            <a:pPr marL="485775" lvl="1" indent="0">
              <a:buNone/>
            </a:pPr>
            <a:r>
              <a:rPr lang="en-US" sz="2200" dirty="0" smtClean="0">
                <a:latin typeface="Source Code Pro"/>
                <a:cs typeface="Source Code Pro"/>
              </a:rPr>
              <a:t>  displayInfo.innerHTML </a:t>
            </a:r>
            <a:r>
              <a:rPr lang="en-US" sz="2200" dirty="0">
                <a:latin typeface="Source Code Pro"/>
                <a:cs typeface="Source Code Pro"/>
              </a:rPr>
              <a:t>+= "&lt;li&gt;" + key + ": " + videoDTO.customFields[key] + "&lt;/li&gt;";</a:t>
            </a:r>
          </a:p>
          <a:p>
            <a:pPr marL="485775" lvl="1" indent="0">
              <a:buNone/>
            </a:pPr>
            <a:r>
              <a:rPr lang="en-US" sz="2200" dirty="0" smtClean="0">
                <a:latin typeface="Source Code Pro"/>
                <a:cs typeface="Source Code Pro"/>
              </a:rPr>
              <a:t>}</a:t>
            </a:r>
            <a:endParaRPr lang="en-US" sz="2200" dirty="0">
              <a:latin typeface="Source Code Pro"/>
              <a:cs typeface="Source Code Pro"/>
            </a:endParaRPr>
          </a:p>
          <a:p>
            <a:pPr marL="485775" lvl="1" indent="0">
              <a:buNone/>
            </a:pPr>
            <a:r>
              <a:rPr lang="en-US" sz="2200" dirty="0" smtClean="0">
                <a:latin typeface="Source Code Pro"/>
                <a:cs typeface="Source Code Pro"/>
              </a:rPr>
              <a:t>displayInfo.innerHTML </a:t>
            </a:r>
            <a:r>
              <a:rPr lang="en-US" sz="2200" dirty="0">
                <a:latin typeface="Source Code Pro"/>
                <a:cs typeface="Source Code Pro"/>
              </a:rPr>
              <a:t>+= "&lt;/ul&gt;"</a:t>
            </a:r>
            <a:r>
              <a:rPr lang="en-US" sz="2200" dirty="0" smtClean="0">
                <a:latin typeface="Source Code Pro"/>
                <a:cs typeface="Source Code Pro"/>
              </a:rPr>
              <a:t>;</a:t>
            </a:r>
          </a:p>
          <a:p>
            <a:pPr marL="485775" lvl="1" indent="0">
              <a:buNone/>
            </a:pPr>
            <a:endParaRPr lang="en-US" sz="2200" dirty="0">
              <a:latin typeface="Source Code Pro"/>
              <a:cs typeface="Source Code Pro"/>
            </a:endParaRPr>
          </a:p>
          <a:p>
            <a:pPr lvl="1"/>
            <a:r>
              <a:rPr lang="en-US" dirty="0" smtClean="0"/>
              <a:t>Build HTML with a templating tool (like Handlebars)</a:t>
            </a:r>
          </a:p>
          <a:p>
            <a:pPr marL="485775" lvl="1" indent="0">
              <a:buNone/>
            </a:pPr>
            <a:r>
              <a:rPr lang="en-US" sz="2200" dirty="0" smtClean="0">
                <a:latin typeface="Source Code Pro"/>
                <a:cs typeface="Source Code Pro"/>
              </a:rPr>
              <a:t>var videoInfoTemplate </a:t>
            </a:r>
            <a:r>
              <a:rPr lang="en-US" sz="2200" dirty="0">
                <a:latin typeface="Source Code Pro"/>
                <a:cs typeface="Source Code Pro"/>
              </a:rPr>
              <a:t>= "&lt;h3&gt;About this video&lt;/h3&gt;&lt;h4&gt;Title: {{displayName}}&lt;/h4&gt;&lt;p&gt;Description: {{shortDescription}}&lt;/p&gt;&lt;p&gt;Tags:&lt;/p&gt;&lt;ul&gt;{{#tags}}&lt;li&gt;{{.}}&lt;/li&gt;{{/tags}}&lt;/ul&gt;</a:t>
            </a:r>
            <a:r>
              <a:rPr lang="en-US" sz="2200" dirty="0" smtClean="0">
                <a:latin typeface="Source Code Pro"/>
                <a:cs typeface="Source Code Pro"/>
              </a:rPr>
              <a:t>";</a:t>
            </a:r>
            <a:endParaRPr lang="en-US" sz="2200" dirty="0">
              <a:latin typeface="Source Code Pro"/>
              <a:cs typeface="Source Code Pro"/>
            </a:endParaRPr>
          </a:p>
          <a:p>
            <a:pPr marL="485775" lvl="1" indent="0">
              <a:buNone/>
            </a:pPr>
            <a:r>
              <a:rPr lang="en-US" sz="2200" dirty="0" smtClean="0">
                <a:latin typeface="Source Code Pro"/>
                <a:cs typeface="Source Code Pro"/>
              </a:rPr>
              <a:t>template </a:t>
            </a:r>
            <a:r>
              <a:rPr lang="en-US" sz="2200" dirty="0">
                <a:latin typeface="Source Code Pro"/>
                <a:cs typeface="Source Code Pro"/>
              </a:rPr>
              <a:t>= Handlebars.compile(videoInfoTemplate);</a:t>
            </a:r>
          </a:p>
          <a:p>
            <a:pPr marL="485775" lvl="1" indent="0">
              <a:buNone/>
            </a:pPr>
            <a:r>
              <a:rPr lang="en-US" sz="2200" dirty="0">
                <a:latin typeface="Source Code Pro"/>
                <a:cs typeface="Source Code Pro"/>
              </a:rPr>
              <a:t>results = template(videoDTO);</a:t>
            </a:r>
          </a:p>
          <a:p>
            <a:pPr marL="485775" lvl="1" indent="0">
              <a:buNone/>
            </a:pPr>
            <a:r>
              <a:rPr lang="en-US" sz="2200" dirty="0">
                <a:latin typeface="Source Code Pro"/>
                <a:cs typeface="Source Code Pro"/>
              </a:rPr>
              <a:t>displayInfo.innerHTML = results;</a:t>
            </a:r>
          </a:p>
          <a:p>
            <a:pPr marL="485775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30</a:t>
            </a:fld>
            <a:r>
              <a:rPr lang="en-US" dirty="0" smtClean="0"/>
              <a:t> |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1655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the Video Duration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VIDEO_PLAYER module method: getVideoDuration(formatted?, callback)</a:t>
            </a:r>
          </a:p>
          <a:p>
            <a:pPr lvl="1"/>
            <a:r>
              <a:rPr lang="en-US" dirty="0" smtClean="0"/>
              <a:t>The video length is in the DTO, but as milliseconds – this method gives you a nicely formatted version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latin typeface="Source Code Pro"/>
                <a:cs typeface="Source Code Pro"/>
              </a:rPr>
              <a:t>videoPlayer.</a:t>
            </a:r>
            <a:r>
              <a:rPr lang="en-US" b="1" dirty="0">
                <a:latin typeface="Source Code Pro"/>
                <a:cs typeface="Source Code Pro"/>
              </a:rPr>
              <a:t>getVideoDuration</a:t>
            </a:r>
            <a:r>
              <a:rPr lang="en-US" dirty="0">
                <a:latin typeface="Source Code Pro"/>
                <a:cs typeface="Source Code Pro"/>
              </a:rPr>
              <a:t>( </a:t>
            </a:r>
            <a:r>
              <a:rPr lang="en-US" b="1" dirty="0">
                <a:latin typeface="Source Code Pro"/>
                <a:cs typeface="Source Code Pro"/>
              </a:rPr>
              <a:t>true</a:t>
            </a:r>
            <a:r>
              <a:rPr lang="en-US" dirty="0">
                <a:latin typeface="Source Code Pro"/>
                <a:cs typeface="Source Code Pro"/>
              </a:rPr>
              <a:t>, function(</a:t>
            </a:r>
            <a:r>
              <a:rPr lang="en-US" b="1" dirty="0">
                <a:latin typeface="Source Code Pro"/>
                <a:cs typeface="Source Code Pro"/>
              </a:rPr>
              <a:t>duration</a:t>
            </a:r>
            <a:r>
              <a:rPr lang="en-US" dirty="0">
                <a:latin typeface="Source Code Pro"/>
                <a:cs typeface="Source Code Pro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Source Code Pro"/>
                <a:cs typeface="Source Code Pro"/>
              </a:rPr>
              <a:t>  </a:t>
            </a:r>
            <a:r>
              <a:rPr lang="en-US" dirty="0" smtClean="0">
                <a:latin typeface="Source Code Pro"/>
                <a:cs typeface="Source Code Pro"/>
              </a:rPr>
              <a:t>videoInfo.innerHTML </a:t>
            </a:r>
            <a:r>
              <a:rPr lang="en-US" dirty="0">
                <a:latin typeface="Source Code Pro"/>
                <a:cs typeface="Source Code Pro"/>
              </a:rPr>
              <a:t>+= "&lt;p&gt;Duration: " + </a:t>
            </a:r>
            <a:r>
              <a:rPr lang="en-US" b="1" dirty="0">
                <a:latin typeface="Source Code Pro"/>
                <a:cs typeface="Source Code Pro"/>
              </a:rPr>
              <a:t>duration</a:t>
            </a:r>
            <a:r>
              <a:rPr lang="en-US" dirty="0">
                <a:latin typeface="Source Code Pro"/>
                <a:cs typeface="Source Code Pro"/>
              </a:rPr>
              <a:t> + "&lt;/p&gt;";</a:t>
            </a: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}</a:t>
            </a:r>
            <a:r>
              <a:rPr lang="en-US" dirty="0">
                <a:latin typeface="Source Code Pro"/>
                <a:cs typeface="Source Code Pro"/>
              </a:rPr>
              <a:t>);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31</a:t>
            </a:fld>
            <a:r>
              <a:rPr lang="en-US" dirty="0" smtClean="0"/>
              <a:t> |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5818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32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2150731"/>
          </a:xfrm>
        </p:spPr>
        <p:txBody>
          <a:bodyPr/>
          <a:lstStyle/>
          <a:p>
            <a:r>
              <a:rPr lang="en-US" dirty="0" smtClean="0"/>
              <a:t>Demo 4: Displaying Metadata, Custom Fields and Duration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54571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Checking Renditions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98775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Rendition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</a:p>
          <a:p>
            <a:pPr marL="942975" lvl="1" indent="-457200">
              <a:buFont typeface="+mj-lt"/>
              <a:buAutoNum type="arabicPeriod"/>
            </a:pPr>
            <a:r>
              <a:rPr lang="en-US" dirty="0" smtClean="0"/>
              <a:t>Use getCurrentRendition() at initial video play</a:t>
            </a:r>
          </a:p>
          <a:p>
            <a:pPr marL="942975" lvl="1" indent="-457200">
              <a:buFont typeface="+mj-lt"/>
              <a:buAutoNum type="arabicPeriod"/>
            </a:pPr>
            <a:r>
              <a:rPr lang="en-US" dirty="0" smtClean="0"/>
              <a:t>Display rendition information</a:t>
            </a:r>
          </a:p>
          <a:p>
            <a:pPr marL="942975" lvl="1" indent="-457200">
              <a:buFont typeface="+mj-lt"/>
              <a:buAutoNum type="arabicPeriod"/>
            </a:pPr>
            <a:r>
              <a:rPr lang="en-US" dirty="0" smtClean="0"/>
              <a:t>Use progress event to periodically check for new rendition, and if new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Display new rendition information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Set new rendition information to current rendition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34</a:t>
            </a:fld>
            <a:r>
              <a:rPr lang="en-US" dirty="0" smtClean="0"/>
              <a:t> |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5426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sz="2800" dirty="0">
                <a:latin typeface="Source Code Pro"/>
                <a:cs typeface="Source Code Pro"/>
              </a:rPr>
              <a:t>var onProgress = function(evt){</a:t>
            </a:r>
          </a:p>
          <a:p>
            <a:pPr marL="0" indent="0">
              <a:buNone/>
            </a:pPr>
            <a:r>
              <a:rPr lang="en-US" sz="2800" dirty="0">
                <a:latin typeface="Source Code Pro"/>
                <a:cs typeface="Source Code Pro"/>
              </a:rPr>
              <a:t>	if ((evt.duration - evt.position) &gt; .1) {</a:t>
            </a:r>
          </a:p>
          <a:p>
            <a:pPr marL="0" indent="0">
              <a:buNone/>
            </a:pPr>
            <a:r>
              <a:rPr lang="en-US" sz="2800" dirty="0">
                <a:latin typeface="Source Code Pro"/>
                <a:cs typeface="Source Code Pro"/>
              </a:rPr>
              <a:t>		 videoPlayer.getCurrentRendition( function(</a:t>
            </a:r>
            <a:r>
              <a:rPr lang="en-US" sz="2800" dirty="0">
                <a:solidFill>
                  <a:srgbClr val="FF0000"/>
                </a:solidFill>
                <a:latin typeface="Source Code Pro"/>
                <a:cs typeface="Source Code Pro"/>
              </a:rPr>
              <a:t>renditionDTO</a:t>
            </a:r>
            <a:r>
              <a:rPr lang="en-US" sz="2800" dirty="0">
                <a:latin typeface="Source Code Pro"/>
                <a:cs typeface="Source Code Pro"/>
              </a:rPr>
              <a:t>){</a:t>
            </a:r>
          </a:p>
          <a:p>
            <a:pPr marL="0" indent="0">
              <a:buNone/>
            </a:pPr>
            <a:r>
              <a:rPr lang="en-US" sz="2800" dirty="0">
                <a:latin typeface="Source Code Pro"/>
                <a:cs typeface="Source Code Pro"/>
              </a:rPr>
              <a:t>			if (currentEncodingRate != renditionDTO.encodingRate){</a:t>
            </a:r>
          </a:p>
          <a:p>
            <a:pPr marL="0" indent="0">
              <a:buNone/>
            </a:pPr>
            <a:r>
              <a:rPr lang="en-US" sz="2800" dirty="0">
                <a:latin typeface="Source Code Pro"/>
                <a:cs typeface="Source Code Pro"/>
              </a:rPr>
              <a:t>				displayRendition(renditionDTO);</a:t>
            </a:r>
          </a:p>
          <a:p>
            <a:pPr marL="0" indent="0">
              <a:buNone/>
            </a:pPr>
            <a:r>
              <a:rPr lang="en-US" sz="2800" dirty="0">
                <a:latin typeface="Source Code Pro"/>
                <a:cs typeface="Source Code Pro"/>
              </a:rPr>
              <a:t>				currentEncodingRate = renditionDTO.encodingRate;</a:t>
            </a:r>
          </a:p>
          <a:p>
            <a:pPr marL="0" indent="0">
              <a:buNone/>
            </a:pPr>
            <a:r>
              <a:rPr lang="en-US" sz="2800" dirty="0">
                <a:latin typeface="Source Code Pro"/>
                <a:cs typeface="Source Code Pro"/>
              </a:rPr>
              <a:t>				currentSize = renditionDTO.size;</a:t>
            </a:r>
          </a:p>
          <a:p>
            <a:pPr marL="0" indent="0">
              <a:buNone/>
            </a:pPr>
            <a:r>
              <a:rPr lang="en-US" sz="2800" dirty="0">
                <a:latin typeface="Source Code Pro"/>
                <a:cs typeface="Source Code Pro"/>
              </a:rPr>
              <a:t>			}</a:t>
            </a:r>
          </a:p>
          <a:p>
            <a:pPr marL="0" indent="0">
              <a:buNone/>
            </a:pPr>
            <a:r>
              <a:rPr lang="en-US" sz="2800" dirty="0">
                <a:latin typeface="Source Code Pro"/>
                <a:cs typeface="Source Code Pro"/>
              </a:rPr>
              <a:t>		 });</a:t>
            </a:r>
          </a:p>
          <a:p>
            <a:pPr marL="0" indent="0">
              <a:buNone/>
            </a:pPr>
            <a:r>
              <a:rPr lang="en-US" sz="2800" dirty="0">
                <a:latin typeface="Source Code Pro"/>
                <a:cs typeface="Source Code Pro"/>
              </a:rPr>
              <a:t>	}</a:t>
            </a:r>
          </a:p>
          <a:p>
            <a:pPr marL="0" indent="0">
              <a:buNone/>
            </a:pPr>
            <a:r>
              <a:rPr lang="en-US" sz="2800" dirty="0" smtClean="0">
                <a:latin typeface="Source Code Pro"/>
                <a:cs typeface="Source Code Pro"/>
              </a:rPr>
              <a:t> </a:t>
            </a:r>
            <a:r>
              <a:rPr lang="en-US" sz="2800" dirty="0">
                <a:latin typeface="Source Code Pro"/>
                <a:cs typeface="Source Code Pro"/>
              </a:rPr>
              <a:t>};</a:t>
            </a:r>
          </a:p>
          <a:p>
            <a:pPr marL="0" indent="0">
              <a:buNone/>
            </a:pPr>
            <a:endParaRPr lang="en-US" sz="2800" dirty="0">
              <a:latin typeface="Source Code Pro"/>
              <a:cs typeface="Source Code Pr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35</a:t>
            </a:fld>
            <a:r>
              <a:rPr lang="en-US" dirty="0" smtClean="0"/>
              <a:t> |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0787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36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2150731"/>
          </a:xfrm>
        </p:spPr>
        <p:txBody>
          <a:bodyPr/>
          <a:lstStyle/>
          <a:p>
            <a:r>
              <a:rPr lang="en-US" dirty="0" smtClean="0"/>
              <a:t>Demo 5: Displaying Rendition Information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99454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Fetching and Displaying Playlists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8438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Retrieving Content from Video Cloud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 addition to accessing the data for the video already in the player, you can also retrieve data – for videos or playlists – from Video Cloud</a:t>
            </a:r>
          </a:p>
          <a:p>
            <a:r>
              <a:rPr lang="en-US" sz="3200" dirty="0"/>
              <a:t>Use the </a:t>
            </a:r>
            <a:r>
              <a:rPr lang="en-US" sz="3200" dirty="0" smtClean="0"/>
              <a:t>CONTENT module</a:t>
            </a:r>
          </a:p>
          <a:p>
            <a:r>
              <a:rPr lang="en-US" sz="3200" dirty="0" smtClean="0"/>
              <a:t>You need to know the IDs (or reference IDs) of the content you want</a:t>
            </a:r>
            <a:endParaRPr lang="en-US" sz="3200" dirty="0"/>
          </a:p>
          <a:p>
            <a:endParaRPr lang="en-US" sz="3200" dirty="0" smtClean="0">
              <a:latin typeface="Source Code Pro"/>
              <a:cs typeface="Source Code Pro"/>
            </a:endParaRPr>
          </a:p>
          <a:p>
            <a:pPr marL="0" indent="0">
              <a:buNone/>
            </a:pPr>
            <a:r>
              <a:rPr lang="en-US" sz="3200" dirty="0" smtClean="0">
                <a:latin typeface="Source Code Pro"/>
                <a:cs typeface="Source Code Pro"/>
              </a:rPr>
              <a:t>contentModule.getPlaylistByID</a:t>
            </a:r>
            <a:r>
              <a:rPr lang="en-US" sz="3200" dirty="0">
                <a:latin typeface="Source Code Pro"/>
                <a:cs typeface="Source Code Pro"/>
              </a:rPr>
              <a:t>(id, function( </a:t>
            </a:r>
            <a:r>
              <a:rPr lang="en-US" sz="3200" dirty="0" smtClean="0">
                <a:latin typeface="Source Code Pro"/>
                <a:cs typeface="Source Code Pro"/>
              </a:rPr>
              <a:t>playlistDTO </a:t>
            </a:r>
            <a:r>
              <a:rPr lang="en-US" sz="3200" dirty="0">
                <a:latin typeface="Source Code Pro"/>
                <a:cs typeface="Source Code Pro"/>
              </a:rPr>
              <a:t>) </a:t>
            </a:r>
            <a:r>
              <a:rPr lang="en-US" sz="3200" dirty="0" smtClean="0">
                <a:latin typeface="Source Code Pro"/>
                <a:cs typeface="Source Code Pro"/>
              </a:rPr>
              <a:t>{</a:t>
            </a:r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 </a:t>
            </a:r>
            <a:r>
              <a:rPr lang="en-US" sz="3200" dirty="0" smtClean="0">
                <a:latin typeface="Source Code Pro"/>
                <a:cs typeface="Source Code Pro"/>
              </a:rPr>
              <a:t> /</a:t>
            </a:r>
            <a:r>
              <a:rPr lang="en-US" sz="3200" dirty="0">
                <a:latin typeface="Source Code Pro"/>
                <a:cs typeface="Source Code Pro"/>
              </a:rPr>
              <a:t>*</a:t>
            </a:r>
            <a:r>
              <a:rPr lang="en-US" sz="3200" dirty="0" smtClean="0">
                <a:latin typeface="Source Code Pro"/>
                <a:cs typeface="Source Code Pro"/>
              </a:rPr>
              <a:t> using the same technique as in the previous example, we </a:t>
            </a:r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 </a:t>
            </a:r>
            <a:r>
              <a:rPr lang="en-US" sz="3200" dirty="0" smtClean="0">
                <a:latin typeface="Source Code Pro"/>
                <a:cs typeface="Source Code Pro"/>
              </a:rPr>
              <a:t> can display the playlist in the page any way we want to – </a:t>
            </a:r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 </a:t>
            </a:r>
            <a:r>
              <a:rPr lang="en-US" sz="3200" dirty="0" smtClean="0">
                <a:latin typeface="Source Code Pro"/>
                <a:cs typeface="Source Code Pro"/>
              </a:rPr>
              <a:t> Handlebars is useful for this */</a:t>
            </a:r>
          </a:p>
          <a:p>
            <a:pPr marL="0" indent="0">
              <a:buNone/>
            </a:pPr>
            <a:r>
              <a:rPr lang="en-US" sz="3200" dirty="0" smtClean="0">
                <a:latin typeface="Source Code Pro"/>
                <a:cs typeface="Source Code Pro"/>
              </a:rPr>
              <a:t>}</a:t>
            </a:r>
            <a:endParaRPr lang="en-US" sz="3200" dirty="0">
              <a:latin typeface="Source Code Pro"/>
              <a:cs typeface="Source Code Pro"/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23545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B3EEF90A-C5D0-4191-B972-44CAEADB83BF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39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110595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A possible implementation</a:t>
            </a:r>
            <a:endParaRPr lang="en-US" dirty="0" smtClean="0"/>
          </a:p>
        </p:txBody>
      </p:sp>
      <p:sp>
        <p:nvSpPr>
          <p:cNvPr id="110596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400" dirty="0" smtClean="0"/>
              <a:t>Get the playlist</a:t>
            </a:r>
          </a:p>
          <a:p>
            <a:pPr eaLnBrk="1" hangingPunct="1"/>
            <a:r>
              <a:rPr lang="en-US" sz="3400" dirty="0" smtClean="0"/>
              <a:t>Loop over array of videos in the playlist (</a:t>
            </a:r>
            <a:r>
              <a:rPr lang="en-US" sz="3400" dirty="0" smtClean="0">
                <a:latin typeface="Source Code Pro"/>
                <a:cs typeface="Source Code Pro"/>
              </a:rPr>
              <a:t>videos</a:t>
            </a:r>
            <a:r>
              <a:rPr lang="en-US" sz="3400" dirty="0" smtClean="0"/>
              <a:t> property form playlist DTO)</a:t>
            </a:r>
          </a:p>
          <a:p>
            <a:pPr eaLnBrk="1" hangingPunct="1"/>
            <a:r>
              <a:rPr lang="en-US" sz="3400" dirty="0" smtClean="0"/>
              <a:t>Display videos per implementation (e.g. HTML &lt;select&gt; tag)</a:t>
            </a:r>
          </a:p>
          <a:p>
            <a:pPr eaLnBrk="1" hangingPunct="1"/>
            <a:r>
              <a:rPr lang="en-US" sz="3400" dirty="0" smtClean="0"/>
              <a:t>On selection of video use </a:t>
            </a:r>
            <a:r>
              <a:rPr lang="en-US" sz="3400" dirty="0" smtClean="0">
                <a:latin typeface="Source Code Pro"/>
                <a:cs typeface="Source Code Pro"/>
              </a:rPr>
              <a:t>loadVideoByID(id)</a:t>
            </a:r>
            <a:r>
              <a:rPr lang="en-US" sz="3400" dirty="0" smtClean="0"/>
              <a:t> to play video</a:t>
            </a:r>
            <a:endParaRPr lang="en-US" sz="3400" dirty="0" smtClean="0"/>
          </a:p>
        </p:txBody>
      </p:sp>
    </p:spTree>
    <p:extLst>
      <p:ext uri="{BB962C8B-B14F-4D97-AF65-F5344CB8AC3E}">
        <p14:creationId xmlns:p14="http://schemas.microsoft.com/office/powerpoint/2010/main" val="322009982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9E0D0172-8355-43F0-A5D6-F5B25D73D9D0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4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Set Up 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000" dirty="0"/>
              <a:t>Brightcove Account</a:t>
            </a:r>
          </a:p>
          <a:p>
            <a:pPr lvl="1" eaLnBrk="1" hangingPunct="1"/>
            <a:r>
              <a:rPr lang="en-US" sz="3000" dirty="0"/>
              <a:t>All the course samples work off of a Developer Training account, but they should work with your own players as well</a:t>
            </a:r>
          </a:p>
          <a:p>
            <a:pPr eaLnBrk="1" hangingPunct="1"/>
            <a:r>
              <a:rPr lang="en-US" sz="3000" dirty="0"/>
              <a:t>Samples</a:t>
            </a:r>
          </a:p>
          <a:p>
            <a:pPr lvl="1" eaLnBrk="1" hangingPunct="1"/>
            <a:r>
              <a:rPr lang="en-US" sz="3000" dirty="0"/>
              <a:t>Can be viewed in any web </a:t>
            </a:r>
            <a:r>
              <a:rPr lang="en-US" sz="3000" dirty="0" smtClean="0"/>
              <a:t>browser (including Safari on iOS devices)</a:t>
            </a:r>
          </a:p>
          <a:p>
            <a:pPr eaLnBrk="1" hangingPunct="1"/>
            <a:r>
              <a:rPr lang="en-US" sz="3000" dirty="0">
                <a:solidFill>
                  <a:schemeClr val="tx1"/>
                </a:solidFill>
              </a:rPr>
              <a:t>You will also need an editor for HTML/JavaScript</a:t>
            </a:r>
          </a:p>
          <a:p>
            <a:pPr lvl="1" eaLnBrk="1" hangingPunct="1"/>
            <a:r>
              <a:rPr lang="en-US" sz="3000" dirty="0">
                <a:solidFill>
                  <a:schemeClr val="tx1"/>
                </a:solidFill>
              </a:rPr>
              <a:t>Any plain text editor will work</a:t>
            </a:r>
          </a:p>
          <a:p>
            <a:pPr lvl="1"/>
            <a:r>
              <a:rPr lang="en-US" sz="3000" dirty="0">
                <a:solidFill>
                  <a:schemeClr val="tx1"/>
                </a:solidFill>
              </a:rPr>
              <a:t>An editor such as</a:t>
            </a:r>
            <a:r>
              <a:rPr lang="en-US" sz="3000" dirty="0" smtClean="0">
                <a:solidFill>
                  <a:schemeClr val="tx1"/>
                </a:solidFill>
              </a:rPr>
              <a:t> Chocolat, Sublime Text, </a:t>
            </a:r>
            <a:r>
              <a:rPr lang="en-US" sz="3000" dirty="0">
                <a:solidFill>
                  <a:schemeClr val="tx1"/>
                </a:solidFill>
              </a:rPr>
              <a:t>Dreamweaver, BBEdit, or CoffeeCup, that provides code-hinting and syntax highlighting is recommended</a:t>
            </a:r>
          </a:p>
        </p:txBody>
      </p:sp>
    </p:spTree>
    <p:extLst>
      <p:ext uri="{BB962C8B-B14F-4D97-AF65-F5344CB8AC3E}">
        <p14:creationId xmlns:p14="http://schemas.microsoft.com/office/powerpoint/2010/main" val="210939896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40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2150731"/>
          </a:xfrm>
        </p:spPr>
        <p:txBody>
          <a:bodyPr/>
          <a:lstStyle/>
          <a:p>
            <a:r>
              <a:rPr lang="en-US" dirty="0" smtClean="0"/>
              <a:t>Demo 6: Play a Video on Selection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502418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9B6BCBA3-1D58-41CB-BB98-D22096C20B77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41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What’s Next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4730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400" dirty="0">
                <a:hlinkClick r:id="rId2"/>
              </a:rPr>
              <a:t>http://docs.brightcove.com/en/smart-player-api/</a:t>
            </a:r>
            <a:r>
              <a:rPr lang="en-US" sz="3400" dirty="0" smtClean="0">
                <a:hlinkClick r:id="rId2"/>
              </a:rPr>
              <a:t>index.html</a:t>
            </a:r>
            <a:endParaRPr lang="en-US" sz="3400" dirty="0" smtClean="0"/>
          </a:p>
          <a:p>
            <a:pPr lvl="1"/>
            <a:r>
              <a:rPr lang="en-US" sz="3400" dirty="0" smtClean="0"/>
              <a:t>Getting Started Guide</a:t>
            </a:r>
          </a:p>
          <a:p>
            <a:pPr lvl="1"/>
            <a:r>
              <a:rPr lang="en-US" sz="3400" dirty="0" smtClean="0"/>
              <a:t>Complete API Reference</a:t>
            </a:r>
          </a:p>
          <a:p>
            <a:pPr lvl="1"/>
            <a:r>
              <a:rPr lang="en-US" sz="3400" dirty="0" smtClean="0"/>
              <a:t>More examples</a:t>
            </a:r>
          </a:p>
          <a:p>
            <a:r>
              <a:rPr lang="en-US" sz="3400" dirty="0">
                <a:hlinkClick r:id="rId3"/>
              </a:rPr>
              <a:t>http://</a:t>
            </a:r>
            <a:r>
              <a:rPr lang="en-US" sz="3400" dirty="0" smtClean="0">
                <a:hlinkClick r:id="rId3"/>
              </a:rPr>
              <a:t>forum.brightcove.com</a:t>
            </a:r>
            <a:r>
              <a:rPr lang="en-US" sz="3400" dirty="0" smtClean="0"/>
              <a:t> </a:t>
            </a:r>
          </a:p>
          <a:p>
            <a:pPr lvl="1"/>
            <a:r>
              <a:rPr lang="en-US" sz="3400" dirty="0" smtClean="0"/>
              <a:t>Includes a Developer forum with a section specifically on the Smart Player API</a:t>
            </a:r>
          </a:p>
        </p:txBody>
      </p:sp>
    </p:spTree>
    <p:extLst>
      <p:ext uri="{BB962C8B-B14F-4D97-AF65-F5344CB8AC3E}">
        <p14:creationId xmlns:p14="http://schemas.microsoft.com/office/powerpoint/2010/main" val="407616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700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Brightcove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9253119"/>
            <a:ext cx="812230" cy="4038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9598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Players Used in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The Smart Player API will work with any Brightcove Player</a:t>
            </a:r>
          </a:p>
          <a:p>
            <a:r>
              <a:rPr lang="en-US" sz="3000" dirty="0" smtClean="0"/>
              <a:t>In this </a:t>
            </a:r>
            <a:r>
              <a:rPr lang="en-US" sz="3000" dirty="0" smtClean="0"/>
              <a:t>course </a:t>
            </a:r>
            <a:r>
              <a:rPr lang="en-US" sz="3000" dirty="0" smtClean="0"/>
              <a:t>we will be using the standard Chromeless for all examples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2822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</a:t>
            </a:r>
            <a:r>
              <a:rPr lang="en-US" cap="none" dirty="0" smtClean="0"/>
              <a:t>ava</a:t>
            </a:r>
            <a:r>
              <a:rPr lang="en-US" dirty="0" smtClean="0"/>
              <a:t>s</a:t>
            </a:r>
            <a:r>
              <a:rPr lang="en-US" cap="none" dirty="0" smtClean="0"/>
              <a:t>cript</a:t>
            </a:r>
            <a:r>
              <a:rPr lang="en-US" dirty="0" smtClean="0"/>
              <a:t> Code Dilemma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Purpose of this session is to teach Smart Player API code</a:t>
            </a:r>
          </a:p>
          <a:p>
            <a:pPr lvl="1"/>
            <a:r>
              <a:rPr lang="en-US" sz="3000" dirty="0" smtClean="0"/>
              <a:t>Is it also appropriate to suggest best practices in JavaScript?</a:t>
            </a:r>
          </a:p>
          <a:p>
            <a:pPr lvl="1"/>
            <a:r>
              <a:rPr lang="en-US" sz="3000" dirty="0" smtClean="0"/>
              <a:t>What if code is copied directly and not modified thus giving user poorly architec</a:t>
            </a:r>
            <a:r>
              <a:rPr lang="en-US" sz="3000" dirty="0" smtClean="0"/>
              <a:t>ted code?</a:t>
            </a:r>
            <a:endParaRPr lang="en-US" sz="3000" dirty="0" smtClean="0"/>
          </a:p>
          <a:p>
            <a:r>
              <a:rPr lang="en-US" sz="3000" dirty="0" smtClean="0"/>
              <a:t>Good pattern to use is a</a:t>
            </a:r>
            <a:r>
              <a:rPr lang="en-US" sz="3000" dirty="0" smtClean="0"/>
              <a:t> </a:t>
            </a:r>
            <a:r>
              <a:rPr lang="en-US" sz="3000" dirty="0" smtClean="0"/>
              <a:t>basic version of the </a:t>
            </a:r>
            <a:r>
              <a:rPr lang="en-US" sz="3000" dirty="0" smtClean="0">
                <a:hlinkClick r:id="rId2"/>
              </a:rPr>
              <a:t>Module pattern</a:t>
            </a:r>
            <a:endParaRPr lang="en-US" sz="3000" dirty="0" smtClean="0"/>
          </a:p>
          <a:p>
            <a:pPr lvl="1"/>
            <a:r>
              <a:rPr lang="en-US" sz="3000" dirty="0" smtClean="0"/>
              <a:t>Keeps variables out of the global name space to avoid collisions with other scripts used in the page</a:t>
            </a:r>
          </a:p>
          <a:p>
            <a:pPr lvl="1"/>
            <a:r>
              <a:rPr lang="en-US" sz="3000" dirty="0" smtClean="0"/>
              <a:t>All variable initialized at the top to make it easier to find them</a:t>
            </a:r>
          </a:p>
          <a:p>
            <a:pPr lvl="1"/>
            <a:r>
              <a:rPr lang="en-US" sz="3000" dirty="0" smtClean="0"/>
              <a:t>Allows you to have both public and private data/functions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457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 bwMode="auto">
          <a:xfrm>
            <a:off x="4476287" y="4687284"/>
            <a:ext cx="312436" cy="98721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154707" tIns="77354" rIns="154707" bIns="77354" rtlCol="0" anchor="ctr">
            <a:prstTxWarp prst="textNoShape">
              <a:avLst/>
            </a:prstTxWarp>
            <a:spAutoFit/>
          </a:bodyPr>
          <a:lstStyle/>
          <a:p>
            <a:endParaRPr lang="en-US" sz="5400" dirty="0">
              <a:solidFill>
                <a:srgbClr val="E1E1E1"/>
              </a:solidFill>
              <a:latin typeface="Arial'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515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96C43317-A89F-46B2-A7CC-36262F61828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8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The Smart Player API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/>
            <a:r>
              <a:rPr lang="en-US" sz="3000" dirty="0"/>
              <a:t>Customize, integrate with or add functionality to your players through external scripts. The API:</a:t>
            </a:r>
          </a:p>
          <a:p>
            <a:pPr lvl="1" eaLnBrk="1" hangingPunct="1"/>
            <a:r>
              <a:rPr lang="en-US" sz="3000" dirty="0"/>
              <a:t>Exposes objects and events in the player</a:t>
            </a:r>
          </a:p>
          <a:p>
            <a:pPr lvl="1" eaLnBrk="1" hangingPunct="1"/>
            <a:r>
              <a:rPr lang="en-US" sz="3000" dirty="0"/>
              <a:t>Offers methods to control or alter functionality</a:t>
            </a:r>
          </a:p>
          <a:p>
            <a:pPr lvl="1" eaLnBrk="1" hangingPunct="1"/>
            <a:r>
              <a:rPr lang="en-US" sz="3000" dirty="0"/>
              <a:t>Allows for reporting or acting on player </a:t>
            </a:r>
            <a:r>
              <a:rPr lang="en-US" sz="3000" dirty="0" smtClean="0"/>
              <a:t>events</a:t>
            </a:r>
          </a:p>
          <a:p>
            <a:r>
              <a:rPr lang="en-US" sz="3000" dirty="0" smtClean="0"/>
              <a:t>Works with all Brightcove Players, both the Flash and HTML5 versions</a:t>
            </a:r>
          </a:p>
          <a:p>
            <a:pPr marL="773537" lvl="1" indent="0">
              <a:buNone/>
            </a:pPr>
            <a:endParaRPr lang="en-US" sz="3000" dirty="0"/>
          </a:p>
          <a:p>
            <a:pPr lvl="1" eaLnBrk="1" hangingPunct="1">
              <a:buFontTx/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74545259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Smart Player API Classes</a:t>
            </a:r>
          </a:p>
        </p:txBody>
      </p:sp>
      <p:sp>
        <p:nvSpPr>
          <p:cNvPr id="77826" name="Rectangle 5"/>
          <p:cNvSpPr>
            <a:spLocks noChangeArrowheads="1"/>
          </p:cNvSpPr>
          <p:nvPr/>
        </p:nvSpPr>
        <p:spPr bwMode="auto">
          <a:xfrm>
            <a:off x="5156629" y="2362959"/>
            <a:ext cx="7075422" cy="866422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0"/>
            <a:tileRect/>
          </a:gradFill>
          <a:ln w="9525" algn="ctr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lIns="154707" tIns="77354" rIns="154707" bIns="77354" anchor="ctr"/>
          <a:lstStyle/>
          <a:p>
            <a:pPr algn="ctr" eaLnBrk="0" hangingPunct="0"/>
            <a:r>
              <a:rPr lang="en-US" sz="4100" dirty="0">
                <a:cs typeface="ＭＳ Ｐゴシック"/>
              </a:rPr>
              <a:t>Brightcove Experience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57650" y="4344564"/>
            <a:ext cx="5382799" cy="3299401"/>
            <a:chOff x="1076607" y="4344563"/>
            <a:chExt cx="7617733" cy="3299401"/>
          </a:xfrm>
        </p:grpSpPr>
        <p:sp>
          <p:nvSpPr>
            <p:cNvPr id="77827" name="Rectangle 6"/>
            <p:cNvSpPr>
              <a:spLocks noChangeArrowheads="1"/>
            </p:cNvSpPr>
            <p:nvPr/>
          </p:nvSpPr>
          <p:spPr bwMode="auto">
            <a:xfrm>
              <a:off x="1076607" y="4344563"/>
              <a:ext cx="7617733" cy="3299401"/>
            </a:xfrm>
            <a:prstGeom prst="rect">
              <a:avLst/>
            </a:prstGeom>
            <a:gradFill flip="none" rotWithShape="1">
              <a:gsLst>
                <a:gs pos="0">
                  <a:srgbClr val="CC3366"/>
                </a:gs>
                <a:gs pos="100000">
                  <a:schemeClr val="accent3">
                    <a:lumMod val="40000"/>
                    <a:lumOff val="60000"/>
                  </a:schemeClr>
                </a:gs>
              </a:gsLst>
              <a:lin ang="5400000" scaled="0"/>
              <a:tileRect/>
            </a:gradFill>
            <a:ln w="9525" algn="ctr">
              <a:solidFill>
                <a:schemeClr val="accent3">
                  <a:lumMod val="50000"/>
                </a:schemeClr>
              </a:solidFill>
              <a:round/>
              <a:headEnd/>
              <a:tailEnd/>
            </a:ln>
          </p:spPr>
          <p:txBody>
            <a:bodyPr lIns="154707" tIns="77354" rIns="154707" bIns="77354"/>
            <a:lstStyle/>
            <a:p>
              <a:pPr eaLnBrk="0" hangingPunct="0"/>
              <a:r>
                <a:rPr lang="en-US" sz="41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ＭＳ Ｐゴシック"/>
                </a:rPr>
                <a:t>Modules</a:t>
              </a:r>
            </a:p>
          </p:txBody>
        </p:sp>
        <p:sp>
          <p:nvSpPr>
            <p:cNvPr id="77828" name="TextBox 7"/>
            <p:cNvSpPr txBox="1">
              <a:spLocks noChangeArrowheads="1"/>
            </p:cNvSpPr>
            <p:nvPr/>
          </p:nvSpPr>
          <p:spPr bwMode="auto">
            <a:xfrm>
              <a:off x="1244478" y="5300887"/>
              <a:ext cx="5001804" cy="463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54707" tIns="77354" rIns="154707" bIns="77354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cs typeface="ＭＳ Ｐゴシック"/>
                </a:rPr>
                <a:t>High level functional classes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206521" y="4344564"/>
            <a:ext cx="4975639" cy="3299401"/>
            <a:chOff x="7977674" y="4344564"/>
            <a:chExt cx="7617733" cy="3299401"/>
          </a:xfrm>
        </p:grpSpPr>
        <p:grpSp>
          <p:nvGrpSpPr>
            <p:cNvPr id="10" name="Group 9"/>
            <p:cNvGrpSpPr/>
            <p:nvPr/>
          </p:nvGrpSpPr>
          <p:grpSpPr>
            <a:xfrm>
              <a:off x="7977674" y="4344564"/>
              <a:ext cx="7617733" cy="3299401"/>
              <a:chOff x="66144" y="4344564"/>
              <a:chExt cx="7617733" cy="3299401"/>
            </a:xfrm>
          </p:grpSpPr>
          <p:sp>
            <p:nvSpPr>
              <p:cNvPr id="11" name="Rectangle 6"/>
              <p:cNvSpPr>
                <a:spLocks noChangeArrowheads="1"/>
              </p:cNvSpPr>
              <p:nvPr/>
            </p:nvSpPr>
            <p:spPr bwMode="auto">
              <a:xfrm>
                <a:off x="66144" y="4344564"/>
                <a:ext cx="7617733" cy="3299401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lIns="154707" tIns="77354" rIns="154707" bIns="77354"/>
              <a:lstStyle/>
              <a:p>
                <a:pPr eaLnBrk="0" hangingPunct="0"/>
                <a:r>
                  <a:rPr lang="en-US" sz="4100" dirty="0" smtClean="0">
                    <a:solidFill>
                      <a:schemeClr val="tx1">
                        <a:lumMod val="20000"/>
                        <a:lumOff val="80000"/>
                      </a:schemeClr>
                    </a:solidFill>
                    <a:cs typeface="ＭＳ Ｐゴシック"/>
                  </a:rPr>
                  <a:t>Events</a:t>
                </a:r>
                <a:endParaRPr lang="en-US" sz="41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ＭＳ Ｐゴシック"/>
                </a:endParaRPr>
              </a:p>
            </p:txBody>
          </p:sp>
          <p:sp>
            <p:nvSpPr>
              <p:cNvPr id="12" name="TextBox 7"/>
              <p:cNvSpPr txBox="1">
                <a:spLocks noChangeArrowheads="1"/>
              </p:cNvSpPr>
              <p:nvPr/>
            </p:nvSpPr>
            <p:spPr bwMode="auto">
              <a:xfrm>
                <a:off x="1772242" y="5300887"/>
                <a:ext cx="312436" cy="5255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154707" tIns="77354" rIns="154707" bIns="77354">
                <a:spAutoFit/>
              </a:bodyPr>
              <a:lstStyle/>
              <a:p>
                <a:endParaRPr lang="en-US" sz="2400" dirty="0" smtClean="0">
                  <a:solidFill>
                    <a:schemeClr val="bg1"/>
                  </a:solidFill>
                  <a:cs typeface="ＭＳ Ｐゴシック"/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8151733" y="5353081"/>
              <a:ext cx="744367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smtClean="0">
                  <a:solidFill>
                    <a:srgbClr val="FFFFFF"/>
                  </a:solidFill>
                </a:rPr>
                <a:t>Player / playback events that you can handle</a:t>
              </a:r>
              <a:endParaRPr lang="en-US" sz="2000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8" name="Elbow Connector 7"/>
          <p:cNvCxnSpPr>
            <a:stCxn id="77826" idx="2"/>
            <a:endCxn id="77827" idx="0"/>
          </p:cNvCxnSpPr>
          <p:nvPr/>
        </p:nvCxnSpPr>
        <p:spPr>
          <a:xfrm rot="5400000">
            <a:off x="5364104" y="1014327"/>
            <a:ext cx="1115183" cy="554529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77826" idx="2"/>
            <a:endCxn id="11" idx="0"/>
          </p:cNvCxnSpPr>
          <p:nvPr/>
        </p:nvCxnSpPr>
        <p:spPr>
          <a:xfrm rot="16200000" flipH="1">
            <a:off x="8136749" y="3786971"/>
            <a:ext cx="1115183" cy="1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1653053" y="4338990"/>
            <a:ext cx="4975639" cy="3299401"/>
            <a:chOff x="7977674" y="4344564"/>
            <a:chExt cx="7617733" cy="3299401"/>
          </a:xfrm>
        </p:grpSpPr>
        <p:grpSp>
          <p:nvGrpSpPr>
            <p:cNvPr id="16" name="Group 15"/>
            <p:cNvGrpSpPr/>
            <p:nvPr/>
          </p:nvGrpSpPr>
          <p:grpSpPr>
            <a:xfrm>
              <a:off x="7977674" y="4344564"/>
              <a:ext cx="7617733" cy="3299401"/>
              <a:chOff x="66144" y="4344564"/>
              <a:chExt cx="7617733" cy="3299401"/>
            </a:xfrm>
          </p:grpSpPr>
          <p:sp>
            <p:nvSpPr>
              <p:cNvPr id="18" name="Rectangle 6"/>
              <p:cNvSpPr>
                <a:spLocks noChangeArrowheads="1"/>
              </p:cNvSpPr>
              <p:nvPr/>
            </p:nvSpPr>
            <p:spPr bwMode="auto">
              <a:xfrm>
                <a:off x="66144" y="4344564"/>
                <a:ext cx="7617733" cy="329940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headEnd/>
                <a:tailEnd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lIns="154707" tIns="77354" rIns="154707" bIns="77354"/>
              <a:lstStyle/>
              <a:p>
                <a:pPr eaLnBrk="0" hangingPunct="0"/>
                <a:r>
                  <a:rPr lang="en-US" sz="4100" dirty="0" smtClean="0">
                    <a:solidFill>
                      <a:schemeClr val="tx1">
                        <a:lumMod val="20000"/>
                        <a:lumOff val="80000"/>
                      </a:schemeClr>
                    </a:solidFill>
                    <a:cs typeface="ＭＳ Ｐゴシック"/>
                  </a:rPr>
                  <a:t>Data</a:t>
                </a:r>
                <a:endParaRPr lang="en-US" sz="41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ＭＳ Ｐゴシック"/>
                </a:endParaRPr>
              </a:p>
            </p:txBody>
          </p:sp>
          <p:sp>
            <p:nvSpPr>
              <p:cNvPr id="19" name="TextBox 7"/>
              <p:cNvSpPr txBox="1">
                <a:spLocks noChangeArrowheads="1"/>
              </p:cNvSpPr>
              <p:nvPr/>
            </p:nvSpPr>
            <p:spPr bwMode="auto">
              <a:xfrm>
                <a:off x="1772242" y="5300887"/>
                <a:ext cx="312436" cy="5255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154707" tIns="77354" rIns="154707" bIns="77354">
                <a:spAutoFit/>
              </a:bodyPr>
              <a:lstStyle/>
              <a:p>
                <a:endParaRPr lang="en-US" sz="2400" dirty="0" smtClean="0">
                  <a:solidFill>
                    <a:schemeClr val="bg1"/>
                  </a:solidFill>
                  <a:cs typeface="ＭＳ Ｐゴシック"/>
                </a:endParaRPr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8151733" y="5353081"/>
              <a:ext cx="744367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smtClean="0">
                  <a:solidFill>
                    <a:srgbClr val="FFFFFF"/>
                  </a:solidFill>
                </a:rPr>
                <a:t>Data objects that can be accessed</a:t>
              </a:r>
              <a:endParaRPr lang="en-US" sz="2000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20" name="Elbow Connector 19"/>
          <p:cNvCxnSpPr>
            <a:stCxn id="77826" idx="2"/>
            <a:endCxn id="18" idx="0"/>
          </p:cNvCxnSpPr>
          <p:nvPr/>
        </p:nvCxnSpPr>
        <p:spPr>
          <a:xfrm rot="16200000" flipH="1">
            <a:off x="10862802" y="1060918"/>
            <a:ext cx="1109609" cy="544653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351773" y="8150999"/>
            <a:ext cx="126851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indent="0"/>
            <a:r>
              <a:rPr lang="en-US" dirty="0" smtClean="0"/>
              <a:t>API Reference: </a:t>
            </a:r>
            <a:r>
              <a:rPr lang="en-US" dirty="0">
                <a:hlinkClick r:id="rId3"/>
              </a:rPr>
              <a:t>http://docs.brightcove.com/en/smart-player-api/index.html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142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15116</TotalTime>
  <Words>1933</Words>
  <Application>Microsoft Macintosh PowerPoint</Application>
  <PresentationFormat>Custom</PresentationFormat>
  <Paragraphs>371</Paragraphs>
  <Slides>43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Default Theme</vt:lpstr>
      <vt:lpstr>Developing with the Smart Player API</vt:lpstr>
      <vt:lpstr>Agenda</vt:lpstr>
      <vt:lpstr>Smart Player API Training</vt:lpstr>
      <vt:lpstr>Set Up </vt:lpstr>
      <vt:lpstr>Players Used in the Course</vt:lpstr>
      <vt:lpstr>Javascript Code Dilemma</vt:lpstr>
      <vt:lpstr>PowerPoint Presentation</vt:lpstr>
      <vt:lpstr>The Smart Player API</vt:lpstr>
      <vt:lpstr>Smart Player API Classes</vt:lpstr>
      <vt:lpstr>The Player API is EVENT-DRIVEN</vt:lpstr>
      <vt:lpstr>Methods are asynchronous</vt:lpstr>
      <vt:lpstr>PowerPoint Presentation</vt:lpstr>
      <vt:lpstr>Setup</vt:lpstr>
      <vt:lpstr>Studio Generated JS Code with added params</vt:lpstr>
      <vt:lpstr>Initial Event Handlers</vt:lpstr>
      <vt:lpstr>PowerPoint Presentation</vt:lpstr>
      <vt:lpstr>PowerPoint Presentation</vt:lpstr>
      <vt:lpstr>Calling Methods</vt:lpstr>
      <vt:lpstr>Understanding the video DTO</vt:lpstr>
      <vt:lpstr>Understanding the video DTO (cont)</vt:lpstr>
      <vt:lpstr>PowerPoint Presentation</vt:lpstr>
      <vt:lpstr>PowerPoint Presentation</vt:lpstr>
      <vt:lpstr>Event Listeners</vt:lpstr>
      <vt:lpstr>PowerPoint Presentation</vt:lpstr>
      <vt:lpstr>PowerPoint Presentation</vt:lpstr>
      <vt:lpstr>Player Modules</vt:lpstr>
      <vt:lpstr>Accessing Modules</vt:lpstr>
      <vt:lpstr>Public Constants for Modules</vt:lpstr>
      <vt:lpstr>Data Transfer Objects</vt:lpstr>
      <vt:lpstr>Displaying videoDTO information in HTML</vt:lpstr>
      <vt:lpstr>Getting the Video Duration</vt:lpstr>
      <vt:lpstr>PowerPoint Presentation</vt:lpstr>
      <vt:lpstr>PowerPoint Presentation</vt:lpstr>
      <vt:lpstr>Checking for Rendition changes</vt:lpstr>
      <vt:lpstr>Code implementation</vt:lpstr>
      <vt:lpstr>PowerPoint Presentation</vt:lpstr>
      <vt:lpstr>PowerPoint Presentation</vt:lpstr>
      <vt:lpstr>Retrieving Content from Video Cloud</vt:lpstr>
      <vt:lpstr>A possible implementation</vt:lpstr>
      <vt:lpstr>PowerPoint Presentation</vt:lpstr>
      <vt:lpstr>PowerPoint Presentation</vt:lpstr>
      <vt:lpstr>Other Resources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the Universal Player API</dc:title>
  <dc:creator>Robert Crooks</dc:creator>
  <cp:lastModifiedBy>Matt Boles</cp:lastModifiedBy>
  <cp:revision>96</cp:revision>
  <dcterms:created xsi:type="dcterms:W3CDTF">2011-11-27T08:26:53Z</dcterms:created>
  <dcterms:modified xsi:type="dcterms:W3CDTF">2013-05-05T21:53:34Z</dcterms:modified>
</cp:coreProperties>
</file>