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2"/>
  </p:notesMasterIdLst>
  <p:sldIdLst>
    <p:sldId id="415" r:id="rId2"/>
    <p:sldId id="264" r:id="rId3"/>
    <p:sldId id="265" r:id="rId4"/>
    <p:sldId id="371" r:id="rId5"/>
    <p:sldId id="370" r:id="rId6"/>
    <p:sldId id="259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408" r:id="rId44"/>
    <p:sldId id="409" r:id="rId45"/>
    <p:sldId id="410" r:id="rId46"/>
    <p:sldId id="411" r:id="rId47"/>
    <p:sldId id="412" r:id="rId48"/>
    <p:sldId id="413" r:id="rId49"/>
    <p:sldId id="414" r:id="rId50"/>
    <p:sldId id="322" r:id="rId51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20" y="-47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CF02B62A-41DD-41E4-B590-258F4F9C71F2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Need to get code from the publishing module to start.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You’ll be writing lots of code that deals with the different events.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If you need features we don’t provide, 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3BB1C87A-A18E-4030-AB96-872BC2F786DF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19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E16B789E-2350-40AB-8E7B-6C276619E878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20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21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7833EC8-48A1-43E6-927C-1465A4D35F1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06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25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5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80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28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67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12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923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34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718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91D0A6B-B391-486F-AC19-5E1A2977C5B7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36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1521DE7-EAC0-4C1C-86CF-F63E9F89FC7D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37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61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615E75DC-D837-4E37-97EF-9C3111849039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6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19DC8B7-FF27-4D91-9FB8-57680F7765E0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39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369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145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956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712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44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65463E20-18A0-49D2-8293-B7BA2C0DF58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47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89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730C726A-3AEA-464A-AF0E-6CFCEF7A6B77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8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en-US" dirty="0" smtClean="0">
                <a:ea typeface="ＭＳ Ｐゴシック"/>
              </a:rPr>
              <a:t>WAMP Package on USB Drive / CD-R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Copy Folder XAMPP to C:\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C:\XAMPP\xampp_setup.bat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C:\XAMPP\xampp_start.bat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This will be part of the set up ….</a:t>
            </a:r>
          </a:p>
          <a:p>
            <a:pPr lvl="1" eaLnBrk="1" hangingPunct="1"/>
            <a:endParaRPr lang="en-US" dirty="0" smtClean="0">
              <a:ea typeface="ＭＳ Ｐゴシック"/>
            </a:endParaRPr>
          </a:p>
          <a:p>
            <a:pPr lvl="1" eaLnBrk="1" hangingPunct="1"/>
            <a:r>
              <a:rPr lang="en-US" dirty="0" smtClean="0">
                <a:ea typeface="ＭＳ Ｐゴシック"/>
              </a:rPr>
              <a:t>WAMP Package on USB Drive / CD-R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Copy Folder XAMPP to C:\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C:\XAMPP\xampp_setup.bat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C:\XAMPP\xampp_start.bat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 What are the instructions to restart the sandbox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49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5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CF02B62A-41DD-41E4-B590-258F4F9C71F2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Need to get code from the publishing module to start.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You’ll be writing lots of code that deals with the different events.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If you need features we don’t provide, 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2E8C67A9-32BA-4AD7-B534-1828318F047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16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7833EC8-48A1-43E6-927C-1465A4D35F1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18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mboles@brightcove.com" TargetMode="External"/><Relationship Id="rId3" Type="http://schemas.openxmlformats.org/officeDocument/2006/relationships/hyperlink" Target="mailto:training@brightcove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ocs.brightcove.com/en/smart-player-api/index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eproject.com/Articles/247241/Javascript-Module-Pattern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with the Smart Player API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877949" y="5193485"/>
            <a:ext cx="14728429" cy="285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  <a:normAutofit/>
          </a:bodyPr>
          <a:lstStyle>
            <a:lvl1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6000" b="0" kern="1200" cap="none">
                <a:solidFill>
                  <a:srgbClr val="FFFFFF"/>
                </a:solidFill>
                <a:latin typeface="Arial"/>
                <a:ea typeface="ＭＳ Ｐゴシック" charset="-128"/>
                <a:cs typeface="Arial"/>
              </a:defRPr>
            </a:lvl1pPr>
            <a:lvl2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2pPr>
            <a:lvl3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3pPr>
            <a:lvl4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4pPr>
            <a:lvl5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5pPr>
            <a:lvl6pPr marL="4572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6pPr>
            <a:lvl7pPr marL="9144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7pPr>
            <a:lvl8pPr marL="13716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8pPr>
            <a:lvl9pPr marL="18288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4000" dirty="0" smtClean="0"/>
              <a:t>Matt Boles, Brightcove Learning Specialist</a:t>
            </a:r>
          </a:p>
          <a:p>
            <a:r>
              <a:rPr lang="en-US" sz="4000" dirty="0" smtClean="0">
                <a:hlinkClick r:id="rId2"/>
              </a:rPr>
              <a:t>mboles@brightcove.com</a:t>
            </a:r>
            <a:r>
              <a:rPr lang="en-US" sz="4000" dirty="0" smtClean="0"/>
              <a:t> or </a:t>
            </a:r>
            <a:r>
              <a:rPr lang="en-US" sz="4000" dirty="0" smtClean="0">
                <a:hlinkClick r:id="rId3"/>
              </a:rPr>
              <a:t>training@brightcove.com</a:t>
            </a:r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30208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student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7" y="1583366"/>
            <a:ext cx="10434364" cy="1227624"/>
          </a:xfrm>
        </p:spPr>
        <p:txBody>
          <a:bodyPr/>
          <a:lstStyle/>
          <a:p>
            <a:r>
              <a:rPr lang="en-US" sz="3000" dirty="0" smtClean="0"/>
              <a:t>Get the student files and the slides</a:t>
            </a:r>
          </a:p>
          <a:p>
            <a:pPr lvl="1"/>
            <a:r>
              <a:rPr lang="en-US" sz="3000" dirty="0"/>
              <a:t>http://</a:t>
            </a:r>
            <a:r>
              <a:rPr lang="en-US" sz="3000" dirty="0" err="1"/>
              <a:t>bit.ly</a:t>
            </a:r>
            <a:r>
              <a:rPr lang="en-US" sz="3000" dirty="0"/>
              <a:t>/1hipNNZ</a:t>
            </a:r>
          </a:p>
        </p:txBody>
      </p:sp>
      <p:pic>
        <p:nvPicPr>
          <p:cNvPr id="6" name="Picture 5" descr="githu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911403"/>
            <a:ext cx="8943760" cy="6198735"/>
          </a:xfrm>
          <a:prstGeom prst="rect">
            <a:avLst/>
          </a:prstGeom>
        </p:spPr>
      </p:pic>
      <p:sp>
        <p:nvSpPr>
          <p:cNvPr id="7" name="Slide Number Placeholder 4"/>
          <p:cNvSpPr txBox="1">
            <a:spLocks noGrp="1"/>
          </p:cNvSpPr>
          <p:nvPr/>
        </p:nvSpPr>
        <p:spPr bwMode="auto">
          <a:xfrm>
            <a:off x="315868" y="92907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10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337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Understanding the </a:t>
            </a:r>
          </a:p>
          <a:p>
            <a:r>
              <a:rPr lang="en-US" dirty="0" smtClean="0"/>
              <a:t>Smart Player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4476287" y="4687284"/>
            <a:ext cx="312436" cy="987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707" tIns="77354" rIns="154707" bIns="77354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95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The Smart Player API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Used to customize</a:t>
            </a:r>
            <a:r>
              <a:rPr lang="en-US" sz="3200" dirty="0"/>
              <a:t>, integrate </a:t>
            </a:r>
            <a:r>
              <a:rPr lang="en-US" sz="3200" dirty="0" smtClean="0"/>
              <a:t>with, </a:t>
            </a:r>
            <a:r>
              <a:rPr lang="en-US" sz="3200" dirty="0"/>
              <a:t>or add functionality </a:t>
            </a:r>
            <a:r>
              <a:rPr lang="en-US" sz="3200" dirty="0" smtClean="0"/>
              <a:t>to, </a:t>
            </a:r>
            <a:r>
              <a:rPr lang="en-US" sz="3200" dirty="0"/>
              <a:t>your players through external </a:t>
            </a:r>
            <a:r>
              <a:rPr lang="en-US" sz="3200" dirty="0" smtClean="0"/>
              <a:t>scripts</a:t>
            </a:r>
          </a:p>
          <a:p>
            <a:pPr eaLnBrk="1" hangingPunct="1"/>
            <a:r>
              <a:rPr lang="en-US" sz="3200" dirty="0" smtClean="0"/>
              <a:t>The </a:t>
            </a:r>
            <a:r>
              <a:rPr lang="en-US" sz="3200" dirty="0"/>
              <a:t>API:</a:t>
            </a:r>
          </a:p>
          <a:p>
            <a:pPr lvl="1" eaLnBrk="1" hangingPunct="1"/>
            <a:r>
              <a:rPr lang="en-US" sz="3200" dirty="0"/>
              <a:t>Exposes objects and events in the player</a:t>
            </a:r>
          </a:p>
          <a:p>
            <a:pPr lvl="1" eaLnBrk="1" hangingPunct="1"/>
            <a:r>
              <a:rPr lang="en-US" sz="3200" dirty="0"/>
              <a:t>Offers methods to control or alter functionality</a:t>
            </a:r>
          </a:p>
          <a:p>
            <a:pPr lvl="1" eaLnBrk="1" hangingPunct="1"/>
            <a:r>
              <a:rPr lang="en-US" sz="3200" dirty="0"/>
              <a:t>Allows for reporting or acting on player </a:t>
            </a:r>
            <a:r>
              <a:rPr lang="en-US" sz="3200" dirty="0" smtClean="0"/>
              <a:t>events</a:t>
            </a:r>
          </a:p>
          <a:p>
            <a:r>
              <a:rPr lang="en-US" sz="3200" dirty="0" smtClean="0"/>
              <a:t>Works with all Video Cloud Players, both the Flash and HTML5 versions</a:t>
            </a:r>
          </a:p>
          <a:p>
            <a:pPr marL="773537" lvl="1" indent="0">
              <a:buNone/>
            </a:pPr>
            <a:endParaRPr lang="en-US" sz="3200" dirty="0"/>
          </a:p>
          <a:p>
            <a:pPr lvl="1" eaLnBrk="1" hangingPunct="1">
              <a:buFontTx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01190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Smart Player API Classes</a:t>
            </a:r>
          </a:p>
        </p:txBody>
      </p:sp>
      <p:sp>
        <p:nvSpPr>
          <p:cNvPr id="77826" name="Rectangle 5"/>
          <p:cNvSpPr>
            <a:spLocks noChangeArrowheads="1"/>
          </p:cNvSpPr>
          <p:nvPr/>
        </p:nvSpPr>
        <p:spPr bwMode="auto">
          <a:xfrm>
            <a:off x="5156629" y="2362959"/>
            <a:ext cx="7075422" cy="86642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0"/>
            <a:tileRect/>
          </a:gradFill>
          <a:ln w="9525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lIns="154707" tIns="77354" rIns="154707" bIns="77354" anchor="ctr"/>
          <a:lstStyle/>
          <a:p>
            <a:pPr algn="ctr" eaLnBrk="0" hangingPunct="0"/>
            <a:r>
              <a:rPr lang="en-US" sz="4100" dirty="0">
                <a:cs typeface="ＭＳ Ｐゴシック"/>
              </a:rPr>
              <a:t>Brightcove Experience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650" y="4344564"/>
            <a:ext cx="5382799" cy="3299401"/>
            <a:chOff x="1076607" y="4344563"/>
            <a:chExt cx="7617733" cy="3299401"/>
          </a:xfrm>
        </p:grpSpPr>
        <p:sp>
          <p:nvSpPr>
            <p:cNvPr id="77827" name="Rectangle 6"/>
            <p:cNvSpPr>
              <a:spLocks noChangeArrowheads="1"/>
            </p:cNvSpPr>
            <p:nvPr/>
          </p:nvSpPr>
          <p:spPr bwMode="auto">
            <a:xfrm>
              <a:off x="1076607" y="4344563"/>
              <a:ext cx="7617733" cy="3299401"/>
            </a:xfrm>
            <a:prstGeom prst="rect">
              <a:avLst/>
            </a:prstGeom>
            <a:gradFill flip="none" rotWithShape="1">
              <a:gsLst>
                <a:gs pos="0">
                  <a:srgbClr val="CC3366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  <a:ln w="9525" algn="ctr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</p:spPr>
          <p:txBody>
            <a:bodyPr lIns="154707" tIns="77354" rIns="154707" bIns="77354"/>
            <a:lstStyle/>
            <a:p>
              <a:pPr eaLnBrk="0" hangingPunct="0"/>
              <a:r>
                <a: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rPr>
                <a:t>Modules</a:t>
              </a:r>
            </a:p>
          </p:txBody>
        </p:sp>
        <p:sp>
          <p:nvSpPr>
            <p:cNvPr id="77828" name="TextBox 7"/>
            <p:cNvSpPr txBox="1">
              <a:spLocks noChangeArrowheads="1"/>
            </p:cNvSpPr>
            <p:nvPr/>
          </p:nvSpPr>
          <p:spPr bwMode="auto">
            <a:xfrm>
              <a:off x="1244478" y="5300887"/>
              <a:ext cx="5001804" cy="463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54707" tIns="77354" rIns="154707" bIns="77354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cs typeface="ＭＳ Ｐゴシック"/>
                </a:rPr>
                <a:t>High level functional classes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06521" y="4344564"/>
            <a:ext cx="4975639" cy="3299401"/>
            <a:chOff x="7977674" y="4344564"/>
            <a:chExt cx="7617733" cy="3299401"/>
          </a:xfrm>
        </p:grpSpPr>
        <p:grpSp>
          <p:nvGrpSpPr>
            <p:cNvPr id="10" name="Group 9"/>
            <p:cNvGrpSpPr/>
            <p:nvPr/>
          </p:nvGrpSpPr>
          <p:grpSpPr>
            <a:xfrm>
              <a:off x="7977674" y="4344564"/>
              <a:ext cx="7617733" cy="3299401"/>
              <a:chOff x="66144" y="4344564"/>
              <a:chExt cx="7617733" cy="3299401"/>
            </a:xfrm>
          </p:grpSpPr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66144" y="4344564"/>
                <a:ext cx="7617733" cy="329940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154707" tIns="77354" rIns="154707" bIns="77354"/>
              <a:lstStyle/>
              <a:p>
                <a:pPr eaLnBrk="0" hangingPunct="0"/>
                <a:r>
                  <a:rPr lang="en-US" sz="4100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ＭＳ Ｐゴシック"/>
                  </a:rPr>
                  <a:t>Events</a:t>
                </a:r>
                <a:endPara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endParaRPr>
              </a:p>
            </p:txBody>
          </p:sp>
          <p:sp>
            <p:nvSpPr>
              <p:cNvPr id="12" name="TextBox 7"/>
              <p:cNvSpPr txBox="1">
                <a:spLocks noChangeArrowheads="1"/>
              </p:cNvSpPr>
              <p:nvPr/>
            </p:nvSpPr>
            <p:spPr bwMode="auto">
              <a:xfrm>
                <a:off x="1772242" y="5300887"/>
                <a:ext cx="312436" cy="525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54707" tIns="77354" rIns="154707" bIns="77354">
                <a:spAutoFit/>
              </a:bodyPr>
              <a:lstStyle/>
              <a:p>
                <a:endParaRPr lang="en-US" sz="2400" dirty="0" smtClean="0">
                  <a:solidFill>
                    <a:schemeClr val="bg1"/>
                  </a:solidFill>
                  <a:cs typeface="ＭＳ Ｐゴシック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8151733" y="5353081"/>
              <a:ext cx="744367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</a:rPr>
                <a:t>Player / playback events that you can handle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8" name="Elbow Connector 7"/>
          <p:cNvCxnSpPr>
            <a:stCxn id="77826" idx="2"/>
            <a:endCxn id="77827" idx="0"/>
          </p:cNvCxnSpPr>
          <p:nvPr/>
        </p:nvCxnSpPr>
        <p:spPr>
          <a:xfrm rot="5400000">
            <a:off x="5364104" y="1014327"/>
            <a:ext cx="1115183" cy="554529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7826" idx="2"/>
            <a:endCxn id="11" idx="0"/>
          </p:cNvCxnSpPr>
          <p:nvPr/>
        </p:nvCxnSpPr>
        <p:spPr>
          <a:xfrm rot="16200000" flipH="1">
            <a:off x="8136749" y="3786971"/>
            <a:ext cx="1115183" cy="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653053" y="4338990"/>
            <a:ext cx="4975639" cy="3299401"/>
            <a:chOff x="7977674" y="4344564"/>
            <a:chExt cx="7617733" cy="3299401"/>
          </a:xfrm>
        </p:grpSpPr>
        <p:grpSp>
          <p:nvGrpSpPr>
            <p:cNvPr id="16" name="Group 15"/>
            <p:cNvGrpSpPr/>
            <p:nvPr/>
          </p:nvGrpSpPr>
          <p:grpSpPr>
            <a:xfrm>
              <a:off x="7977674" y="4344564"/>
              <a:ext cx="7617733" cy="3299401"/>
              <a:chOff x="66144" y="4344564"/>
              <a:chExt cx="7617733" cy="3299401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66144" y="4344564"/>
                <a:ext cx="7617733" cy="32994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154707" tIns="77354" rIns="154707" bIns="77354"/>
              <a:lstStyle/>
              <a:p>
                <a:pPr eaLnBrk="0" hangingPunct="0"/>
                <a:r>
                  <a:rPr lang="en-US" sz="4100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ＭＳ Ｐゴシック"/>
                  </a:rPr>
                  <a:t>Data</a:t>
                </a:r>
                <a:endPara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endParaRPr>
              </a:p>
            </p:txBody>
          </p:sp>
          <p:sp>
            <p:nvSpPr>
              <p:cNvPr id="19" name="TextBox 7"/>
              <p:cNvSpPr txBox="1">
                <a:spLocks noChangeArrowheads="1"/>
              </p:cNvSpPr>
              <p:nvPr/>
            </p:nvSpPr>
            <p:spPr bwMode="auto">
              <a:xfrm>
                <a:off x="1772242" y="5300887"/>
                <a:ext cx="312436" cy="525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54707" tIns="77354" rIns="154707" bIns="77354">
                <a:spAutoFit/>
              </a:bodyPr>
              <a:lstStyle/>
              <a:p>
                <a:endParaRPr lang="en-US" sz="2400" dirty="0" smtClean="0">
                  <a:solidFill>
                    <a:schemeClr val="bg1"/>
                  </a:solidFill>
                  <a:cs typeface="ＭＳ Ｐゴシック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8151733" y="5353081"/>
              <a:ext cx="74436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</a:rPr>
                <a:t>Data objects that can be accessed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0" name="Elbow Connector 19"/>
          <p:cNvCxnSpPr>
            <a:stCxn id="77826" idx="2"/>
            <a:endCxn id="18" idx="0"/>
          </p:cNvCxnSpPr>
          <p:nvPr/>
        </p:nvCxnSpPr>
        <p:spPr>
          <a:xfrm rot="16200000" flipH="1">
            <a:off x="10862802" y="1060918"/>
            <a:ext cx="1109609" cy="5446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51773" y="8150999"/>
            <a:ext cx="12685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/>
            <a:r>
              <a:rPr lang="en-US" dirty="0" smtClean="0"/>
              <a:t>API Reference: </a:t>
            </a:r>
            <a:r>
              <a:rPr lang="en-US" dirty="0">
                <a:hlinkClick r:id="rId3"/>
              </a:rPr>
              <a:t>http://docs.brightcove.com/en/smart-player-api/index.html</a:t>
            </a:r>
            <a:endParaRPr lang="en-US" dirty="0"/>
          </a:p>
        </p:txBody>
      </p:sp>
      <p:sp>
        <p:nvSpPr>
          <p:cNvPr id="21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54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Using JavaScript with the Smart Player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4476287" y="4687284"/>
            <a:ext cx="312436" cy="987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707" tIns="77354" rIns="154707" bIns="77354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18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J</a:t>
            </a:r>
            <a:r>
              <a:rPr lang="en-US" cap="none" dirty="0" smtClean="0">
                <a:solidFill>
                  <a:schemeClr val="tx1">
                    <a:lumMod val="75000"/>
                  </a:schemeClr>
                </a:solidFill>
              </a:rPr>
              <a:t>ava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s</a:t>
            </a:r>
            <a:r>
              <a:rPr lang="en-US" cap="none" dirty="0" smtClean="0">
                <a:solidFill>
                  <a:schemeClr val="tx1">
                    <a:lumMod val="75000"/>
                  </a:schemeClr>
                </a:solidFill>
              </a:rPr>
              <a:t>cript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Code Dilemma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Purpose of this session is to teach Smart Player API code</a:t>
            </a:r>
          </a:p>
          <a:p>
            <a:pPr lvl="1"/>
            <a:r>
              <a:rPr lang="en-US" sz="3200" dirty="0" smtClean="0"/>
              <a:t>Is it also appropriate to suggest best practices in JavaScript?</a:t>
            </a:r>
          </a:p>
          <a:p>
            <a:pPr lvl="1"/>
            <a:r>
              <a:rPr lang="en-US" sz="3200" dirty="0" smtClean="0"/>
              <a:t>What if code is copied directly and not modified thus giving user poorly architected code?</a:t>
            </a:r>
          </a:p>
          <a:p>
            <a:r>
              <a:rPr lang="en-US" sz="3200" dirty="0" smtClean="0"/>
              <a:t>Good pattern to use is a basic version of the </a:t>
            </a:r>
            <a:r>
              <a:rPr lang="en-US" sz="3200" dirty="0" smtClean="0">
                <a:hlinkClick r:id="rId2"/>
              </a:rPr>
              <a:t>Module pattern</a:t>
            </a:r>
            <a:endParaRPr lang="en-US" sz="3200" dirty="0" smtClean="0"/>
          </a:p>
          <a:p>
            <a:pPr lvl="1"/>
            <a:r>
              <a:rPr lang="en-US" sz="3200" dirty="0" smtClean="0"/>
              <a:t>Keeps variables out of the global name space to avoid collisions with other scripts used in the page</a:t>
            </a:r>
          </a:p>
          <a:p>
            <a:pPr lvl="1"/>
            <a:r>
              <a:rPr lang="en-US" sz="3200" dirty="0" smtClean="0"/>
              <a:t>All variable initialized at the top to make it easier to find them</a:t>
            </a:r>
          </a:p>
          <a:p>
            <a:pPr lvl="1"/>
            <a:r>
              <a:rPr lang="en-US" sz="3200" dirty="0" smtClean="0"/>
              <a:t>Allows you to have both public and private data/functions</a:t>
            </a:r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89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Slide Number Placeholder 5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D329A05E-7E5C-4138-A59E-8F86E4D35B0D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The Player API is EVENT-DRIVEN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3700" dirty="0" smtClean="0"/>
              <a:t>function foo</a:t>
            </a:r>
            <a:r>
              <a:rPr lang="en-US" sz="3700" dirty="0"/>
              <a:t>()</a:t>
            </a:r>
          </a:p>
          <a:p>
            <a:pPr marL="0" indent="0">
              <a:buNone/>
            </a:pPr>
            <a:r>
              <a:rPr lang="en-US" sz="3700" dirty="0"/>
              <a:t>{</a:t>
            </a:r>
          </a:p>
          <a:p>
            <a:pPr marL="0" indent="0">
              <a:buNone/>
            </a:pPr>
            <a:r>
              <a:rPr lang="en-US" sz="3700" dirty="0" smtClean="0"/>
              <a:t> player </a:t>
            </a:r>
            <a:r>
              <a:rPr lang="en-US" sz="3700" dirty="0"/>
              <a:t>= </a:t>
            </a:r>
            <a:r>
              <a:rPr lang="en-US" sz="3700" dirty="0" smtClean="0"/>
              <a:t>loadPlayer</a:t>
            </a:r>
            <a:r>
              <a:rPr lang="en-US" sz="3700" dirty="0"/>
              <a:t>();</a:t>
            </a:r>
          </a:p>
          <a:p>
            <a:pPr marL="0" indent="0">
              <a:buNone/>
            </a:pPr>
            <a:r>
              <a:rPr lang="en-US" sz="3700" dirty="0" smtClean="0"/>
              <a:t> player.loadVideo</a:t>
            </a:r>
            <a:r>
              <a:rPr lang="en-US" sz="3700" dirty="0"/>
              <a:t>(123);</a:t>
            </a:r>
          </a:p>
          <a:p>
            <a:pPr marL="0" indent="0">
              <a:buNone/>
            </a:pPr>
            <a:r>
              <a:rPr lang="en-US" sz="3700" dirty="0" smtClean="0"/>
              <a:t> player.start</a:t>
            </a:r>
            <a:r>
              <a:rPr lang="en-US" sz="3700" dirty="0"/>
              <a:t>();</a:t>
            </a:r>
          </a:p>
          <a:p>
            <a:pPr marL="0" indent="0">
              <a:buNone/>
            </a:pPr>
            <a:r>
              <a:rPr lang="en-US" sz="3700" dirty="0"/>
              <a:t>}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idx="1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700" dirty="0"/>
              <a:t>Experience is created</a:t>
            </a:r>
          </a:p>
          <a:p>
            <a:pPr marL="0" indent="0" algn="ctr">
              <a:buNone/>
            </a:pPr>
            <a:endParaRPr lang="en-US" sz="2700" dirty="0"/>
          </a:p>
          <a:p>
            <a:pPr marL="0" indent="0" algn="ctr">
              <a:buNone/>
            </a:pPr>
            <a:endParaRPr lang="en-US" sz="3700" dirty="0"/>
          </a:p>
          <a:p>
            <a:pPr marL="0" indent="0" algn="ctr">
              <a:buNone/>
            </a:pPr>
            <a:r>
              <a:rPr lang="en-US" sz="3600" dirty="0" smtClean="0"/>
              <a:t>onTemplateLoad (</a:t>
            </a:r>
            <a:r>
              <a:rPr lang="en-US" sz="3600" dirty="0"/>
              <a:t>)</a:t>
            </a:r>
          </a:p>
          <a:p>
            <a:pPr marL="0" indent="0" algn="ctr">
              <a:buNone/>
            </a:pPr>
            <a:r>
              <a:rPr lang="en-US" sz="2700" b="1" dirty="0"/>
              <a:t>Player </a:t>
            </a:r>
            <a:r>
              <a:rPr lang="en-US" sz="2700" b="1" dirty="0" smtClean="0"/>
              <a:t>data is downloaded</a:t>
            </a:r>
          </a:p>
          <a:p>
            <a:pPr marL="0" indent="0" algn="ctr">
              <a:buNone/>
            </a:pPr>
            <a:endParaRPr lang="en-US" sz="2700" b="1" dirty="0"/>
          </a:p>
          <a:p>
            <a:pPr marL="0" indent="0" algn="ctr">
              <a:buNone/>
            </a:pPr>
            <a:endParaRPr lang="en-US" sz="2700" b="1" dirty="0" smtClean="0"/>
          </a:p>
          <a:p>
            <a:pPr marL="0" indent="0" algn="ctr">
              <a:buNone/>
            </a:pPr>
            <a:endParaRPr lang="en-US" sz="2700" b="1" dirty="0"/>
          </a:p>
          <a:p>
            <a:pPr marL="0" indent="0" algn="ctr">
              <a:buNone/>
            </a:pPr>
            <a:r>
              <a:rPr lang="en-US" sz="3600" dirty="0" smtClean="0"/>
              <a:t>onTemplateReady </a:t>
            </a:r>
            <a:r>
              <a:rPr lang="en-US" sz="3600" dirty="0"/>
              <a:t>(</a:t>
            </a:r>
            <a:r>
              <a:rPr lang="en-US" sz="3600" dirty="0" smtClean="0"/>
              <a:t>)</a:t>
            </a:r>
          </a:p>
          <a:p>
            <a:pPr marL="0" indent="0" algn="ctr">
              <a:buNone/>
            </a:pPr>
            <a:r>
              <a:rPr lang="en-US" sz="2800" b="1" dirty="0"/>
              <a:t>Player </a:t>
            </a:r>
            <a:r>
              <a:rPr lang="en-US" sz="2800" b="1" dirty="0" smtClean="0"/>
              <a:t>is setup and ready to interact with</a:t>
            </a:r>
            <a:endParaRPr lang="en-US" sz="2800" b="1" dirty="0"/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8663782" y="1624542"/>
            <a:ext cx="0" cy="74728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54707" tIns="77354" rIns="154707" bIns="77354"/>
          <a:lstStyle/>
          <a:p>
            <a:endParaRPr lang="en-US" dirty="0"/>
          </a:p>
        </p:txBody>
      </p:sp>
      <p:sp>
        <p:nvSpPr>
          <p:cNvPr id="83975" name="AutoShape 7"/>
          <p:cNvSpPr>
            <a:spLocks noChangeArrowheads="1"/>
          </p:cNvSpPr>
          <p:nvPr/>
        </p:nvSpPr>
        <p:spPr bwMode="auto">
          <a:xfrm>
            <a:off x="541346" y="2179745"/>
            <a:ext cx="6244671" cy="54014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3366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endParaRPr lang="en-US" dirty="0"/>
          </a:p>
        </p:txBody>
      </p:sp>
      <p:sp>
        <p:nvSpPr>
          <p:cNvPr id="83976" name="AutoShape 8"/>
          <p:cNvSpPr>
            <a:spLocks noChangeArrowheads="1"/>
          </p:cNvSpPr>
          <p:nvPr/>
        </p:nvSpPr>
        <p:spPr bwMode="auto">
          <a:xfrm>
            <a:off x="11506325" y="2828161"/>
            <a:ext cx="1732756" cy="758119"/>
          </a:xfrm>
          <a:prstGeom prst="downArrow">
            <a:avLst>
              <a:gd name="adj1" fmla="val 50000"/>
              <a:gd name="adj2" fmla="val 25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920000" scaled="0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pPr eaLnBrk="0" hangingPunct="0"/>
            <a:endParaRPr lang="en-US" dirty="0">
              <a:cs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1658725" y="5240076"/>
            <a:ext cx="1732756" cy="758119"/>
          </a:xfrm>
          <a:prstGeom prst="downArrow">
            <a:avLst>
              <a:gd name="adj1" fmla="val 50000"/>
              <a:gd name="adj2" fmla="val 25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920000" scaled="0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pPr eaLnBrk="0" hangingPunct="0"/>
            <a:endParaRPr lang="en-US" dirty="0"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043253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are 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7" y="1911090"/>
            <a:ext cx="6670912" cy="6202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Source Code Pro"/>
                <a:cs typeface="Source Code Pro"/>
              </a:rPr>
              <a:t>Not </a:t>
            </a:r>
            <a:r>
              <a:rPr lang="en-US" dirty="0" smtClean="0">
                <a:latin typeface="Source Code Pro"/>
                <a:cs typeface="Source Code Pro"/>
              </a:rPr>
              <a:t>this: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var video = 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 videoPlayer.getCurrentVideo();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 document.getElementById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 ("videoTitle").innerHTML=</a:t>
            </a:r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video.displayName;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>
          <a:xfrm>
            <a:off x="7620499" y="1911090"/>
            <a:ext cx="8799015" cy="6202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Source Code Pro"/>
                <a:cs typeface="Source Code Pro"/>
              </a:rPr>
              <a:t>Anonymous Function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videoPlayer.getCurrentVideo</a:t>
            </a:r>
            <a:r>
              <a:rPr lang="en-US" dirty="0">
                <a:latin typeface="Source Code Pro"/>
                <a:cs typeface="Source Code Pro"/>
              </a:rPr>
              <a:t>(function(videoDTO</a:t>
            </a:r>
            <a:r>
              <a:rPr lang="en-US" dirty="0" smtClean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document.getElementById</a:t>
            </a:r>
            <a:r>
              <a:rPr lang="en-US" dirty="0">
                <a:latin typeface="Source Code Pro"/>
                <a:cs typeface="Source Code Pro"/>
              </a:rPr>
              <a:t>("displayName")</a:t>
            </a:r>
            <a:r>
              <a:rPr lang="en-US" dirty="0" smtClean="0">
                <a:latin typeface="Source Code Pro"/>
                <a:cs typeface="Source Code Pro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	innerHTML </a:t>
            </a:r>
            <a:r>
              <a:rPr lang="en-US" dirty="0">
                <a:latin typeface="Source Code Pro"/>
                <a:cs typeface="Source Code Pro"/>
              </a:rPr>
              <a:t>= videoDTO.displayName</a:t>
            </a:r>
            <a:r>
              <a:rPr lang="en-US" dirty="0" smtClean="0">
                <a:latin typeface="Source Code Pro"/>
                <a:cs typeface="Source Code Pro"/>
              </a:rPr>
              <a:t>;	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)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pPr marL="0" indent="0" algn="ctr">
              <a:buNone/>
            </a:pPr>
            <a:r>
              <a:rPr lang="en-US" b="1" dirty="0" smtClean="0">
                <a:latin typeface="Source Code Pro"/>
                <a:cs typeface="Source Code Pro"/>
              </a:rPr>
              <a:t>or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Source Code Pro"/>
                <a:cs typeface="Source Code Pro"/>
              </a:rPr>
              <a:t>Function Expression / Declaration</a:t>
            </a:r>
            <a:endParaRPr lang="en-US" b="1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videoPlayer.getCurrentVideo(</a:t>
            </a:r>
            <a:r>
              <a:rPr lang="en-US" b="1" dirty="0" smtClean="0">
                <a:latin typeface="Source Code Pro"/>
                <a:cs typeface="Source Code Pro"/>
              </a:rPr>
              <a:t>onGetVideo</a:t>
            </a:r>
            <a:r>
              <a:rPr lang="en-US" dirty="0" smtClean="0">
                <a:latin typeface="Source Code Pro"/>
                <a:cs typeface="Source Code Pro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var </a:t>
            </a:r>
            <a:r>
              <a:rPr lang="en-US" b="1" dirty="0" smtClean="0">
                <a:latin typeface="Source Code Pro"/>
                <a:cs typeface="Source Code Pro"/>
              </a:rPr>
              <a:t>onGetVideo</a:t>
            </a:r>
            <a:r>
              <a:rPr lang="en-US" dirty="0" smtClean="0">
                <a:latin typeface="Source Code Pro"/>
                <a:cs typeface="Source Code Pro"/>
              </a:rPr>
              <a:t> = function(videoDTO) {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document.getElementById("displayName").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	innerHTML = videoDTO.displayName;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347" y="2179745"/>
            <a:ext cx="6244671" cy="54014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3366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52729" y="8333659"/>
            <a:ext cx="134656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Note that callback functions are not required when the method returns no data</a:t>
            </a:r>
            <a:endParaRPr lang="en-US" i="1" dirty="0"/>
          </a:p>
        </p:txBody>
      </p:sp>
      <p:sp>
        <p:nvSpPr>
          <p:cNvPr id="9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50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Getting Started with the </a:t>
            </a:r>
          </a:p>
          <a:p>
            <a:r>
              <a:rPr lang="en-US" dirty="0" smtClean="0"/>
              <a:t>Smart Player API</a:t>
            </a:r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773113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BFC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3113" indent="-315913" algn="l" defTabSz="773113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546225" indent="-631825" algn="l" defTabSz="773113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2319338" indent="-947738" algn="l" defTabSz="773113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3094038" indent="-1265238" algn="l" defTabSz="773113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0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0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0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0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27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C090CA9-29C4-49A3-9CE5-1E305FEF0F1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19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Setup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675313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23383A"/>
                </a:solidFill>
              </a:rPr>
              <a:t>In </a:t>
            </a:r>
            <a:r>
              <a:rPr lang="en-US" sz="3200" dirty="0" smtClean="0">
                <a:solidFill>
                  <a:srgbClr val="23383A"/>
                </a:solidFill>
              </a:rPr>
              <a:t>Video Cloud Studio</a:t>
            </a:r>
            <a:endParaRPr lang="en-US" sz="3200" dirty="0">
              <a:solidFill>
                <a:srgbClr val="23383A"/>
              </a:solidFill>
            </a:endParaRPr>
          </a:p>
          <a:p>
            <a:pPr lvl="1" eaLnBrk="1" hangingPunct="1"/>
            <a:r>
              <a:rPr lang="en-US" sz="3200" dirty="0">
                <a:solidFill>
                  <a:srgbClr val="23383A"/>
                </a:solidFill>
              </a:rPr>
              <a:t>Create player instance</a:t>
            </a:r>
          </a:p>
          <a:p>
            <a:pPr lvl="1" eaLnBrk="1" hangingPunct="1"/>
            <a:r>
              <a:rPr lang="en-US" sz="3200" dirty="0">
                <a:solidFill>
                  <a:srgbClr val="23383A"/>
                </a:solidFill>
              </a:rPr>
              <a:t>Enable the APIs!!!</a:t>
            </a:r>
          </a:p>
          <a:p>
            <a:pPr lvl="1" eaLnBrk="1" hangingPunct="1"/>
            <a:r>
              <a:rPr lang="en-US" sz="3200" dirty="0">
                <a:solidFill>
                  <a:srgbClr val="23383A"/>
                </a:solidFill>
              </a:rPr>
              <a:t>Get the </a:t>
            </a:r>
            <a:r>
              <a:rPr lang="en-US" sz="3200" b="1" dirty="0">
                <a:solidFill>
                  <a:srgbClr val="23383A"/>
                </a:solidFill>
              </a:rPr>
              <a:t>JavaScript </a:t>
            </a:r>
            <a:r>
              <a:rPr lang="en-US" sz="3200" dirty="0">
                <a:solidFill>
                  <a:srgbClr val="23383A"/>
                </a:solidFill>
              </a:rPr>
              <a:t>publishing code</a:t>
            </a:r>
            <a:endParaRPr lang="en-US" sz="3200" dirty="0" smtClean="0">
              <a:solidFill>
                <a:srgbClr val="23383A"/>
              </a:solidFill>
            </a:endParaRPr>
          </a:p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In the Publishing Code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Include the API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Specify the template </a:t>
            </a:r>
            <a:r>
              <a:rPr lang="en-US" sz="3200" dirty="0" smtClean="0">
                <a:solidFill>
                  <a:schemeClr val="tx1"/>
                </a:solidFill>
                <a:latin typeface="Source Code Pro"/>
                <a:cs typeface="Source Code Pro"/>
              </a:rPr>
              <a:t>load</a:t>
            </a:r>
            <a:r>
              <a:rPr lang="en-US" sz="3200" dirty="0" smtClean="0">
                <a:solidFill>
                  <a:schemeClr val="tx1"/>
                </a:solidFill>
              </a:rPr>
              <a:t> and </a:t>
            </a:r>
            <a:r>
              <a:rPr lang="en-US" sz="3200" dirty="0" smtClean="0">
                <a:solidFill>
                  <a:schemeClr val="tx1"/>
                </a:solidFill>
                <a:latin typeface="Source Code Pro"/>
                <a:cs typeface="Source Code Pro"/>
              </a:rPr>
              <a:t>ready</a:t>
            </a:r>
            <a:r>
              <a:rPr lang="en-US" sz="3200" dirty="0" smtClean="0">
                <a:solidFill>
                  <a:schemeClr val="tx1"/>
                </a:solidFill>
              </a:rPr>
              <a:t> event listeners</a:t>
            </a:r>
          </a:p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In JavaScript</a:t>
            </a:r>
          </a:p>
          <a:p>
            <a:pPr lvl="1" eaLnBrk="1" hangingPunct="1"/>
            <a:r>
              <a:rPr lang="en-US" sz="3200" dirty="0" smtClean="0">
                <a:solidFill>
                  <a:schemeClr val="tx1"/>
                </a:solidFill>
              </a:rPr>
              <a:t>Set </a:t>
            </a:r>
            <a:r>
              <a:rPr lang="en-US" sz="3200" dirty="0">
                <a:solidFill>
                  <a:schemeClr val="tx1"/>
                </a:solidFill>
              </a:rPr>
              <a:t>up </a:t>
            </a:r>
            <a:r>
              <a:rPr lang="en-US" sz="3200" dirty="0" smtClean="0">
                <a:solidFill>
                  <a:schemeClr val="tx1"/>
                </a:solidFill>
                <a:latin typeface="Source Code Pro"/>
                <a:cs typeface="Source Code Pro"/>
              </a:rPr>
              <a:t>onTemplateLoad()</a:t>
            </a:r>
            <a:r>
              <a:rPr lang="en-US" sz="3200" dirty="0" smtClean="0">
                <a:solidFill>
                  <a:schemeClr val="tx1"/>
                </a:solidFill>
              </a:rPr>
              <a:t> and </a:t>
            </a:r>
            <a:r>
              <a:rPr lang="en-US" sz="3200" dirty="0" smtClean="0">
                <a:solidFill>
                  <a:schemeClr val="tx1"/>
                </a:solidFill>
                <a:latin typeface="Source Code Pro"/>
                <a:cs typeface="Source Code Pro"/>
              </a:rPr>
              <a:t>onTemplateReady(</a:t>
            </a:r>
            <a:r>
              <a:rPr lang="en-US" sz="3200" dirty="0">
                <a:solidFill>
                  <a:schemeClr val="tx1"/>
                </a:solidFill>
                <a:latin typeface="Source Code Pro"/>
                <a:cs typeface="Source Code Pro"/>
              </a:rPr>
              <a:t>)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handlers</a:t>
            </a:r>
            <a:endParaRPr lang="en-US" sz="32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sz="3200" dirty="0">
                <a:solidFill>
                  <a:schemeClr val="tx1"/>
                </a:solidFill>
              </a:rPr>
              <a:t>Get references to API </a:t>
            </a:r>
            <a:r>
              <a:rPr lang="en-US" sz="3200" dirty="0" smtClean="0">
                <a:solidFill>
                  <a:schemeClr val="tx1"/>
                </a:solidFill>
              </a:rPr>
              <a:t>modules</a:t>
            </a:r>
            <a:endParaRPr lang="en-US" sz="32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sz="3200" dirty="0">
                <a:solidFill>
                  <a:schemeClr val="tx1"/>
                </a:solidFill>
              </a:rPr>
              <a:t>Set up handlers for events</a:t>
            </a:r>
          </a:p>
        </p:txBody>
      </p:sp>
      <p:pic>
        <p:nvPicPr>
          <p:cNvPr id="3" name="Picture 2" descr="enable player AP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746" y="2520131"/>
            <a:ext cx="5857114" cy="127046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3" idx="1"/>
          </p:cNvCxnSpPr>
          <p:nvPr/>
        </p:nvCxnSpPr>
        <p:spPr bwMode="auto">
          <a:xfrm flipV="1">
            <a:off x="4970818" y="3155364"/>
            <a:ext cx="5136928" cy="25549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012644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Introducing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4476287" y="4687284"/>
            <a:ext cx="312436" cy="987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707" tIns="77354" rIns="154707" bIns="77354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1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EFA3BBB6-1155-4578-97E6-9B9B7E5ADF61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20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Studio Generated JS Code with added params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487715"/>
            <a:ext cx="15877477" cy="755379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&lt;object id="myExperience921449663001" class="BrightcoveExperience"&gt;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name="bgcolor" value="#FFFFFF"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name="width" value="480"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name="height" value="270"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name="playerID" value="2079935931001"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name="playerKey" value="AQ~~,AAAA1oy1bvE~,ALl2ezBj3WE0z3yX6Xw29sdCvkH5GCJv"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name="isVid"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name="isUI"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name="dynamicStreaming"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name="@videoPlayer" value="921449663001"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!-- smart player api params --&gt;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param name="includeAPI"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param name="templateLoadHandler" value=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"</a:t>
            </a:r>
            <a:r>
              <a:rPr lang="en-US" dirty="0" err="1" smtClean="0">
                <a:solidFill>
                  <a:srgbClr val="FF6600"/>
                </a:solidFill>
                <a:latin typeface="Source Code Pro"/>
                <a:cs typeface="Source Code Pro"/>
              </a:rPr>
              <a:t>onTemplateLoad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param name="templateReadyHandler" value=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"</a:t>
            </a:r>
            <a:r>
              <a:rPr lang="en-US" dirty="0" err="1" smtClean="0">
                <a:solidFill>
                  <a:srgbClr val="FF6600"/>
                </a:solidFill>
                <a:latin typeface="Source Code Pro"/>
                <a:cs typeface="Source Code Pro"/>
              </a:rPr>
              <a:t>onTemplateReady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/object&gt;</a:t>
            </a:r>
            <a:endParaRPr lang="en-US" dirty="0" smtClean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0387740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469571"/>
            <a:ext cx="15877477" cy="750251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&lt;script type="text/JavaScript"&gt;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var player,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APIModules,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videoPlayer;</a:t>
            </a:r>
          </a:p>
          <a:p>
            <a:pPr>
              <a:lnSpc>
                <a:spcPct val="120000"/>
              </a:lnSpc>
              <a:buNone/>
              <a:defRPr/>
            </a:pP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var </a:t>
            </a:r>
            <a:r>
              <a:rPr lang="en-US" dirty="0">
                <a:solidFill>
                  <a:srgbClr val="FF0000"/>
                </a:solidFill>
                <a:latin typeface="Source Code Pro"/>
                <a:cs typeface="Source Code Pro"/>
              </a:rPr>
              <a:t>onTemplateLoad </a:t>
            </a:r>
            <a:r>
              <a:rPr lang="en-US" dirty="0">
                <a:latin typeface="Source Code Pro"/>
                <a:cs typeface="Source Code Pro"/>
              </a:rPr>
              <a:t>= function(experienceID){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player = brightcove.api.getExperience(experienceID);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APIModules = brightcove.api.modules.APIModules;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};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var </a:t>
            </a:r>
            <a:r>
              <a:rPr lang="en-US" dirty="0">
                <a:solidFill>
                  <a:srgbClr val="FF0000"/>
                </a:solidFill>
                <a:latin typeface="Source Code Pro"/>
                <a:cs typeface="Source Code Pro"/>
              </a:rPr>
              <a:t>onTemplateReady </a:t>
            </a:r>
            <a:r>
              <a:rPr lang="en-US" dirty="0">
                <a:latin typeface="Source Code Pro"/>
                <a:cs typeface="Source Code Pro"/>
              </a:rPr>
              <a:t>= function(evt){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videoPlayer 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videoPlayer.play();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};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&lt;/script</a:t>
            </a:r>
            <a:r>
              <a:rPr lang="en-US" dirty="0" smtClean="0">
                <a:latin typeface="Source Code Pro"/>
                <a:cs typeface="Source Code Pro"/>
              </a:rPr>
              <a:t>&gt;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Initial Event Handlers</a:t>
            </a:r>
          </a:p>
        </p:txBody>
      </p:sp>
    </p:spTree>
    <p:extLst>
      <p:ext uri="{BB962C8B-B14F-4D97-AF65-F5344CB8AC3E}">
        <p14:creationId xmlns:p14="http://schemas.microsoft.com/office/powerpoint/2010/main" val="41640326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1: Getting Started with the Smart Player API</a:t>
            </a:r>
          </a:p>
        </p:txBody>
      </p:sp>
    </p:spTree>
    <p:extLst>
      <p:ext uri="{BB962C8B-B14F-4D97-AF65-F5344CB8AC3E}">
        <p14:creationId xmlns:p14="http://schemas.microsoft.com/office/powerpoint/2010/main" val="21346624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Accessing Video Data</a:t>
            </a:r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773113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BFC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3113" indent="-315913" algn="l" defTabSz="773113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546225" indent="-631825" algn="l" defTabSz="773113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2319338" indent="-947738" algn="l" defTabSz="773113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3094038" indent="-1265238" algn="l" defTabSz="773113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0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0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0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0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99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to retrieve video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>
                <a:latin typeface="Source Code Pro"/>
                <a:cs typeface="Source Code Pro"/>
              </a:rPr>
              <a:t>getCurrentVideo</a:t>
            </a:r>
            <a:r>
              <a:rPr lang="en-US" sz="3200" dirty="0" smtClean="0">
                <a:latin typeface="Source Code Pro"/>
                <a:cs typeface="Source Code Pro"/>
              </a:rPr>
              <a:t>()</a:t>
            </a:r>
            <a:r>
              <a:rPr lang="en-US" sz="3200" dirty="0" smtClean="0"/>
              <a:t> – Retrieves video information for the currently playing video</a:t>
            </a:r>
          </a:p>
          <a:p>
            <a:pPr lvl="1"/>
            <a:r>
              <a:rPr lang="en-US" sz="3200" dirty="0" smtClean="0"/>
              <a:t>Invokes a </a:t>
            </a:r>
            <a:r>
              <a:rPr lang="en-US" sz="3200" dirty="0"/>
              <a:t>callback function with the video </a:t>
            </a:r>
            <a:r>
              <a:rPr lang="en-US" sz="3200" dirty="0" smtClean="0"/>
              <a:t>DTO as a parameter</a:t>
            </a:r>
            <a:endParaRPr lang="en-US" sz="3200" dirty="0"/>
          </a:p>
        </p:txBody>
      </p:sp>
      <p:sp>
        <p:nvSpPr>
          <p:cNvPr id="6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4169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890930"/>
            <a:ext cx="16439257" cy="706099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sz="2800" dirty="0">
                <a:latin typeface="Source Code Pro"/>
                <a:cs typeface="Source Code Pro"/>
              </a:rPr>
              <a:t>onTemplateReady : function 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800" dirty="0" smtClean="0">
                <a:latin typeface="Source Code Pro"/>
                <a:cs typeface="Source Code Pro"/>
              </a:rPr>
              <a:t>  videoPlayer </a:t>
            </a:r>
            <a:r>
              <a:rPr lang="en-US" sz="2800" dirty="0">
                <a:latin typeface="Source Code Pro"/>
                <a:cs typeface="Source Code Pro"/>
              </a:rPr>
              <a:t>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800" dirty="0" smtClean="0">
                <a:latin typeface="Source Code Pro"/>
                <a:cs typeface="Source Code Pro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Source Code Pro"/>
                <a:cs typeface="Source Code Pro"/>
              </a:rPr>
              <a:t>videoPlayer.getCurrentVideo</a:t>
            </a:r>
            <a:r>
              <a:rPr lang="en-US" sz="2800" dirty="0">
                <a:latin typeface="Source Code Pro"/>
                <a:cs typeface="Source Code Pro"/>
              </a:rPr>
              <a:t>( </a:t>
            </a:r>
            <a:r>
              <a:rPr lang="en-US" sz="2800" b="1" dirty="0">
                <a:latin typeface="Source Code Pro"/>
                <a:cs typeface="Source Code Pro"/>
              </a:rPr>
              <a:t>function</a:t>
            </a:r>
            <a:r>
              <a:rPr lang="en-US" sz="2800" dirty="0">
                <a:latin typeface="Source Code Pro"/>
                <a:cs typeface="Source Code Pro"/>
              </a:rPr>
              <a:t>(</a:t>
            </a:r>
            <a:r>
              <a:rPr lang="en-US" sz="2800" b="1" dirty="0">
                <a:latin typeface="Source Code Pro"/>
                <a:cs typeface="Source Code Pro"/>
              </a:rPr>
              <a:t>videoDTO</a:t>
            </a:r>
            <a:r>
              <a:rPr lang="en-US" sz="2800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800" dirty="0" smtClean="0">
                <a:latin typeface="Source Code Pro"/>
                <a:cs typeface="Source Code Pro"/>
              </a:rPr>
              <a:t>    videoName.innerHTML </a:t>
            </a:r>
            <a:r>
              <a:rPr lang="en-US" sz="2800" dirty="0">
                <a:latin typeface="Source Code Pro"/>
                <a:cs typeface="Source Code Pro"/>
              </a:rPr>
              <a:t>= "Currently watching: &lt;strong&gt;" </a:t>
            </a:r>
            <a:r>
              <a:rPr lang="en-US" sz="2800" dirty="0" smtClean="0">
                <a:latin typeface="Source Code Pro"/>
                <a:cs typeface="Source Code Pro"/>
              </a:rPr>
              <a:t>+</a:t>
            </a:r>
            <a:br>
              <a:rPr lang="en-US" sz="2800" dirty="0" smtClean="0">
                <a:latin typeface="Source Code Pro"/>
                <a:cs typeface="Source Code Pro"/>
              </a:rPr>
            </a:br>
            <a:r>
              <a:rPr lang="en-US" sz="2800" dirty="0" smtClean="0">
                <a:latin typeface="Source Code Pro"/>
                <a:cs typeface="Source Code Pro"/>
              </a:rPr>
              <a:t>       </a:t>
            </a:r>
            <a:r>
              <a:rPr lang="en-US" sz="2800" b="1" dirty="0" err="1" smtClean="0">
                <a:latin typeface="Source Code Pro"/>
                <a:cs typeface="Source Code Pro"/>
              </a:rPr>
              <a:t>videoDTO.displayName</a:t>
            </a:r>
            <a:r>
              <a:rPr lang="en-US" sz="2800" dirty="0" smtClean="0">
                <a:latin typeface="Source Code Pro"/>
                <a:cs typeface="Source Code Pro"/>
              </a:rPr>
              <a:t> </a:t>
            </a:r>
            <a:r>
              <a:rPr lang="en-US" sz="2800" dirty="0">
                <a:latin typeface="Source Code Pro"/>
                <a:cs typeface="Source Code Pro"/>
              </a:rPr>
              <a:t>+ </a:t>
            </a:r>
            <a:r>
              <a:rPr lang="en-US" sz="2800" dirty="0" smtClean="0">
                <a:latin typeface="Source Code Pro"/>
                <a:cs typeface="Source Code Pro"/>
              </a:rPr>
              <a:t>"</a:t>
            </a:r>
            <a:r>
              <a:rPr lang="en-US" sz="2800" dirty="0">
                <a:latin typeface="Source Code Pro"/>
                <a:cs typeface="Source Code Pro"/>
              </a:rPr>
              <a:t>&lt;/strong&gt;";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800" dirty="0" smtClean="0">
                <a:latin typeface="Source Code Pro"/>
                <a:cs typeface="Source Code Pro"/>
              </a:rPr>
              <a:t>  });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800" dirty="0">
                <a:latin typeface="Source Code Pro"/>
                <a:cs typeface="Source Code Pro"/>
              </a:rPr>
              <a:t>}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25042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Calling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8888" y="6992951"/>
            <a:ext cx="12418945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Remember: calls are asynchronous, so you must provide a callback function to handle returned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39205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video DTO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Use the API documentation</a:t>
            </a:r>
          </a:p>
          <a:p>
            <a:pPr>
              <a:buFont typeface="Arial"/>
              <a:buChar char="•"/>
            </a:pPr>
            <a:endParaRPr lang="en-US" sz="3200" dirty="0"/>
          </a:p>
        </p:txBody>
      </p:sp>
      <p:pic>
        <p:nvPicPr>
          <p:cNvPr id="6" name="Picture 5" descr="data-medi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" y="2627091"/>
            <a:ext cx="14185921" cy="6063337"/>
          </a:xfrm>
          <a:prstGeom prst="rect">
            <a:avLst/>
          </a:prstGeom>
        </p:spPr>
      </p:pic>
      <p:sp>
        <p:nvSpPr>
          <p:cNvPr id="7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191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video DTO (</a:t>
            </a:r>
            <a:r>
              <a:rPr lang="en-US" cap="none" dirty="0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Use developer / debugging tools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7" name="Picture 6" descr="videoDTO-console-displa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63" y="2555573"/>
            <a:ext cx="16673640" cy="5557880"/>
          </a:xfrm>
          <a:prstGeom prst="rect">
            <a:avLst/>
          </a:prstGeom>
        </p:spPr>
      </p:pic>
      <p:sp>
        <p:nvSpPr>
          <p:cNvPr id="8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481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2: Displaying Basic Video Information</a:t>
            </a:r>
          </a:p>
        </p:txBody>
      </p:sp>
    </p:spTree>
    <p:extLst>
      <p:ext uri="{BB962C8B-B14F-4D97-AF65-F5344CB8AC3E}">
        <p14:creationId xmlns:p14="http://schemas.microsoft.com/office/powerpoint/2010/main" val="25030761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Adding and Removing Event Listeners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0481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What: The Smart Player API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Used to customize</a:t>
            </a:r>
            <a:r>
              <a:rPr lang="en-US" sz="3200" dirty="0"/>
              <a:t>, integrate </a:t>
            </a:r>
            <a:r>
              <a:rPr lang="en-US" sz="3200" dirty="0" smtClean="0"/>
              <a:t>with, </a:t>
            </a:r>
            <a:r>
              <a:rPr lang="en-US" sz="3200" dirty="0"/>
              <a:t>or add functionality </a:t>
            </a:r>
            <a:r>
              <a:rPr lang="en-US" sz="3200" dirty="0" smtClean="0"/>
              <a:t>to, </a:t>
            </a:r>
            <a:r>
              <a:rPr lang="en-US" sz="3200" dirty="0"/>
              <a:t>your players through external </a:t>
            </a:r>
            <a:r>
              <a:rPr lang="en-US" sz="3200" dirty="0" smtClean="0"/>
              <a:t>scripts </a:t>
            </a:r>
          </a:p>
          <a:p>
            <a:pPr eaLnBrk="1" hangingPunct="1"/>
            <a:r>
              <a:rPr lang="en-US" sz="3200" dirty="0" smtClean="0"/>
              <a:t>The </a:t>
            </a:r>
            <a:r>
              <a:rPr lang="en-US" sz="3200" dirty="0"/>
              <a:t>API:</a:t>
            </a:r>
          </a:p>
          <a:p>
            <a:pPr lvl="1" eaLnBrk="1" hangingPunct="1"/>
            <a:r>
              <a:rPr lang="en-US" sz="3200" dirty="0"/>
              <a:t>Exposes objects and events in the player</a:t>
            </a:r>
          </a:p>
          <a:p>
            <a:pPr lvl="1" eaLnBrk="1" hangingPunct="1"/>
            <a:r>
              <a:rPr lang="en-US" sz="3200" dirty="0"/>
              <a:t>Offers methods to control or alter functionality</a:t>
            </a:r>
          </a:p>
          <a:p>
            <a:pPr lvl="1" eaLnBrk="1" hangingPunct="1"/>
            <a:r>
              <a:rPr lang="en-US" sz="3200" dirty="0"/>
              <a:t>Allows for reporting or acting on player </a:t>
            </a:r>
            <a:r>
              <a:rPr lang="en-US" sz="3200" dirty="0" smtClean="0"/>
              <a:t>events</a:t>
            </a:r>
          </a:p>
          <a:p>
            <a:r>
              <a:rPr lang="en-US" sz="3200" dirty="0" smtClean="0"/>
              <a:t>Works with all Brightcove Players, both the Flash and HTML5 versions</a:t>
            </a:r>
          </a:p>
          <a:p>
            <a:pPr marL="773537" lvl="1" indent="0">
              <a:buNone/>
            </a:pPr>
            <a:endParaRPr lang="en-US" sz="3000" dirty="0"/>
          </a:p>
          <a:p>
            <a:pPr lvl="1" eaLnBrk="1" hangingPunct="1">
              <a:buFontTx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454525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Media events simply indicate the video has done something</a:t>
            </a:r>
          </a:p>
          <a:p>
            <a:r>
              <a:rPr lang="en-US" sz="3200" dirty="0" smtClean="0"/>
              <a:t>Can listen for the following events</a:t>
            </a:r>
            <a:endParaRPr lang="en-US" sz="3200" dirty="0"/>
          </a:p>
        </p:txBody>
      </p:sp>
      <p:pic>
        <p:nvPicPr>
          <p:cNvPr id="6" name="Picture 5" descr="eve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001" y="2520043"/>
            <a:ext cx="5973559" cy="6598140"/>
          </a:xfrm>
          <a:prstGeom prst="rect">
            <a:avLst/>
          </a:prstGeom>
        </p:spPr>
      </p:pic>
      <p:sp>
        <p:nvSpPr>
          <p:cNvPr id="7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30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429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Setup a function to be called when an event is dispatched</a:t>
            </a:r>
          </a:p>
          <a:p>
            <a:r>
              <a:rPr lang="en-US" sz="3200" dirty="0" smtClean="0"/>
              <a:t>Use the </a:t>
            </a:r>
            <a:r>
              <a:rPr lang="en-US" sz="3200" dirty="0" err="1" smtClean="0">
                <a:latin typeface="Source Code Pro"/>
                <a:cs typeface="Source Code Pro"/>
              </a:rPr>
              <a:t>addEventListener</a:t>
            </a:r>
            <a:r>
              <a:rPr lang="en-US" sz="3200" dirty="0" smtClean="0">
                <a:latin typeface="Source Code Pro"/>
                <a:cs typeface="Source Code Pro"/>
              </a:rPr>
              <a:t>(</a:t>
            </a:r>
            <a:r>
              <a:rPr lang="en-US" sz="3200" dirty="0" err="1" smtClean="0">
                <a:latin typeface="Source Code Pro"/>
                <a:cs typeface="Source Code Pro"/>
              </a:rPr>
              <a:t>event,eventHandlerFunction</a:t>
            </a:r>
            <a:r>
              <a:rPr lang="en-US" sz="3200" dirty="0" smtClean="0">
                <a:latin typeface="Source Code Pro"/>
                <a:cs typeface="Source Code Pro"/>
              </a:rPr>
              <a:t>)</a:t>
            </a:r>
            <a:r>
              <a:rPr lang="en-US" sz="3200" dirty="0" smtClean="0"/>
              <a:t> method to assign a function to an event</a:t>
            </a:r>
          </a:p>
          <a:p>
            <a:r>
              <a:rPr lang="en-US" sz="3200" dirty="0" smtClean="0"/>
              <a:t>Can also remove event listeners using the </a:t>
            </a:r>
            <a:r>
              <a:rPr lang="en-US" sz="3200" dirty="0" err="1" smtClean="0">
                <a:latin typeface="Source Code Pro"/>
                <a:cs typeface="Source Code Pro"/>
              </a:rPr>
              <a:t>removeEventListener</a:t>
            </a:r>
            <a:r>
              <a:rPr lang="en-US" sz="3200" dirty="0">
                <a:latin typeface="Source Code Pro"/>
                <a:cs typeface="Source Code Pro"/>
              </a:rPr>
              <a:t>(</a:t>
            </a:r>
            <a:r>
              <a:rPr lang="en-US" sz="3200" dirty="0" err="1">
                <a:latin typeface="Source Code Pro"/>
                <a:cs typeface="Source Code Pro"/>
              </a:rPr>
              <a:t>event,eventHandlerFunction</a:t>
            </a:r>
            <a:r>
              <a:rPr lang="en-US" sz="3200" dirty="0" smtClean="0">
                <a:latin typeface="Source Code Pro"/>
                <a:cs typeface="Source Code Pro"/>
              </a:rPr>
              <a:t>) </a:t>
            </a:r>
            <a:r>
              <a:rPr lang="en-US" sz="3200" dirty="0" smtClean="0"/>
              <a:t>method</a:t>
            </a:r>
          </a:p>
          <a:p>
            <a:pPr lvl="1"/>
            <a:r>
              <a:rPr lang="en-US" sz="3200" dirty="0" smtClean="0"/>
              <a:t>It is a best practice to remove event listeners that are no longer needed</a:t>
            </a:r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901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415143"/>
            <a:ext cx="15877477" cy="755694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var onTemplateReady = </a:t>
            </a:r>
            <a:r>
              <a:rPr lang="en-US" dirty="0">
                <a:latin typeface="Source Code Pro"/>
                <a:cs typeface="Source Code Pro"/>
              </a:rPr>
              <a:t>function 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 </a:t>
            </a:r>
            <a:r>
              <a:rPr lang="en-US" dirty="0">
                <a:latin typeface="Source Code Pro"/>
                <a:cs typeface="Source Code Pro"/>
              </a:rPr>
              <a:t>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videoPlayer.getCurrentVideo</a:t>
            </a:r>
            <a:r>
              <a:rPr lang="en-US" dirty="0">
                <a:latin typeface="Source Code Pro"/>
                <a:cs typeface="Source Code Pro"/>
              </a:rPr>
              <a:t>( function(videoDTO)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videoName.innerHTML </a:t>
            </a:r>
            <a:r>
              <a:rPr lang="en-US" dirty="0">
                <a:latin typeface="Source Code Pro"/>
                <a:cs typeface="Source Code Pro"/>
              </a:rPr>
              <a:t>= "Currently watching: </a:t>
            </a:r>
            <a:r>
              <a:rPr lang="en-US" dirty="0" smtClean="0">
                <a:latin typeface="Source Code Pro"/>
                <a:cs typeface="Source Code Pro"/>
              </a:rPr>
              <a:t>" + </a:t>
            </a:r>
            <a:r>
              <a:rPr lang="en-US" dirty="0" err="1" smtClean="0">
                <a:latin typeface="Source Code Pro"/>
                <a:cs typeface="Source Code Pro"/>
              </a:rPr>
              <a:t>videoDTO.displayName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b="1" dirty="0" smtClean="0">
                <a:latin typeface="Source Code Pro"/>
                <a:cs typeface="Source Code Pro"/>
              </a:rPr>
              <a:t>videoPlayer.addEventListener</a:t>
            </a:r>
            <a:r>
              <a:rPr lang="en-US" b="1" dirty="0">
                <a:latin typeface="Source Code Pro"/>
                <a:cs typeface="Source Code Pro"/>
              </a:rPr>
              <a:t>(mediaEvent.PROGRESS, </a:t>
            </a:r>
            <a:r>
              <a:rPr lang="en-US" b="1" dirty="0" smtClean="0">
                <a:solidFill>
                  <a:srgbClr val="FF0000"/>
                </a:solidFill>
                <a:latin typeface="Source Code Pro"/>
                <a:cs typeface="Source Code Pro"/>
              </a:rPr>
              <a:t>onProgress</a:t>
            </a:r>
            <a:r>
              <a:rPr lang="en-US" b="1" dirty="0">
                <a:latin typeface="Source Code Pro"/>
                <a:cs typeface="Source Code Pro"/>
              </a:rPr>
              <a:t>)</a:t>
            </a:r>
            <a:r>
              <a:rPr lang="en-US" b="1" dirty="0" smtClean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>
                <a:latin typeface="Source Code Pro"/>
                <a:cs typeface="Source Code Pro"/>
              </a:rPr>
              <a:t> </a:t>
            </a:r>
            <a:r>
              <a:rPr lang="en-US" b="1" dirty="0" smtClean="0">
                <a:latin typeface="Source Code Pro"/>
                <a:cs typeface="Source Code Pro"/>
              </a:rPr>
              <a:t> </a:t>
            </a:r>
            <a:r>
              <a:rPr lang="en-US" b="1" dirty="0" err="1">
                <a:latin typeface="Source Code Pro"/>
                <a:cs typeface="Source Code Pro"/>
              </a:rPr>
              <a:t>videoPlayer.addEventListener</a:t>
            </a:r>
            <a:r>
              <a:rPr lang="en-US" b="1" dirty="0">
                <a:latin typeface="Source Code Pro"/>
                <a:cs typeface="Source Code Pro"/>
              </a:rPr>
              <a:t>(</a:t>
            </a:r>
            <a:r>
              <a:rPr lang="en-US" b="1" dirty="0" err="1" smtClean="0">
                <a:latin typeface="Source Code Pro"/>
                <a:cs typeface="Source Code Pro"/>
              </a:rPr>
              <a:t>mediaEvent.COMPLETE</a:t>
            </a:r>
            <a:r>
              <a:rPr lang="en-US" b="1" dirty="0" smtClean="0">
                <a:latin typeface="Source Code Pro"/>
                <a:cs typeface="Source Code Pro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Source Code Pro"/>
                <a:cs typeface="Source Code Pro"/>
              </a:rPr>
              <a:t>onComplete</a:t>
            </a:r>
            <a:r>
              <a:rPr lang="en-US" b="1" dirty="0" smtClean="0">
                <a:latin typeface="Source Code Pro"/>
                <a:cs typeface="Source Code Pro"/>
              </a:rPr>
              <a:t>)</a:t>
            </a:r>
            <a:r>
              <a:rPr lang="en-US" b="1" dirty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var </a:t>
            </a:r>
            <a:r>
              <a:rPr lang="en-US" dirty="0" smtClean="0">
                <a:solidFill>
                  <a:srgbClr val="FF0000"/>
                </a:solidFill>
                <a:latin typeface="Source Code Pro"/>
                <a:cs typeface="Source Code Pro"/>
              </a:rPr>
              <a:t>onProgress</a:t>
            </a:r>
            <a:r>
              <a:rPr lang="en-US" dirty="0" smtClean="0">
                <a:latin typeface="Source Code Pro"/>
                <a:cs typeface="Source Code Pro"/>
              </a:rPr>
              <a:t> = </a:t>
            </a:r>
            <a:r>
              <a:rPr lang="en-US" dirty="0">
                <a:latin typeface="Source Code Pro"/>
                <a:cs typeface="Source Code Pro"/>
              </a:rPr>
              <a:t>function(</a:t>
            </a:r>
            <a:r>
              <a:rPr lang="en-US" b="1" dirty="0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err="1">
                <a:latin typeface="Source Code Pro"/>
                <a:cs typeface="Source Code Pro"/>
              </a:rPr>
              <a:t>elapsedTime.innerHTML</a:t>
            </a:r>
            <a:r>
              <a:rPr lang="en-US" dirty="0">
                <a:latin typeface="Source Code Pro"/>
                <a:cs typeface="Source Code Pro"/>
              </a:rPr>
              <a:t> = </a:t>
            </a:r>
            <a:r>
              <a:rPr lang="en-US" dirty="0" err="1">
                <a:latin typeface="Source Code Pro"/>
                <a:cs typeface="Source Code Pro"/>
              </a:rPr>
              <a:t>evt.position</a:t>
            </a:r>
            <a:r>
              <a:rPr lang="en-US" dirty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err="1">
                <a:latin typeface="Source Code Pro"/>
                <a:cs typeface="Source Code Pro"/>
              </a:rPr>
              <a:t>var</a:t>
            </a: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Source Code Pro"/>
                <a:cs typeface="Source Code Pro"/>
              </a:rPr>
              <a:t>onComplete</a:t>
            </a:r>
            <a:r>
              <a:rPr lang="en-US" dirty="0" smtClean="0">
                <a:solidFill>
                  <a:srgbClr val="FF0000"/>
                </a:solidFill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function(</a:t>
            </a:r>
            <a:r>
              <a:rPr lang="en-US" b="1" dirty="0" err="1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videoPlayer.removeEventListener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dirty="0" err="1">
                <a:latin typeface="Source Code Pro"/>
                <a:cs typeface="Source Code Pro"/>
              </a:rPr>
              <a:t>brightcove.api.events.MediaEvent.PROGRESS</a:t>
            </a:r>
            <a:r>
              <a:rPr lang="en-US" dirty="0">
                <a:latin typeface="Source Code Pro"/>
                <a:cs typeface="Source Code Pro"/>
              </a:rPr>
              <a:t>, </a:t>
            </a:r>
            <a:r>
              <a:rPr lang="en-US" dirty="0" err="1">
                <a:latin typeface="Source Code Pro"/>
                <a:cs typeface="Source Code Pro"/>
              </a:rPr>
              <a:t>onProgress</a:t>
            </a:r>
            <a:r>
              <a:rPr lang="en-US" dirty="0">
                <a:latin typeface="Source Code Pro"/>
                <a:cs typeface="Source Code Pro"/>
              </a:rPr>
              <a:t>)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}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2907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Event Listener Examples</a:t>
            </a:r>
          </a:p>
        </p:txBody>
      </p:sp>
    </p:spTree>
    <p:extLst>
      <p:ext uri="{BB962C8B-B14F-4D97-AF65-F5344CB8AC3E}">
        <p14:creationId xmlns:p14="http://schemas.microsoft.com/office/powerpoint/2010/main" val="35108592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487714"/>
            <a:ext cx="15877477" cy="748437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var onTemplateReady = </a:t>
            </a:r>
            <a:r>
              <a:rPr lang="en-US" dirty="0">
                <a:latin typeface="Source Code Pro"/>
                <a:cs typeface="Source Code Pro"/>
              </a:rPr>
              <a:t>function 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 </a:t>
            </a:r>
            <a:r>
              <a:rPr lang="en-US" dirty="0">
                <a:latin typeface="Source Code Pro"/>
                <a:cs typeface="Source Code Pro"/>
              </a:rPr>
              <a:t>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videoPlayer.getCurrentVideo</a:t>
            </a:r>
            <a:r>
              <a:rPr lang="en-US" dirty="0">
                <a:latin typeface="Source Code Pro"/>
                <a:cs typeface="Source Code Pro"/>
              </a:rPr>
              <a:t>( function(videoDTO)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videoName.innerHTML </a:t>
            </a:r>
            <a:r>
              <a:rPr lang="en-US" dirty="0">
                <a:latin typeface="Source Code Pro"/>
                <a:cs typeface="Source Code Pro"/>
              </a:rPr>
              <a:t>= "Currently watching: </a:t>
            </a:r>
            <a:r>
              <a:rPr lang="en-US" dirty="0" smtClean="0">
                <a:latin typeface="Source Code Pro"/>
                <a:cs typeface="Source Code Pro"/>
              </a:rPr>
              <a:t>" </a:t>
            </a:r>
            <a:r>
              <a:rPr lang="en-US" dirty="0">
                <a:latin typeface="Source Code Pro"/>
                <a:cs typeface="Source Code Pro"/>
              </a:rPr>
              <a:t>+ </a:t>
            </a:r>
            <a:r>
              <a:rPr lang="en-US" dirty="0" err="1" smtClean="0">
                <a:latin typeface="Source Code Pro"/>
                <a:cs typeface="Source Code Pro"/>
              </a:rPr>
              <a:t>videoDTO.displayName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videoPlayer.addEventListener</a:t>
            </a:r>
            <a:r>
              <a:rPr lang="en-US" dirty="0">
                <a:latin typeface="Source Code Pro"/>
                <a:cs typeface="Source Code Pro"/>
              </a:rPr>
              <a:t>(mediaEvent.PROGRESS, </a:t>
            </a:r>
            <a:r>
              <a:rPr lang="en-US" dirty="0" smtClean="0">
                <a:solidFill>
                  <a:srgbClr val="3366FF"/>
                </a:solidFill>
                <a:latin typeface="Source Code Pro"/>
                <a:cs typeface="Source Code Pro"/>
              </a:rPr>
              <a:t>onProgress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var </a:t>
            </a:r>
            <a:r>
              <a:rPr lang="en-US" b="1" dirty="0" smtClean="0">
                <a:solidFill>
                  <a:srgbClr val="3366FF"/>
                </a:solidFill>
                <a:latin typeface="Source Code Pro"/>
                <a:cs typeface="Source Code Pro"/>
              </a:rPr>
              <a:t>onProgress</a:t>
            </a:r>
            <a:r>
              <a:rPr lang="en-US" b="1" dirty="0" smtClean="0">
                <a:latin typeface="Source Code Pro"/>
                <a:cs typeface="Source Code Pro"/>
              </a:rPr>
              <a:t> = </a:t>
            </a:r>
            <a:r>
              <a:rPr lang="en-US" b="1" dirty="0">
                <a:latin typeface="Source Code Pro"/>
                <a:cs typeface="Source Code Pro"/>
              </a:rPr>
              <a:t>function(evt)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Source Code Pro"/>
                <a:cs typeface="Source Code Pro"/>
              </a:rPr>
              <a:t>if </a:t>
            </a:r>
            <a:r>
              <a:rPr lang="en-US" b="1" dirty="0">
                <a:solidFill>
                  <a:srgbClr val="FF0000"/>
                </a:solidFill>
                <a:latin typeface="Source Code Pro"/>
                <a:cs typeface="Source Code Pro"/>
              </a:rPr>
              <a:t>((evt.duration - evt.position) &gt; </a:t>
            </a:r>
            <a:r>
              <a:rPr lang="en-US" b="1" dirty="0" smtClean="0">
                <a:solidFill>
                  <a:srgbClr val="FF0000"/>
                </a:solidFill>
                <a:latin typeface="Source Code Pro"/>
                <a:cs typeface="Source Code Pro"/>
              </a:rPr>
              <a:t>.25)</a:t>
            </a:r>
            <a:r>
              <a:rPr lang="en-US" b="1" dirty="0" smtClean="0">
                <a:latin typeface="Source Code Pro"/>
                <a:cs typeface="Source Code Pro"/>
              </a:rPr>
              <a:t> </a:t>
            </a:r>
            <a:r>
              <a:rPr lang="en-US" b="1" dirty="0">
                <a:latin typeface="Source Code Pro"/>
                <a:cs typeface="Source Code Pro"/>
              </a:rPr>
              <a:t>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  //Normal progress actions</a:t>
            </a:r>
            <a:endParaRPr lang="en-US" b="1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} </a:t>
            </a:r>
            <a:r>
              <a:rPr lang="en-US" b="1" dirty="0">
                <a:latin typeface="Source Code Pro"/>
                <a:cs typeface="Source Code Pro"/>
              </a:rPr>
              <a:t>else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  //Video complete actions</a:t>
            </a:r>
            <a:endParaRPr lang="en-US" b="1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}</a:t>
            </a:r>
            <a:endParaRPr lang="en-US" b="1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};</a:t>
            </a:r>
            <a:endParaRPr lang="en-US" b="1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25042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An alternative to Complete event</a:t>
            </a:r>
          </a:p>
        </p:txBody>
      </p:sp>
    </p:spTree>
    <p:extLst>
      <p:ext uri="{BB962C8B-B14F-4D97-AF65-F5344CB8AC3E}">
        <p14:creationId xmlns:p14="http://schemas.microsoft.com/office/powerpoint/2010/main" val="17318094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3: Displaying Video Time Using the Progress Event</a:t>
            </a:r>
          </a:p>
        </p:txBody>
      </p:sp>
    </p:spTree>
    <p:extLst>
      <p:ext uri="{BB962C8B-B14F-4D97-AF65-F5344CB8AC3E}">
        <p14:creationId xmlns:p14="http://schemas.microsoft.com/office/powerpoint/2010/main" val="1338839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Accessing the Video Player Module and Video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9424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ADD259A-6F91-4818-8D48-109E7841F55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Player Modules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3500" dirty="0"/>
              <a:t>Higher level functional areas</a:t>
            </a:r>
          </a:p>
          <a:p>
            <a:pPr lvl="1" eaLnBrk="1" hangingPunct="1"/>
            <a:r>
              <a:rPr lang="en-US" sz="3500" dirty="0" smtClean="0"/>
              <a:t>Experience Module: the overall player</a:t>
            </a:r>
            <a:endParaRPr lang="en-US" sz="3500" dirty="0"/>
          </a:p>
          <a:p>
            <a:pPr lvl="1" eaLnBrk="1" hangingPunct="1"/>
            <a:r>
              <a:rPr lang="en-US" sz="3500" dirty="0" smtClean="0"/>
              <a:t>Video Player Module: the video player component</a:t>
            </a:r>
            <a:endParaRPr lang="en-US" sz="3500" dirty="0"/>
          </a:p>
          <a:p>
            <a:pPr lvl="1" eaLnBrk="1" hangingPunct="1"/>
            <a:r>
              <a:rPr lang="en-US" sz="3500" dirty="0" smtClean="0"/>
              <a:t>Content Module: for retrieving content from the Video Cloud server</a:t>
            </a:r>
            <a:endParaRPr lang="en-US" sz="3500" dirty="0"/>
          </a:p>
          <a:p>
            <a:pPr lvl="1" eaLnBrk="1" hangingPunct="1"/>
            <a:r>
              <a:rPr lang="en-US" sz="3500" dirty="0" smtClean="0"/>
              <a:t>Cue Points Module: for setting or handling cue points</a:t>
            </a:r>
            <a:endParaRPr lang="en-US" sz="3500" dirty="0"/>
          </a:p>
          <a:p>
            <a:pPr lvl="1" eaLnBrk="1" hangingPunct="1"/>
            <a:r>
              <a:rPr lang="en-US" sz="3500" dirty="0" smtClean="0"/>
              <a:t>Captions Module: for retrieving/displaying captions/subtitles</a:t>
            </a:r>
          </a:p>
          <a:p>
            <a:pPr lvl="1" eaLnBrk="1" hangingPunct="1"/>
            <a:r>
              <a:rPr lang="en-US" sz="3500" dirty="0" smtClean="0"/>
              <a:t>Ad Module: for managing ad interactions</a:t>
            </a:r>
            <a:endParaRPr lang="en-US" sz="3500" dirty="0"/>
          </a:p>
          <a:p>
            <a:pPr eaLnBrk="1" hangingPunct="1"/>
            <a:r>
              <a:rPr lang="en-US" sz="3500" dirty="0"/>
              <a:t>All modules include:</a:t>
            </a:r>
          </a:p>
          <a:p>
            <a:pPr lvl="1" eaLnBrk="1" hangingPunct="1"/>
            <a:r>
              <a:rPr lang="en-US" sz="3500" dirty="0">
                <a:latin typeface="Source Code Pro"/>
                <a:cs typeface="Source Code Pro"/>
              </a:rPr>
              <a:t>addEventListener(type, handler);</a:t>
            </a:r>
          </a:p>
          <a:p>
            <a:pPr lvl="1" eaLnBrk="1" hangingPunct="1"/>
            <a:r>
              <a:rPr lang="en-US" sz="3500" dirty="0">
                <a:latin typeface="Source Code Pro"/>
                <a:cs typeface="Source Code Pro"/>
              </a:rPr>
              <a:t>removeEventListener(type, handler)</a:t>
            </a:r>
            <a:r>
              <a:rPr lang="en-US" sz="3500" dirty="0" smtClean="0">
                <a:latin typeface="Source Code Pro"/>
                <a:cs typeface="Source Code Pro"/>
              </a:rPr>
              <a:t>;</a:t>
            </a:r>
          </a:p>
          <a:p>
            <a:r>
              <a:rPr lang="en-US" sz="3500" dirty="0" smtClean="0"/>
              <a:t>Modules are all methods, no properties</a:t>
            </a:r>
            <a:endParaRPr lang="en-US" sz="3500" dirty="0"/>
          </a:p>
          <a:p>
            <a:pPr eaLnBrk="1" hangingPunct="1"/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7426964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76495A40-D17C-466D-99FB-CD915D0E7304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Accessing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var onTemplateLoad =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function (experienceID) {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player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= brightcove.api.getExperience(experienceID);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  </a:t>
            </a:r>
            <a:r>
              <a:rPr lang="en-US" sz="3200" b="1" kern="0" dirty="0" smtClean="0">
                <a:solidFill>
                  <a:srgbClr val="FF0000"/>
                </a:solidFill>
                <a:latin typeface="Source Code Pro"/>
                <a:cs typeface="Source Code Pro"/>
              </a:rPr>
              <a:t>APIModules</a:t>
            </a:r>
            <a:r>
              <a:rPr lang="en-US" sz="3200" b="1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sz="3200" b="1" kern="0" dirty="0">
                <a:solidFill>
                  <a:schemeClr val="tx1"/>
                </a:solidFill>
                <a:latin typeface="Source Code Pro"/>
                <a:cs typeface="Source Code Pro"/>
              </a:rPr>
              <a:t>= brightcove.api.modules.APIModules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;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}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,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/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**** template ready event handler ****/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var onTemplateReady =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function (evt) {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/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/ get references to modules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videoPlayer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= player.getModule(</a:t>
            </a:r>
            <a:r>
              <a:rPr lang="en-US" sz="3200" b="1" kern="0" dirty="0">
                <a:solidFill>
                  <a:srgbClr val="FF0000"/>
                </a:solidFill>
                <a:latin typeface="Source Code Pro"/>
                <a:cs typeface="Source Code Pro"/>
              </a:rPr>
              <a:t>APIModules</a:t>
            </a:r>
            <a:r>
              <a:rPr lang="en-US" sz="3200" b="1" kern="0" dirty="0">
                <a:solidFill>
                  <a:schemeClr val="tx1"/>
                </a:solidFill>
                <a:latin typeface="Source Code Pro"/>
                <a:cs typeface="Source Code Pro"/>
              </a:rPr>
              <a:t>.VIDEO_PLAYER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)</a:t>
            </a: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;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	</a:t>
            </a: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…</a:t>
            </a:r>
            <a:endParaRPr lang="en-US" sz="3200" dirty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629119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Constants for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CAPTIONS </a:t>
            </a:r>
            <a:r>
              <a:rPr lang="en-US" sz="3200" dirty="0"/>
              <a:t>: CaptionModule</a:t>
            </a:r>
          </a:p>
          <a:p>
            <a:r>
              <a:rPr lang="en-US" sz="3200" dirty="0"/>
              <a:t>CONTENT : ContentModule</a:t>
            </a:r>
          </a:p>
          <a:p>
            <a:r>
              <a:rPr lang="en-US" sz="3200" dirty="0"/>
              <a:t>CUE_POINTS : CuePointsModule</a:t>
            </a:r>
          </a:p>
          <a:p>
            <a:r>
              <a:rPr lang="en-US" sz="3200" dirty="0"/>
              <a:t>EXPERIENCE : ExperienceModule</a:t>
            </a:r>
          </a:p>
          <a:p>
            <a:r>
              <a:rPr lang="en-US" sz="3200" dirty="0" smtClean="0"/>
              <a:t>VIDEO_PLAYER </a:t>
            </a:r>
            <a:r>
              <a:rPr lang="en-US" sz="3200" dirty="0"/>
              <a:t>: VideoPlayerModule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4190" y="7240342"/>
            <a:ext cx="10918116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Always use the Public Constant names, as these will not change, even if the real class names do</a:t>
            </a:r>
          </a:p>
        </p:txBody>
      </p:sp>
      <p:sp>
        <p:nvSpPr>
          <p:cNvPr id="7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848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A81C3D95-9F66-4BCB-9D57-104305917B00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39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Data Transfer Objects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/>
              <a:t>Data objects sent from server</a:t>
            </a:r>
          </a:p>
          <a:p>
            <a:pPr eaLnBrk="1" hangingPunct="1"/>
            <a:r>
              <a:rPr lang="en-US" sz="3200" dirty="0"/>
              <a:t>Simple collection of properties (no methods)</a:t>
            </a:r>
          </a:p>
          <a:p>
            <a:pPr eaLnBrk="1" hangingPunct="1"/>
            <a:r>
              <a:rPr lang="en-US" sz="3200" dirty="0"/>
              <a:t>Represent media </a:t>
            </a:r>
            <a:r>
              <a:rPr lang="en-US" sz="3200" dirty="0" smtClean="0"/>
              <a:t>managed </a:t>
            </a:r>
            <a:r>
              <a:rPr lang="en-US" sz="3200" dirty="0"/>
              <a:t>in </a:t>
            </a:r>
            <a:r>
              <a:rPr lang="en-US" sz="3200" dirty="0" smtClean="0"/>
              <a:t>Video Cloud Studio </a:t>
            </a:r>
            <a:r>
              <a:rPr lang="en-US" sz="3200" dirty="0"/>
              <a:t>media module</a:t>
            </a:r>
          </a:p>
          <a:p>
            <a:pPr lvl="1" eaLnBrk="1" hangingPunct="1"/>
            <a:r>
              <a:rPr lang="en-US" sz="3200" dirty="0" smtClean="0"/>
              <a:t>mediaDTO </a:t>
            </a:r>
            <a:r>
              <a:rPr lang="en-US" sz="3200" dirty="0" smtClean="0">
                <a:sym typeface="Wingdings"/>
              </a:rPr>
              <a:t></a:t>
            </a:r>
            <a:r>
              <a:rPr lang="en-US" sz="3200" dirty="0" smtClean="0"/>
              <a:t> videoDTO</a:t>
            </a:r>
            <a:endParaRPr lang="en-US" sz="3200" dirty="0"/>
          </a:p>
          <a:p>
            <a:pPr eaLnBrk="1" hangingPunct="1"/>
            <a:r>
              <a:rPr lang="en-US" sz="3200" dirty="0" smtClean="0"/>
              <a:t>To </a:t>
            </a:r>
            <a:r>
              <a:rPr lang="en-US" sz="3200" dirty="0"/>
              <a:t>get the </a:t>
            </a:r>
            <a:r>
              <a:rPr lang="en-US" sz="3200" dirty="0" smtClean="0"/>
              <a:t>videoDTO </a:t>
            </a:r>
            <a:r>
              <a:rPr lang="en-US" sz="3200" dirty="0"/>
              <a:t>for the video currently in the player, get a reference to the VideoPlayer Module, and then use the </a:t>
            </a:r>
            <a:r>
              <a:rPr lang="en-US" sz="3200" dirty="0">
                <a:latin typeface="Source Code Pro"/>
                <a:cs typeface="Source Code Pro"/>
              </a:rPr>
              <a:t>getCurrentVideo()</a:t>
            </a:r>
            <a:r>
              <a:rPr lang="en-US" sz="3200" dirty="0"/>
              <a:t> method</a:t>
            </a:r>
          </a:p>
          <a:p>
            <a:pPr eaLnBrk="1" hangingPunct="1"/>
            <a:r>
              <a:rPr lang="en-US" sz="3200" dirty="0"/>
              <a:t>Full listing of objects and properties in reference </a:t>
            </a:r>
            <a:r>
              <a:rPr lang="en-US" sz="3200" dirty="0" smtClean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2688728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why: Code Samples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7" y="1911091"/>
            <a:ext cx="12532536" cy="666386"/>
          </a:xfrm>
        </p:spPr>
        <p:txBody>
          <a:bodyPr/>
          <a:lstStyle/>
          <a:p>
            <a:r>
              <a:rPr lang="en-US" sz="3200" dirty="0"/>
              <a:t>http://</a:t>
            </a:r>
            <a:r>
              <a:rPr lang="en-US" sz="3200" dirty="0" err="1"/>
              <a:t>docs.brightcove.com</a:t>
            </a:r>
            <a:r>
              <a:rPr lang="en-US" sz="3200" dirty="0"/>
              <a:t>/en/video-cloud/smart-player-</a:t>
            </a:r>
            <a:r>
              <a:rPr lang="en-US" sz="3200" dirty="0" err="1"/>
              <a:t>api</a:t>
            </a:r>
            <a:r>
              <a:rPr lang="en-US" sz="3200" dirty="0"/>
              <a:t>/</a:t>
            </a:r>
            <a:r>
              <a:rPr lang="en-US" sz="3200" dirty="0" err="1"/>
              <a:t>index.html</a:t>
            </a:r>
            <a:endParaRPr lang="en-US" sz="3200" dirty="0"/>
          </a:p>
        </p:txBody>
      </p:sp>
      <p:pic>
        <p:nvPicPr>
          <p:cNvPr id="6" name="Picture 5" descr="solu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" y="2577477"/>
            <a:ext cx="7589027" cy="6373514"/>
          </a:xfrm>
          <a:prstGeom prst="rect">
            <a:avLst/>
          </a:prstGeom>
        </p:spPr>
      </p:pic>
      <p:sp>
        <p:nvSpPr>
          <p:cNvPr id="7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501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Displaying </a:t>
            </a:r>
            <a:r>
              <a:rPr lang="en-US" cap="none" dirty="0" smtClean="0">
                <a:solidFill>
                  <a:schemeClr val="tx1"/>
                </a:solidFill>
              </a:rPr>
              <a:t>video</a:t>
            </a:r>
            <a:r>
              <a:rPr lang="en-US" dirty="0" smtClean="0">
                <a:solidFill>
                  <a:schemeClr val="tx1"/>
                </a:solidFill>
              </a:rPr>
              <a:t>DTO information in 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89"/>
            <a:ext cx="15877477" cy="7117809"/>
          </a:xfrm>
        </p:spPr>
        <p:txBody>
          <a:bodyPr/>
          <a:lstStyle/>
          <a:p>
            <a:r>
              <a:rPr lang="en-US" sz="3200" dirty="0" smtClean="0"/>
              <a:t>The HTML that displays the information from the videoDTO will be built dynamically</a:t>
            </a:r>
          </a:p>
          <a:p>
            <a:r>
              <a:rPr lang="en-US" sz="3200" dirty="0" smtClean="0"/>
              <a:t>Two possible approaches to display the information</a:t>
            </a:r>
          </a:p>
          <a:p>
            <a:pPr lvl="1"/>
            <a:r>
              <a:rPr lang="en-US" sz="3200" dirty="0" smtClean="0"/>
              <a:t>Build HTML with JavaScript</a:t>
            </a:r>
          </a:p>
          <a:p>
            <a:pPr lvl="1"/>
            <a:r>
              <a:rPr lang="en-US" sz="3200" dirty="0" smtClean="0"/>
              <a:t>Build HTML with a </a:t>
            </a:r>
            <a:r>
              <a:rPr lang="en-US" sz="3200" dirty="0" err="1" smtClean="0"/>
              <a:t>templating</a:t>
            </a:r>
            <a:r>
              <a:rPr lang="en-US" sz="3200" dirty="0" smtClean="0"/>
              <a:t> engine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40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373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HTML with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5775" lvl="1" indent="0">
              <a:buNone/>
            </a:pPr>
            <a:r>
              <a:rPr lang="en-US" sz="3600" dirty="0" err="1">
                <a:latin typeface="Source Code Pro"/>
                <a:cs typeface="Source Code Pro"/>
              </a:rPr>
              <a:t>displayInfo.innerHTML</a:t>
            </a:r>
            <a:r>
              <a:rPr lang="en-US" sz="3600" dirty="0">
                <a:latin typeface="Source Code Pro"/>
                <a:cs typeface="Source Code Pro"/>
              </a:rPr>
              <a:t> += "&lt;p&gt;Custom Fields:&lt;/p&gt;&lt;</a:t>
            </a:r>
            <a:r>
              <a:rPr lang="en-US" sz="3600" dirty="0" err="1">
                <a:latin typeface="Source Code Pro"/>
                <a:cs typeface="Source Code Pro"/>
              </a:rPr>
              <a:t>ul</a:t>
            </a:r>
            <a:r>
              <a:rPr lang="en-US" sz="3600" dirty="0">
                <a:latin typeface="Source Code Pro"/>
                <a:cs typeface="Source Code Pro"/>
              </a:rPr>
              <a:t>&gt;";</a:t>
            </a:r>
          </a:p>
          <a:p>
            <a:pPr marL="485775" lvl="1" indent="0">
              <a:buNone/>
            </a:pPr>
            <a:r>
              <a:rPr lang="en-US" sz="3600" dirty="0">
                <a:solidFill>
                  <a:srgbClr val="FF0000"/>
                </a:solidFill>
                <a:latin typeface="Source Code Pro"/>
                <a:cs typeface="Source Code Pro"/>
              </a:rPr>
              <a:t>for</a:t>
            </a:r>
            <a:r>
              <a:rPr lang="en-US" sz="3600" dirty="0">
                <a:latin typeface="Source Code Pro"/>
                <a:cs typeface="Source Code Pro"/>
              </a:rPr>
              <a:t> (var key </a:t>
            </a:r>
            <a:r>
              <a:rPr lang="en-US" sz="3600" dirty="0">
                <a:solidFill>
                  <a:srgbClr val="FF0000"/>
                </a:solidFill>
                <a:latin typeface="Source Code Pro"/>
                <a:cs typeface="Source Code Pro"/>
              </a:rPr>
              <a:t>in</a:t>
            </a:r>
            <a:r>
              <a:rPr lang="en-US" sz="3600" dirty="0">
                <a:latin typeface="Source Code Pro"/>
                <a:cs typeface="Source Code Pro"/>
              </a:rPr>
              <a:t> </a:t>
            </a:r>
            <a:r>
              <a:rPr lang="en-US" sz="3600" dirty="0" err="1">
                <a:latin typeface="Source Code Pro"/>
                <a:cs typeface="Source Code Pro"/>
              </a:rPr>
              <a:t>videoDTO.customFields</a:t>
            </a:r>
            <a:r>
              <a:rPr lang="en-US" sz="3600" dirty="0">
                <a:latin typeface="Source Code Pro"/>
                <a:cs typeface="Source Code Pro"/>
              </a:rPr>
              <a:t>) {</a:t>
            </a:r>
          </a:p>
          <a:p>
            <a:pPr marL="485775" lvl="1" indent="0">
              <a:buNone/>
            </a:pPr>
            <a:r>
              <a:rPr lang="en-US" sz="3600" dirty="0">
                <a:latin typeface="Source Code Pro"/>
                <a:cs typeface="Source Code Pro"/>
              </a:rPr>
              <a:t>  </a:t>
            </a:r>
            <a:r>
              <a:rPr lang="en-US" sz="3600" dirty="0" err="1">
                <a:latin typeface="Source Code Pro"/>
                <a:cs typeface="Source Code Pro"/>
              </a:rPr>
              <a:t>displayInfo.innerHTML</a:t>
            </a:r>
            <a:r>
              <a:rPr lang="en-US" sz="3600" dirty="0">
                <a:latin typeface="Source Code Pro"/>
                <a:cs typeface="Source Code Pro"/>
              </a:rPr>
              <a:t> += "&lt;li&gt;" + key + ": " + </a:t>
            </a:r>
            <a:r>
              <a:rPr lang="en-US" sz="3600" dirty="0" smtClean="0">
                <a:latin typeface="Source Code Pro"/>
                <a:cs typeface="Source Code Pro"/>
              </a:rPr>
              <a:t/>
            </a:r>
            <a:br>
              <a:rPr lang="en-US" sz="3600" dirty="0" smtClean="0">
                <a:latin typeface="Source Code Pro"/>
                <a:cs typeface="Source Code Pro"/>
              </a:rPr>
            </a:br>
            <a:r>
              <a:rPr lang="en-US" sz="3600" dirty="0" smtClean="0">
                <a:latin typeface="Source Code Pro"/>
                <a:cs typeface="Source Code Pro"/>
              </a:rPr>
              <a:t>		</a:t>
            </a:r>
            <a:r>
              <a:rPr lang="en-US" sz="3600" dirty="0" err="1" smtClean="0">
                <a:latin typeface="Source Code Pro"/>
                <a:cs typeface="Source Code Pro"/>
              </a:rPr>
              <a:t>videoDTO.customFields</a:t>
            </a:r>
            <a:r>
              <a:rPr lang="en-US" sz="3600" dirty="0">
                <a:latin typeface="Source Code Pro"/>
                <a:cs typeface="Source Code Pro"/>
              </a:rPr>
              <a:t>[key] + "&lt;/li&gt;";</a:t>
            </a:r>
          </a:p>
          <a:p>
            <a:pPr marL="485775" lvl="1" indent="0">
              <a:buNone/>
            </a:pPr>
            <a:r>
              <a:rPr lang="en-US" sz="3600" dirty="0">
                <a:latin typeface="Source Code Pro"/>
                <a:cs typeface="Source Code Pr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655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HTML with a Javascript </a:t>
            </a:r>
            <a:r>
              <a:rPr lang="en-US" dirty="0" err="1" smtClean="0"/>
              <a:t>Templating</a:t>
            </a:r>
            <a:r>
              <a:rPr lang="en-US" dirty="0" smtClean="0"/>
              <a:t>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Handlebars is an example </a:t>
            </a:r>
            <a:r>
              <a:rPr lang="en-US" sz="3200" dirty="0" err="1" smtClean="0"/>
              <a:t>templating</a:t>
            </a:r>
            <a:r>
              <a:rPr lang="en-US" sz="3200" dirty="0"/>
              <a:t> </a:t>
            </a:r>
            <a:r>
              <a:rPr lang="en-US" sz="3200" dirty="0" smtClean="0"/>
              <a:t>engine</a:t>
            </a:r>
          </a:p>
          <a:p>
            <a:pPr marL="485775" lvl="1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var </a:t>
            </a:r>
            <a:r>
              <a:rPr lang="en-US" sz="3200" dirty="0" err="1">
                <a:latin typeface="Source Code Pro"/>
                <a:cs typeface="Source Code Pro"/>
              </a:rPr>
              <a:t>videoInfoTemplate</a:t>
            </a:r>
            <a:r>
              <a:rPr lang="en-US" sz="3200" dirty="0">
                <a:latin typeface="Source Code Pro"/>
                <a:cs typeface="Source Code Pro"/>
              </a:rPr>
              <a:t> = "&lt;h3&gt;About this video&lt;/h3</a:t>
            </a:r>
            <a:r>
              <a:rPr lang="en-US" sz="3200" dirty="0" smtClean="0">
                <a:latin typeface="Source Code Pro"/>
                <a:cs typeface="Source Code Pro"/>
              </a:rPr>
              <a:t>&gt;</a:t>
            </a:r>
            <a:br>
              <a:rPr lang="en-US" sz="3200" dirty="0" smtClean="0">
                <a:latin typeface="Source Code Pro"/>
                <a:cs typeface="Source Code Pro"/>
              </a:rPr>
            </a:br>
            <a:r>
              <a:rPr lang="en-US" sz="3200" dirty="0" smtClean="0">
                <a:latin typeface="Source Code Pro"/>
                <a:cs typeface="Source Code Pro"/>
              </a:rPr>
              <a:t>  &lt;</a:t>
            </a:r>
            <a:r>
              <a:rPr lang="en-US" sz="3200" dirty="0">
                <a:latin typeface="Source Code Pro"/>
                <a:cs typeface="Source Code Pro"/>
              </a:rPr>
              <a:t>h4&gt;Title: {{</a:t>
            </a:r>
            <a:r>
              <a:rPr lang="en-US" sz="3200" dirty="0" err="1">
                <a:latin typeface="Source Code Pro"/>
                <a:cs typeface="Source Code Pro"/>
              </a:rPr>
              <a:t>displayName</a:t>
            </a:r>
            <a:r>
              <a:rPr lang="en-US" sz="3200" dirty="0">
                <a:latin typeface="Source Code Pro"/>
                <a:cs typeface="Source Code Pro"/>
              </a:rPr>
              <a:t>}}&lt;/h4</a:t>
            </a:r>
            <a:r>
              <a:rPr lang="en-US" sz="3200" dirty="0" smtClean="0">
                <a:latin typeface="Source Code Pro"/>
                <a:cs typeface="Source Code Pro"/>
              </a:rPr>
              <a:t>&gt;</a:t>
            </a:r>
            <a:br>
              <a:rPr lang="en-US" sz="3200" dirty="0" smtClean="0">
                <a:latin typeface="Source Code Pro"/>
                <a:cs typeface="Source Code Pro"/>
              </a:rPr>
            </a:br>
            <a:r>
              <a:rPr lang="en-US" sz="3200" dirty="0" smtClean="0">
                <a:latin typeface="Source Code Pro"/>
                <a:cs typeface="Source Code Pro"/>
              </a:rPr>
              <a:t>  &lt;</a:t>
            </a:r>
            <a:r>
              <a:rPr lang="en-US" sz="3200" dirty="0">
                <a:latin typeface="Source Code Pro"/>
                <a:cs typeface="Source Code Pro"/>
              </a:rPr>
              <a:t>p&gt;Description: {{</a:t>
            </a:r>
            <a:r>
              <a:rPr lang="en-US" sz="3200" dirty="0" err="1">
                <a:latin typeface="Source Code Pro"/>
                <a:cs typeface="Source Code Pro"/>
              </a:rPr>
              <a:t>shortDescription</a:t>
            </a:r>
            <a:r>
              <a:rPr lang="en-US" sz="3200" dirty="0">
                <a:latin typeface="Source Code Pro"/>
                <a:cs typeface="Source Code Pro"/>
              </a:rPr>
              <a:t>}}&lt;/p</a:t>
            </a:r>
            <a:r>
              <a:rPr lang="en-US" sz="3200" dirty="0" smtClean="0">
                <a:latin typeface="Source Code Pro"/>
                <a:cs typeface="Source Code Pro"/>
              </a:rPr>
              <a:t>&gt;</a:t>
            </a:r>
            <a:br>
              <a:rPr lang="en-US" sz="3200" dirty="0" smtClean="0">
                <a:latin typeface="Source Code Pro"/>
                <a:cs typeface="Source Code Pro"/>
              </a:rPr>
            </a:br>
            <a:r>
              <a:rPr lang="en-US" sz="3200" dirty="0" smtClean="0">
                <a:latin typeface="Source Code Pro"/>
                <a:cs typeface="Source Code Pro"/>
              </a:rPr>
              <a:t>  &lt;</a:t>
            </a:r>
            <a:r>
              <a:rPr lang="en-US" sz="3200" dirty="0">
                <a:latin typeface="Source Code Pro"/>
                <a:cs typeface="Source Code Pro"/>
              </a:rPr>
              <a:t>p&gt;Tags:&lt;/p&gt;&lt;</a:t>
            </a:r>
            <a:r>
              <a:rPr lang="en-US" sz="3200" dirty="0" err="1">
                <a:latin typeface="Source Code Pro"/>
                <a:cs typeface="Source Code Pro"/>
              </a:rPr>
              <a:t>ul</a:t>
            </a:r>
            <a:r>
              <a:rPr lang="en-US" sz="3200" dirty="0">
                <a:latin typeface="Source Code Pro"/>
                <a:cs typeface="Source Code Pro"/>
              </a:rPr>
              <a:t>&gt;{{#tags}}&lt;li&gt;{{.}}&lt;/li&gt;{{/tags}}&lt;/</a:t>
            </a:r>
            <a:r>
              <a:rPr lang="en-US" sz="3200" dirty="0" err="1">
                <a:latin typeface="Source Code Pro"/>
                <a:cs typeface="Source Code Pro"/>
              </a:rPr>
              <a:t>ul</a:t>
            </a:r>
            <a:r>
              <a:rPr lang="en-US" sz="3200" dirty="0">
                <a:latin typeface="Source Code Pro"/>
                <a:cs typeface="Source Code Pro"/>
              </a:rPr>
              <a:t>&gt;";</a:t>
            </a:r>
          </a:p>
          <a:p>
            <a:pPr marL="485775" lvl="1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template = </a:t>
            </a:r>
            <a:r>
              <a:rPr lang="en-US" sz="3200" dirty="0" err="1">
                <a:latin typeface="Source Code Pro"/>
                <a:cs typeface="Source Code Pro"/>
              </a:rPr>
              <a:t>Handlebars.compile</a:t>
            </a:r>
            <a:r>
              <a:rPr lang="en-US" sz="3200" dirty="0">
                <a:latin typeface="Source Code Pro"/>
                <a:cs typeface="Source Code Pro"/>
              </a:rPr>
              <a:t>(</a:t>
            </a:r>
            <a:r>
              <a:rPr lang="en-US" sz="3200" dirty="0" err="1">
                <a:latin typeface="Source Code Pro"/>
                <a:cs typeface="Source Code Pro"/>
              </a:rPr>
              <a:t>videoInfoTemplate</a:t>
            </a:r>
            <a:r>
              <a:rPr lang="en-US" sz="3200" dirty="0">
                <a:latin typeface="Source Code Pro"/>
                <a:cs typeface="Source Code Pro"/>
              </a:rPr>
              <a:t>);</a:t>
            </a:r>
          </a:p>
          <a:p>
            <a:pPr marL="485775" lvl="1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results = template(videoDTO);</a:t>
            </a:r>
          </a:p>
          <a:p>
            <a:pPr marL="485775" lvl="1" indent="0">
              <a:buNone/>
            </a:pPr>
            <a:r>
              <a:rPr lang="en-US" sz="3200" dirty="0" err="1">
                <a:latin typeface="Source Code Pro"/>
                <a:cs typeface="Source Code Pro"/>
              </a:rPr>
              <a:t>displayInfo.innerHTML</a:t>
            </a:r>
            <a:r>
              <a:rPr lang="en-US" sz="3200" dirty="0">
                <a:latin typeface="Source Code Pro"/>
                <a:cs typeface="Source Code Pro"/>
              </a:rPr>
              <a:t> = results;</a:t>
            </a:r>
          </a:p>
          <a:p>
            <a:pPr marL="485775" lvl="1" indent="0">
              <a:buNone/>
            </a:pPr>
            <a:endParaRPr lang="en-US" sz="3200" dirty="0">
              <a:latin typeface="Source Code Pro"/>
              <a:cs typeface="Source Code Pro"/>
            </a:endParaRPr>
          </a:p>
          <a:p>
            <a:pPr marL="0" indent="0">
              <a:buNone/>
            </a:pPr>
            <a:endParaRPr lang="en-US" sz="3200" dirty="0">
              <a:latin typeface="Source Code Pro"/>
              <a:cs typeface="Source Code Pro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884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Video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Another VIDEO_PLAYER module method: </a:t>
            </a:r>
            <a:br>
              <a:rPr lang="en-US" sz="3200" dirty="0" smtClean="0"/>
            </a:br>
            <a:r>
              <a:rPr lang="en-US" sz="3200" dirty="0" smtClean="0"/>
              <a:t>  </a:t>
            </a:r>
            <a:r>
              <a:rPr lang="en-US" sz="3200" dirty="0" err="1" smtClean="0">
                <a:latin typeface="Source Code Pro"/>
                <a:cs typeface="Source Code Pro"/>
              </a:rPr>
              <a:t>getVideoDuration</a:t>
            </a:r>
            <a:r>
              <a:rPr lang="en-US" sz="3200" dirty="0" smtClean="0">
                <a:latin typeface="Source Code Pro"/>
                <a:cs typeface="Source Code Pro"/>
              </a:rPr>
              <a:t>(formatted, callback)</a:t>
            </a:r>
          </a:p>
          <a:p>
            <a:pPr lvl="1"/>
            <a:r>
              <a:rPr lang="en-US" sz="3200" dirty="0" smtClean="0"/>
              <a:t>The video length is in the DTO, but as milliseconds – this method gives you a nicely formatted version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videoPlayer.</a:t>
            </a:r>
            <a:r>
              <a:rPr lang="en-US" sz="3200" b="1" dirty="0">
                <a:latin typeface="Source Code Pro"/>
                <a:cs typeface="Source Code Pro"/>
              </a:rPr>
              <a:t>getVideoDuration</a:t>
            </a:r>
            <a:r>
              <a:rPr lang="en-US" sz="3200" dirty="0">
                <a:latin typeface="Source Code Pro"/>
                <a:cs typeface="Source Code Pro"/>
              </a:rPr>
              <a:t>( </a:t>
            </a:r>
            <a:r>
              <a:rPr lang="en-US" sz="3200" b="1" dirty="0">
                <a:latin typeface="Source Code Pro"/>
                <a:cs typeface="Source Code Pro"/>
              </a:rPr>
              <a:t>true</a:t>
            </a:r>
            <a:r>
              <a:rPr lang="en-US" sz="3200" dirty="0">
                <a:latin typeface="Source Code Pro"/>
                <a:cs typeface="Source Code Pro"/>
              </a:rPr>
              <a:t>, function(</a:t>
            </a:r>
            <a:r>
              <a:rPr lang="en-US" sz="3200" b="1" dirty="0">
                <a:latin typeface="Source Code Pro"/>
                <a:cs typeface="Source Code Pro"/>
              </a:rPr>
              <a:t>duration</a:t>
            </a:r>
            <a:r>
              <a:rPr lang="en-US" sz="3200" dirty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</a:t>
            </a:r>
            <a:r>
              <a:rPr lang="en-US" sz="3200" dirty="0" smtClean="0">
                <a:latin typeface="Source Code Pro"/>
                <a:cs typeface="Source Code Pro"/>
              </a:rPr>
              <a:t>videoInfo.innerHTML </a:t>
            </a:r>
            <a:r>
              <a:rPr lang="en-US" sz="3200" dirty="0">
                <a:latin typeface="Source Code Pro"/>
                <a:cs typeface="Source Code Pro"/>
              </a:rPr>
              <a:t>+= "&lt;p&gt;Duration: " + </a:t>
            </a:r>
            <a:r>
              <a:rPr lang="en-US" sz="3200" b="1" dirty="0">
                <a:latin typeface="Source Code Pro"/>
                <a:cs typeface="Source Code Pro"/>
              </a:rPr>
              <a:t>duration</a:t>
            </a:r>
            <a:r>
              <a:rPr lang="en-US" sz="3200" dirty="0">
                <a:latin typeface="Source Code Pro"/>
                <a:cs typeface="Source Code Pro"/>
              </a:rPr>
              <a:t> + "&lt;/p&gt;";</a:t>
            </a:r>
          </a:p>
          <a:p>
            <a:pPr marL="0" indent="0">
              <a:buNone/>
            </a:pPr>
            <a:r>
              <a:rPr lang="en-US" sz="3200" dirty="0" smtClean="0">
                <a:latin typeface="Source Code Pro"/>
                <a:cs typeface="Source Code Pro"/>
              </a:rPr>
              <a:t>}</a:t>
            </a:r>
            <a:r>
              <a:rPr lang="en-US" sz="3200" dirty="0">
                <a:latin typeface="Source Code Pro"/>
                <a:cs typeface="Source Code Pro"/>
              </a:rPr>
              <a:t>);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936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4: Displaying Tags, Custom Fields and Duration</a:t>
            </a:r>
          </a:p>
        </p:txBody>
      </p:sp>
    </p:spTree>
    <p:extLst>
      <p:ext uri="{BB962C8B-B14F-4D97-AF65-F5344CB8AC3E}">
        <p14:creationId xmlns:p14="http://schemas.microsoft.com/office/powerpoint/2010/main" val="16379647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Fetching and Displaying Playlists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6523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Content from Video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addition to accessing the data for the video already in the player, you can also retrieve data – for videos or playlists – from Video Cloud</a:t>
            </a:r>
          </a:p>
          <a:p>
            <a:r>
              <a:rPr lang="en-US" sz="3200" dirty="0"/>
              <a:t>Use the </a:t>
            </a:r>
            <a:r>
              <a:rPr lang="en-US" sz="3200" dirty="0" smtClean="0"/>
              <a:t>CONTENT module</a:t>
            </a:r>
          </a:p>
          <a:p>
            <a:r>
              <a:rPr lang="en-US" sz="3200" dirty="0" smtClean="0"/>
              <a:t>You need to know the IDs (or reference IDs) of the content you want</a:t>
            </a:r>
            <a:endParaRPr lang="en-US" sz="3200" dirty="0"/>
          </a:p>
          <a:p>
            <a:endParaRPr lang="en-US" sz="3200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3200" dirty="0" smtClean="0">
                <a:latin typeface="Source Code Pro"/>
                <a:cs typeface="Source Code Pro"/>
              </a:rPr>
              <a:t>contentModule.getPlaylistByID</a:t>
            </a:r>
            <a:r>
              <a:rPr lang="en-US" sz="3200" dirty="0">
                <a:latin typeface="Source Code Pro"/>
                <a:cs typeface="Source Code Pro"/>
              </a:rPr>
              <a:t>(id, function( </a:t>
            </a:r>
            <a:r>
              <a:rPr lang="en-US" sz="3200" dirty="0" smtClean="0">
                <a:latin typeface="Source Code Pro"/>
                <a:cs typeface="Source Code Pro"/>
              </a:rPr>
              <a:t>playlistDTO </a:t>
            </a:r>
            <a:r>
              <a:rPr lang="en-US" sz="3200" dirty="0">
                <a:latin typeface="Source Code Pro"/>
                <a:cs typeface="Source Code Pro"/>
              </a:rPr>
              <a:t>) </a:t>
            </a:r>
            <a:r>
              <a:rPr lang="en-US" sz="3200" dirty="0" smtClean="0">
                <a:latin typeface="Source Code Pro"/>
                <a:cs typeface="Source Code Pro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/</a:t>
            </a:r>
            <a:r>
              <a:rPr lang="en-US" sz="3200" dirty="0">
                <a:latin typeface="Source Code Pro"/>
                <a:cs typeface="Source Code Pro"/>
              </a:rPr>
              <a:t>*</a:t>
            </a:r>
            <a:r>
              <a:rPr lang="en-US" sz="3200" dirty="0" smtClean="0">
                <a:latin typeface="Source Code Pro"/>
                <a:cs typeface="Source Code Pro"/>
              </a:rPr>
              <a:t> using the same technique as in the previous example, we 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can display the playlist in the page any way we want to – 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Handlebars is useful for this */</a:t>
            </a:r>
          </a:p>
          <a:p>
            <a:pPr marL="0" indent="0">
              <a:buNone/>
            </a:pPr>
            <a:r>
              <a:rPr lang="en-US" sz="3200" dirty="0" smtClean="0">
                <a:latin typeface="Source Code Pro"/>
                <a:cs typeface="Source Code Pro"/>
              </a:rPr>
              <a:t>}</a:t>
            </a:r>
            <a:endParaRPr lang="en-US" sz="3200" dirty="0">
              <a:latin typeface="Source Code Pro"/>
              <a:cs typeface="Source Code Pro"/>
            </a:endParaRPr>
          </a:p>
          <a:p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60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B3EEF90A-C5D0-4191-B972-44CAEADB83B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A possible implementation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Get the playlist</a:t>
            </a:r>
          </a:p>
          <a:p>
            <a:pPr eaLnBrk="1" hangingPunct="1"/>
            <a:r>
              <a:rPr lang="en-US" sz="3200" dirty="0" smtClean="0"/>
              <a:t>Loop over array of videos in the playlist (</a:t>
            </a:r>
            <a:r>
              <a:rPr lang="en-US" sz="3200" dirty="0" smtClean="0">
                <a:latin typeface="Source Code Pro"/>
                <a:cs typeface="Source Code Pro"/>
              </a:rPr>
              <a:t>videos</a:t>
            </a:r>
            <a:r>
              <a:rPr lang="en-US" sz="3200" dirty="0" smtClean="0"/>
              <a:t> property form playlist DTO)</a:t>
            </a:r>
          </a:p>
          <a:p>
            <a:pPr eaLnBrk="1" hangingPunct="1"/>
            <a:r>
              <a:rPr lang="en-US" sz="3200" dirty="0" smtClean="0"/>
              <a:t>Display videos per implementation (e.g. HTML </a:t>
            </a:r>
            <a:r>
              <a:rPr lang="en-US" sz="3200" dirty="0" smtClean="0">
                <a:latin typeface="Source Code Pro"/>
                <a:cs typeface="Source Code Pro"/>
              </a:rPr>
              <a:t>&lt;select&gt; </a:t>
            </a:r>
            <a:r>
              <a:rPr lang="en-US" sz="3200" dirty="0" smtClean="0"/>
              <a:t>tag)</a:t>
            </a:r>
          </a:p>
          <a:p>
            <a:pPr eaLnBrk="1" hangingPunct="1"/>
            <a:r>
              <a:rPr lang="en-US" sz="3200" dirty="0" smtClean="0"/>
              <a:t>On selection of video use </a:t>
            </a:r>
            <a:r>
              <a:rPr lang="en-US" sz="3200" dirty="0" smtClean="0">
                <a:latin typeface="Source Code Pro"/>
                <a:cs typeface="Source Code Pro"/>
              </a:rPr>
              <a:t>loadVideoByID(id)</a:t>
            </a:r>
            <a:r>
              <a:rPr lang="en-US" sz="3200" dirty="0" smtClean="0"/>
              <a:t> to play video</a:t>
            </a:r>
          </a:p>
        </p:txBody>
      </p:sp>
    </p:spTree>
    <p:extLst>
      <p:ext uri="{BB962C8B-B14F-4D97-AF65-F5344CB8AC3E}">
        <p14:creationId xmlns:p14="http://schemas.microsoft.com/office/powerpoint/2010/main" val="1512812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err="1">
                <a:latin typeface="Source Code Pro"/>
                <a:cs typeface="Source Code Pro"/>
              </a:rPr>
              <a:t>contentModule.</a:t>
            </a:r>
            <a:r>
              <a:rPr lang="en-US" sz="3000" dirty="0" err="1">
                <a:solidFill>
                  <a:srgbClr val="FF0000"/>
                </a:solidFill>
                <a:latin typeface="Source Code Pro"/>
                <a:cs typeface="Source Code Pro"/>
              </a:rPr>
              <a:t>getPlaylistByID</a:t>
            </a:r>
            <a:r>
              <a:rPr lang="en-US" sz="3000" dirty="0">
                <a:latin typeface="Source Code Pro"/>
                <a:cs typeface="Source Code Pro"/>
              </a:rPr>
              <a:t>("1323984733001", </a:t>
            </a:r>
            <a:r>
              <a:rPr lang="en-US" sz="3000" dirty="0" err="1">
                <a:solidFill>
                  <a:srgbClr val="FF0000"/>
                </a:solidFill>
                <a:latin typeface="Source Code Pro"/>
                <a:cs typeface="Source Code Pro"/>
              </a:rPr>
              <a:t>onGetPlaylist</a:t>
            </a:r>
            <a:r>
              <a:rPr lang="en-US" sz="3000" dirty="0">
                <a:latin typeface="Source Code Pro"/>
                <a:cs typeface="Source Code Pro"/>
              </a:rPr>
              <a:t>)</a:t>
            </a:r>
            <a:r>
              <a:rPr lang="en-US" sz="3000" dirty="0" smtClean="0">
                <a:latin typeface="Source Code Pro"/>
                <a:cs typeface="Source Code Pro"/>
              </a:rPr>
              <a:t>;</a:t>
            </a:r>
          </a:p>
          <a:p>
            <a:pPr marL="0" indent="0">
              <a:buNone/>
            </a:pPr>
            <a:r>
              <a:rPr lang="en-US" sz="3000" dirty="0" smtClean="0">
                <a:latin typeface="Source Code Pro"/>
                <a:cs typeface="Source Code Pro"/>
              </a:rPr>
              <a:t>…</a:t>
            </a:r>
            <a:endParaRPr lang="en-US" sz="3000" dirty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3000" dirty="0">
                <a:latin typeface="Source Code Pro"/>
                <a:cs typeface="Source Code Pro"/>
              </a:rPr>
              <a:t> </a:t>
            </a:r>
            <a:r>
              <a:rPr lang="en-US" sz="3000" dirty="0" err="1">
                <a:latin typeface="Source Code Pro"/>
                <a:cs typeface="Source Code Pro"/>
              </a:rPr>
              <a:t>var</a:t>
            </a:r>
            <a:r>
              <a:rPr lang="en-US" sz="3000" dirty="0">
                <a:latin typeface="Source Code Pro"/>
                <a:cs typeface="Source Code Pro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Source Code Pro"/>
                <a:cs typeface="Source Code Pro"/>
              </a:rPr>
              <a:t>onGetPlaylist</a:t>
            </a:r>
            <a:r>
              <a:rPr lang="en-US" sz="3000" dirty="0">
                <a:solidFill>
                  <a:srgbClr val="FF0000"/>
                </a:solidFill>
                <a:latin typeface="Source Code Pro"/>
                <a:cs typeface="Source Code Pro"/>
              </a:rPr>
              <a:t> </a:t>
            </a:r>
            <a:r>
              <a:rPr lang="en-US" sz="3000" dirty="0">
                <a:latin typeface="Source Code Pro"/>
                <a:cs typeface="Source Code Pro"/>
              </a:rPr>
              <a:t>= function(</a:t>
            </a:r>
            <a:r>
              <a:rPr lang="en-US" sz="3000" dirty="0" err="1">
                <a:latin typeface="Source Code Pro"/>
                <a:cs typeface="Source Code Pro"/>
              </a:rPr>
              <a:t>playlistDTO</a:t>
            </a:r>
            <a:r>
              <a:rPr lang="en-US" sz="3000" dirty="0">
                <a:latin typeface="Source Code Pro"/>
                <a:cs typeface="Source Code Pro"/>
              </a:rPr>
              <a:t>){</a:t>
            </a:r>
          </a:p>
          <a:p>
            <a:pPr marL="0" indent="0">
              <a:buNone/>
            </a:pPr>
            <a:r>
              <a:rPr lang="en-US" sz="3000" dirty="0">
                <a:latin typeface="Source Code Pro"/>
                <a:cs typeface="Source Code Pro"/>
              </a:rPr>
              <a:t> 	</a:t>
            </a:r>
            <a:r>
              <a:rPr lang="en-US" sz="3000" dirty="0" err="1">
                <a:latin typeface="Source Code Pro"/>
                <a:cs typeface="Source Code Pro"/>
              </a:rPr>
              <a:t>console.log</a:t>
            </a:r>
            <a:r>
              <a:rPr lang="en-US" sz="3000" dirty="0">
                <a:latin typeface="Source Code Pro"/>
                <a:cs typeface="Source Code Pro"/>
              </a:rPr>
              <a:t>(</a:t>
            </a:r>
            <a:r>
              <a:rPr lang="en-US" sz="3000" dirty="0" err="1">
                <a:latin typeface="Source Code Pro"/>
                <a:cs typeface="Source Code Pro"/>
              </a:rPr>
              <a:t>playlistDTO</a:t>
            </a:r>
            <a:r>
              <a:rPr lang="en-US" sz="3000" dirty="0">
                <a:latin typeface="Source Code Pro"/>
                <a:cs typeface="Source Code Pro"/>
              </a:rPr>
              <a:t>);</a:t>
            </a:r>
          </a:p>
          <a:p>
            <a:pPr marL="0" indent="0">
              <a:buNone/>
            </a:pPr>
            <a:r>
              <a:rPr lang="en-US" sz="3000" dirty="0">
                <a:latin typeface="Source Code Pro"/>
                <a:cs typeface="Source Code Pro"/>
              </a:rPr>
              <a:t> 	</a:t>
            </a:r>
            <a:r>
              <a:rPr lang="en-US" sz="3000" dirty="0" err="1">
                <a:latin typeface="Source Code Pro"/>
                <a:cs typeface="Source Code Pro"/>
              </a:rPr>
              <a:t>videosAra</a:t>
            </a:r>
            <a:r>
              <a:rPr lang="en-US" sz="3000" dirty="0">
                <a:latin typeface="Source Code Pro"/>
                <a:cs typeface="Source Code Pro"/>
              </a:rPr>
              <a:t> = </a:t>
            </a:r>
            <a:r>
              <a:rPr lang="en-US" sz="3000" dirty="0" err="1">
                <a:latin typeface="Source Code Pro"/>
                <a:cs typeface="Source Code Pro"/>
              </a:rPr>
              <a:t>playlistDTO.videos</a:t>
            </a:r>
            <a:r>
              <a:rPr lang="en-US" sz="3000" dirty="0">
                <a:latin typeface="Source Code Pro"/>
                <a:cs typeface="Source Code Pro"/>
              </a:rPr>
              <a:t>;</a:t>
            </a:r>
          </a:p>
          <a:p>
            <a:pPr marL="0" indent="0">
              <a:buNone/>
            </a:pPr>
            <a:r>
              <a:rPr lang="en-US" sz="3000" dirty="0">
                <a:latin typeface="Source Code Pro"/>
                <a:cs typeface="Source Code Pro"/>
              </a:rPr>
              <a:t>	for (</a:t>
            </a:r>
            <a:r>
              <a:rPr lang="en-US" sz="3000" dirty="0" err="1">
                <a:latin typeface="Source Code Pro"/>
                <a:cs typeface="Source Code Pro"/>
              </a:rPr>
              <a:t>var</a:t>
            </a:r>
            <a:r>
              <a:rPr lang="en-US" sz="3000" dirty="0">
                <a:latin typeface="Source Code Pro"/>
                <a:cs typeface="Source Code Pro"/>
              </a:rPr>
              <a:t> </a:t>
            </a:r>
            <a:r>
              <a:rPr lang="en-US" sz="3000" dirty="0" err="1">
                <a:latin typeface="Source Code Pro"/>
                <a:cs typeface="Source Code Pro"/>
              </a:rPr>
              <a:t>i</a:t>
            </a:r>
            <a:r>
              <a:rPr lang="en-US" sz="3000" dirty="0">
                <a:latin typeface="Source Code Pro"/>
                <a:cs typeface="Source Code Pro"/>
              </a:rPr>
              <a:t> = 0; </a:t>
            </a:r>
            <a:r>
              <a:rPr lang="en-US" sz="3000" dirty="0" err="1">
                <a:latin typeface="Source Code Pro"/>
                <a:cs typeface="Source Code Pro"/>
              </a:rPr>
              <a:t>i</a:t>
            </a:r>
            <a:r>
              <a:rPr lang="en-US" sz="3000" dirty="0">
                <a:latin typeface="Source Code Pro"/>
                <a:cs typeface="Source Code Pro"/>
              </a:rPr>
              <a:t> &lt; </a:t>
            </a:r>
            <a:r>
              <a:rPr lang="en-US" sz="3000" dirty="0" err="1">
                <a:latin typeface="Source Code Pro"/>
                <a:cs typeface="Source Code Pro"/>
              </a:rPr>
              <a:t>playlistDTO.videoCount</a:t>
            </a:r>
            <a:r>
              <a:rPr lang="en-US" sz="3000" dirty="0">
                <a:latin typeface="Source Code Pro"/>
                <a:cs typeface="Source Code Pro"/>
              </a:rPr>
              <a:t>; </a:t>
            </a:r>
            <a:r>
              <a:rPr lang="en-US" sz="3000" dirty="0" err="1">
                <a:latin typeface="Source Code Pro"/>
                <a:cs typeface="Source Code Pro"/>
              </a:rPr>
              <a:t>i</a:t>
            </a:r>
            <a:r>
              <a:rPr lang="en-US" sz="3000" dirty="0">
                <a:latin typeface="Source Code Pro"/>
                <a:cs typeface="Source Code Pro"/>
              </a:rPr>
              <a:t>++) {</a:t>
            </a:r>
          </a:p>
          <a:p>
            <a:pPr marL="0" indent="0">
              <a:buNone/>
            </a:pPr>
            <a:r>
              <a:rPr lang="en-US" sz="3000" dirty="0">
                <a:latin typeface="Source Code Pro"/>
                <a:cs typeface="Source Code Pro"/>
              </a:rPr>
              <a:t> 		</a:t>
            </a:r>
            <a:r>
              <a:rPr lang="en-US" sz="3000" dirty="0" err="1">
                <a:latin typeface="Source Code Pro"/>
                <a:cs typeface="Source Code Pro"/>
              </a:rPr>
              <a:t>videoSelect.innerHTML</a:t>
            </a:r>
            <a:r>
              <a:rPr lang="en-US" sz="3000" dirty="0">
                <a:latin typeface="Source Code Pro"/>
                <a:cs typeface="Source Code Pro"/>
              </a:rPr>
              <a:t> += '&lt;option value="' </a:t>
            </a:r>
            <a:r>
              <a:rPr lang="en-US" sz="3000" dirty="0" smtClean="0">
                <a:latin typeface="Source Code Pro"/>
                <a:cs typeface="Source Code Pro"/>
              </a:rPr>
              <a:t>+</a:t>
            </a:r>
          </a:p>
          <a:p>
            <a:pPr marL="0" indent="0">
              <a:buNone/>
            </a:pPr>
            <a:r>
              <a:rPr lang="en-US" sz="3000" dirty="0" smtClean="0">
                <a:latin typeface="Source Code Pro"/>
                <a:cs typeface="Source Code Pro"/>
              </a:rPr>
              <a:t> 			</a:t>
            </a:r>
            <a:r>
              <a:rPr lang="en-US" sz="3000" dirty="0" err="1" smtClean="0">
                <a:latin typeface="Source Code Pro"/>
                <a:cs typeface="Source Code Pro"/>
              </a:rPr>
              <a:t>playlistDTO.videos</a:t>
            </a:r>
            <a:r>
              <a:rPr lang="en-US" sz="3000" dirty="0">
                <a:latin typeface="Source Code Pro"/>
                <a:cs typeface="Source Code Pro"/>
              </a:rPr>
              <a:t>[</a:t>
            </a:r>
            <a:r>
              <a:rPr lang="en-US" sz="3000" dirty="0" err="1">
                <a:latin typeface="Source Code Pro"/>
                <a:cs typeface="Source Code Pro"/>
              </a:rPr>
              <a:t>i</a:t>
            </a:r>
            <a:r>
              <a:rPr lang="en-US" sz="3000" dirty="0">
                <a:latin typeface="Source Code Pro"/>
                <a:cs typeface="Source Code Pro"/>
              </a:rPr>
              <a:t>].id +'"&gt;' </a:t>
            </a:r>
            <a:r>
              <a:rPr lang="en-US" sz="3000" dirty="0" smtClean="0">
                <a:latin typeface="Source Code Pro"/>
                <a:cs typeface="Source Code Pro"/>
              </a:rPr>
              <a:t>+</a:t>
            </a:r>
          </a:p>
          <a:p>
            <a:pPr marL="0" indent="0">
              <a:buNone/>
            </a:pPr>
            <a:r>
              <a:rPr lang="en-US" sz="3000" dirty="0">
                <a:latin typeface="Source Code Pro"/>
                <a:cs typeface="Source Code Pro"/>
              </a:rPr>
              <a:t>	</a:t>
            </a:r>
            <a:r>
              <a:rPr lang="en-US" sz="3000" dirty="0" smtClean="0">
                <a:latin typeface="Source Code Pro"/>
                <a:cs typeface="Source Code Pro"/>
              </a:rPr>
              <a:t>		</a:t>
            </a:r>
            <a:r>
              <a:rPr lang="en-US" sz="3000" dirty="0" err="1" smtClean="0">
                <a:latin typeface="Source Code Pro"/>
                <a:cs typeface="Source Code Pro"/>
              </a:rPr>
              <a:t>playlistDTO.videos</a:t>
            </a:r>
            <a:r>
              <a:rPr lang="en-US" sz="3000" dirty="0">
                <a:latin typeface="Source Code Pro"/>
                <a:cs typeface="Source Code Pro"/>
              </a:rPr>
              <a:t>[</a:t>
            </a:r>
            <a:r>
              <a:rPr lang="en-US" sz="3000" dirty="0" err="1">
                <a:latin typeface="Source Code Pro"/>
                <a:cs typeface="Source Code Pro"/>
              </a:rPr>
              <a:t>i</a:t>
            </a:r>
            <a:r>
              <a:rPr lang="en-US" sz="3000" dirty="0">
                <a:latin typeface="Source Code Pro"/>
                <a:cs typeface="Source Code Pro"/>
              </a:rPr>
              <a:t>].</a:t>
            </a:r>
            <a:r>
              <a:rPr lang="en-US" sz="3000" dirty="0" err="1">
                <a:latin typeface="Source Code Pro"/>
                <a:cs typeface="Source Code Pro"/>
              </a:rPr>
              <a:t>displayName</a:t>
            </a:r>
            <a:r>
              <a:rPr lang="en-US" sz="3000" dirty="0">
                <a:latin typeface="Source Code Pro"/>
                <a:cs typeface="Source Code Pro"/>
              </a:rPr>
              <a:t> + '&lt;/option&gt;';</a:t>
            </a:r>
          </a:p>
          <a:p>
            <a:pPr marL="0" indent="0">
              <a:buNone/>
            </a:pPr>
            <a:r>
              <a:rPr lang="en-US" sz="3000" dirty="0">
                <a:latin typeface="Source Code Pro"/>
                <a:cs typeface="Source Code Pro"/>
              </a:rPr>
              <a:t> 	}</a:t>
            </a:r>
          </a:p>
          <a:p>
            <a:pPr marL="0" indent="0">
              <a:buNone/>
            </a:pPr>
            <a:r>
              <a:rPr lang="en-US" sz="3000" dirty="0">
                <a:latin typeface="Source Code Pro"/>
                <a:cs typeface="Source Code Pro"/>
              </a:rPr>
              <a:t> 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218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49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5: Playing a Video on Selection</a:t>
            </a:r>
          </a:p>
        </p:txBody>
      </p:sp>
    </p:spTree>
    <p:extLst>
      <p:ext uri="{BB962C8B-B14F-4D97-AF65-F5344CB8AC3E}">
        <p14:creationId xmlns:p14="http://schemas.microsoft.com/office/powerpoint/2010/main" val="5805892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HOW: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Introducing the Course</a:t>
            </a:r>
          </a:p>
          <a:p>
            <a:r>
              <a:rPr lang="en-US" sz="3200" dirty="0" smtClean="0"/>
              <a:t>Setting Up</a:t>
            </a:r>
          </a:p>
          <a:p>
            <a:r>
              <a:rPr lang="en-US" sz="3200" dirty="0" smtClean="0"/>
              <a:t>Understanding the Smart Player API</a:t>
            </a:r>
          </a:p>
          <a:p>
            <a:r>
              <a:rPr lang="en-US" sz="3200" dirty="0" smtClean="0"/>
              <a:t>Using JavaScript with the Smart Player API</a:t>
            </a:r>
          </a:p>
          <a:p>
            <a:r>
              <a:rPr lang="en-US" sz="3200" dirty="0" smtClean="0"/>
              <a:t>Getting Started with the Smart Player API &amp; Demo (code exploration)</a:t>
            </a:r>
          </a:p>
          <a:p>
            <a:r>
              <a:rPr lang="en-US" sz="3200" dirty="0" smtClean="0"/>
              <a:t>Access Video Data &amp; Demo</a:t>
            </a:r>
          </a:p>
          <a:p>
            <a:r>
              <a:rPr lang="en-US" sz="3200" dirty="0" smtClean="0"/>
              <a:t>Adding and Removing Event Listeners &amp; Demo</a:t>
            </a:r>
          </a:p>
          <a:p>
            <a:r>
              <a:rPr lang="en-US" sz="3200" dirty="0" smtClean="0"/>
              <a:t>Accessing the Video Player Module and Video Data &amp; Demo</a:t>
            </a:r>
          </a:p>
          <a:p>
            <a:r>
              <a:rPr lang="en-US" sz="3200" dirty="0" smtClean="0"/>
              <a:t>Fetching and Displaying Playlists &amp; Demo</a:t>
            </a:r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1046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DFDFEB93-7731-4D4B-A1BF-B1CD8BF3255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Smart Player API Training &amp; Pre-</a:t>
            </a:r>
            <a:r>
              <a:rPr lang="en-US" dirty="0" err="1" smtClean="0"/>
              <a:t>reqs</a:t>
            </a:r>
            <a:endParaRPr lang="en-US" dirty="0" smtClean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This course provides </a:t>
            </a:r>
            <a:r>
              <a:rPr lang="en-US" sz="3200" dirty="0"/>
              <a:t>a</a:t>
            </a:r>
            <a:r>
              <a:rPr lang="en-US" sz="3200" dirty="0" smtClean="0"/>
              <a:t> overview </a:t>
            </a:r>
            <a:r>
              <a:rPr lang="en-US" sz="3200" dirty="0"/>
              <a:t>of interacting with a Brightcove Player programmatically to create a customized online video experience </a:t>
            </a:r>
          </a:p>
          <a:p>
            <a:pPr eaLnBrk="1" hangingPunct="1"/>
            <a:r>
              <a:rPr lang="en-US" sz="3200" dirty="0"/>
              <a:t>Designed for developers with </a:t>
            </a:r>
            <a:r>
              <a:rPr lang="en-US" sz="3200" dirty="0" smtClean="0"/>
              <a:t>basic HTML and JavaScript experience</a:t>
            </a:r>
          </a:p>
        </p:txBody>
      </p:sp>
    </p:spTree>
    <p:extLst>
      <p:ext uri="{BB962C8B-B14F-4D97-AF65-F5344CB8AC3E}">
        <p14:creationId xmlns:p14="http://schemas.microsoft.com/office/powerpoint/2010/main" val="27879725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Setting Up to Use the </a:t>
            </a:r>
          </a:p>
          <a:p>
            <a:r>
              <a:rPr lang="en-US" dirty="0" smtClean="0"/>
              <a:t>Smart Player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4476287" y="4687284"/>
            <a:ext cx="312436" cy="987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707" tIns="77354" rIns="154707" bIns="77354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143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4"/>
          <p:cNvSpPr txBox="1">
            <a:spLocks noGrp="1"/>
          </p:cNvSpPr>
          <p:nvPr/>
        </p:nvSpPr>
        <p:spPr bwMode="auto">
          <a:xfrm>
            <a:off x="315868" y="925042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E0D0172-8355-43F0-A5D6-F5B25D73D9D0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Set Up 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Video Cloud Account</a:t>
            </a:r>
            <a:endParaRPr lang="en-US" sz="3200" dirty="0"/>
          </a:p>
          <a:p>
            <a:pPr lvl="1" eaLnBrk="1" hangingPunct="1"/>
            <a:r>
              <a:rPr lang="en-US" sz="3200" dirty="0"/>
              <a:t>All the course samples work off of a Developer Training account, but they </a:t>
            </a:r>
            <a:r>
              <a:rPr lang="en-US" sz="3200" dirty="0" smtClean="0"/>
              <a:t>will work </a:t>
            </a:r>
            <a:r>
              <a:rPr lang="en-US" sz="3200" dirty="0"/>
              <a:t>with your own players as </a:t>
            </a:r>
            <a:r>
              <a:rPr lang="en-US" sz="3200" dirty="0" smtClean="0"/>
              <a:t>well</a:t>
            </a:r>
          </a:p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You will also need an editor for HTML/JavaScript</a:t>
            </a:r>
          </a:p>
          <a:p>
            <a:pPr lvl="1" eaLnBrk="1" hangingPunct="1"/>
            <a:r>
              <a:rPr lang="en-US" sz="3200" dirty="0">
                <a:solidFill>
                  <a:schemeClr val="tx1"/>
                </a:solidFill>
              </a:rPr>
              <a:t>Any plain text editor will work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An editor such as</a:t>
            </a:r>
            <a:r>
              <a:rPr lang="en-US" sz="3200" dirty="0" smtClean="0">
                <a:solidFill>
                  <a:schemeClr val="tx1"/>
                </a:solidFill>
              </a:rPr>
              <a:t> Chocolat, Sublime Text, </a:t>
            </a:r>
            <a:r>
              <a:rPr lang="en-US" sz="3200" dirty="0">
                <a:solidFill>
                  <a:schemeClr val="tx1"/>
                </a:solidFill>
              </a:rPr>
              <a:t>Dreamweaver, BBEdit, or CoffeeCup, that provides code-hinting and syntax highlighting is recommended</a:t>
            </a:r>
          </a:p>
        </p:txBody>
      </p:sp>
    </p:spTree>
    <p:extLst>
      <p:ext uri="{BB962C8B-B14F-4D97-AF65-F5344CB8AC3E}">
        <p14:creationId xmlns:p14="http://schemas.microsoft.com/office/powerpoint/2010/main" val="25269480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Players Used 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The Smart Player API will work with any Video Cloud Player</a:t>
            </a:r>
          </a:p>
          <a:p>
            <a:r>
              <a:rPr lang="en-US" sz="3200" dirty="0" smtClean="0"/>
              <a:t>In this course we will be using the standard Chromeless for all examples</a:t>
            </a:r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9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6661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16690</TotalTime>
  <Words>2051</Words>
  <Application>Microsoft Macintosh PowerPoint</Application>
  <PresentationFormat>Custom</PresentationFormat>
  <Paragraphs>424</Paragraphs>
  <Slides>50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Default Theme</vt:lpstr>
      <vt:lpstr>Developing with the Smart Player API</vt:lpstr>
      <vt:lpstr>PowerPoint Presentation</vt:lpstr>
      <vt:lpstr>What: The Smart Player API</vt:lpstr>
      <vt:lpstr>why: Code Samples and solutions</vt:lpstr>
      <vt:lpstr>HOW: Agenda</vt:lpstr>
      <vt:lpstr>Smart Player API Training &amp; Pre-reqs</vt:lpstr>
      <vt:lpstr>PowerPoint Presentation</vt:lpstr>
      <vt:lpstr>Set Up </vt:lpstr>
      <vt:lpstr>Players Used in the Course</vt:lpstr>
      <vt:lpstr>getting the student files</vt:lpstr>
      <vt:lpstr>PowerPoint Presentation</vt:lpstr>
      <vt:lpstr>The Smart Player API</vt:lpstr>
      <vt:lpstr>Smart Player API Classes</vt:lpstr>
      <vt:lpstr>PowerPoint Presentation</vt:lpstr>
      <vt:lpstr>Javascript Code Dilemma</vt:lpstr>
      <vt:lpstr>The Player API is EVENT-DRIVEN</vt:lpstr>
      <vt:lpstr>Methods are asynchronous</vt:lpstr>
      <vt:lpstr>PowerPoint Presentation</vt:lpstr>
      <vt:lpstr>Setup</vt:lpstr>
      <vt:lpstr>Studio Generated JS Code with added params</vt:lpstr>
      <vt:lpstr>Initial Event Handlers</vt:lpstr>
      <vt:lpstr>PowerPoint Presentation</vt:lpstr>
      <vt:lpstr>PowerPoint Presentation</vt:lpstr>
      <vt:lpstr>method to retrieve video data</vt:lpstr>
      <vt:lpstr>Calling Methods</vt:lpstr>
      <vt:lpstr>Understanding the video DTO</vt:lpstr>
      <vt:lpstr>Understanding the video DTO (cont)</vt:lpstr>
      <vt:lpstr>PowerPoint Presentation</vt:lpstr>
      <vt:lpstr>PowerPoint Presentation</vt:lpstr>
      <vt:lpstr>Events</vt:lpstr>
      <vt:lpstr>event listeners</vt:lpstr>
      <vt:lpstr>Event Listener Examples</vt:lpstr>
      <vt:lpstr>An alternative to Complete event</vt:lpstr>
      <vt:lpstr>PowerPoint Presentation</vt:lpstr>
      <vt:lpstr>PowerPoint Presentation</vt:lpstr>
      <vt:lpstr>Player Modules</vt:lpstr>
      <vt:lpstr>Accessing Modules</vt:lpstr>
      <vt:lpstr>Public Constants for Modules</vt:lpstr>
      <vt:lpstr>Data Transfer Objects</vt:lpstr>
      <vt:lpstr>Displaying videoDTO information in HTML</vt:lpstr>
      <vt:lpstr>Build HTML with JavaScript</vt:lpstr>
      <vt:lpstr>Build HTML with a Javascript Templating tool</vt:lpstr>
      <vt:lpstr>Getting the Video Duration</vt:lpstr>
      <vt:lpstr>PowerPoint Presentation</vt:lpstr>
      <vt:lpstr>PowerPoint Presentation</vt:lpstr>
      <vt:lpstr>Retrieving Content from Video Cloud</vt:lpstr>
      <vt:lpstr>A possible implementation</vt:lpstr>
      <vt:lpstr>code example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106</cp:revision>
  <dcterms:created xsi:type="dcterms:W3CDTF">2011-11-27T08:26:53Z</dcterms:created>
  <dcterms:modified xsi:type="dcterms:W3CDTF">2013-12-09T16:51:10Z</dcterms:modified>
</cp:coreProperties>
</file>