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5" r:id="rId2"/>
    <p:sldId id="257" r:id="rId3"/>
    <p:sldId id="290" r:id="rId4"/>
    <p:sldId id="289" r:id="rId5"/>
    <p:sldId id="293" r:id="rId6"/>
    <p:sldId id="291" r:id="rId7"/>
    <p:sldId id="295" r:id="rId8"/>
    <p:sldId id="306" r:id="rId9"/>
    <p:sldId id="259" r:id="rId10"/>
    <p:sldId id="307" r:id="rId11"/>
    <p:sldId id="308" r:id="rId12"/>
    <p:sldId id="273" r:id="rId13"/>
    <p:sldId id="274" r:id="rId14"/>
    <p:sldId id="286" r:id="rId15"/>
    <p:sldId id="302" r:id="rId16"/>
    <p:sldId id="309" r:id="rId17"/>
    <p:sldId id="310" r:id="rId18"/>
    <p:sldId id="312" r:id="rId19"/>
    <p:sldId id="313" r:id="rId20"/>
    <p:sldId id="314" r:id="rId21"/>
    <p:sldId id="315" r:id="rId22"/>
    <p:sldId id="316" r:id="rId23"/>
    <p:sldId id="318" r:id="rId24"/>
    <p:sldId id="317" r:id="rId25"/>
    <p:sldId id="298" r:id="rId26"/>
    <p:sldId id="305" r:id="rId27"/>
    <p:sldId id="299" r:id="rId28"/>
    <p:sldId id="300" r:id="rId29"/>
    <p:sldId id="266"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5256" autoAdjust="0"/>
  </p:normalViewPr>
  <p:slideViewPr>
    <p:cSldViewPr snapToGrid="0">
      <p:cViewPr varScale="1">
        <p:scale>
          <a:sx n="86" d="100"/>
          <a:sy n="86" d="100"/>
        </p:scale>
        <p:origin x="69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1821-4D11-4D55-A6C1-D453E94FDF91}" type="datetimeFigureOut">
              <a:rPr lang="en-IN" smtClean="0"/>
              <a:pPr/>
              <a:t>19-06-2021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FFA2A-63E4-42E2-839B-B0D470D0ED93}" type="slidenum">
              <a:rPr lang="en-IN" smtClean="0"/>
              <a:pPr/>
              <a:t>‹#›</a:t>
            </a:fld>
            <a:endParaRPr lang="en-IN"/>
          </a:p>
        </p:txBody>
      </p:sp>
    </p:spTree>
    <p:extLst>
      <p:ext uri="{BB962C8B-B14F-4D97-AF65-F5344CB8AC3E}">
        <p14:creationId xmlns:p14="http://schemas.microsoft.com/office/powerpoint/2010/main" val="140995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154182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129246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182263-6F6C-458A-8E81-3DBA517E657D}"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230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365986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82263-6F6C-458A-8E81-3DBA517E657D}"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78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810663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894243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37525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63885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69942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60708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07372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82458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65495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248515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56C5EE-EC7B-449A-9CAC-AC5E4BF28DDF}"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82263-6F6C-458A-8E81-3DBA517E657D}" type="slidenum">
              <a:rPr lang="en-IN" smtClean="0"/>
              <a:pPr/>
              <a:t>‹#›</a:t>
            </a:fld>
            <a:endParaRPr lang="en-IN"/>
          </a:p>
        </p:txBody>
      </p:sp>
    </p:spTree>
    <p:extLst>
      <p:ext uri="{BB962C8B-B14F-4D97-AF65-F5344CB8AC3E}">
        <p14:creationId xmlns:p14="http://schemas.microsoft.com/office/powerpoint/2010/main" val="34115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56C5EE-EC7B-449A-9CAC-AC5E4BF28DDF}" type="datetimeFigureOut">
              <a:rPr lang="en-IN" smtClean="0"/>
              <a:pPr/>
              <a:t>19-06-2021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182263-6F6C-458A-8E81-3DBA517E657D}" type="slidenum">
              <a:rPr lang="en-IN" smtClean="0"/>
              <a:pPr/>
              <a:t>‹#›</a:t>
            </a:fld>
            <a:endParaRPr lang="en-IN"/>
          </a:p>
        </p:txBody>
      </p:sp>
    </p:spTree>
    <p:extLst>
      <p:ext uri="{BB962C8B-B14F-4D97-AF65-F5344CB8AC3E}">
        <p14:creationId xmlns:p14="http://schemas.microsoft.com/office/powerpoint/2010/main" val="1156168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ink.springer.com/article/10.1007/s11042-020-08627-w#auth-Linu-Shine" TargetMode="External"/><Relationship Id="rId2" Type="http://schemas.openxmlformats.org/officeDocument/2006/relationships/hyperlink" Target="https://www.degruyter.com/journal/key/JISYS/html" TargetMode="External"/><Relationship Id="rId1" Type="http://schemas.openxmlformats.org/officeDocument/2006/relationships/slideLayout" Target="../slideLayouts/slideLayout2.xml"/><Relationship Id="rId5" Type="http://schemas.openxmlformats.org/officeDocument/2006/relationships/hyperlink" Target="https://www.researchgate.net/profile/Naveen-Balaji-Gowthaman" TargetMode="External"/><Relationship Id="rId4" Type="http://schemas.openxmlformats.org/officeDocument/2006/relationships/hyperlink" Target="https://link.springer.com/article/10.1007/s11042-020-08627-w#auth-Jiji-C__V_"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11042-020-08627-w#auth-Jiji-C__V_" TargetMode="External"/><Relationship Id="rId2" Type="http://schemas.openxmlformats.org/officeDocument/2006/relationships/hyperlink" Target="https://link.springer.com/article/10.1007/s11042-020-08627-w#auth-Linu-Shi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rofile/Naveen-Balaji-Gowthaman" TargetMode="External"/><Relationship Id="rId2" Type="http://schemas.openxmlformats.org/officeDocument/2006/relationships/hyperlink" Target="https://www.degruyter.com/journal/key/JISY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A08A-24F7-4D4D-AAC4-3D68E4849A2C}"/>
              </a:ext>
            </a:extLst>
          </p:cNvPr>
          <p:cNvSpPr>
            <a:spLocks noGrp="1"/>
          </p:cNvSpPr>
          <p:nvPr>
            <p:ph type="ctrTitle"/>
          </p:nvPr>
        </p:nvSpPr>
        <p:spPr>
          <a:xfrm>
            <a:off x="962025" y="106532"/>
            <a:ext cx="10542587" cy="2874794"/>
          </a:xfrm>
        </p:spPr>
        <p:txBody>
          <a:bodyPr>
            <a:normAutofit/>
          </a:bodyPr>
          <a:lstStyle/>
          <a:p>
            <a:pPr algn="ctr"/>
            <a:r>
              <a:rPr lang="en-US" sz="4400" b="1" dirty="0">
                <a:solidFill>
                  <a:schemeClr val="accent2"/>
                </a:solidFill>
                <a:latin typeface="Times New Roman" panose="02020603050405020304" pitchFamily="18" charset="0"/>
                <a:cs typeface="Times New Roman" panose="02020603050405020304" pitchFamily="18" charset="0"/>
              </a:rPr>
              <a:t>AUTOMATIC DETECTION OF LICENSE PLATE NUMBER OF MOTORCYCLISTS WITHOUT HELMET</a:t>
            </a:r>
            <a:endParaRPr lang="en-US" sz="4400" b="1" dirty="0">
              <a:solidFill>
                <a:schemeClr val="accent2"/>
              </a:solidFill>
            </a:endParaRPr>
          </a:p>
        </p:txBody>
      </p:sp>
      <p:sp>
        <p:nvSpPr>
          <p:cNvPr id="3" name="Subtitle 2">
            <a:extLst>
              <a:ext uri="{FF2B5EF4-FFF2-40B4-BE49-F238E27FC236}">
                <a16:creationId xmlns:a16="http://schemas.microsoft.com/office/drawing/2014/main" id="{60E37568-496A-4509-91C7-AF01C0B225C4}"/>
              </a:ext>
            </a:extLst>
          </p:cNvPr>
          <p:cNvSpPr>
            <a:spLocks noGrp="1"/>
          </p:cNvSpPr>
          <p:nvPr>
            <p:ph type="subTitle" idx="1"/>
          </p:nvPr>
        </p:nvSpPr>
        <p:spPr>
          <a:xfrm>
            <a:off x="1323974" y="2981326"/>
            <a:ext cx="10334625" cy="3770142"/>
          </a:xfrm>
        </p:spPr>
        <p:txBody>
          <a:bodyPr>
            <a:normAutofit fontScale="92500"/>
          </a:bodyPr>
          <a:lstStyle/>
          <a:p>
            <a:pPr algn="ctr"/>
            <a:r>
              <a:rPr lang="en-US" sz="2800" dirty="0"/>
              <a:t>  </a:t>
            </a:r>
            <a:r>
              <a:rPr lang="en-US" sz="2800" b="1" dirty="0">
                <a:solidFill>
                  <a:srgbClr val="FF0000"/>
                </a:solidFill>
              </a:rPr>
              <a:t>DOMAIN : DEEP LEARNING </a:t>
            </a:r>
          </a:p>
          <a:p>
            <a:pPr algn="ctr"/>
            <a:r>
              <a:rPr lang="en-US" sz="2800" b="1" dirty="0">
                <a:solidFill>
                  <a:srgbClr val="FF0000"/>
                </a:solidFill>
              </a:rPr>
              <a:t>BATCH :A17</a:t>
            </a:r>
          </a:p>
          <a:p>
            <a:pPr algn="ctr"/>
            <a:r>
              <a:rPr lang="en-US" sz="1800" b="1" dirty="0">
                <a:solidFill>
                  <a:schemeClr val="tx1"/>
                </a:solidFill>
              </a:rPr>
              <a:t>                                                                     TEAM MEMBERS:</a:t>
            </a:r>
          </a:p>
          <a:p>
            <a:pPr algn="ctr"/>
            <a:r>
              <a:rPr lang="en-US" sz="1800" b="1" dirty="0">
                <a:solidFill>
                  <a:srgbClr val="7C1C73"/>
                </a:solidFill>
              </a:rPr>
              <a:t>                                                                             BANGALORE HARIKA</a:t>
            </a:r>
          </a:p>
          <a:p>
            <a:pPr algn="ctr"/>
            <a:r>
              <a:rPr lang="en-US" sz="1800" b="1" dirty="0">
                <a:solidFill>
                  <a:srgbClr val="7C1C73"/>
                </a:solidFill>
              </a:rPr>
              <a:t>                                                                                    BRIGHTLIN SELVAMARY.A</a:t>
            </a:r>
          </a:p>
          <a:p>
            <a:pPr algn="ctr"/>
            <a:r>
              <a:rPr lang="en-US" sz="1800" b="1" dirty="0">
                <a:solidFill>
                  <a:srgbClr val="7C1C73"/>
                </a:solidFill>
              </a:rPr>
              <a:t>                                                                               MADDINA SREELEKHA </a:t>
            </a:r>
          </a:p>
          <a:p>
            <a:pPr algn="ctr"/>
            <a:r>
              <a:rPr lang="en-US" sz="1800" b="1" dirty="0">
                <a:solidFill>
                  <a:srgbClr val="FF0000"/>
                </a:solidFill>
              </a:rPr>
              <a:t>                         </a:t>
            </a:r>
            <a:r>
              <a:rPr lang="en-US" b="1" dirty="0">
                <a:solidFill>
                  <a:srgbClr val="FF0000"/>
                </a:solidFill>
              </a:rPr>
              <a:t>                              </a:t>
            </a:r>
            <a:r>
              <a:rPr lang="en-US" sz="1800" b="1" dirty="0">
                <a:solidFill>
                  <a:schemeClr val="tx1"/>
                </a:solidFill>
              </a:rPr>
              <a:t>GUIDE :</a:t>
            </a:r>
          </a:p>
          <a:p>
            <a:pPr algn="ctr"/>
            <a:r>
              <a:rPr lang="en-US" sz="1800" b="1" dirty="0">
                <a:solidFill>
                  <a:srgbClr val="00B050"/>
                </a:solidFill>
              </a:rPr>
              <a:t>                                                                               Mrs. ANITHA MOSES V</a:t>
            </a:r>
          </a:p>
          <a:p>
            <a:pPr algn="ctr"/>
            <a:r>
              <a:rPr lang="en-US" b="1" dirty="0">
                <a:solidFill>
                  <a:srgbClr val="00B050"/>
                </a:solidFill>
              </a:rPr>
              <a:t>                                                                                                     DESIGNATION: Associate Professor</a:t>
            </a:r>
            <a:endParaRPr lang="en-US" sz="1800" b="1" dirty="0">
              <a:solidFill>
                <a:srgbClr val="FF0000"/>
              </a:solidFill>
            </a:endParaRPr>
          </a:p>
          <a:p>
            <a:endParaRPr lang="en-US" dirty="0"/>
          </a:p>
        </p:txBody>
      </p:sp>
    </p:spTree>
    <p:extLst>
      <p:ext uri="{BB962C8B-B14F-4D97-AF65-F5344CB8AC3E}">
        <p14:creationId xmlns:p14="http://schemas.microsoft.com/office/powerpoint/2010/main" val="349250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423A-BE5A-4119-B56F-B316F0670A61}"/>
              </a:ext>
            </a:extLst>
          </p:cNvPr>
          <p:cNvSpPr>
            <a:spLocks noGrp="1"/>
          </p:cNvSpPr>
          <p:nvPr>
            <p:ph type="title"/>
          </p:nvPr>
        </p:nvSpPr>
        <p:spPr>
          <a:xfrm>
            <a:off x="1847851" y="624110"/>
            <a:ext cx="9656762" cy="1280890"/>
          </a:xfrm>
        </p:spPr>
        <p:txBody>
          <a:bodyPr/>
          <a:lstStyle/>
          <a:p>
            <a:r>
              <a:rPr lang="en-US" b="1" dirty="0"/>
              <a:t>SYSYEM ARCHITECTURE</a:t>
            </a:r>
            <a:br>
              <a:rPr lang="en-US" b="1" dirty="0"/>
            </a:br>
            <a:r>
              <a:rPr lang="en-US" b="1" dirty="0"/>
              <a:t>                     </a:t>
            </a:r>
            <a:r>
              <a:rPr lang="en-US" sz="2800" dirty="0"/>
              <a:t>HELMET DETECTION</a:t>
            </a:r>
            <a:endParaRPr lang="en-US" dirty="0"/>
          </a:p>
        </p:txBody>
      </p:sp>
      <p:pic>
        <p:nvPicPr>
          <p:cNvPr id="5" name="Content Placeholder 4">
            <a:extLst>
              <a:ext uri="{FF2B5EF4-FFF2-40B4-BE49-F238E27FC236}">
                <a16:creationId xmlns:a16="http://schemas.microsoft.com/office/drawing/2014/main" id="{A0CCE9E7-8A0C-41E1-8075-6D2F605A5FB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851" y="1905000"/>
            <a:ext cx="8982074" cy="4762500"/>
          </a:xfrm>
          <a:prstGeom prst="rect">
            <a:avLst/>
          </a:prstGeom>
          <a:noFill/>
          <a:ln>
            <a:noFill/>
          </a:ln>
        </p:spPr>
      </p:pic>
    </p:spTree>
    <p:extLst>
      <p:ext uri="{BB962C8B-B14F-4D97-AF65-F5344CB8AC3E}">
        <p14:creationId xmlns:p14="http://schemas.microsoft.com/office/powerpoint/2010/main" val="281151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1790-EDE8-453F-82C1-31AE7412BF52}"/>
              </a:ext>
            </a:extLst>
          </p:cNvPr>
          <p:cNvSpPr>
            <a:spLocks noGrp="1"/>
          </p:cNvSpPr>
          <p:nvPr>
            <p:ph type="title"/>
          </p:nvPr>
        </p:nvSpPr>
        <p:spPr>
          <a:xfrm>
            <a:off x="1876426" y="624110"/>
            <a:ext cx="8763000" cy="995140"/>
          </a:xfrm>
        </p:spPr>
        <p:txBody>
          <a:bodyPr>
            <a:normAutofit/>
          </a:bodyPr>
          <a:lstStyle/>
          <a:p>
            <a:r>
              <a:rPr lang="en-US" sz="2800" dirty="0"/>
              <a:t>                  LICENSE PLATE DETETCTION</a:t>
            </a:r>
          </a:p>
        </p:txBody>
      </p:sp>
      <p:pic>
        <p:nvPicPr>
          <p:cNvPr id="4" name="Content Placeholder 3">
            <a:extLst>
              <a:ext uri="{FF2B5EF4-FFF2-40B4-BE49-F238E27FC236}">
                <a16:creationId xmlns:a16="http://schemas.microsoft.com/office/drawing/2014/main" id="{14F8219D-CC41-45D4-87C2-A7630AEE4A9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425" y="1695450"/>
            <a:ext cx="8763000" cy="4905375"/>
          </a:xfrm>
          <a:prstGeom prst="rect">
            <a:avLst/>
          </a:prstGeom>
          <a:noFill/>
          <a:ln>
            <a:noFill/>
          </a:ln>
        </p:spPr>
      </p:pic>
    </p:spTree>
    <p:extLst>
      <p:ext uri="{BB962C8B-B14F-4D97-AF65-F5344CB8AC3E}">
        <p14:creationId xmlns:p14="http://schemas.microsoft.com/office/powerpoint/2010/main" val="429265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4" y="327025"/>
            <a:ext cx="10067925" cy="666841"/>
          </a:xfrm>
        </p:spPr>
        <p:txBody>
          <a:bodyPr>
            <a:normAutofit/>
          </a:bodyPr>
          <a:lstStyle/>
          <a:p>
            <a:r>
              <a:rPr lang="en-US" b="1" dirty="0"/>
              <a:t>Data flow Diagram</a:t>
            </a:r>
          </a:p>
        </p:txBody>
      </p:sp>
      <p:pic>
        <p:nvPicPr>
          <p:cNvPr id="4" name="Picture 3">
            <a:extLst>
              <a:ext uri="{FF2B5EF4-FFF2-40B4-BE49-F238E27FC236}">
                <a16:creationId xmlns:a16="http://schemas.microsoft.com/office/drawing/2014/main" id="{DFF63EE1-80D4-4517-A3D8-23DC718866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9900" y="993866"/>
            <a:ext cx="6534150" cy="5442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025" y="276226"/>
            <a:ext cx="9780588" cy="948372"/>
          </a:xfrm>
        </p:spPr>
        <p:txBody>
          <a:bodyPr>
            <a:normAutofit/>
          </a:bodyPr>
          <a:lstStyle/>
          <a:p>
            <a:r>
              <a:rPr lang="en-US" b="1" dirty="0"/>
              <a:t>USE CASE Diagram</a:t>
            </a:r>
          </a:p>
        </p:txBody>
      </p:sp>
      <p:pic>
        <p:nvPicPr>
          <p:cNvPr id="4" name="Picture 3">
            <a:extLst>
              <a:ext uri="{FF2B5EF4-FFF2-40B4-BE49-F238E27FC236}">
                <a16:creationId xmlns:a16="http://schemas.microsoft.com/office/drawing/2014/main" id="{B4A983FF-FE09-4BE9-B699-58E6B15BD1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8550" y="1104900"/>
            <a:ext cx="5305425" cy="569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6F52-1EBC-4E3E-BCFC-F55AD183C2B9}"/>
              </a:ext>
            </a:extLst>
          </p:cNvPr>
          <p:cNvSpPr>
            <a:spLocks noGrp="1"/>
          </p:cNvSpPr>
          <p:nvPr>
            <p:ph type="title"/>
          </p:nvPr>
        </p:nvSpPr>
        <p:spPr>
          <a:xfrm>
            <a:off x="1504949" y="624110"/>
            <a:ext cx="9999663" cy="1090390"/>
          </a:xfrm>
        </p:spPr>
        <p:txBody>
          <a:bodyPr/>
          <a:lstStyle/>
          <a:p>
            <a:r>
              <a:rPr lang="en-US" b="1" dirty="0"/>
              <a:t>Activity Diagram</a:t>
            </a:r>
          </a:p>
        </p:txBody>
      </p:sp>
      <p:sp>
        <p:nvSpPr>
          <p:cNvPr id="5" name="TextBox 4">
            <a:extLst>
              <a:ext uri="{FF2B5EF4-FFF2-40B4-BE49-F238E27FC236}">
                <a16:creationId xmlns:a16="http://schemas.microsoft.com/office/drawing/2014/main" id="{C40615E7-34F5-4128-B1E3-F8E796608C15}"/>
              </a:ext>
            </a:extLst>
          </p:cNvPr>
          <p:cNvSpPr txBox="1"/>
          <p:nvPr/>
        </p:nvSpPr>
        <p:spPr>
          <a:xfrm>
            <a:off x="6445189" y="3583543"/>
            <a:ext cx="2752077" cy="246221"/>
          </a:xfrm>
          <a:prstGeom prst="rect">
            <a:avLst/>
          </a:prstGeom>
          <a:solidFill>
            <a:schemeClr val="bg1"/>
          </a:solidFill>
        </p:spPr>
        <p:txBody>
          <a:bodyPr wrap="square" rtlCol="0">
            <a:spAutoFit/>
          </a:bodyPr>
          <a:lstStyle/>
          <a:p>
            <a:r>
              <a:rPr lang="en-US" sz="1000" dirty="0"/>
              <a:t>Applying CNN algorithm</a:t>
            </a:r>
            <a:endParaRPr lang="en-IN" sz="1000" dirty="0"/>
          </a:p>
        </p:txBody>
      </p:sp>
      <p:cxnSp>
        <p:nvCxnSpPr>
          <p:cNvPr id="9" name="Straight Connector 8">
            <a:extLst>
              <a:ext uri="{FF2B5EF4-FFF2-40B4-BE49-F238E27FC236}">
                <a16:creationId xmlns:a16="http://schemas.microsoft.com/office/drawing/2014/main" id="{A6EDD558-92B3-4794-ADEC-BB5AB376BC63}"/>
              </a:ext>
            </a:extLst>
          </p:cNvPr>
          <p:cNvCxnSpPr/>
          <p:nvPr/>
        </p:nvCxnSpPr>
        <p:spPr>
          <a:xfrm>
            <a:off x="6338656" y="3829764"/>
            <a:ext cx="2974020" cy="0"/>
          </a:xfrm>
          <a:prstGeom prst="line">
            <a:avLst/>
          </a:prstGeom>
        </p:spPr>
        <p:style>
          <a:lnRef idx="1">
            <a:schemeClr val="dk1"/>
          </a:lnRef>
          <a:fillRef idx="0">
            <a:schemeClr val="dk1"/>
          </a:fillRef>
          <a:effectRef idx="0">
            <a:schemeClr val="dk1"/>
          </a:effectRef>
          <a:fontRef idx="minor">
            <a:schemeClr val="tx1"/>
          </a:fontRef>
        </p:style>
      </p:cxnSp>
      <p:pic>
        <p:nvPicPr>
          <p:cNvPr id="10" name="Content Placeholder 9">
            <a:extLst>
              <a:ext uri="{FF2B5EF4-FFF2-40B4-BE49-F238E27FC236}">
                <a16:creationId xmlns:a16="http://schemas.microsoft.com/office/drawing/2014/main" id="{E12C0AD9-6F9F-4553-B60B-78C64C69B08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926" y="1434165"/>
            <a:ext cx="8810125" cy="5245768"/>
          </a:xfrm>
          <a:prstGeom prst="rect">
            <a:avLst/>
          </a:prstGeom>
          <a:noFill/>
          <a:ln>
            <a:noFill/>
          </a:ln>
        </p:spPr>
      </p:pic>
    </p:spTree>
    <p:extLst>
      <p:ext uri="{BB962C8B-B14F-4D97-AF65-F5344CB8AC3E}">
        <p14:creationId xmlns:p14="http://schemas.microsoft.com/office/powerpoint/2010/main" val="411088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6ED3-32C4-49C0-9733-39067AC53C78}"/>
              </a:ext>
            </a:extLst>
          </p:cNvPr>
          <p:cNvSpPr>
            <a:spLocks noGrp="1"/>
          </p:cNvSpPr>
          <p:nvPr>
            <p:ph type="title"/>
          </p:nvPr>
        </p:nvSpPr>
        <p:spPr>
          <a:xfrm>
            <a:off x="1640156" y="579721"/>
            <a:ext cx="8911687" cy="680908"/>
          </a:xfrm>
        </p:spPr>
        <p:txBody>
          <a:bodyPr>
            <a:normAutofit/>
          </a:bodyPr>
          <a:lstStyle/>
          <a:p>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D52DB2-F469-4CED-94F6-345163A14CCF}"/>
              </a:ext>
            </a:extLst>
          </p:cNvPr>
          <p:cNvSpPr>
            <a:spLocks noGrp="1"/>
          </p:cNvSpPr>
          <p:nvPr>
            <p:ph idx="1"/>
          </p:nvPr>
        </p:nvSpPr>
        <p:spPr>
          <a:xfrm>
            <a:off x="1636443" y="1393794"/>
            <a:ext cx="8915400" cy="4499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HELMET DETECTION:</a:t>
            </a:r>
          </a:p>
          <a:p>
            <a:pPr marL="0" indent="0">
              <a:buNone/>
            </a:pPr>
            <a:r>
              <a:rPr lang="en-IN" sz="2000" dirty="0">
                <a:latin typeface="Times New Roman" panose="02020603050405020304" pitchFamily="18" charset="0"/>
                <a:cs typeface="Times New Roman" panose="02020603050405020304" pitchFamily="18" charset="0"/>
              </a:rPr>
              <a:t>1.Input Video</a:t>
            </a:r>
          </a:p>
          <a:p>
            <a:pPr marL="0" indent="0">
              <a:buNone/>
            </a:pPr>
            <a:r>
              <a:rPr lang="en-IN" sz="2000" dirty="0">
                <a:latin typeface="Times New Roman" panose="02020603050405020304" pitchFamily="18" charset="0"/>
                <a:cs typeface="Times New Roman" panose="02020603050405020304" pitchFamily="18" charset="0"/>
              </a:rPr>
              <a:t>2.Image Classification</a:t>
            </a:r>
          </a:p>
          <a:p>
            <a:pPr marL="0" indent="0">
              <a:buNone/>
            </a:pPr>
            <a:r>
              <a:rPr lang="en-IN" sz="2000" dirty="0">
                <a:latin typeface="Times New Roman" panose="02020603050405020304" pitchFamily="18" charset="0"/>
                <a:cs typeface="Times New Roman" panose="02020603050405020304" pitchFamily="18" charset="0"/>
              </a:rPr>
              <a:t>3.CNN Classifier</a:t>
            </a:r>
          </a:p>
          <a:p>
            <a:pPr marL="0" indent="0">
              <a:buNone/>
            </a:pPr>
            <a:r>
              <a:rPr lang="en-IN" sz="2000" dirty="0">
                <a:latin typeface="Times New Roman" panose="02020603050405020304" pitchFamily="18" charset="0"/>
                <a:cs typeface="Times New Roman" panose="02020603050405020304" pitchFamily="18" charset="0"/>
              </a:rPr>
              <a:t>4.Result Interpretation</a:t>
            </a:r>
          </a:p>
          <a:p>
            <a:pPr marL="0" indent="0">
              <a:buNone/>
            </a:pPr>
            <a:r>
              <a:rPr lang="en-IN" sz="2400" b="1" dirty="0">
                <a:latin typeface="Times New Roman" panose="02020603050405020304" pitchFamily="18" charset="0"/>
                <a:cs typeface="Times New Roman" panose="02020603050405020304" pitchFamily="18" charset="0"/>
              </a:rPr>
              <a:t>LICENSE PLATE DETECTION:</a:t>
            </a:r>
          </a:p>
          <a:p>
            <a:pPr marL="0" indent="0">
              <a:buNone/>
            </a:pPr>
            <a:r>
              <a:rPr lang="en-IN" sz="2000" dirty="0">
                <a:latin typeface="Times New Roman" panose="02020603050405020304" pitchFamily="18" charset="0"/>
                <a:cs typeface="Times New Roman" panose="02020603050405020304" pitchFamily="18" charset="0"/>
              </a:rPr>
              <a:t>1.Segmentation</a:t>
            </a:r>
          </a:p>
          <a:p>
            <a:pPr marL="0" indent="0">
              <a:buNone/>
            </a:pPr>
            <a:r>
              <a:rPr lang="en-IN" sz="2000" dirty="0">
                <a:latin typeface="Times New Roman" panose="02020603050405020304" pitchFamily="18" charset="0"/>
                <a:cs typeface="Times New Roman" panose="02020603050405020304" pitchFamily="18" charset="0"/>
              </a:rPr>
              <a:t>2.Connected Component Analysis</a:t>
            </a:r>
          </a:p>
          <a:p>
            <a:pPr marL="0" indent="0">
              <a:buNone/>
            </a:pPr>
            <a:r>
              <a:rPr lang="en-IN" sz="2000" dirty="0">
                <a:latin typeface="Times New Roman" panose="02020603050405020304" pitchFamily="18" charset="0"/>
                <a:cs typeface="Times New Roman" panose="02020603050405020304" pitchFamily="18" charset="0"/>
              </a:rPr>
              <a:t>3.Template Matching</a:t>
            </a:r>
          </a:p>
          <a:p>
            <a:pPr marL="0" indent="0">
              <a:buNone/>
            </a:pPr>
            <a:r>
              <a:rPr lang="en-IN" sz="2000" dirty="0">
                <a:latin typeface="Times New Roman" panose="02020603050405020304" pitchFamily="18" charset="0"/>
                <a:cs typeface="Times New Roman" panose="02020603050405020304" pitchFamily="18" charset="0"/>
              </a:rPr>
              <a:t>4.Number Plate Recognition</a:t>
            </a:r>
          </a:p>
        </p:txBody>
      </p:sp>
    </p:spTree>
    <p:extLst>
      <p:ext uri="{BB962C8B-B14F-4D97-AF65-F5344CB8AC3E}">
        <p14:creationId xmlns:p14="http://schemas.microsoft.com/office/powerpoint/2010/main" val="3414743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4360-6DC9-4B51-9D8C-B7F9E67DE42B}"/>
              </a:ext>
            </a:extLst>
          </p:cNvPr>
          <p:cNvSpPr>
            <a:spLocks noGrp="1"/>
          </p:cNvSpPr>
          <p:nvPr>
            <p:ph type="title"/>
          </p:nvPr>
        </p:nvSpPr>
        <p:spPr>
          <a:xfrm>
            <a:off x="1848051" y="624110"/>
            <a:ext cx="9656561" cy="1031435"/>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HELMET DETECTION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2B144F7-9DCF-4B70-83EF-0C50D7B8765D}"/>
              </a:ext>
            </a:extLst>
          </p:cNvPr>
          <p:cNvSpPr>
            <a:spLocks noGrp="1"/>
          </p:cNvSpPr>
          <p:nvPr>
            <p:ph idx="1"/>
          </p:nvPr>
        </p:nvSpPr>
        <p:spPr>
          <a:xfrm>
            <a:off x="1453415" y="1482291"/>
            <a:ext cx="10051197" cy="5091764"/>
          </a:xfrm>
        </p:spPr>
        <p:txBody>
          <a:bodyPr>
            <a:normAutofit fontScale="92500"/>
          </a:bodyPr>
          <a:lstStyle/>
          <a:p>
            <a:pPr marL="457200" marR="0" lvl="1" indent="0" algn="just">
              <a:lnSpc>
                <a:spcPct val="150000"/>
              </a:lnSpc>
              <a:spcBef>
                <a:spcPts val="0"/>
              </a:spcBef>
              <a:spcAft>
                <a:spcPts val="0"/>
              </a:spcAft>
              <a:buNone/>
              <a:tabLst>
                <a:tab pos="408305" algn="l"/>
              </a:tabLst>
            </a:pPr>
            <a:r>
              <a:rPr lang="en-US" sz="2600" b="1" dirty="0">
                <a:latin typeface="Times New Roman" panose="02020603050405020304" pitchFamily="18" charset="0"/>
                <a:ea typeface="Times New Roman" panose="02020603050405020304" pitchFamily="18" charset="0"/>
              </a:rPr>
              <a:t>1</a:t>
            </a:r>
            <a:r>
              <a:rPr lang="en-US" sz="2600" b="1" dirty="0">
                <a:effectLst/>
                <a:latin typeface="Times New Roman" panose="02020603050405020304" pitchFamily="18" charset="0"/>
                <a:ea typeface="Times New Roman" panose="02020603050405020304" pitchFamily="18" charset="0"/>
              </a:rPr>
              <a:t>.INPUT VIDEO</a:t>
            </a:r>
          </a:p>
          <a:p>
            <a:pPr marL="65405" marR="0" indent="0" algn="just">
              <a:lnSpc>
                <a:spcPct val="170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r>
              <a:rPr lang="en-IN" sz="2200" dirty="0">
                <a:solidFill>
                  <a:srgbClr val="000000"/>
                </a:solidFill>
                <a:effectLst/>
                <a:latin typeface="Times New Roman" panose="02020603050405020304" pitchFamily="18" charset="0"/>
                <a:ea typeface="Times New Roman" panose="02020603050405020304" pitchFamily="18" charset="0"/>
              </a:rPr>
              <a:t>The input video has been captured by using either </a:t>
            </a:r>
            <a:r>
              <a:rPr lang="en-IN" sz="2200" dirty="0" err="1">
                <a:solidFill>
                  <a:srgbClr val="000000"/>
                </a:solidFill>
                <a:effectLst/>
                <a:latin typeface="Times New Roman" panose="02020603050405020304" pitchFamily="18" charset="0"/>
                <a:ea typeface="Times New Roman" panose="02020603050405020304" pitchFamily="18" charset="0"/>
              </a:rPr>
              <a:t>ipcam</a:t>
            </a:r>
            <a:r>
              <a:rPr lang="en-IN" sz="2200" dirty="0">
                <a:solidFill>
                  <a:srgbClr val="000000"/>
                </a:solidFill>
                <a:effectLst/>
                <a:latin typeface="Times New Roman" panose="02020603050405020304" pitchFamily="18" charset="0"/>
                <a:ea typeface="Times New Roman" panose="02020603050405020304" pitchFamily="18" charset="0"/>
              </a:rPr>
              <a:t> or webcam, From this the bike is detected. This methods to detect the photo of motorcycle and driver from the image and then detect an area of the biker head before classify that this person is wearing a helmet or not.</a:t>
            </a:r>
            <a:endParaRPr lang="en-US" sz="2200" dirty="0">
              <a:solidFill>
                <a:srgbClr val="000000"/>
              </a:solidFill>
              <a:latin typeface="Times New Roman" panose="02020603050405020304" pitchFamily="18" charset="0"/>
              <a:ea typeface="Times New Roman" panose="02020603050405020304" pitchFamily="18" charset="0"/>
            </a:endParaRPr>
          </a:p>
          <a:p>
            <a:pPr marL="65405" marR="0" indent="0" algn="just">
              <a:lnSpc>
                <a:spcPct val="150000"/>
              </a:lnSpc>
              <a:spcBef>
                <a:spcPts val="0"/>
              </a:spcBef>
              <a:spcAft>
                <a:spcPts val="0"/>
              </a:spcAft>
              <a:buNone/>
            </a:pPr>
            <a:r>
              <a:rPr lang="en-US" sz="2200" b="1" dirty="0">
                <a:solidFill>
                  <a:srgbClr val="000000"/>
                </a:solidFill>
                <a:effectLst/>
                <a:latin typeface="Times New Roman" panose="02020603050405020304" pitchFamily="18" charset="0"/>
                <a:ea typeface="Times New Roman" panose="02020603050405020304" pitchFamily="18" charset="0"/>
              </a:rPr>
              <a:t>     </a:t>
            </a:r>
            <a:r>
              <a:rPr lang="en-US" sz="2800" b="1" dirty="0">
                <a:solidFill>
                  <a:srgbClr val="000000"/>
                </a:solidFill>
                <a:effectLst/>
                <a:latin typeface="Times New Roman" panose="02020603050405020304" pitchFamily="18" charset="0"/>
                <a:ea typeface="Times New Roman" panose="02020603050405020304" pitchFamily="18" charset="0"/>
              </a:rPr>
              <a:t>2</a:t>
            </a:r>
            <a:r>
              <a:rPr lang="en-US" sz="2200" b="1" dirty="0">
                <a:solidFill>
                  <a:srgbClr val="000000"/>
                </a:solidFill>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IMAGE CLASSIFICATION</a:t>
            </a:r>
            <a:endParaRPr lang="en-US" sz="2200" b="1" dirty="0">
              <a:latin typeface="Times New Roman" panose="02020603050405020304" pitchFamily="18" charset="0"/>
              <a:ea typeface="Times New Roman" panose="02020603050405020304" pitchFamily="18" charset="0"/>
            </a:endParaRPr>
          </a:p>
          <a:p>
            <a:pPr marL="65405" marR="0" indent="0" algn="just">
              <a:lnSpc>
                <a:spcPct val="170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r>
              <a:rPr lang="en-IN" sz="2200" dirty="0">
                <a:solidFill>
                  <a:srgbClr val="000000"/>
                </a:solidFill>
                <a:effectLst/>
                <a:latin typeface="Times New Roman" panose="02020603050405020304" pitchFamily="18" charset="0"/>
                <a:ea typeface="Times New Roman" panose="02020603050405020304" pitchFamily="18" charset="0"/>
              </a:rPr>
              <a:t>After gathering images for our training dataset, we split our images into two groups, one for training data and another for test data to use in classification experiment. This experiment we test them with CNN models for image classification. All videos will be tested and calculated the accuracy of the biker with helmet and no helmet detection in the video.</a:t>
            </a:r>
            <a:endParaRPr lang="en-US" sz="22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6954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A917C-F958-4051-8D86-70369CB71E50}"/>
              </a:ext>
            </a:extLst>
          </p:cNvPr>
          <p:cNvSpPr>
            <a:spLocks noGrp="1"/>
          </p:cNvSpPr>
          <p:nvPr>
            <p:ph idx="1"/>
          </p:nvPr>
        </p:nvSpPr>
        <p:spPr>
          <a:xfrm>
            <a:off x="1453415" y="1020278"/>
            <a:ext cx="10051197" cy="5332396"/>
          </a:xfrm>
        </p:spPr>
        <p:txBody>
          <a:bodyPr>
            <a:normAutofit fontScale="55000" lnSpcReduction="20000"/>
          </a:bodyPr>
          <a:lstStyle/>
          <a:p>
            <a:pPr marL="65405" marR="0" indent="0">
              <a:lnSpc>
                <a:spcPct val="150000"/>
              </a:lnSpc>
              <a:spcBef>
                <a:spcPts val="0"/>
              </a:spcBef>
              <a:spcAft>
                <a:spcPts val="0"/>
              </a:spcAft>
              <a:buNone/>
            </a:pPr>
            <a:r>
              <a:rPr lang="en-IN" sz="4400" b="1" dirty="0">
                <a:effectLst/>
                <a:latin typeface="Times New Roman" panose="02020603050405020304" pitchFamily="18" charset="0"/>
                <a:ea typeface="Times New Roman" panose="02020603050405020304" pitchFamily="18" charset="0"/>
              </a:rPr>
              <a:t>3.  CNN CLASSIFIER</a:t>
            </a:r>
            <a:endParaRPr lang="en-US" sz="4400" dirty="0">
              <a:effectLst/>
              <a:latin typeface="Times New Roman" panose="02020603050405020304" pitchFamily="18" charset="0"/>
              <a:ea typeface="Times New Roman" panose="02020603050405020304" pitchFamily="18" charset="0"/>
            </a:endParaRPr>
          </a:p>
          <a:p>
            <a:pPr marL="0" indent="0">
              <a:lnSpc>
                <a:spcPct val="160000"/>
              </a:lnSpc>
              <a:buNone/>
            </a:pPr>
            <a:r>
              <a:rPr lang="en-US" sz="3600" dirty="0">
                <a:solidFill>
                  <a:srgbClr val="000000"/>
                </a:solidFill>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Times New Roman" panose="02020603050405020304" pitchFamily="18" charset="0"/>
                <a:ea typeface="Times New Roman" panose="02020603050405020304" pitchFamily="18" charset="0"/>
              </a:rPr>
              <a:t>A CNN is a neural network with some convolutional layers (and some other layers).  A convolutional layer has a number of filters that does convolutional operation. CNN can take in an input image, assign importance to various objects in the image and able to differentiate one from the other.</a:t>
            </a:r>
          </a:p>
          <a:p>
            <a:pPr marL="0" indent="0">
              <a:buNone/>
            </a:pPr>
            <a:endParaRPr lang="en-IN" sz="2000" dirty="0">
              <a:solidFill>
                <a:srgbClr val="000000"/>
              </a:solidFill>
              <a:latin typeface="Times New Roman" panose="02020603050405020304" pitchFamily="18" charset="0"/>
            </a:endParaRPr>
          </a:p>
          <a:p>
            <a:pPr marL="0" marR="0" indent="0" algn="just">
              <a:lnSpc>
                <a:spcPct val="200000"/>
              </a:lnSpc>
              <a:spcBef>
                <a:spcPts val="0"/>
              </a:spcBef>
              <a:spcAft>
                <a:spcPts val="0"/>
              </a:spcAft>
              <a:buNone/>
            </a:pPr>
            <a:r>
              <a:rPr lang="en-IN" sz="4400" b="1" dirty="0">
                <a:effectLst/>
                <a:latin typeface="Times New Roman" panose="02020603050405020304" pitchFamily="18" charset="0"/>
                <a:ea typeface="Times New Roman" panose="02020603050405020304" pitchFamily="18" charset="0"/>
              </a:rPr>
              <a:t>4.   RESULT INTERPRETATION</a:t>
            </a:r>
            <a:endParaRPr lang="en-US" sz="4400" dirty="0">
              <a:effectLst/>
              <a:latin typeface="Times New Roman" panose="02020603050405020304" pitchFamily="18" charset="0"/>
              <a:ea typeface="Times New Roman" panose="02020603050405020304" pitchFamily="18" charset="0"/>
            </a:endParaRPr>
          </a:p>
          <a:p>
            <a:pPr marL="0" marR="0" indent="0" algn="just">
              <a:lnSpc>
                <a:spcPct val="170000"/>
              </a:lnSpc>
              <a:spcBef>
                <a:spcPts val="0"/>
              </a:spcBef>
              <a:spcAft>
                <a:spcPts val="0"/>
              </a:spcAft>
              <a:buNone/>
            </a:pPr>
            <a:r>
              <a:rPr lang="en-US" sz="3600" dirty="0">
                <a:effectLst/>
                <a:latin typeface="Times New Roman" panose="02020603050405020304" pitchFamily="18" charset="0"/>
                <a:ea typeface="Times New Roman" panose="02020603050405020304" pitchFamily="18" charset="0"/>
              </a:rPr>
              <a:t>     The accuracy of the experiments will show the performance of each technique in terms of image classification and image detection.  Deep Learning or CNN techniques are the good algorithms that we can apply on the problem of image detection and classification about bikers wearing a helmet or no helmet problem</a:t>
            </a:r>
            <a:r>
              <a:rPr lang="en-US" sz="3600" dirty="0">
                <a:solidFill>
                  <a:srgbClr val="000000"/>
                </a:solidFill>
                <a:effectLst/>
                <a:latin typeface="Times New Roman" panose="02020603050405020304" pitchFamily="18" charset="0"/>
                <a:ea typeface="Times New Roman" panose="02020603050405020304" pitchFamily="18" charset="0"/>
              </a:rPr>
              <a:t>.</a:t>
            </a:r>
            <a:endParaRPr lang="en-US" sz="3600"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70851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5A64-91C2-49C1-8214-5C9116AC8A75}"/>
              </a:ext>
            </a:extLst>
          </p:cNvPr>
          <p:cNvSpPr>
            <a:spLocks noGrp="1"/>
          </p:cNvSpPr>
          <p:nvPr>
            <p:ph type="title"/>
          </p:nvPr>
        </p:nvSpPr>
        <p:spPr>
          <a:xfrm>
            <a:off x="1848051" y="624110"/>
            <a:ext cx="9656561" cy="1060311"/>
          </a:xfrm>
        </p:spPr>
        <p:txBody>
          <a:bodyPr>
            <a:normAutofit fontScale="90000"/>
          </a:bodyPr>
          <a:lstStyle/>
          <a:p>
            <a:r>
              <a:rPr lang="en-IN" sz="3100" b="1" dirty="0">
                <a:effectLst/>
                <a:latin typeface="Times New Roman" panose="02020603050405020304" pitchFamily="18" charset="0"/>
                <a:ea typeface="Times New Roman" panose="02020603050405020304" pitchFamily="18" charset="0"/>
              </a:rPr>
              <a:t>                    LICENSE PLATE DETECTION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7906FFC-D35E-47E8-8592-88A265C6D3DF}"/>
              </a:ext>
            </a:extLst>
          </p:cNvPr>
          <p:cNvSpPr>
            <a:spLocks noGrp="1"/>
          </p:cNvSpPr>
          <p:nvPr>
            <p:ph idx="1"/>
          </p:nvPr>
        </p:nvSpPr>
        <p:spPr>
          <a:xfrm>
            <a:off x="1299411" y="1386039"/>
            <a:ext cx="10205201" cy="4081110"/>
          </a:xfrm>
        </p:spPr>
        <p:txBody>
          <a:bodyPr>
            <a:normAutofit/>
          </a:bodyPr>
          <a:lstStyle/>
          <a:p>
            <a:pPr marL="0" marR="0" indent="0" algn="just">
              <a:lnSpc>
                <a:spcPct val="200000"/>
              </a:lnSpc>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    1.SEGMENTATION</a:t>
            </a: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The goal of image segmentation is to cluster pixels into</a:t>
            </a: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salient image regions, i.e., regions corresponding to individual surfaces, objects, or natural parts of objects. In computer vision segmentation refers to the process of partitioning a digital image to multiple segment. The goal of segmentation is to simplify and/or change the representation of an image into something that is more meaningful and easier. The result of image segmentation is a set of segments that collectively cover the entire image, or a set of contours extracted from the image</a:t>
            </a:r>
            <a:r>
              <a:rPr lang="en-IN" sz="2200" dirty="0">
                <a:solidFill>
                  <a:srgbClr val="000000"/>
                </a:solidFill>
                <a:effectLst/>
                <a:latin typeface="Times New Roman" panose="02020603050405020304" pitchFamily="18" charset="0"/>
                <a:ea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24127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CC250-28C4-4C60-9FC1-598194FF10FB}"/>
              </a:ext>
            </a:extLst>
          </p:cNvPr>
          <p:cNvSpPr>
            <a:spLocks noGrp="1"/>
          </p:cNvSpPr>
          <p:nvPr>
            <p:ph idx="1"/>
          </p:nvPr>
        </p:nvSpPr>
        <p:spPr>
          <a:xfrm>
            <a:off x="1203158" y="750771"/>
            <a:ext cx="10301454" cy="5727031"/>
          </a:xfrm>
        </p:spPr>
        <p:txBody>
          <a:bodyPr>
            <a:normAutofit lnSpcReduction="10000"/>
          </a:bodyPr>
          <a:lstStyle/>
          <a:p>
            <a:pPr marL="0" marR="0" lvl="0" indent="0" algn="just">
              <a:lnSpc>
                <a:spcPct val="150000"/>
              </a:lnSpc>
              <a:spcBef>
                <a:spcPts val="0"/>
              </a:spcBef>
              <a:spcAft>
                <a:spcPts val="0"/>
              </a:spcAft>
              <a:buNone/>
              <a:tabLst>
                <a:tab pos="408305" algn="l"/>
              </a:tabLs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2.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CONNECTED COMPONENT ANALYSIS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50000"/>
              </a:lnSpc>
              <a:spcBef>
                <a:spcPts val="0"/>
              </a:spcBef>
              <a:spcAft>
                <a:spcPts val="0"/>
              </a:spcAft>
              <a:buNone/>
              <a:tabLst>
                <a:tab pos="408305" algn="l"/>
              </a:tabLst>
            </a:pPr>
            <a:r>
              <a:rPr lang="en-US" sz="2000" dirty="0">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In order to find the objects in an image, we want to employ an operation that is called Connected Component Analysis (CCA). This operation takes a binary image as an input. Usually, the False value in this image is associated with background pixels, and the True value indicates foreground, or object pixels. Such an image can be e.g. produced with thresholding. Given a </a:t>
            </a:r>
            <a:r>
              <a:rPr lang="en-IN" sz="2000" dirty="0" err="1">
                <a:solidFill>
                  <a:srgbClr val="000000"/>
                </a:solidFill>
                <a:effectLst/>
                <a:latin typeface="Times New Roman" panose="02020603050405020304" pitchFamily="18" charset="0"/>
                <a:ea typeface="Times New Roman" panose="02020603050405020304" pitchFamily="18" charset="0"/>
              </a:rPr>
              <a:t>thresholded</a:t>
            </a:r>
            <a:r>
              <a:rPr lang="en-IN" sz="2000" dirty="0">
                <a:solidFill>
                  <a:srgbClr val="000000"/>
                </a:solidFill>
                <a:effectLst/>
                <a:latin typeface="Times New Roman" panose="02020603050405020304" pitchFamily="18" charset="0"/>
                <a:ea typeface="Times New Roman" panose="02020603050405020304" pitchFamily="18" charset="0"/>
              </a:rPr>
              <a:t> image, CCA produces a new </a:t>
            </a:r>
            <a:r>
              <a:rPr lang="en-IN" sz="2000" i="1" dirty="0" err="1">
                <a:solidFill>
                  <a:srgbClr val="000000"/>
                </a:solidFill>
                <a:effectLst/>
                <a:latin typeface="Times New Roman" panose="02020603050405020304" pitchFamily="18" charset="0"/>
                <a:ea typeface="Times New Roman" panose="02020603050405020304" pitchFamily="18" charset="0"/>
              </a:rPr>
              <a:t>labeled</a:t>
            </a:r>
            <a:r>
              <a:rPr lang="en-IN" sz="2000" dirty="0">
                <a:solidFill>
                  <a:srgbClr val="000000"/>
                </a:solidFill>
                <a:effectLst/>
                <a:latin typeface="Times New Roman" panose="02020603050405020304" pitchFamily="18" charset="0"/>
                <a:ea typeface="Times New Roman" panose="02020603050405020304" pitchFamily="18" charset="0"/>
              </a:rPr>
              <a:t> image with integer pixel values. Pixels with the same value, belong to the same object.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a:lnSpc>
                <a:spcPct val="150000"/>
              </a:lnSpc>
              <a:spcBef>
                <a:spcPts val="0"/>
              </a:spcBef>
              <a:spcAft>
                <a:spcPts val="0"/>
              </a:spcAft>
              <a:buNone/>
              <a:tabLst>
                <a:tab pos="408305"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3.TEMPLATE MATCHING</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50000"/>
              </a:lnSpc>
              <a:spcBef>
                <a:spcPts val="0"/>
              </a:spcBef>
              <a:spcAft>
                <a:spcPts val="0"/>
              </a:spcAft>
              <a:buNone/>
              <a:tabLst>
                <a:tab pos="408305" algn="l"/>
              </a:tabLst>
            </a:pPr>
            <a:r>
              <a:rPr lang="en-US" sz="20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Template matching refers to the image processing where we find similar templates in a source image by giving a base template to compared on. The process of template matching is done by comparing each of the pixel values of the source image one at a time to the template image. The output would be an array of similarity values when compared to the template image.</a:t>
            </a:r>
            <a:endParaRPr lang="en-US" sz="2000"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0"/>
              </a:spcAft>
              <a:buNone/>
              <a:tabLst>
                <a:tab pos="408305" algn="l"/>
              </a:tabLst>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7653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4" y="643160"/>
            <a:ext cx="9742487" cy="751929"/>
          </a:xfrm>
        </p:spPr>
        <p:txBody>
          <a:bodyPr/>
          <a:lstStyle/>
          <a:p>
            <a:r>
              <a:rPr lang="en-US"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3525" y="1395090"/>
            <a:ext cx="9971087" cy="5034286"/>
          </a:xfrm>
        </p:spPr>
        <p:txBody>
          <a:bodyPr>
            <a:normAutofit/>
          </a:bodyPr>
          <a:lstStyle/>
          <a:p>
            <a:pPr marL="0" marR="0" indent="0" algn="just">
              <a:lnSpc>
                <a:spcPct val="150000"/>
              </a:lnSpc>
              <a:spcBef>
                <a:spcPts val="0"/>
              </a:spcBef>
              <a:spcAft>
                <a:spcPts val="0"/>
              </a:spcAft>
              <a:buNone/>
            </a:pPr>
            <a:r>
              <a:rPr lang="en-IN" dirty="0">
                <a:latin typeface="+mj-lt"/>
                <a:cs typeface="Times New Roman"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The Helmet detection system is recommended for the identification of a particular person with no helmet. The input to the system is captured video which is then converted into images. Then preprocessing functions are applied to the image such as background noise, enhancing contrast and binarization of images. In order to know the characteristics of the image, the Feature descriptor algorithm is used to extract the exact feature and to differentiate one feature from another. CNN classifier is used to split the images into two groups, one for training data and another for test data to use in classification. After extracting the Region of Interest (</a:t>
            </a:r>
            <a:r>
              <a:rPr lang="en-US" sz="1800" dirty="0" err="1">
                <a:solidFill>
                  <a:srgbClr val="000000"/>
                </a:solidFill>
                <a:effectLst/>
                <a:latin typeface="Times New Roman" panose="02020603050405020304" pitchFamily="18" charset="0"/>
                <a:ea typeface="Times New Roman" panose="02020603050405020304" pitchFamily="18" charset="0"/>
              </a:rPr>
              <a:t>RoI</a:t>
            </a:r>
            <a:r>
              <a:rPr lang="en-US" sz="1800" dirty="0">
                <a:solidFill>
                  <a:srgbClr val="000000"/>
                </a:solidFill>
                <a:effectLst/>
                <a:latin typeface="Times New Roman" panose="02020603050405020304" pitchFamily="18" charset="0"/>
                <a:ea typeface="Times New Roman" panose="02020603050405020304" pitchFamily="18" charset="0"/>
              </a:rPr>
              <a:t>), the CNN classifier is being trained by a certain number of pictures wearing a helmet is provided. By matching </a:t>
            </a:r>
            <a:r>
              <a:rPr lang="en-US" sz="1800" dirty="0" err="1">
                <a:solidFill>
                  <a:srgbClr val="000000"/>
                </a:solidFill>
                <a:effectLst/>
                <a:latin typeface="Times New Roman" panose="02020603050405020304" pitchFamily="18" charset="0"/>
                <a:ea typeface="Times New Roman" panose="02020603050405020304" pitchFamily="18" charset="0"/>
              </a:rPr>
              <a:t>RoI</a:t>
            </a:r>
            <a:r>
              <a:rPr lang="en-US" sz="1800" dirty="0">
                <a:solidFill>
                  <a:srgbClr val="000000"/>
                </a:solidFill>
                <a:effectLst/>
                <a:latin typeface="Times New Roman" panose="02020603050405020304" pitchFamily="18" charset="0"/>
                <a:ea typeface="Times New Roman" panose="02020603050405020304" pitchFamily="18" charset="0"/>
              </a:rPr>
              <a:t> and trained features, it will be determined whether motorcyclists are wearing a helmet or not. Convolutional Neural Network is used to solve </a:t>
            </a:r>
            <a:r>
              <a:rPr lang="en-US" sz="1800" dirty="0" err="1">
                <a:solidFill>
                  <a:srgbClr val="000000"/>
                </a:solidFill>
                <a:effectLst/>
                <a:latin typeface="Times New Roman" panose="02020603050405020304" pitchFamily="18" charset="0"/>
                <a:ea typeface="Times New Roman" panose="02020603050405020304" pitchFamily="18" charset="0"/>
              </a:rPr>
              <a:t>theclassification</a:t>
            </a:r>
            <a:r>
              <a:rPr lang="en-US" sz="1800" dirty="0">
                <a:solidFill>
                  <a:srgbClr val="000000"/>
                </a:solidFill>
                <a:effectLst/>
                <a:latin typeface="Times New Roman" panose="02020603050405020304" pitchFamily="18" charset="0"/>
                <a:ea typeface="Times New Roman" panose="02020603050405020304" pitchFamily="18" charset="0"/>
              </a:rPr>
              <a:t> problem efficiently. Then the license plate number is detected.</a:t>
            </a:r>
            <a:endParaRPr lang="en-IN" dirty="0"/>
          </a:p>
        </p:txBody>
      </p:sp>
    </p:spTree>
    <p:extLst>
      <p:ext uri="{BB962C8B-B14F-4D97-AF65-F5344CB8AC3E}">
        <p14:creationId xmlns:p14="http://schemas.microsoft.com/office/powerpoint/2010/main" val="501205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1586A-E79D-4DC8-BB68-00A3E7B297DB}"/>
              </a:ext>
            </a:extLst>
          </p:cNvPr>
          <p:cNvSpPr>
            <a:spLocks noGrp="1"/>
          </p:cNvSpPr>
          <p:nvPr>
            <p:ph idx="1"/>
          </p:nvPr>
        </p:nvSpPr>
        <p:spPr>
          <a:xfrm>
            <a:off x="1491917" y="1039528"/>
            <a:ext cx="10012696" cy="3609474"/>
          </a:xfrm>
        </p:spPr>
        <p:txBody>
          <a:bodyPr/>
          <a:lstStyle/>
          <a:p>
            <a:pPr marL="0" marR="0" lvl="0" indent="0" algn="just">
              <a:lnSpc>
                <a:spcPct val="150000"/>
              </a:lnSpc>
              <a:spcBef>
                <a:spcPts val="0"/>
              </a:spcBef>
              <a:spcAft>
                <a:spcPts val="0"/>
              </a:spcAft>
              <a:buNone/>
              <a:tabLst>
                <a:tab pos="408305" algn="l"/>
              </a:tabLs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4.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NUMBER PLATE RECOGNITION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After applying above processes, we will get the foreground and background separated output, From this number plate is extracted.</a:t>
            </a:r>
          </a:p>
          <a:p>
            <a:pPr marL="0" indent="0">
              <a:buNone/>
            </a:pPr>
            <a:endParaRPr lang="en-US" dirty="0"/>
          </a:p>
        </p:txBody>
      </p:sp>
    </p:spTree>
    <p:extLst>
      <p:ext uri="{BB962C8B-B14F-4D97-AF65-F5344CB8AC3E}">
        <p14:creationId xmlns:p14="http://schemas.microsoft.com/office/powerpoint/2010/main" val="2042384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10F5-02F4-42DC-94EE-8F63CB4E5CC4}"/>
              </a:ext>
            </a:extLst>
          </p:cNvPr>
          <p:cNvSpPr>
            <a:spLocks noGrp="1"/>
          </p:cNvSpPr>
          <p:nvPr>
            <p:ph type="title"/>
          </p:nvPr>
        </p:nvSpPr>
        <p:spPr>
          <a:xfrm>
            <a:off x="2011900" y="306333"/>
            <a:ext cx="8911687" cy="884291"/>
          </a:xfrm>
        </p:spPr>
        <p:txBody>
          <a:bodyPr/>
          <a:lstStyle/>
          <a:p>
            <a:r>
              <a:rPr lang="en-US" b="1" dirty="0">
                <a:latin typeface="Times New Roman" panose="02020603050405020304" pitchFamily="18" charset="0"/>
                <a:cs typeface="Times New Roman" panose="02020603050405020304" pitchFamily="18" charset="0"/>
              </a:rPr>
              <a:t>                        TESTING </a:t>
            </a:r>
          </a:p>
        </p:txBody>
      </p:sp>
      <p:sp>
        <p:nvSpPr>
          <p:cNvPr id="3" name="Content Placeholder 2">
            <a:extLst>
              <a:ext uri="{FF2B5EF4-FFF2-40B4-BE49-F238E27FC236}">
                <a16:creationId xmlns:a16="http://schemas.microsoft.com/office/drawing/2014/main" id="{BD8C4046-3D11-4408-9DF6-0E4BB69BE9E5}"/>
              </a:ext>
            </a:extLst>
          </p:cNvPr>
          <p:cNvSpPr>
            <a:spLocks noGrp="1"/>
          </p:cNvSpPr>
          <p:nvPr>
            <p:ph idx="1"/>
          </p:nvPr>
        </p:nvSpPr>
        <p:spPr>
          <a:xfrm>
            <a:off x="1504950" y="1333500"/>
            <a:ext cx="9999662" cy="5218167"/>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UNIT TESTING </a:t>
            </a:r>
          </a:p>
          <a:p>
            <a:pPr marL="0" indent="0">
              <a:buNone/>
            </a:pPr>
            <a:r>
              <a:rPr lang="en-US" dirty="0">
                <a:latin typeface="Times New Roman" panose="02020603050405020304" pitchFamily="18" charset="0"/>
                <a:cs typeface="Times New Roman" panose="02020603050405020304" pitchFamily="18" charset="0"/>
              </a:rPr>
              <a:t>In computer programming, unit testing is a method by which individual units of source code, sets of one or more computer program modules together with  associated control data, usage procedures, and operating procedures are tested to determine if they are fit for use. Intuitively, one can view a unit as the smallest testable part of an application. In procedural programming, a unit could be an entire module, but is more commonly an individual function or procedure. In object-oriented programming, a unit is often an entire interface, such as a class, but could be an individual method. Unit tests are created by programmers or occasionally by white box testers during the development process. Unit testing is conducted to verify the functional performance of each modular component of the software. Unit testing focuses on the smallest unit of the software design (i.e.), the module. The white-box testing techniques were heavily employed for unit testing.</a:t>
            </a:r>
          </a:p>
          <a:p>
            <a:pPr marL="0" indent="0">
              <a:buNone/>
            </a:pPr>
            <a:r>
              <a:rPr lang="en-US" dirty="0">
                <a:latin typeface="Times New Roman" panose="02020603050405020304" pitchFamily="18" charset="0"/>
                <a:cs typeface="Times New Roman" panose="02020603050405020304" pitchFamily="18" charset="0"/>
              </a:rPr>
              <a:t>In this project</a:t>
            </a:r>
          </a:p>
          <a:p>
            <a:pPr marL="0" indent="0">
              <a:buNone/>
            </a:pPr>
            <a:r>
              <a:rPr lang="en-US" dirty="0">
                <a:latin typeface="Times New Roman" panose="02020603050405020304" pitchFamily="18" charset="0"/>
                <a:cs typeface="Times New Roman" panose="02020603050405020304" pitchFamily="18" charset="0"/>
              </a:rPr>
              <a:t>Test Case 1: The input given for the license plate detection should be image file.</a:t>
            </a:r>
          </a:p>
          <a:p>
            <a:pPr marL="0" indent="0">
              <a:buNone/>
            </a:pPr>
            <a:r>
              <a:rPr lang="en-US" dirty="0">
                <a:latin typeface="Times New Roman" panose="02020603050405020304" pitchFamily="18" charset="0"/>
                <a:cs typeface="Times New Roman" panose="02020603050405020304" pitchFamily="18" charset="0"/>
              </a:rPr>
              <a:t>Test Case 2: The live image should be detected for helmet detection.</a:t>
            </a:r>
          </a:p>
          <a:p>
            <a:pPr marL="0" indent="0">
              <a:buNone/>
            </a:pPr>
            <a:r>
              <a:rPr lang="en-US" b="1" dirty="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All the test cases mentioned above passed successfully.</a:t>
            </a:r>
          </a:p>
        </p:txBody>
      </p:sp>
    </p:spTree>
    <p:extLst>
      <p:ext uri="{BB962C8B-B14F-4D97-AF65-F5344CB8AC3E}">
        <p14:creationId xmlns:p14="http://schemas.microsoft.com/office/powerpoint/2010/main" val="1207293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78F0C9B-1FC1-4CAD-A873-F9B63B15D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724" y="610170"/>
            <a:ext cx="3430653" cy="377197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9D4B45E-1449-4EE6-BA7F-D2929BC5E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625" y="-65379"/>
            <a:ext cx="3845005" cy="4438649"/>
          </a:xfrm>
          <a:prstGeom prst="rect">
            <a:avLst/>
          </a:prstGeom>
        </p:spPr>
      </p:pic>
      <p:graphicFrame>
        <p:nvGraphicFramePr>
          <p:cNvPr id="12" name="Table 11">
            <a:extLst>
              <a:ext uri="{FF2B5EF4-FFF2-40B4-BE49-F238E27FC236}">
                <a16:creationId xmlns:a16="http://schemas.microsoft.com/office/drawing/2014/main" id="{7DB4D3CD-E69D-4A18-BC92-26C2C0021E8E}"/>
              </a:ext>
            </a:extLst>
          </p:cNvPr>
          <p:cNvGraphicFramePr>
            <a:graphicFrameLocks noGrp="1"/>
          </p:cNvGraphicFramePr>
          <p:nvPr>
            <p:extLst>
              <p:ext uri="{D42A27DB-BD31-4B8C-83A1-F6EECF244321}">
                <p14:modId xmlns:p14="http://schemas.microsoft.com/office/powerpoint/2010/main" val="16986504"/>
              </p:ext>
            </p:extLst>
          </p:nvPr>
        </p:nvGraphicFramePr>
        <p:xfrm>
          <a:off x="2686049" y="5238750"/>
          <a:ext cx="2133601" cy="619125"/>
        </p:xfrm>
        <a:graphic>
          <a:graphicData uri="http://schemas.openxmlformats.org/drawingml/2006/table">
            <a:tbl>
              <a:tblPr/>
              <a:tblGrid>
                <a:gridCol w="2133601">
                  <a:extLst>
                    <a:ext uri="{9D8B030D-6E8A-4147-A177-3AD203B41FA5}">
                      <a16:colId xmlns:a16="http://schemas.microsoft.com/office/drawing/2014/main" val="233429010"/>
                    </a:ext>
                  </a:extLst>
                </a:gridCol>
              </a:tblGrid>
              <a:tr h="619125">
                <a:tc>
                  <a:txBody>
                    <a:bodyPr/>
                    <a:lstStyle/>
                    <a:p>
                      <a:r>
                        <a:rPr lang="en-US" dirty="0"/>
                        <a:t>Fig a: Test case 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89318900"/>
                  </a:ext>
                </a:extLst>
              </a:tr>
            </a:tbl>
          </a:graphicData>
        </a:graphic>
      </p:graphicFrame>
      <p:graphicFrame>
        <p:nvGraphicFramePr>
          <p:cNvPr id="13" name="Table 12">
            <a:extLst>
              <a:ext uri="{FF2B5EF4-FFF2-40B4-BE49-F238E27FC236}">
                <a16:creationId xmlns:a16="http://schemas.microsoft.com/office/drawing/2014/main" id="{1DC68E81-789B-4861-8490-38C442BDD4E1}"/>
              </a:ext>
            </a:extLst>
          </p:cNvPr>
          <p:cNvGraphicFramePr>
            <a:graphicFrameLocks noGrp="1"/>
          </p:cNvGraphicFramePr>
          <p:nvPr>
            <p:extLst>
              <p:ext uri="{D42A27DB-BD31-4B8C-83A1-F6EECF244321}">
                <p14:modId xmlns:p14="http://schemas.microsoft.com/office/powerpoint/2010/main" val="3604350442"/>
              </p:ext>
            </p:extLst>
          </p:nvPr>
        </p:nvGraphicFramePr>
        <p:xfrm>
          <a:off x="7800975" y="5172075"/>
          <a:ext cx="2266949" cy="619125"/>
        </p:xfrm>
        <a:graphic>
          <a:graphicData uri="http://schemas.openxmlformats.org/drawingml/2006/table">
            <a:tbl>
              <a:tblPr/>
              <a:tblGrid>
                <a:gridCol w="2266949">
                  <a:extLst>
                    <a:ext uri="{9D8B030D-6E8A-4147-A177-3AD203B41FA5}">
                      <a16:colId xmlns:a16="http://schemas.microsoft.com/office/drawing/2014/main" val="2659328619"/>
                    </a:ext>
                  </a:extLst>
                </a:gridCol>
              </a:tblGrid>
              <a:tr h="619125">
                <a:tc>
                  <a:txBody>
                    <a:bodyPr/>
                    <a:lstStyle/>
                    <a:p>
                      <a:r>
                        <a:rPr lang="en-US" dirty="0"/>
                        <a:t>Fig b: Test case 2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22511911"/>
                  </a:ext>
                </a:extLst>
              </a:tr>
            </a:tbl>
          </a:graphicData>
        </a:graphic>
      </p:graphicFrame>
    </p:spTree>
    <p:extLst>
      <p:ext uri="{BB962C8B-B14F-4D97-AF65-F5344CB8AC3E}">
        <p14:creationId xmlns:p14="http://schemas.microsoft.com/office/powerpoint/2010/main" val="189887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D6B1-1873-44D6-B222-156D0FE3255D}"/>
              </a:ext>
            </a:extLst>
          </p:cNvPr>
          <p:cNvSpPr>
            <a:spLocks noGrp="1"/>
          </p:cNvSpPr>
          <p:nvPr>
            <p:ph type="title"/>
          </p:nvPr>
        </p:nvSpPr>
        <p:spPr>
          <a:xfrm>
            <a:off x="1771651" y="624110"/>
            <a:ext cx="9732962" cy="928465"/>
          </a:xfrm>
        </p:spPr>
        <p:txBody>
          <a:bodyPr>
            <a:normAutofit/>
          </a:bodyPr>
          <a:lstStyle/>
          <a:p>
            <a:r>
              <a:rPr lang="en-US" sz="3200" dirty="0">
                <a:latin typeface="Times New Roman" panose="02020603050405020304" pitchFamily="18" charset="0"/>
                <a:cs typeface="Times New Roman" panose="02020603050405020304" pitchFamily="18" charset="0"/>
              </a:rPr>
              <a:t>                    INTEGRATION TESTING</a:t>
            </a:r>
          </a:p>
        </p:txBody>
      </p:sp>
      <p:sp>
        <p:nvSpPr>
          <p:cNvPr id="3" name="Content Placeholder 2">
            <a:extLst>
              <a:ext uri="{FF2B5EF4-FFF2-40B4-BE49-F238E27FC236}">
                <a16:creationId xmlns:a16="http://schemas.microsoft.com/office/drawing/2014/main" id="{9C33C144-136D-4401-9E80-2A0872EF7B0A}"/>
              </a:ext>
            </a:extLst>
          </p:cNvPr>
          <p:cNvSpPr>
            <a:spLocks noGrp="1"/>
          </p:cNvSpPr>
          <p:nvPr>
            <p:ph idx="1"/>
          </p:nvPr>
        </p:nvSpPr>
        <p:spPr>
          <a:xfrm>
            <a:off x="1504950" y="1752599"/>
            <a:ext cx="9999662" cy="4829175"/>
          </a:xfrm>
        </p:spPr>
        <p:txBody>
          <a:bodyPr/>
          <a:lstStyle/>
          <a:p>
            <a:pPr marL="0" indent="0" algn="just">
              <a:buNone/>
            </a:pPr>
            <a:r>
              <a:rPr lang="en-US" dirty="0">
                <a:latin typeface="Times New Roman" panose="02020603050405020304" pitchFamily="18" charset="0"/>
                <a:cs typeface="Times New Roman" panose="02020603050405020304" pitchFamily="18" charset="0"/>
              </a:rPr>
              <a:t>Integration testing is a systematic technique for construction the program structure while at the same time conducting tests to uncover errors associated with interfacing. i.e., integration testing is the complete testing of the set of modules which makes up the product. The objective is to take untested modules and build a program structure tester should identify critical modules. Critical modules should be tested </a:t>
            </a:r>
            <a:r>
              <a:rPr lang="en-US" dirty="0" err="1">
                <a:latin typeface="Times New Roman" panose="02020603050405020304" pitchFamily="18" charset="0"/>
                <a:cs typeface="Times New Roman" panose="02020603050405020304" pitchFamily="18" charset="0"/>
              </a:rPr>
              <a:t>asearly</a:t>
            </a:r>
            <a:r>
              <a:rPr lang="en-US" dirty="0">
                <a:latin typeface="Times New Roman" panose="02020603050405020304" pitchFamily="18" charset="0"/>
                <a:cs typeface="Times New Roman" panose="02020603050405020304" pitchFamily="18" charset="0"/>
              </a:rPr>
              <a:t> as possible. One approach is to wait until all the units have passed testing, and then combine them and then tested. This approach is evolved from unstructured testing of small programs. Another strategy is to construct the product in increments of tested units. A small set of modules are integrated together and tested, to which another module is added and tested in combination. And so on. The advantages of this approach are that, interface dispenses can be easily found and corrected.</a:t>
            </a:r>
          </a:p>
          <a:p>
            <a:pPr marL="0" indent="0" algn="just">
              <a:buNone/>
            </a:pPr>
            <a:r>
              <a:rPr lang="en-US" dirty="0">
                <a:latin typeface="Times New Roman" panose="02020603050405020304" pitchFamily="18" charset="0"/>
                <a:cs typeface="Times New Roman" panose="02020603050405020304" pitchFamily="18" charset="0"/>
              </a:rPr>
              <a:t>In this project</a:t>
            </a:r>
          </a:p>
          <a:p>
            <a:pPr marL="0" indent="0" algn="just">
              <a:buNone/>
            </a:pPr>
            <a:r>
              <a:rPr lang="en-US" dirty="0">
                <a:latin typeface="Times New Roman" panose="02020603050405020304" pitchFamily="18" charset="0"/>
                <a:cs typeface="Times New Roman" panose="02020603050405020304" pitchFamily="18" charset="0"/>
              </a:rPr>
              <a:t>Test case 3: If the biker wears helmet the output must be given as helmet detected.</a:t>
            </a:r>
          </a:p>
          <a:p>
            <a:pPr marL="0" indent="0" algn="just">
              <a:buNone/>
            </a:pPr>
            <a:r>
              <a:rPr lang="en-US" dirty="0">
                <a:latin typeface="Times New Roman" panose="02020603050405020304" pitchFamily="18" charset="0"/>
                <a:cs typeface="Times New Roman" panose="02020603050405020304" pitchFamily="18" charset="0"/>
              </a:rPr>
              <a:t>Test case 4: If the biker did not wear helmet the output must be given as no helmet.</a:t>
            </a:r>
          </a:p>
        </p:txBody>
      </p:sp>
    </p:spTree>
    <p:extLst>
      <p:ext uri="{BB962C8B-B14F-4D97-AF65-F5344CB8AC3E}">
        <p14:creationId xmlns:p14="http://schemas.microsoft.com/office/powerpoint/2010/main" val="109321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8C09936-6DDD-4BDB-B2A4-8CEE2ABDE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550" y="794065"/>
            <a:ext cx="3771899" cy="4119416"/>
          </a:xfrm>
        </p:spPr>
      </p:pic>
      <p:pic>
        <p:nvPicPr>
          <p:cNvPr id="5" name="Content Placeholder 4">
            <a:extLst>
              <a:ext uri="{FF2B5EF4-FFF2-40B4-BE49-F238E27FC236}">
                <a16:creationId xmlns:a16="http://schemas.microsoft.com/office/drawing/2014/main" id="{786D238E-056A-4CAB-819B-7E3A317BF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875" y="794065"/>
            <a:ext cx="4204224" cy="4119416"/>
          </a:xfrm>
          <a:prstGeom prst="rect">
            <a:avLst/>
          </a:prstGeom>
        </p:spPr>
      </p:pic>
      <p:graphicFrame>
        <p:nvGraphicFramePr>
          <p:cNvPr id="6" name="Table 5">
            <a:extLst>
              <a:ext uri="{FF2B5EF4-FFF2-40B4-BE49-F238E27FC236}">
                <a16:creationId xmlns:a16="http://schemas.microsoft.com/office/drawing/2014/main" id="{BF785677-E2D2-43C8-88D3-CD6867534892}"/>
              </a:ext>
            </a:extLst>
          </p:cNvPr>
          <p:cNvGraphicFramePr>
            <a:graphicFrameLocks noGrp="1"/>
          </p:cNvGraphicFramePr>
          <p:nvPr>
            <p:extLst>
              <p:ext uri="{D42A27DB-BD31-4B8C-83A1-F6EECF244321}">
                <p14:modId xmlns:p14="http://schemas.microsoft.com/office/powerpoint/2010/main" val="2609706568"/>
              </p:ext>
            </p:extLst>
          </p:nvPr>
        </p:nvGraphicFramePr>
        <p:xfrm>
          <a:off x="2486025" y="5410200"/>
          <a:ext cx="2552700" cy="514350"/>
        </p:xfrm>
        <a:graphic>
          <a:graphicData uri="http://schemas.openxmlformats.org/drawingml/2006/table">
            <a:tbl>
              <a:tblPr/>
              <a:tblGrid>
                <a:gridCol w="2552700">
                  <a:extLst>
                    <a:ext uri="{9D8B030D-6E8A-4147-A177-3AD203B41FA5}">
                      <a16:colId xmlns:a16="http://schemas.microsoft.com/office/drawing/2014/main" val="3692138826"/>
                    </a:ext>
                  </a:extLst>
                </a:gridCol>
              </a:tblGrid>
              <a:tr h="514350">
                <a:tc>
                  <a:txBody>
                    <a:bodyPr/>
                    <a:lstStyle/>
                    <a:p>
                      <a:r>
                        <a:rPr lang="en-US" dirty="0"/>
                        <a:t>Fig c: Test case 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73174673"/>
                  </a:ext>
                </a:extLst>
              </a:tr>
            </a:tbl>
          </a:graphicData>
        </a:graphic>
      </p:graphicFrame>
      <p:graphicFrame>
        <p:nvGraphicFramePr>
          <p:cNvPr id="7" name="Table 6">
            <a:extLst>
              <a:ext uri="{FF2B5EF4-FFF2-40B4-BE49-F238E27FC236}">
                <a16:creationId xmlns:a16="http://schemas.microsoft.com/office/drawing/2014/main" id="{B82CD896-C462-4D87-A8DD-1EA40FDAE8E3}"/>
              </a:ext>
            </a:extLst>
          </p:cNvPr>
          <p:cNvGraphicFramePr>
            <a:graphicFrameLocks noGrp="1"/>
          </p:cNvGraphicFramePr>
          <p:nvPr>
            <p:extLst>
              <p:ext uri="{D42A27DB-BD31-4B8C-83A1-F6EECF244321}">
                <p14:modId xmlns:p14="http://schemas.microsoft.com/office/powerpoint/2010/main" val="1018133644"/>
              </p:ext>
            </p:extLst>
          </p:nvPr>
        </p:nvGraphicFramePr>
        <p:xfrm>
          <a:off x="7705725" y="5410199"/>
          <a:ext cx="2552701" cy="514351"/>
        </p:xfrm>
        <a:graphic>
          <a:graphicData uri="http://schemas.openxmlformats.org/drawingml/2006/table">
            <a:tbl>
              <a:tblPr/>
              <a:tblGrid>
                <a:gridCol w="2552701">
                  <a:extLst>
                    <a:ext uri="{9D8B030D-6E8A-4147-A177-3AD203B41FA5}">
                      <a16:colId xmlns:a16="http://schemas.microsoft.com/office/drawing/2014/main" val="229108127"/>
                    </a:ext>
                  </a:extLst>
                </a:gridCol>
              </a:tblGrid>
              <a:tr h="514351">
                <a:tc>
                  <a:txBody>
                    <a:bodyPr/>
                    <a:lstStyle/>
                    <a:p>
                      <a:r>
                        <a:rPr lang="en-US" dirty="0"/>
                        <a:t>Fig d:Test case :4</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37642922"/>
                  </a:ext>
                </a:extLst>
              </a:tr>
            </a:tbl>
          </a:graphicData>
        </a:graphic>
      </p:graphicFrame>
    </p:spTree>
    <p:extLst>
      <p:ext uri="{BB962C8B-B14F-4D97-AF65-F5344CB8AC3E}">
        <p14:creationId xmlns:p14="http://schemas.microsoft.com/office/powerpoint/2010/main" val="1179634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D915-10E8-4F10-B5A9-1B8BE4FB5565}"/>
              </a:ext>
            </a:extLst>
          </p:cNvPr>
          <p:cNvSpPr>
            <a:spLocks noGrp="1"/>
          </p:cNvSpPr>
          <p:nvPr>
            <p:ph type="title"/>
          </p:nvPr>
        </p:nvSpPr>
        <p:spPr>
          <a:xfrm>
            <a:off x="1743075" y="624110"/>
            <a:ext cx="9761537" cy="1280890"/>
          </a:xfrm>
        </p:spPr>
        <p:txBody>
          <a:bodyPr/>
          <a:lstStyle/>
          <a:p>
            <a:r>
              <a:rPr lang="en-US" dirty="0"/>
              <a:t>SCREEN SHOTS </a:t>
            </a:r>
          </a:p>
        </p:txBody>
      </p:sp>
      <p:pic>
        <p:nvPicPr>
          <p:cNvPr id="5" name="Content Placeholder 4">
            <a:extLst>
              <a:ext uri="{FF2B5EF4-FFF2-40B4-BE49-F238E27FC236}">
                <a16:creationId xmlns:a16="http://schemas.microsoft.com/office/drawing/2014/main" id="{E880F3A7-EAB4-417C-A5DD-9C4643C7B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1419225"/>
            <a:ext cx="9452828" cy="4905375"/>
          </a:xfrm>
        </p:spPr>
      </p:pic>
    </p:spTree>
    <p:extLst>
      <p:ext uri="{BB962C8B-B14F-4D97-AF65-F5344CB8AC3E}">
        <p14:creationId xmlns:p14="http://schemas.microsoft.com/office/powerpoint/2010/main" val="19444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B6529D-03B8-4AEC-AE51-A207F4897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944" y="1100284"/>
            <a:ext cx="9161755" cy="4741223"/>
          </a:xfrm>
        </p:spPr>
      </p:pic>
    </p:spTree>
    <p:extLst>
      <p:ext uri="{BB962C8B-B14F-4D97-AF65-F5344CB8AC3E}">
        <p14:creationId xmlns:p14="http://schemas.microsoft.com/office/powerpoint/2010/main" val="2522797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553E55-D67F-4DD2-89F4-586652C73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825" y="619125"/>
            <a:ext cx="8820150" cy="5419725"/>
          </a:xfrm>
        </p:spPr>
      </p:pic>
    </p:spTree>
    <p:extLst>
      <p:ext uri="{BB962C8B-B14F-4D97-AF65-F5344CB8AC3E}">
        <p14:creationId xmlns:p14="http://schemas.microsoft.com/office/powerpoint/2010/main" val="3879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0532-2CF8-4C40-BCBE-C5267E66D45D}"/>
              </a:ext>
            </a:extLst>
          </p:cNvPr>
          <p:cNvSpPr>
            <a:spLocks noGrp="1"/>
          </p:cNvSpPr>
          <p:nvPr>
            <p:ph type="title"/>
          </p:nvPr>
        </p:nvSpPr>
        <p:spPr>
          <a:xfrm>
            <a:off x="1742173" y="624110"/>
            <a:ext cx="9762439" cy="1509490"/>
          </a:xfrm>
        </p:spPr>
        <p:txBody>
          <a:bodyPr>
            <a:normAutofit/>
          </a:bodyPr>
          <a:lstStyle/>
          <a:p>
            <a:pPr marL="0" marR="0">
              <a:lnSpc>
                <a:spcPct val="115000"/>
              </a:lnSpc>
              <a:spcBef>
                <a:spcPts val="0"/>
              </a:spcBef>
              <a:spcAft>
                <a:spcPts val="10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243F01-7D13-47EA-93F5-F8C84059112D}"/>
              </a:ext>
            </a:extLst>
          </p:cNvPr>
          <p:cNvSpPr>
            <a:spLocks noGrp="1"/>
          </p:cNvSpPr>
          <p:nvPr>
            <p:ph idx="1"/>
          </p:nvPr>
        </p:nvSpPr>
        <p:spPr>
          <a:xfrm>
            <a:off x="1823987" y="2133600"/>
            <a:ext cx="9598810" cy="3315984"/>
          </a:xfrm>
        </p:spPr>
        <p:txBody>
          <a:bodyPr>
            <a:normAutofit/>
          </a:bodyPr>
          <a:lstStyle/>
          <a:p>
            <a:pPr marL="0" indent="0">
              <a:buNone/>
            </a:pPr>
            <a:r>
              <a:rPr lang="en-IN" dirty="0">
                <a:solidFill>
                  <a:srgbClr val="000000"/>
                </a:solidFill>
                <a:effectLst/>
                <a:ea typeface="Times New Roman" panose="02020603050405020304" pitchFamily="18" charset="0"/>
                <a:cs typeface="Arial" panose="020B0604020202020204" pitchFamily="34" charset="0"/>
              </a:rPr>
              <a:t>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his project  Produces a Real time Helmet detection method by capturing live images .Four algorithms of image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license plate location, license plate segmentation and character recognition are introduced in this paper. License plate location is the basis of image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location of license plate has a direct impact on the accuracy of character segmentation. In our project Helmet id detected and vehicle plate detection is obtained by using character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recognization</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region of interest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13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880" y="101065"/>
            <a:ext cx="9675920" cy="958116"/>
          </a:xfrm>
        </p:spPr>
        <p:txBody>
          <a:bodyPr/>
          <a:lstStyle/>
          <a:p>
            <a:r>
              <a:rPr lang="en-US" b="1"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7378" y="838200"/>
            <a:ext cx="9675921" cy="591873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[1]</a:t>
            </a:r>
            <a:r>
              <a:rPr lang="en-US" b="0" kern="1200" dirty="0">
                <a:solidFill>
                  <a:schemeClr val="dk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Aditya Subramanian et al ., International Journal of Computer Science and Mobile Applications,</a:t>
            </a:r>
          </a:p>
          <a:p>
            <a:pPr marL="0" indent="0">
              <a:buNone/>
            </a:pPr>
            <a:r>
              <a:rPr lang="en-US" dirty="0">
                <a:latin typeface="Times New Roman" panose="02020603050405020304" pitchFamily="18" charset="0"/>
                <a:cs typeface="Times New Roman" panose="02020603050405020304" pitchFamily="18" charset="0"/>
              </a:rPr>
              <a:t>      April 2018,”</a:t>
            </a:r>
            <a:r>
              <a:rPr lang="en-US" b="0" dirty="0">
                <a:latin typeface="Times New Roman" panose="02020603050405020304" pitchFamily="18" charset="0"/>
                <a:cs typeface="Times New Roman" panose="02020603050405020304" pitchFamily="18" charset="0"/>
              </a:rPr>
              <a:t> Mission on! Innovations in bike systems to provide a safe ride based on IOT</a:t>
            </a:r>
            <a:r>
              <a:rPr lang="en-US" dirty="0">
                <a:latin typeface="Times New Roman" panose="02020603050405020304" pitchFamily="18" charset="0"/>
                <a:cs typeface="Times New Roman" panose="02020603050405020304" pitchFamily="18" charset="0"/>
              </a:rPr>
              <a:t>”</a:t>
            </a:r>
            <a:endParaRPr lang="en-US"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a:t>
            </a:r>
            <a:r>
              <a:rPr lang="en-US" b="0" i="0" kern="1200" dirty="0" err="1">
                <a:solidFill>
                  <a:schemeClr val="dk1"/>
                </a:solidFill>
                <a:effectLst/>
                <a:latin typeface="Times New Roman" panose="02020603050405020304" pitchFamily="18" charset="0"/>
                <a:cs typeface="Times New Roman" panose="02020603050405020304" pitchFamily="18" charset="0"/>
              </a:rPr>
              <a:t>Chengyang</a:t>
            </a:r>
            <a:r>
              <a:rPr lang="en-US" b="0" i="0" kern="1200" dirty="0">
                <a:solidFill>
                  <a:schemeClr val="dk1"/>
                </a:solidFill>
                <a:effectLst/>
                <a:latin typeface="Times New Roman" panose="02020603050405020304" pitchFamily="18" charset="0"/>
                <a:cs typeface="Times New Roman" panose="02020603050405020304" pitchFamily="18" charset="0"/>
              </a:rPr>
              <a:t> Li and </a:t>
            </a:r>
            <a:r>
              <a:rPr lang="en-US" b="0" i="0" kern="1200" dirty="0" err="1">
                <a:solidFill>
                  <a:schemeClr val="dk1"/>
                </a:solidFill>
                <a:effectLst/>
                <a:latin typeface="Times New Roman" panose="02020603050405020304" pitchFamily="18" charset="0"/>
                <a:cs typeface="Times New Roman" panose="02020603050405020304" pitchFamily="18" charset="0"/>
              </a:rPr>
              <a:t>Zhongguo</a:t>
            </a:r>
            <a:r>
              <a:rPr lang="en-US" b="0" i="0" kern="1200" dirty="0">
                <a:solidFill>
                  <a:schemeClr val="dk1"/>
                </a:solidFill>
                <a:effectLst/>
                <a:latin typeface="Times New Roman" panose="02020603050405020304" pitchFamily="18" charset="0"/>
                <a:cs typeface="Times New Roman" panose="02020603050405020304" pitchFamily="18" charset="0"/>
              </a:rPr>
              <a:t> Yang .,</a:t>
            </a:r>
            <a:r>
              <a:rPr lang="en-US" b="1" i="0" u="sng" kern="1200" dirty="0">
                <a:solidFill>
                  <a:schemeClr val="dk1"/>
                </a:solidFill>
                <a:effectLst/>
                <a:latin typeface="Times New Roman" panose="02020603050405020304" pitchFamily="18" charset="0"/>
                <a:cs typeface="Times New Roman" panose="02020603050405020304" pitchFamily="18" charset="0"/>
                <a:hlinkClick r:id="rId2"/>
              </a:rPr>
              <a:t> Journal of Intelligent </a:t>
            </a:r>
            <a:r>
              <a:rPr lang="en-US" b="1" i="0" u="sng" kern="1200" dirty="0" err="1">
                <a:solidFill>
                  <a:schemeClr val="dk1"/>
                </a:solidFill>
                <a:effectLst/>
                <a:latin typeface="Times New Roman" panose="02020603050405020304" pitchFamily="18" charset="0"/>
                <a:cs typeface="Times New Roman" panose="02020603050405020304" pitchFamily="18" charset="0"/>
                <a:hlinkClick r:id="rId2"/>
              </a:rPr>
              <a:t>Systems</a:t>
            </a:r>
            <a:r>
              <a:rPr lang="en-US" b="1" i="0" u="sng" kern="1200" dirty="0" err="1">
                <a:solidFill>
                  <a:schemeClr val="dk1"/>
                </a:solidFill>
                <a:effectLst/>
                <a:latin typeface="Times New Roman" panose="02020603050405020304" pitchFamily="18" charset="0"/>
                <a:cs typeface="Times New Roman" panose="02020603050405020304" pitchFamily="18" charset="0"/>
              </a:rPr>
              <a:t>,</a:t>
            </a:r>
            <a:r>
              <a:rPr lang="en-US" b="0" i="0" kern="1200" dirty="0" err="1">
                <a:solidFill>
                  <a:schemeClr val="dk1"/>
                </a:solidFill>
                <a:effectLst/>
                <a:latin typeface="Times New Roman" panose="02020603050405020304" pitchFamily="18" charset="0"/>
                <a:cs typeface="Times New Roman" panose="02020603050405020304" pitchFamily="18" charset="0"/>
              </a:rPr>
              <a:t>September</a:t>
            </a:r>
            <a:r>
              <a:rPr lang="en-US" b="0" i="0" kern="1200" dirty="0">
                <a:solidFill>
                  <a:schemeClr val="dk1"/>
                </a:solidFill>
                <a:effectLst/>
                <a:latin typeface="Times New Roman" panose="02020603050405020304" pitchFamily="18" charset="0"/>
                <a:cs typeface="Times New Roman" panose="02020603050405020304" pitchFamily="18" charset="0"/>
              </a:rPr>
              <a:t> 7, 2019 ,    </a:t>
            </a:r>
          </a:p>
          <a:p>
            <a:pPr marL="0" indent="0">
              <a:buNone/>
            </a:pPr>
            <a:r>
              <a:rPr lang="en-US" dirty="0">
                <a:solidFill>
                  <a:schemeClr val="dk1"/>
                </a:solidFill>
                <a:latin typeface="Times New Roman" panose="02020603050405020304" pitchFamily="18" charset="0"/>
                <a:cs typeface="Times New Roman" panose="02020603050405020304" pitchFamily="18" charset="0"/>
              </a:rPr>
              <a:t>    </a:t>
            </a:r>
            <a:r>
              <a:rPr lang="en-US" b="0" i="0" kern="1200" dirty="0">
                <a:solidFill>
                  <a:schemeClr val="dk1"/>
                </a:solidFill>
                <a:effectLst/>
                <a:latin typeface="Times New Roman" panose="02020603050405020304" pitchFamily="18" charset="0"/>
                <a:cs typeface="Times New Roman" panose="02020603050405020304" pitchFamily="18" charset="0"/>
              </a:rPr>
              <a:t>  “License Plate Recognition in Urban Road Based on Vehicle Tracking and Result Integration”</a:t>
            </a:r>
          </a:p>
          <a:p>
            <a:pPr marL="0" marR="0" lvl="0" indent="0" algn="l" defTabSz="457200" rtl="0" eaLnBrk="1" fontAlgn="auto" latinLnBrk="0" hangingPunct="1">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[3] </a:t>
            </a:r>
            <a:r>
              <a:rPr lang="en-IN" b="0" dirty="0">
                <a:latin typeface="Times New Roman" panose="02020603050405020304" pitchFamily="18" charset="0"/>
                <a:cs typeface="Times New Roman" panose="02020603050405020304" pitchFamily="18" charset="0"/>
              </a:rPr>
              <a:t> Dinesh Singh,</a:t>
            </a:r>
            <a:r>
              <a:rPr lang="en-IN" b="1" dirty="0">
                <a:latin typeface="Times New Roman" panose="02020603050405020304" pitchFamily="18" charset="0"/>
                <a:cs typeface="Times New Roman" panose="02020603050405020304" pitchFamily="18" charset="0"/>
              </a:rPr>
              <a:t> </a:t>
            </a:r>
            <a:r>
              <a:rPr lang="en-IN" kern="1200" dirty="0">
                <a:solidFill>
                  <a:schemeClr val="dk1"/>
                </a:solidFill>
                <a:effectLst/>
                <a:latin typeface="Times New Roman" panose="02020603050405020304" pitchFamily="18" charset="0"/>
                <a:cs typeface="Times New Roman" panose="02020603050405020304" pitchFamily="18" charset="0"/>
              </a:rPr>
              <a:t>et al .,</a:t>
            </a:r>
            <a:r>
              <a:rPr lang="en-US" b="0" kern="1200" dirty="0">
                <a:solidFill>
                  <a:schemeClr val="dk1"/>
                </a:solidFill>
                <a:effectLst/>
                <a:latin typeface="Times New Roman" panose="02020603050405020304" pitchFamily="18" charset="0"/>
                <a:cs typeface="Times New Roman" panose="02020603050405020304" pitchFamily="18" charset="0"/>
              </a:rPr>
              <a:t> Institute of Electrical and Electronics Engineers (IEEE), </a:t>
            </a:r>
            <a:r>
              <a:rPr lang="en-IN" kern="1200" dirty="0">
                <a:solidFill>
                  <a:schemeClr val="dk1"/>
                </a:solidFill>
                <a:effectLst/>
                <a:latin typeface="Times New Roman" panose="02020603050405020304" pitchFamily="18" charset="0"/>
                <a:cs typeface="Times New Roman" panose="02020603050405020304" pitchFamily="18" charset="0"/>
              </a:rPr>
              <a:t>Dec 2016</a:t>
            </a:r>
            <a:endParaRPr lang="en-US" dirty="0">
              <a:latin typeface="Times New Roman" panose="02020603050405020304" pitchFamily="18" charset="0"/>
              <a:cs typeface="Times New Roman" panose="02020603050405020304" pitchFamily="18" charset="0"/>
            </a:endParaRPr>
          </a:p>
          <a:p>
            <a:pPr marL="0" indent="0" defTabSz="914400">
              <a:spcBef>
                <a:spcPts val="0"/>
              </a:spcBef>
              <a:buClrTx/>
              <a:buNone/>
              <a:defRPr/>
            </a:pP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Visual Big Data Analytics for Traffic Monitoring in Smart City”</a:t>
            </a:r>
          </a:p>
          <a:p>
            <a:pPr marL="0" indent="0">
              <a:buNone/>
            </a:pPr>
            <a:r>
              <a:rPr lang="en-US" dirty="0">
                <a:latin typeface="Times New Roman" panose="02020603050405020304" pitchFamily="18" charset="0"/>
                <a:cs typeface="Times New Roman" panose="02020603050405020304" pitchFamily="18" charset="0"/>
              </a:rPr>
              <a:t>[4] </a:t>
            </a:r>
            <a:r>
              <a:rPr lang="en-US" b="0" i="0" u="sng" kern="1200" dirty="0" err="1">
                <a:solidFill>
                  <a:schemeClr val="dk1"/>
                </a:solidFill>
                <a:effectLst/>
                <a:latin typeface="Times New Roman" panose="02020603050405020304" pitchFamily="18" charset="0"/>
                <a:cs typeface="Times New Roman" panose="02020603050405020304" pitchFamily="18" charset="0"/>
                <a:hlinkClick r:id="rId3"/>
              </a:rPr>
              <a:t>Linu</a:t>
            </a:r>
            <a:r>
              <a:rPr lang="en-US" b="0" i="0" u="sng" kern="1200" dirty="0">
                <a:solidFill>
                  <a:schemeClr val="dk1"/>
                </a:solidFill>
                <a:effectLst/>
                <a:latin typeface="Times New Roman" panose="02020603050405020304" pitchFamily="18" charset="0"/>
                <a:cs typeface="Times New Roman" panose="02020603050405020304" pitchFamily="18" charset="0"/>
                <a:hlinkClick r:id="rId3"/>
              </a:rPr>
              <a:t> Shine</a:t>
            </a:r>
            <a:r>
              <a:rPr lang="en-US" b="0" i="0" kern="1200" dirty="0">
                <a:solidFill>
                  <a:schemeClr val="dk1"/>
                </a:solidFill>
                <a:effectLst/>
                <a:latin typeface="Times New Roman" panose="02020603050405020304" pitchFamily="18" charset="0"/>
                <a:cs typeface="Times New Roman" panose="02020603050405020304" pitchFamily="18" charset="0"/>
              </a:rPr>
              <a:t> &amp; </a:t>
            </a:r>
            <a:r>
              <a:rPr lang="en-US" b="0" i="0" u="sng" kern="1200" dirty="0">
                <a:solidFill>
                  <a:schemeClr val="dk1"/>
                </a:solidFill>
                <a:effectLst/>
                <a:latin typeface="Times New Roman" panose="02020603050405020304" pitchFamily="18" charset="0"/>
                <a:cs typeface="Times New Roman" panose="02020603050405020304" pitchFamily="18" charset="0"/>
                <a:hlinkClick r:id="rId4"/>
              </a:rPr>
              <a:t>Jiji C. V.</a:t>
            </a:r>
            <a:r>
              <a:rPr lang="en-US" b="0" i="0" kern="1200" dirty="0">
                <a:solidFill>
                  <a:schemeClr val="dk1"/>
                </a:solidFill>
                <a:effectLst/>
                <a:latin typeface="Times New Roman" panose="02020603050405020304" pitchFamily="18" charset="0"/>
                <a:cs typeface="Times New Roman" panose="02020603050405020304" pitchFamily="18" charset="0"/>
              </a:rPr>
              <a:t> February 2020,Multimedia tools and applications ,</a:t>
            </a:r>
          </a:p>
          <a:p>
            <a:pPr marL="0" indent="0">
              <a:buNone/>
            </a:pPr>
            <a:r>
              <a:rPr lang="en-US" b="0" i="0" kern="1200" dirty="0">
                <a:solidFill>
                  <a:schemeClr val="dk1"/>
                </a:solidFill>
                <a:effectLst/>
                <a:latin typeface="Times New Roman" panose="02020603050405020304" pitchFamily="18" charset="0"/>
                <a:cs typeface="Times New Roman" panose="02020603050405020304" pitchFamily="18" charset="0"/>
              </a:rPr>
              <a:t>     ” Automated detection of helmet on motorcyclists from traffic surveillance videos: a comparative  </a:t>
            </a:r>
          </a:p>
          <a:p>
            <a:pPr marL="0" indent="0">
              <a:buNone/>
            </a:pPr>
            <a:r>
              <a:rPr lang="en-US" dirty="0">
                <a:solidFill>
                  <a:schemeClr val="dk1"/>
                </a:solidFill>
                <a:latin typeface="Times New Roman" panose="02020603050405020304" pitchFamily="18" charset="0"/>
                <a:cs typeface="Times New Roman" panose="02020603050405020304" pitchFamily="18" charset="0"/>
              </a:rPr>
              <a:t>      </a:t>
            </a:r>
            <a:r>
              <a:rPr lang="en-US" b="0" i="0" kern="1200" dirty="0">
                <a:solidFill>
                  <a:schemeClr val="dk1"/>
                </a:solidFill>
                <a:effectLst/>
                <a:latin typeface="Times New Roman" panose="02020603050405020304" pitchFamily="18" charset="0"/>
                <a:cs typeface="Times New Roman" panose="02020603050405020304" pitchFamily="18" charset="0"/>
              </a:rPr>
              <a:t>analysis using hand-crafted features and CNN”</a:t>
            </a:r>
          </a:p>
          <a:p>
            <a:pPr marL="0" indent="0">
              <a:buNone/>
            </a:pPr>
            <a:r>
              <a:rPr lang="en-US" b="0" i="0" kern="1200" dirty="0">
                <a:solidFill>
                  <a:schemeClr val="dk1"/>
                </a:solidFill>
                <a:effectLst/>
                <a:latin typeface="Times New Roman" panose="02020603050405020304" pitchFamily="18" charset="0"/>
                <a:cs typeface="Times New Roman" panose="02020603050405020304" pitchFamily="18" charset="0"/>
              </a:rPr>
              <a:t>[5] </a:t>
            </a:r>
            <a:r>
              <a:rPr lang="en-US" b="0" i="0" kern="1200" dirty="0">
                <a:solidFill>
                  <a:schemeClr val="dk1"/>
                </a:solidFill>
                <a:effectLst/>
                <a:latin typeface="Times New Roman" panose="02020603050405020304" pitchFamily="18" charset="0"/>
                <a:cs typeface="Times New Roman" panose="02020603050405020304" pitchFamily="18" charset="0"/>
                <a:hlinkClick r:id="rId5"/>
              </a:rPr>
              <a:t>Naveen Balaji </a:t>
            </a:r>
            <a:r>
              <a:rPr lang="en-US" b="0" i="0" kern="1200" dirty="0" err="1">
                <a:solidFill>
                  <a:schemeClr val="dk1"/>
                </a:solidFill>
                <a:effectLst/>
                <a:latin typeface="Times New Roman" panose="02020603050405020304" pitchFamily="18" charset="0"/>
                <a:cs typeface="Times New Roman" panose="02020603050405020304" pitchFamily="18" charset="0"/>
                <a:hlinkClick r:id="rId5"/>
              </a:rPr>
              <a:t>Gowthaman</a:t>
            </a:r>
            <a:r>
              <a:rPr lang="en-US" b="0" i="0" kern="1200" dirty="0">
                <a:solidFill>
                  <a:schemeClr val="dk1"/>
                </a:solidFill>
                <a:effectLst/>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Imperial Journal of interdisciplinary  Research(IJIR), June 2017</a:t>
            </a:r>
          </a:p>
          <a:p>
            <a:pPr marL="0" indent="0">
              <a:buNone/>
            </a:pPr>
            <a:r>
              <a:rPr lang="en-US" dirty="0">
                <a:latin typeface="Times New Roman" panose="02020603050405020304" pitchFamily="18" charset="0"/>
                <a:cs typeface="Times New Roman" panose="02020603050405020304" pitchFamily="18" charset="0"/>
              </a:rPr>
              <a:t>      “</a:t>
            </a:r>
            <a:r>
              <a:rPr lang="en-US" b="0" i="0" kern="1200" dirty="0">
                <a:solidFill>
                  <a:schemeClr val="dk1"/>
                </a:solidFill>
                <a:effectLst/>
                <a:latin typeface="Times New Roman" panose="02020603050405020304" pitchFamily="18" charset="0"/>
                <a:cs typeface="Times New Roman" panose="02020603050405020304" pitchFamily="18" charset="0"/>
              </a:rPr>
              <a:t>Smart Vehicle Number Plate Detection  System “</a:t>
            </a:r>
          </a:p>
          <a:p>
            <a:pPr marL="0" indent="0">
              <a:buNone/>
            </a:pPr>
            <a:r>
              <a:rPr lang="en-US" b="0" i="0" kern="1200" dirty="0">
                <a:solidFill>
                  <a:schemeClr val="dk1"/>
                </a:solidFill>
                <a:effectLst/>
                <a:latin typeface="Times New Roman" panose="02020603050405020304" pitchFamily="18" charset="0"/>
                <a:cs typeface="Times New Roman" panose="02020603050405020304" pitchFamily="18" charset="0"/>
              </a:rPr>
              <a:t>[6] </a:t>
            </a:r>
            <a:r>
              <a:rPr lang="pt-BR" dirty="0">
                <a:latin typeface="Times New Roman" panose="02020603050405020304" pitchFamily="18" charset="0"/>
                <a:cs typeface="Times New Roman" panose="02020603050405020304" pitchFamily="18" charset="0"/>
              </a:rPr>
              <a:t>Nicole do Vale,Dalarmelina *, Marcio Andrey Teixeira and Rodolfo I. Meneguette ,</a:t>
            </a:r>
            <a:r>
              <a:rPr lang="en-US" dirty="0">
                <a:latin typeface="Times New Roman" panose="02020603050405020304" pitchFamily="18" charset="0"/>
                <a:cs typeface="Times New Roman" panose="02020603050405020304" pitchFamily="18" charset="0"/>
              </a:rPr>
              <a:t> MDPI Journals,</a:t>
            </a:r>
          </a:p>
          <a:p>
            <a:pPr marL="0" indent="0">
              <a:buNone/>
            </a:pPr>
            <a:r>
              <a:rPr lang="en-US" b="0" i="0" kern="1200" dirty="0">
                <a:solidFill>
                  <a:schemeClr val="dk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Dec 2019 , “A Real-Time Automatic Plate Recognition System Based on Optical Character</a:t>
            </a:r>
          </a:p>
          <a:p>
            <a:pPr marL="0" indent="0">
              <a:buNone/>
            </a:pPr>
            <a:r>
              <a:rPr lang="en-US" dirty="0">
                <a:latin typeface="Times New Roman" panose="02020603050405020304" pitchFamily="18" charset="0"/>
                <a:cs typeface="Times New Roman" panose="02020603050405020304" pitchFamily="18" charset="0"/>
              </a:rPr>
              <a:t>       Recognition   and Wireless Sensor Networks for ITS”</a:t>
            </a:r>
            <a:endParaRPr lang="en-US" b="0" i="0" kern="1200" dirty="0">
              <a:solidFill>
                <a:schemeClr val="dk1"/>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spcBef>
                <a:spcPts val="0"/>
              </a:spcBef>
              <a:spcAft>
                <a:spcPts val="0"/>
              </a:spcAft>
              <a:buClrTx/>
              <a:buSzTx/>
              <a:buFontTx/>
              <a:buNone/>
              <a:tabLst/>
              <a:defRPr/>
            </a:pPr>
            <a:endParaRPr lang="en-US" b="0" i="0" kern="1200" dirty="0">
              <a:solidFill>
                <a:schemeClr val="dk1"/>
              </a:solidFill>
              <a:effectLst/>
              <a:latin typeface="Times New Roman" panose="02020603050405020304" pitchFamily="18" charset="0"/>
              <a:cs typeface="Times New Roman" panose="02020603050405020304" pitchFamily="18" charset="0"/>
            </a:endParaRPr>
          </a:p>
          <a:p>
            <a:pPr marL="0" indent="0">
              <a:buNone/>
            </a:pPr>
            <a:r>
              <a:rPr lang="en-US" b="0" i="0" kern="1200" dirty="0">
                <a:solidFill>
                  <a:schemeClr val="dk1"/>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1800" b="0" i="0" kern="1200" dirty="0">
              <a:solidFill>
                <a:schemeClr val="dk1"/>
              </a:solidFill>
              <a:effectLst/>
              <a:latin typeface="+mn-lt"/>
              <a:ea typeface="+mn-ea"/>
              <a:cs typeface="+mn-cs"/>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CDA23DB4-A6ED-4E2D-8A3C-7C6EE28D3830}"/>
              </a:ext>
            </a:extLst>
          </p:cNvPr>
          <p:cNvGraphicFramePr>
            <a:graphicFrameLocks noGrp="1"/>
          </p:cNvGraphicFramePr>
          <p:nvPr>
            <p:ph idx="1"/>
            <p:extLst>
              <p:ext uri="{D42A27DB-BD31-4B8C-83A1-F6EECF244321}">
                <p14:modId xmlns:p14="http://schemas.microsoft.com/office/powerpoint/2010/main" val="4130488176"/>
              </p:ext>
            </p:extLst>
          </p:nvPr>
        </p:nvGraphicFramePr>
        <p:xfrm>
          <a:off x="0" y="0"/>
          <a:ext cx="12192000" cy="6915131"/>
        </p:xfrm>
        <a:graphic>
          <a:graphicData uri="http://schemas.openxmlformats.org/drawingml/2006/table">
            <a:tbl>
              <a:tblPr firstRow="1" bandRow="1">
                <a:tableStyleId>{5C22544A-7EE6-4342-B048-85BDC9FD1C3A}</a:tableStyleId>
              </a:tblPr>
              <a:tblGrid>
                <a:gridCol w="809625">
                  <a:extLst>
                    <a:ext uri="{9D8B030D-6E8A-4147-A177-3AD203B41FA5}">
                      <a16:colId xmlns:a16="http://schemas.microsoft.com/office/drawing/2014/main" val="2284905863"/>
                    </a:ext>
                  </a:extLst>
                </a:gridCol>
                <a:gridCol w="2247900">
                  <a:extLst>
                    <a:ext uri="{9D8B030D-6E8A-4147-A177-3AD203B41FA5}">
                      <a16:colId xmlns:a16="http://schemas.microsoft.com/office/drawing/2014/main" val="2889372432"/>
                    </a:ext>
                  </a:extLst>
                </a:gridCol>
                <a:gridCol w="1800225">
                  <a:extLst>
                    <a:ext uri="{9D8B030D-6E8A-4147-A177-3AD203B41FA5}">
                      <a16:colId xmlns:a16="http://schemas.microsoft.com/office/drawing/2014/main" val="1571728777"/>
                    </a:ext>
                  </a:extLst>
                </a:gridCol>
                <a:gridCol w="1914525">
                  <a:extLst>
                    <a:ext uri="{9D8B030D-6E8A-4147-A177-3AD203B41FA5}">
                      <a16:colId xmlns:a16="http://schemas.microsoft.com/office/drawing/2014/main" val="619203814"/>
                    </a:ext>
                  </a:extLst>
                </a:gridCol>
                <a:gridCol w="2419350">
                  <a:extLst>
                    <a:ext uri="{9D8B030D-6E8A-4147-A177-3AD203B41FA5}">
                      <a16:colId xmlns:a16="http://schemas.microsoft.com/office/drawing/2014/main" val="3583867244"/>
                    </a:ext>
                  </a:extLst>
                </a:gridCol>
                <a:gridCol w="3000375">
                  <a:extLst>
                    <a:ext uri="{9D8B030D-6E8A-4147-A177-3AD203B41FA5}">
                      <a16:colId xmlns:a16="http://schemas.microsoft.com/office/drawing/2014/main" val="2572919286"/>
                    </a:ext>
                  </a:extLst>
                </a:gridCol>
              </a:tblGrid>
              <a:tr h="9820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S.NO</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YEAR OF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PUBLISH</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ALGORITHM</a:t>
                      </a:r>
                      <a:r>
                        <a:rPr lang="en-US" baseline="0" dirty="0"/>
                        <a:t> USED</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DRAWBACKS</a:t>
                      </a:r>
                    </a:p>
                    <a:p>
                      <a:endParaRPr lang="en-US" dirty="0"/>
                    </a:p>
                  </a:txBody>
                  <a:tcPr/>
                </a:tc>
                <a:extLst>
                  <a:ext uri="{0D108BD9-81ED-4DB2-BD59-A6C34878D82A}">
                    <a16:rowId xmlns:a16="http://schemas.microsoft.com/office/drawing/2014/main" val="722856330"/>
                  </a:ext>
                </a:extLst>
              </a:tr>
              <a:tr h="2594185">
                <a:tc>
                  <a:txBody>
                    <a:bodyPr/>
                    <a:lstStyle/>
                    <a:p>
                      <a:r>
                        <a:rPr lang="en-US"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a:t>Automatic detection of bike-riders without helmet using surveillance videos in real-time</a:t>
                      </a:r>
                    </a:p>
                    <a:p>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I</a:t>
                      </a:r>
                      <a:r>
                        <a:rPr lang="en-IN" sz="1800" b="0" dirty="0"/>
                        <a:t>Kunal Dahiya</a:t>
                      </a:r>
                      <a:r>
                        <a:rPr lang="en-IN" sz="1800" b="1" dirty="0"/>
                        <a:t>,</a:t>
                      </a:r>
                      <a:r>
                        <a:rPr lang="en-IN" sz="1800" b="1" baseline="0" dirty="0"/>
                        <a:t> </a:t>
                      </a:r>
                      <a:r>
                        <a:rPr lang="en-IN" sz="1800" kern="1200" dirty="0">
                          <a:solidFill>
                            <a:schemeClr val="dk1"/>
                          </a:solidFill>
                          <a:effectLst/>
                        </a:rPr>
                        <a:t>et al </a:t>
                      </a:r>
                      <a:endParaRPr lang="en-US" sz="180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Institute of Electrical and Electronics Engineers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(IEEE),July </a:t>
                      </a:r>
                      <a:r>
                        <a:rPr lang="en-US" sz="1800" dirty="0">
                          <a:solidFill>
                            <a:schemeClr val="tx1">
                              <a:lumMod val="75000"/>
                              <a:lumOff val="25000"/>
                            </a:schemeClr>
                          </a:solidFill>
                        </a:rPr>
                        <a:t>2016 </a:t>
                      </a:r>
                      <a:r>
                        <a:rPr lang="en-US" dirty="0"/>
                        <a:t>Volume 8, Issue 1 .</a:t>
                      </a:r>
                      <a:endParaRPr lang="en-US" sz="180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Histogram of oriented gradients (HOG), scale-invariant feature transform (SIFT), and local binary patterns (LBP) </a:t>
                      </a:r>
                      <a:endParaRPr lang="en-US" sz="180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Video surveillance based methods are passive and require significant human assistance. It is not an efficient solution due to its requirement of dedicated hardware</a:t>
                      </a:r>
                      <a:endParaRPr lang="en-US" sz="1800" dirty="0"/>
                    </a:p>
                    <a:p>
                      <a:endParaRPr lang="en-US" dirty="0"/>
                    </a:p>
                  </a:txBody>
                  <a:tcPr/>
                </a:tc>
                <a:extLst>
                  <a:ext uri="{0D108BD9-81ED-4DB2-BD59-A6C34878D82A}">
                    <a16:rowId xmlns:a16="http://schemas.microsoft.com/office/drawing/2014/main" val="2076363768"/>
                  </a:ext>
                </a:extLst>
              </a:tr>
              <a:tr h="3338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a:t>Visual Big Data Analytics for Traffic Monitoring in Smart City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Dinesh Singh,</a:t>
                      </a:r>
                      <a:r>
                        <a:rPr lang="en-IN" sz="1800" b="1" dirty="0"/>
                        <a:t> </a:t>
                      </a:r>
                    </a:p>
                    <a:p>
                      <a:r>
                        <a:rPr lang="en-IN" sz="1800" kern="1200" dirty="0">
                          <a:solidFill>
                            <a:schemeClr val="dk1"/>
                          </a:solidFill>
                          <a:effectLst/>
                        </a:rPr>
                        <a:t> et al</a:t>
                      </a:r>
                      <a:endParaRPr lang="en-US" sz="180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Institute of Electrical and Electronics Engineers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(IEEE),</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Dec 2016</a:t>
                      </a:r>
                      <a:endParaRPr lang="en-US" sz="1800" dirty="0"/>
                    </a:p>
                    <a:p>
                      <a:r>
                        <a:rPr lang="en-US" dirty="0"/>
                        <a:t>Volume 7,Issue 2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Applying background subtraction and object segmentation methods</a:t>
                      </a:r>
                      <a:endParaRPr lang="en-US" sz="180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Environment conditions like illumination variance over the day, shadows, shaking tree branches, and other sudden changes make it difficult to recover and update background from continuous stream of frames.</a:t>
                      </a:r>
                      <a:endParaRPr lang="en-US" sz="1800" dirty="0"/>
                    </a:p>
                    <a:p>
                      <a:endParaRPr lang="en-US" dirty="0"/>
                    </a:p>
                  </a:txBody>
                  <a:tcPr/>
                </a:tc>
                <a:extLst>
                  <a:ext uri="{0D108BD9-81ED-4DB2-BD59-A6C34878D82A}">
                    <a16:rowId xmlns:a16="http://schemas.microsoft.com/office/drawing/2014/main" val="417446848"/>
                  </a:ext>
                </a:extLst>
              </a:tr>
            </a:tbl>
          </a:graphicData>
        </a:graphic>
      </p:graphicFrame>
    </p:spTree>
    <p:extLst>
      <p:ext uri="{BB962C8B-B14F-4D97-AF65-F5344CB8AC3E}">
        <p14:creationId xmlns:p14="http://schemas.microsoft.com/office/powerpoint/2010/main" val="410276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5" y="274637"/>
            <a:ext cx="8734425" cy="792163"/>
          </a:xfrm>
        </p:spPr>
        <p:txBody>
          <a:bodyPr>
            <a:normAutofit/>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476375" y="1066800"/>
            <a:ext cx="10188883" cy="5593882"/>
          </a:xfrm>
        </p:spPr>
        <p:txBody>
          <a:bodyPr>
            <a:noAutofit/>
          </a:bodyPr>
          <a:lstStyle/>
          <a:p>
            <a:pPr marL="0" indent="0">
              <a:buNone/>
            </a:pPr>
            <a:r>
              <a:rPr lang="en-US" b="0" i="0" kern="1200" dirty="0">
                <a:solidFill>
                  <a:schemeClr val="dk1"/>
                </a:solidFill>
                <a:effectLst/>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Prajwal M. J., </a:t>
            </a:r>
            <a:r>
              <a:rPr lang="en-US" dirty="0" err="1">
                <a:latin typeface="Times New Roman" panose="02020603050405020304" pitchFamily="18" charset="0"/>
                <a:cs typeface="Times New Roman" panose="02020603050405020304" pitchFamily="18" charset="0"/>
              </a:rPr>
              <a:t>Tejas</a:t>
            </a:r>
            <a:r>
              <a:rPr lang="en-US" dirty="0">
                <a:latin typeface="Times New Roman" panose="02020603050405020304" pitchFamily="18" charset="0"/>
                <a:cs typeface="Times New Roman" panose="02020603050405020304" pitchFamily="18" charset="0"/>
              </a:rPr>
              <a:t> K. B., International Journal of Innovative Technology and Exploring</a:t>
            </a:r>
          </a:p>
          <a:p>
            <a:pPr marL="0" indent="0">
              <a:buNone/>
            </a:pPr>
            <a:r>
              <a:rPr lang="en-US" dirty="0">
                <a:latin typeface="Times New Roman" panose="02020603050405020304" pitchFamily="18" charset="0"/>
                <a:cs typeface="Times New Roman" panose="02020603050405020304" pitchFamily="18" charset="0"/>
              </a:rPr>
              <a:t>       Engineering (IJITEE), December 2019, “</a:t>
            </a:r>
            <a:r>
              <a:rPr lang="en-US" kern="1200" dirty="0">
                <a:solidFill>
                  <a:schemeClr val="dk1"/>
                </a:solidFill>
                <a:effectLst/>
                <a:latin typeface="Times New Roman" panose="02020603050405020304" pitchFamily="18" charset="0"/>
                <a:cs typeface="Times New Roman" panose="02020603050405020304" pitchFamily="18" charset="0"/>
              </a:rPr>
              <a:t>An Improved License Plate Location Method Based On Edge” </a:t>
            </a:r>
          </a:p>
          <a:p>
            <a:pPr marL="0" indent="0">
              <a:buNone/>
            </a:pPr>
            <a:r>
              <a:rPr lang="en-US" dirty="0">
                <a:solidFill>
                  <a:schemeClr val="dk1"/>
                </a:solidFill>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Rongbao</a:t>
            </a:r>
            <a:r>
              <a:rPr lang="en-US" dirty="0">
                <a:latin typeface="Times New Roman" panose="02020603050405020304" pitchFamily="18" charset="0"/>
                <a:cs typeface="Times New Roman" panose="02020603050405020304" pitchFamily="18" charset="0"/>
              </a:rPr>
              <a:t> Chen et al ., International Conference on Applied Physics and Industrial Engineering,</a:t>
            </a:r>
          </a:p>
          <a:p>
            <a:pPr marL="0" indent="0">
              <a:buNone/>
            </a:pPr>
            <a:r>
              <a:rPr lang="en-US" dirty="0">
                <a:latin typeface="Times New Roman" panose="02020603050405020304" pitchFamily="18" charset="0"/>
                <a:cs typeface="Times New Roman" panose="02020603050405020304" pitchFamily="18" charset="0"/>
              </a:rPr>
              <a:t>       2012 ,” An Improved License Plate Location Method Based On Edge ”</a:t>
            </a:r>
          </a:p>
          <a:p>
            <a:pPr marL="0" indent="0">
              <a:buNone/>
            </a:pPr>
            <a:r>
              <a:rPr lang="en-US"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Rongbao</a:t>
            </a:r>
            <a:r>
              <a:rPr lang="en-US" dirty="0">
                <a:latin typeface="Times New Roman" panose="02020603050405020304" pitchFamily="18" charset="0"/>
                <a:cs typeface="Times New Roman" panose="02020603050405020304" pitchFamily="18" charset="0"/>
              </a:rPr>
              <a:t> Chen, </a:t>
            </a:r>
            <a:r>
              <a:rPr lang="en-US" dirty="0" err="1">
                <a:latin typeface="Times New Roman" panose="02020603050405020304" pitchFamily="18" charset="0"/>
                <a:cs typeface="Times New Roman" panose="02020603050405020304" pitchFamily="18" charset="0"/>
              </a:rPr>
              <a:t>Yunfei</a:t>
            </a:r>
            <a:r>
              <a:rPr lang="en-US" dirty="0">
                <a:latin typeface="Times New Roman" panose="02020603050405020304" pitchFamily="18" charset="0"/>
                <a:cs typeface="Times New Roman" panose="02020603050405020304" pitchFamily="18" charset="0"/>
              </a:rPr>
              <a:t> Luo ., International Conference on Applied Physics and Industrial</a:t>
            </a:r>
          </a:p>
          <a:p>
            <a:pPr marL="0" indent="0">
              <a:buNone/>
            </a:pPr>
            <a:r>
              <a:rPr lang="en-US" dirty="0">
                <a:latin typeface="Times New Roman" panose="02020603050405020304" pitchFamily="18" charset="0"/>
                <a:cs typeface="Times New Roman" panose="02020603050405020304" pitchFamily="18" charset="0"/>
              </a:rPr>
              <a:t>      Engineering 2012 ,” An Improved License Plate Location Method Based On Edge “</a:t>
            </a:r>
          </a:p>
          <a:p>
            <a:pPr marL="0" indent="0">
              <a:buNone/>
            </a:pPr>
            <a:r>
              <a:rPr lang="en-US" dirty="0">
                <a:latin typeface="Times New Roman" panose="02020603050405020304" pitchFamily="18" charset="0"/>
                <a:cs typeface="Times New Roman" panose="02020603050405020304" pitchFamily="18" charset="0"/>
              </a:rPr>
              <a:t>[10] </a:t>
            </a:r>
            <a:r>
              <a:rPr lang="en-US" dirty="0" err="1">
                <a:latin typeface="Times New Roman" panose="02020603050405020304" pitchFamily="18" charset="0"/>
                <a:cs typeface="Times New Roman" panose="02020603050405020304" pitchFamily="18" charset="0"/>
              </a:rPr>
              <a:t>RomuereR.V.eSilva</a:t>
            </a:r>
            <a:r>
              <a:rPr lang="en-US" dirty="0">
                <a:latin typeface="Times New Roman" panose="02020603050405020304" pitchFamily="18" charset="0"/>
                <a:cs typeface="Times New Roman" panose="02020603050405020304" pitchFamily="18" charset="0"/>
              </a:rPr>
              <a:t> ., SIBGRAPI Conference on Graphics, Patterns and Images (SIBGRAPI),</a:t>
            </a:r>
          </a:p>
          <a:p>
            <a:pPr marL="0" indent="0">
              <a:buNone/>
            </a:pPr>
            <a:r>
              <a:rPr lang="en-US" dirty="0">
                <a:latin typeface="Times New Roman" panose="02020603050405020304" pitchFamily="18" charset="0"/>
                <a:cs typeface="Times New Roman" panose="02020603050405020304" pitchFamily="18" charset="0"/>
              </a:rPr>
              <a:t>       Feb 2017,” Detection of helmets on motorcyclists”</a:t>
            </a:r>
            <a:r>
              <a:rPr lang="en-US" b="0" i="0" kern="1200" dirty="0">
                <a:solidFill>
                  <a:schemeClr val="dk1"/>
                </a:solidFill>
                <a:effectLst/>
                <a:latin typeface="Times New Roman" panose="02020603050405020304" pitchFamily="18" charset="0"/>
                <a:cs typeface="Times New Roman" panose="02020603050405020304" pitchFamily="18" charset="0"/>
              </a:rPr>
              <a:t>      </a:t>
            </a:r>
          </a:p>
          <a:p>
            <a:pPr marL="0" indent="0">
              <a:buNone/>
            </a:pPr>
            <a:r>
              <a:rPr lang="en-US" dirty="0">
                <a:solidFill>
                  <a:schemeClr val="dk1"/>
                </a:solidFill>
                <a:latin typeface="Times New Roman" panose="02020603050405020304" pitchFamily="18" charset="0"/>
                <a:cs typeface="Times New Roman" panose="02020603050405020304" pitchFamily="18" charset="0"/>
              </a:rPr>
              <a:t>[11]  </a:t>
            </a:r>
            <a:r>
              <a:rPr lang="en-IN" dirty="0" err="1">
                <a:latin typeface="Times New Roman" panose="02020603050405020304" pitchFamily="18" charset="0"/>
                <a:cs typeface="Times New Roman" panose="02020603050405020304" pitchFamily="18" charset="0"/>
              </a:rPr>
              <a:t>Sarbjit</a:t>
            </a:r>
            <a:r>
              <a:rPr lang="en-IN" dirty="0">
                <a:latin typeface="Times New Roman" panose="02020603050405020304" pitchFamily="18" charset="0"/>
                <a:cs typeface="Times New Roman" panose="02020603050405020304" pitchFamily="18" charset="0"/>
              </a:rPr>
              <a:t> Kaur ., </a:t>
            </a:r>
            <a:r>
              <a:rPr lang="en-US" dirty="0">
                <a:latin typeface="Times New Roman" panose="02020603050405020304" pitchFamily="18" charset="0"/>
                <a:cs typeface="Times New Roman" panose="02020603050405020304" pitchFamily="18" charset="0"/>
              </a:rPr>
              <a:t>I.J. Intelligent Systems and Applications, March 2016,” An Automatic Number Plate </a:t>
            </a:r>
          </a:p>
          <a:p>
            <a:pPr marL="0" indent="0">
              <a:buNone/>
            </a:pPr>
            <a:r>
              <a:rPr lang="en-US" dirty="0">
                <a:latin typeface="Times New Roman" panose="02020603050405020304" pitchFamily="18" charset="0"/>
                <a:cs typeface="Times New Roman" panose="02020603050405020304" pitchFamily="18" charset="0"/>
              </a:rPr>
              <a:t>      Recognition System under Image Processing”</a:t>
            </a:r>
            <a:endParaRPr lang="en-US" b="0" i="0" kern="1200" dirty="0">
              <a:solidFill>
                <a:schemeClr val="dk1"/>
              </a:solidFill>
              <a:effectLst/>
              <a:latin typeface="Times New Roman" panose="02020603050405020304" pitchFamily="18" charset="0"/>
              <a:cs typeface="Times New Roman" panose="02020603050405020304" pitchFamily="18" charset="0"/>
            </a:endParaRPr>
          </a:p>
          <a:p>
            <a:pPr marL="0" indent="0">
              <a:buNone/>
            </a:pPr>
            <a:r>
              <a:rPr lang="en-US" dirty="0">
                <a:solidFill>
                  <a:schemeClr val="dk1"/>
                </a:solidFill>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Shally</a:t>
            </a:r>
            <a:r>
              <a:rPr lang="en-US" dirty="0">
                <a:latin typeface="Times New Roman" panose="02020603050405020304" pitchFamily="18" charset="0"/>
                <a:cs typeface="Times New Roman" panose="02020603050405020304" pitchFamily="18" charset="0"/>
              </a:rPr>
              <a:t> Gupta*, Rajesh Singh, H.L. </a:t>
            </a:r>
            <a:r>
              <a:rPr lang="en-US" dirty="0" err="1">
                <a:latin typeface="Times New Roman" panose="02020603050405020304" pitchFamily="18" charset="0"/>
                <a:cs typeface="Times New Roman" panose="02020603050405020304" pitchFamily="18" charset="0"/>
              </a:rPr>
              <a:t>Mandoria</a:t>
            </a:r>
            <a:r>
              <a:rPr lang="en-US" dirty="0">
                <a:latin typeface="Times New Roman" panose="02020603050405020304" pitchFamily="18" charset="0"/>
                <a:cs typeface="Times New Roman" panose="02020603050405020304" pitchFamily="18" charset="0"/>
              </a:rPr>
              <a:t> , International Journal of Innovative Research in </a:t>
            </a:r>
          </a:p>
          <a:p>
            <a:pPr marL="0" indent="0">
              <a:buNone/>
            </a:pPr>
            <a:r>
              <a:rPr lang="en-US" dirty="0">
                <a:latin typeface="Times New Roman" panose="02020603050405020304" pitchFamily="18" charset="0"/>
                <a:cs typeface="Times New Roman" panose="02020603050405020304" pitchFamily="18" charset="0"/>
              </a:rPr>
              <a:t>       computer and communication Engineering ,2020 ,” A Review Paper on License Plate Recognition  </a:t>
            </a:r>
          </a:p>
          <a:p>
            <a:pPr marL="0" indent="0">
              <a:buNone/>
            </a:pPr>
            <a:r>
              <a:rPr lang="en-US" dirty="0">
                <a:latin typeface="Times New Roman" panose="02020603050405020304" pitchFamily="18" charset="0"/>
                <a:cs typeface="Times New Roman" panose="02020603050405020304" pitchFamily="18" charset="0"/>
              </a:rPr>
              <a:t>       System”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4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DB857CE9-8CB2-4564-A3A4-168F75731B76}"/>
              </a:ext>
            </a:extLst>
          </p:cNvPr>
          <p:cNvGraphicFramePr>
            <a:graphicFrameLocks noGrp="1"/>
          </p:cNvGraphicFramePr>
          <p:nvPr>
            <p:ph idx="1"/>
            <p:extLst>
              <p:ext uri="{D42A27DB-BD31-4B8C-83A1-F6EECF244321}">
                <p14:modId xmlns:p14="http://schemas.microsoft.com/office/powerpoint/2010/main" val="358165085"/>
              </p:ext>
            </p:extLst>
          </p:nvPr>
        </p:nvGraphicFramePr>
        <p:xfrm>
          <a:off x="0" y="0"/>
          <a:ext cx="12171092" cy="6868568"/>
        </p:xfrm>
        <a:graphic>
          <a:graphicData uri="http://schemas.openxmlformats.org/drawingml/2006/table">
            <a:tbl>
              <a:tblPr firstRow="1" bandRow="1">
                <a:tableStyleId>{5C22544A-7EE6-4342-B048-85BDC9FD1C3A}</a:tableStyleId>
              </a:tblPr>
              <a:tblGrid>
                <a:gridCol w="790893">
                  <a:extLst>
                    <a:ext uri="{9D8B030D-6E8A-4147-A177-3AD203B41FA5}">
                      <a16:colId xmlns:a16="http://schemas.microsoft.com/office/drawing/2014/main" val="3224383413"/>
                    </a:ext>
                  </a:extLst>
                </a:gridCol>
                <a:gridCol w="3060139">
                  <a:extLst>
                    <a:ext uri="{9D8B030D-6E8A-4147-A177-3AD203B41FA5}">
                      <a16:colId xmlns:a16="http://schemas.microsoft.com/office/drawing/2014/main" val="1426996937"/>
                    </a:ext>
                  </a:extLst>
                </a:gridCol>
                <a:gridCol w="1857593">
                  <a:extLst>
                    <a:ext uri="{9D8B030D-6E8A-4147-A177-3AD203B41FA5}">
                      <a16:colId xmlns:a16="http://schemas.microsoft.com/office/drawing/2014/main" val="1127316529"/>
                    </a:ext>
                  </a:extLst>
                </a:gridCol>
                <a:gridCol w="2654325">
                  <a:extLst>
                    <a:ext uri="{9D8B030D-6E8A-4147-A177-3AD203B41FA5}">
                      <a16:colId xmlns:a16="http://schemas.microsoft.com/office/drawing/2014/main" val="1880175348"/>
                    </a:ext>
                  </a:extLst>
                </a:gridCol>
                <a:gridCol w="1457325">
                  <a:extLst>
                    <a:ext uri="{9D8B030D-6E8A-4147-A177-3AD203B41FA5}">
                      <a16:colId xmlns:a16="http://schemas.microsoft.com/office/drawing/2014/main" val="2988762792"/>
                    </a:ext>
                  </a:extLst>
                </a:gridCol>
                <a:gridCol w="2350817">
                  <a:extLst>
                    <a:ext uri="{9D8B030D-6E8A-4147-A177-3AD203B41FA5}">
                      <a16:colId xmlns:a16="http://schemas.microsoft.com/office/drawing/2014/main" val="1553922485"/>
                    </a:ext>
                  </a:extLst>
                </a:gridCol>
              </a:tblGrid>
              <a:tr h="8953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AUTHOR NAME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YEAR OF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PUBLISH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ALGORITHM</a:t>
                      </a:r>
                      <a:r>
                        <a:rPr lang="en-US" baseline="0" dirty="0"/>
                        <a:t> USED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DRAWBACKS</a:t>
                      </a:r>
                    </a:p>
                  </a:txBody>
                  <a:tcPr/>
                </a:tc>
                <a:extLst>
                  <a:ext uri="{0D108BD9-81ED-4DB2-BD59-A6C34878D82A}">
                    <a16:rowId xmlns:a16="http://schemas.microsoft.com/office/drawing/2014/main" val="968171380"/>
                  </a:ext>
                </a:extLst>
              </a:tr>
              <a:tr h="1949858">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Mission on! Innovations in bike systems to provide a safe ride based on IOT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Aditya Subramanian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et al</a:t>
                      </a:r>
                    </a:p>
                  </a:txBody>
                  <a:tcPr/>
                </a:tc>
                <a:tc>
                  <a:txBody>
                    <a:bodyPr/>
                    <a:lstStyle/>
                    <a:p>
                      <a:r>
                        <a:rPr lang="en-US" dirty="0"/>
                        <a:t>International Journal of Computer Science and Mobile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April 2018 , Volume: 07 Issue: 03</a:t>
                      </a:r>
                      <a:endParaRPr lang="en-IN" b="0" dirty="0"/>
                    </a:p>
                    <a:p>
                      <a:endParaRPr lang="en-US" dirty="0"/>
                    </a:p>
                  </a:txBody>
                  <a:tcPr/>
                </a:tc>
                <a:tc>
                  <a:txBody>
                    <a:bodyPr/>
                    <a:lstStyle/>
                    <a:p>
                      <a:r>
                        <a:rPr lang="en-US" sz="1800" kern="1200" dirty="0">
                          <a:solidFill>
                            <a:schemeClr val="dk1"/>
                          </a:solidFill>
                          <a:effectLst/>
                          <a:latin typeface="+mn-lt"/>
                          <a:ea typeface="+mn-ea"/>
                          <a:cs typeface="+mn-cs"/>
                        </a:rPr>
                        <a:t>Object Detection Method</a:t>
                      </a:r>
                      <a:endParaRPr lang="en-US" dirty="0"/>
                    </a:p>
                  </a:txBody>
                  <a:tcPr/>
                </a:tc>
                <a:tc>
                  <a:txBody>
                    <a:bodyPr/>
                    <a:lstStyle/>
                    <a:p>
                      <a:r>
                        <a:rPr lang="en-US" sz="1800" kern="1200" dirty="0">
                          <a:solidFill>
                            <a:schemeClr val="dk1"/>
                          </a:solidFill>
                          <a:effectLst/>
                          <a:latin typeface="+mn-lt"/>
                          <a:ea typeface="+mn-ea"/>
                          <a:cs typeface="+mn-cs"/>
                        </a:rPr>
                        <a:t>Cost is one major hindrance to the widespread use of safety systems.</a:t>
                      </a:r>
                      <a:endParaRPr lang="en-US" dirty="0"/>
                    </a:p>
                  </a:txBody>
                  <a:tcPr/>
                </a:tc>
                <a:extLst>
                  <a:ext uri="{0D108BD9-81ED-4DB2-BD59-A6C34878D82A}">
                    <a16:rowId xmlns:a16="http://schemas.microsoft.com/office/drawing/2014/main" val="1428832314"/>
                  </a:ext>
                </a:extLst>
              </a:tr>
              <a:tr h="1949858">
                <a:tc>
                  <a:txBody>
                    <a:bodyPr/>
                    <a:lstStyle/>
                    <a:p>
                      <a:r>
                        <a:rPr lang="en-US" dirty="0"/>
                        <a:t>4</a:t>
                      </a:r>
                    </a:p>
                  </a:txBody>
                  <a:tcPr/>
                </a:tc>
                <a:tc>
                  <a:txBody>
                    <a:bodyPr/>
                    <a:lstStyle/>
                    <a:p>
                      <a:r>
                        <a:rPr lang="en-US" sz="1800" kern="1200" dirty="0">
                          <a:solidFill>
                            <a:schemeClr val="dk1"/>
                          </a:solidFill>
                          <a:effectLst/>
                          <a:latin typeface="+mn-lt"/>
                          <a:ea typeface="+mn-ea"/>
                          <a:cs typeface="+mn-cs"/>
                        </a:rPr>
                        <a:t>An Improved License Plate Location Method Based On Edge </a:t>
                      </a:r>
                      <a:endParaRPr lang="en-US" dirty="0"/>
                    </a:p>
                  </a:txBody>
                  <a:tcPr/>
                </a:tc>
                <a:tc>
                  <a:txBody>
                    <a:bodyPr/>
                    <a:lstStyle/>
                    <a:p>
                      <a:r>
                        <a:rPr lang="en-IN" dirty="0" err="1"/>
                        <a:t>Rongbao</a:t>
                      </a:r>
                      <a:r>
                        <a:rPr lang="en-IN" dirty="0"/>
                        <a:t> Chen et 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International Conference on Applied Physics and Industrial Engineering,</a:t>
                      </a:r>
                    </a:p>
                    <a:p>
                      <a:r>
                        <a:rPr lang="en-US" sz="1800" kern="1200" dirty="0">
                          <a:solidFill>
                            <a:schemeClr val="dk1"/>
                          </a:solidFill>
                          <a:effectLst/>
                          <a:latin typeface="+mn-lt"/>
                          <a:ea typeface="+mn-ea"/>
                          <a:cs typeface="+mn-cs"/>
                        </a:rPr>
                        <a:t>2012 ,</a:t>
                      </a:r>
                      <a:r>
                        <a:rPr lang="en-IN" dirty="0"/>
                        <a:t>Volume:24</a:t>
                      </a:r>
                    </a:p>
                    <a:p>
                      <a:r>
                        <a:rPr lang="en-IN" dirty="0"/>
                        <a:t>Issue:9</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tx1"/>
                        </a:solidFill>
                      </a:endParaRPr>
                    </a:p>
                  </a:txBody>
                  <a:tcPr/>
                </a:tc>
                <a:tc>
                  <a:txBody>
                    <a:bodyPr/>
                    <a:lstStyle/>
                    <a:p>
                      <a:r>
                        <a:rPr lang="en-IN" sz="1800" kern="1200" dirty="0">
                          <a:solidFill>
                            <a:schemeClr val="dk1"/>
                          </a:solidFill>
                          <a:effectLst/>
                          <a:latin typeface="+mn-lt"/>
                          <a:ea typeface="+mn-ea"/>
                          <a:cs typeface="+mn-cs"/>
                        </a:rPr>
                        <a:t>Edge processing algorithms </a:t>
                      </a:r>
                      <a:endParaRPr lang="en-US" dirty="0"/>
                    </a:p>
                  </a:txBody>
                  <a:tcPr/>
                </a:tc>
                <a:tc>
                  <a:txBody>
                    <a:bodyPr/>
                    <a:lstStyle/>
                    <a:p>
                      <a:r>
                        <a:rPr lang="en-US" sz="1800" kern="1200" dirty="0">
                          <a:solidFill>
                            <a:schemeClr val="dk1"/>
                          </a:solidFill>
                          <a:effectLst/>
                          <a:latin typeface="+mn-lt"/>
                          <a:ea typeface="+mn-ea"/>
                          <a:cs typeface="+mn-cs"/>
                        </a:rPr>
                        <a:t>More similar database is needed to compare all edge-based methods.</a:t>
                      </a:r>
                      <a:endParaRPr lang="en-US" dirty="0"/>
                    </a:p>
                  </a:txBody>
                  <a:tcPr/>
                </a:tc>
                <a:extLst>
                  <a:ext uri="{0D108BD9-81ED-4DB2-BD59-A6C34878D82A}">
                    <a16:rowId xmlns:a16="http://schemas.microsoft.com/office/drawing/2014/main" val="1000558135"/>
                  </a:ext>
                </a:extLst>
              </a:tr>
              <a:tr h="1949858">
                <a:tc>
                  <a:txBody>
                    <a:bodyPr/>
                    <a:lstStyle/>
                    <a:p>
                      <a:r>
                        <a:rPr lang="en-US" dirty="0"/>
                        <a:t>5</a:t>
                      </a:r>
                    </a:p>
                  </a:txBody>
                  <a:tcPr/>
                </a:tc>
                <a:tc>
                  <a:txBody>
                    <a:bodyPr/>
                    <a:lstStyle/>
                    <a:p>
                      <a:r>
                        <a:rPr lang="en-US" sz="1800" kern="1200" dirty="0">
                          <a:solidFill>
                            <a:schemeClr val="dk1"/>
                          </a:solidFill>
                          <a:effectLst/>
                          <a:latin typeface="+mn-lt"/>
                          <a:ea typeface="+mn-ea"/>
                          <a:cs typeface="+mn-cs"/>
                        </a:rPr>
                        <a:t>An Improved License Plate Location Method Based On Edge </a:t>
                      </a:r>
                      <a:endParaRPr lang="en-US" dirty="0"/>
                    </a:p>
                  </a:txBody>
                  <a:tcPr/>
                </a:tc>
                <a:tc>
                  <a:txBody>
                    <a:bodyPr/>
                    <a:lstStyle/>
                    <a:p>
                      <a:r>
                        <a:rPr lang="en-US" dirty="0" err="1"/>
                        <a:t>Rongbao</a:t>
                      </a:r>
                      <a:r>
                        <a:rPr lang="en-US" dirty="0"/>
                        <a:t> Chen, </a:t>
                      </a:r>
                    </a:p>
                    <a:p>
                      <a:r>
                        <a:rPr lang="en-US" dirty="0" err="1"/>
                        <a:t>Yunfei</a:t>
                      </a:r>
                      <a:r>
                        <a:rPr lang="en-US" dirty="0"/>
                        <a:t> Luo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International Conference on Applied Physics and Industrial Engineering,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2012 ,Volume :8</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none" kern="1200" dirty="0">
                          <a:solidFill>
                            <a:schemeClr val="dk1"/>
                          </a:solidFill>
                          <a:effectLst/>
                          <a:latin typeface="+mn-lt"/>
                          <a:ea typeface="+mn-ea"/>
                          <a:cs typeface="+mn-cs"/>
                        </a:rPr>
                        <a:t>Issue: 20</a:t>
                      </a:r>
                      <a:endParaRPr lang="en-US" u="none" dirty="0">
                        <a:solidFill>
                          <a:schemeClr val="tx1"/>
                        </a:solidFill>
                      </a:endParaRPr>
                    </a:p>
                  </a:txBody>
                  <a:tcPr/>
                </a:tc>
                <a:tc>
                  <a:txBody>
                    <a:bodyPr/>
                    <a:lstStyle/>
                    <a:p>
                      <a:r>
                        <a:rPr lang="en-IN" sz="1800" kern="1200" dirty="0">
                          <a:solidFill>
                            <a:schemeClr val="dk1"/>
                          </a:solidFill>
                          <a:effectLst/>
                          <a:latin typeface="+mn-lt"/>
                          <a:ea typeface="+mn-ea"/>
                          <a:cs typeface="+mn-cs"/>
                        </a:rPr>
                        <a:t>Edge processing algorithms </a:t>
                      </a:r>
                      <a:endParaRPr lang="en-US" dirty="0"/>
                    </a:p>
                  </a:txBody>
                  <a:tcPr/>
                </a:tc>
                <a:tc>
                  <a:txBody>
                    <a:bodyPr/>
                    <a:lstStyle/>
                    <a:p>
                      <a:r>
                        <a:rPr lang="en-US" sz="1800" kern="1200" dirty="0">
                          <a:solidFill>
                            <a:schemeClr val="dk1"/>
                          </a:solidFill>
                          <a:effectLst/>
                          <a:latin typeface="+mn-lt"/>
                          <a:ea typeface="+mn-ea"/>
                          <a:cs typeface="+mn-cs"/>
                        </a:rPr>
                        <a:t>More similar database is needed to compare all edge-based methods.</a:t>
                      </a:r>
                      <a:endParaRPr lang="en-US" dirty="0"/>
                    </a:p>
                  </a:txBody>
                  <a:tcPr/>
                </a:tc>
                <a:extLst>
                  <a:ext uri="{0D108BD9-81ED-4DB2-BD59-A6C34878D82A}">
                    <a16:rowId xmlns:a16="http://schemas.microsoft.com/office/drawing/2014/main" val="2649577839"/>
                  </a:ext>
                </a:extLst>
              </a:tr>
            </a:tbl>
          </a:graphicData>
        </a:graphic>
      </p:graphicFrame>
    </p:spTree>
    <p:extLst>
      <p:ext uri="{BB962C8B-B14F-4D97-AF65-F5344CB8AC3E}">
        <p14:creationId xmlns:p14="http://schemas.microsoft.com/office/powerpoint/2010/main" val="344922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FDEF769-AB5A-4C4E-B005-760845AD2429}"/>
              </a:ext>
            </a:extLst>
          </p:cNvPr>
          <p:cNvGraphicFramePr>
            <a:graphicFrameLocks noGrp="1"/>
          </p:cNvGraphicFramePr>
          <p:nvPr>
            <p:ph idx="1"/>
            <p:extLst>
              <p:ext uri="{D42A27DB-BD31-4B8C-83A1-F6EECF244321}">
                <p14:modId xmlns:p14="http://schemas.microsoft.com/office/powerpoint/2010/main" val="3234357874"/>
              </p:ext>
            </p:extLst>
          </p:nvPr>
        </p:nvGraphicFramePr>
        <p:xfrm>
          <a:off x="33338" y="0"/>
          <a:ext cx="12158662" cy="7172326"/>
        </p:xfrm>
        <a:graphic>
          <a:graphicData uri="http://schemas.openxmlformats.org/drawingml/2006/table">
            <a:tbl>
              <a:tblPr firstRow="1" bandRow="1">
                <a:tableStyleId>{5C22544A-7EE6-4342-B048-85BDC9FD1C3A}</a:tableStyleId>
              </a:tblPr>
              <a:tblGrid>
                <a:gridCol w="1222552">
                  <a:extLst>
                    <a:ext uri="{9D8B030D-6E8A-4147-A177-3AD203B41FA5}">
                      <a16:colId xmlns:a16="http://schemas.microsoft.com/office/drawing/2014/main" val="1430956147"/>
                    </a:ext>
                  </a:extLst>
                </a:gridCol>
                <a:gridCol w="2630310">
                  <a:extLst>
                    <a:ext uri="{9D8B030D-6E8A-4147-A177-3AD203B41FA5}">
                      <a16:colId xmlns:a16="http://schemas.microsoft.com/office/drawing/2014/main" val="2825592342"/>
                    </a:ext>
                  </a:extLst>
                </a:gridCol>
                <a:gridCol w="1782339">
                  <a:extLst>
                    <a:ext uri="{9D8B030D-6E8A-4147-A177-3AD203B41FA5}">
                      <a16:colId xmlns:a16="http://schemas.microsoft.com/office/drawing/2014/main" val="819646001"/>
                    </a:ext>
                  </a:extLst>
                </a:gridCol>
                <a:gridCol w="2875386">
                  <a:extLst>
                    <a:ext uri="{9D8B030D-6E8A-4147-A177-3AD203B41FA5}">
                      <a16:colId xmlns:a16="http://schemas.microsoft.com/office/drawing/2014/main" val="3595683279"/>
                    </a:ext>
                  </a:extLst>
                </a:gridCol>
                <a:gridCol w="1828574">
                  <a:extLst>
                    <a:ext uri="{9D8B030D-6E8A-4147-A177-3AD203B41FA5}">
                      <a16:colId xmlns:a16="http://schemas.microsoft.com/office/drawing/2014/main" val="2170109110"/>
                    </a:ext>
                  </a:extLst>
                </a:gridCol>
                <a:gridCol w="1819501">
                  <a:extLst>
                    <a:ext uri="{9D8B030D-6E8A-4147-A177-3AD203B41FA5}">
                      <a16:colId xmlns:a16="http://schemas.microsoft.com/office/drawing/2014/main" val="694864230"/>
                    </a:ext>
                  </a:extLst>
                </a:gridCol>
              </a:tblGrid>
              <a:tr h="8841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AUTHOR NAME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YEAR OF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PUBLISH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ALGORITHM</a:t>
                      </a:r>
                      <a:r>
                        <a:rPr lang="en-US" baseline="0" dirty="0"/>
                        <a:t> USED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DRAWBACKS</a:t>
                      </a:r>
                    </a:p>
                  </a:txBody>
                  <a:tcPr/>
                </a:tc>
                <a:extLst>
                  <a:ext uri="{0D108BD9-81ED-4DB2-BD59-A6C34878D82A}">
                    <a16:rowId xmlns:a16="http://schemas.microsoft.com/office/drawing/2014/main" val="3538738286"/>
                  </a:ext>
                </a:extLst>
              </a:tr>
              <a:tr h="1796929">
                <a:tc>
                  <a:txBody>
                    <a:bodyPr/>
                    <a:lstStyle/>
                    <a:p>
                      <a:r>
                        <a:rPr lang="en-US" sz="1800" b="0" i="0" kern="1200" dirty="0">
                          <a:solidFill>
                            <a:schemeClr val="dk1"/>
                          </a:solidFill>
                          <a:effectLst/>
                          <a:latin typeface="+mn-lt"/>
                          <a:ea typeface="+mn-ea"/>
                          <a:cs typeface="+mn-cs"/>
                        </a:rPr>
                        <a:t>6</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Detection of helmets on motorcyclists</a:t>
                      </a:r>
                    </a:p>
                    <a:p>
                      <a:endParaRPr lang="en-US" dirty="0"/>
                    </a:p>
                  </a:txBody>
                  <a:tcPr/>
                </a:tc>
                <a:tc>
                  <a:txBody>
                    <a:bodyPr/>
                    <a:lstStyle/>
                    <a:p>
                      <a:r>
                        <a:rPr lang="en-US" sz="1800" b="0" i="0" kern="1200" dirty="0" err="1">
                          <a:solidFill>
                            <a:schemeClr val="dk1"/>
                          </a:solidFill>
                          <a:effectLst/>
                          <a:latin typeface="+mn-lt"/>
                          <a:ea typeface="+mn-ea"/>
                          <a:cs typeface="+mn-cs"/>
                        </a:rPr>
                        <a:t>RomuereR.V.eSilva</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SIBGRAPI Conference on Graphics, Patterns and Images (SIBGRAPI),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Feb 2017</a:t>
                      </a:r>
                    </a:p>
                    <a:p>
                      <a:r>
                        <a:rPr lang="en-US" dirty="0"/>
                        <a:t>Volume :28</a:t>
                      </a:r>
                    </a:p>
                    <a:p>
                      <a:r>
                        <a:rPr lang="en-US" dirty="0"/>
                        <a:t>Issue: 9</a:t>
                      </a:r>
                    </a:p>
                  </a:txBody>
                  <a:tcPr/>
                </a:tc>
                <a:tc>
                  <a:txBody>
                    <a:bodyPr/>
                    <a:lstStyle/>
                    <a:p>
                      <a:r>
                        <a:rPr lang="en-US" sz="1800" b="0" i="0" kern="1200" dirty="0">
                          <a:solidFill>
                            <a:schemeClr val="dk1"/>
                          </a:solidFill>
                          <a:effectLst/>
                          <a:latin typeface="+mn-lt"/>
                          <a:ea typeface="+mn-ea"/>
                          <a:cs typeface="+mn-cs"/>
                        </a:rPr>
                        <a:t>Segmentation of moving objects</a:t>
                      </a:r>
                      <a:endParaRPr lang="en-US" dirty="0"/>
                    </a:p>
                  </a:txBody>
                  <a:tcPr/>
                </a:tc>
                <a:tc>
                  <a:txBody>
                    <a:bodyPr/>
                    <a:lstStyle/>
                    <a:p>
                      <a:r>
                        <a:rPr lang="en-US" dirty="0"/>
                        <a:t>Low Performance and high complexity .</a:t>
                      </a:r>
                    </a:p>
                  </a:txBody>
                  <a:tcPr/>
                </a:tc>
                <a:extLst>
                  <a:ext uri="{0D108BD9-81ED-4DB2-BD59-A6C34878D82A}">
                    <a16:rowId xmlns:a16="http://schemas.microsoft.com/office/drawing/2014/main" val="3310434181"/>
                  </a:ext>
                </a:extLst>
              </a:tr>
              <a:tr h="2703958">
                <a:tc>
                  <a:txBody>
                    <a:bodyPr/>
                    <a:lstStyle/>
                    <a:p>
                      <a:r>
                        <a:rPr lang="en-US"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Automated detection of helmet on motorcyclists from traffic surveillance videos: a comparative analysis using hand-crafted features and CNN</a:t>
                      </a:r>
                    </a:p>
                    <a:p>
                      <a:endParaRPr lang="en-US" dirty="0"/>
                    </a:p>
                  </a:txBody>
                  <a:tcPr/>
                </a:tc>
                <a:tc>
                  <a:txBody>
                    <a:bodyPr/>
                    <a:lstStyle/>
                    <a:p>
                      <a:r>
                        <a:rPr lang="en-US" sz="1800" b="0" i="0" u="sng" kern="1200" dirty="0" err="1">
                          <a:solidFill>
                            <a:schemeClr val="dk1"/>
                          </a:solidFill>
                          <a:effectLst/>
                          <a:latin typeface="+mn-lt"/>
                          <a:ea typeface="+mn-ea"/>
                          <a:cs typeface="+mn-cs"/>
                          <a:hlinkClick r:id="rId2"/>
                        </a:rPr>
                        <a:t>Linu</a:t>
                      </a:r>
                      <a:r>
                        <a:rPr lang="en-US" sz="1800" b="0" i="0" u="sng" kern="1200" dirty="0">
                          <a:solidFill>
                            <a:schemeClr val="dk1"/>
                          </a:solidFill>
                          <a:effectLst/>
                          <a:latin typeface="+mn-lt"/>
                          <a:ea typeface="+mn-ea"/>
                          <a:cs typeface="+mn-cs"/>
                          <a:hlinkClick r:id="rId2"/>
                        </a:rPr>
                        <a:t> Shine</a:t>
                      </a:r>
                      <a:r>
                        <a:rPr lang="en-US" sz="1800" b="0" i="0" kern="1200" dirty="0">
                          <a:solidFill>
                            <a:schemeClr val="dk1"/>
                          </a:solidFill>
                          <a:effectLst/>
                          <a:latin typeface="+mn-lt"/>
                          <a:ea typeface="+mn-ea"/>
                          <a:cs typeface="+mn-cs"/>
                        </a:rPr>
                        <a:t> &amp; </a:t>
                      </a:r>
                    </a:p>
                    <a:p>
                      <a:r>
                        <a:rPr lang="en-US" sz="1800" b="0" i="0" u="sng" kern="1200" dirty="0">
                          <a:solidFill>
                            <a:schemeClr val="dk1"/>
                          </a:solidFill>
                          <a:effectLst/>
                          <a:latin typeface="+mn-lt"/>
                          <a:ea typeface="+mn-ea"/>
                          <a:cs typeface="+mn-cs"/>
                          <a:hlinkClick r:id="rId3"/>
                        </a:rPr>
                        <a:t>Jiji C. V.</a:t>
                      </a:r>
                      <a:r>
                        <a:rPr lang="en-US" sz="1800" b="0" i="0" kern="1200" dirty="0">
                          <a:solidFill>
                            <a:schemeClr val="dk1"/>
                          </a:solidFill>
                          <a:effectLst/>
                          <a:latin typeface="+mn-lt"/>
                          <a:ea typeface="+mn-ea"/>
                          <a:cs typeface="+mn-cs"/>
                        </a:rPr>
                        <a:t> </a:t>
                      </a:r>
                    </a:p>
                    <a:p>
                      <a:endParaRPr lang="en-US" dirty="0"/>
                    </a:p>
                  </a:txBody>
                  <a:tcPr/>
                </a:tc>
                <a:tc>
                  <a:txBody>
                    <a:bodyPr/>
                    <a:lstStyle/>
                    <a:p>
                      <a:r>
                        <a:rPr lang="en-US" sz="1800" b="0" i="0" kern="1200" dirty="0">
                          <a:solidFill>
                            <a:schemeClr val="dk1"/>
                          </a:solidFill>
                          <a:effectLst/>
                          <a:latin typeface="+mn-lt"/>
                          <a:ea typeface="+mn-ea"/>
                          <a:cs typeface="+mn-cs"/>
                        </a:rPr>
                        <a:t>February 2020,Multimedia tools and applications </a:t>
                      </a:r>
                    </a:p>
                    <a:p>
                      <a:r>
                        <a:rPr lang="en-US" dirty="0"/>
                        <a:t>Volume :79</a:t>
                      </a:r>
                    </a:p>
                    <a:p>
                      <a:r>
                        <a:rPr lang="en-US" dirty="0"/>
                        <a:t>Issue:9</a:t>
                      </a:r>
                    </a:p>
                    <a:p>
                      <a:endParaRPr lang="en-US" dirty="0"/>
                    </a:p>
                  </a:txBody>
                  <a:tcPr/>
                </a:tc>
                <a:tc>
                  <a:txBody>
                    <a:bodyPr/>
                    <a:lstStyle/>
                    <a:p>
                      <a:r>
                        <a:rPr lang="en-US" sz="1800" b="0" i="0" kern="1200" dirty="0">
                          <a:solidFill>
                            <a:schemeClr val="dk1"/>
                          </a:solidFill>
                          <a:effectLst/>
                          <a:latin typeface="+mn-lt"/>
                          <a:ea typeface="+mn-ea"/>
                          <a:cs typeface="+mn-cs"/>
                        </a:rPr>
                        <a:t>A comparative analysis using hand-crafted features and CNN.</a:t>
                      </a:r>
                      <a:endParaRPr lang="en-US" dirty="0"/>
                    </a:p>
                  </a:txBody>
                  <a:tcPr/>
                </a:tc>
                <a:tc>
                  <a:txBody>
                    <a:bodyPr/>
                    <a:lstStyle/>
                    <a:p>
                      <a:r>
                        <a:rPr lang="en-US" dirty="0"/>
                        <a:t>Suitable only at particular whether conditions and low performance .</a:t>
                      </a:r>
                    </a:p>
                  </a:txBody>
                  <a:tcPr/>
                </a:tc>
                <a:extLst>
                  <a:ext uri="{0D108BD9-81ED-4DB2-BD59-A6C34878D82A}">
                    <a16:rowId xmlns:a16="http://schemas.microsoft.com/office/drawing/2014/main" val="1532186871"/>
                  </a:ext>
                </a:extLst>
              </a:tr>
              <a:tr h="1787327">
                <a:tc>
                  <a:txBody>
                    <a:bodyPr/>
                    <a:lstStyle/>
                    <a:p>
                      <a:r>
                        <a:rPr lang="en-US" dirty="0"/>
                        <a:t>8</a:t>
                      </a:r>
                    </a:p>
                  </a:txBody>
                  <a:tcPr/>
                </a:tc>
                <a:tc>
                  <a:txBody>
                    <a:bodyPr/>
                    <a:lstStyle/>
                    <a:p>
                      <a:r>
                        <a:rPr lang="en-US" dirty="0"/>
                        <a:t>Detection of Non-Helmet Riders and Extraction of License Plate Number using Yolo v2 and OCR Method</a:t>
                      </a:r>
                    </a:p>
                  </a:txBody>
                  <a:tcPr/>
                </a:tc>
                <a:tc>
                  <a:txBody>
                    <a:bodyPr/>
                    <a:lstStyle/>
                    <a:p>
                      <a:r>
                        <a:rPr lang="en-US" dirty="0"/>
                        <a:t>Prajwal M. J., </a:t>
                      </a:r>
                      <a:r>
                        <a:rPr lang="en-US" dirty="0" err="1"/>
                        <a:t>Tejas</a:t>
                      </a:r>
                      <a:r>
                        <a:rPr lang="en-US" dirty="0"/>
                        <a:t> K. B.,</a:t>
                      </a:r>
                    </a:p>
                  </a:txBody>
                  <a:tcPr/>
                </a:tc>
                <a:tc>
                  <a:txBody>
                    <a:bodyPr/>
                    <a:lstStyle/>
                    <a:p>
                      <a:r>
                        <a:rPr lang="en-US" dirty="0"/>
                        <a:t>International Journal of Innovative Technology and Exploring Engineering (IJITEE),</a:t>
                      </a:r>
                    </a:p>
                    <a:p>
                      <a:r>
                        <a:rPr lang="en-US" dirty="0"/>
                        <a:t>December 2019</a:t>
                      </a:r>
                    </a:p>
                    <a:p>
                      <a:r>
                        <a:rPr lang="en-US" dirty="0"/>
                        <a:t>Volume :9 Issue:2</a:t>
                      </a:r>
                    </a:p>
                  </a:txBody>
                  <a:tcPr/>
                </a:tc>
                <a:tc>
                  <a:txBody>
                    <a:bodyPr/>
                    <a:lstStyle/>
                    <a:p>
                      <a:r>
                        <a:rPr lang="en-US" dirty="0"/>
                        <a:t>Yolo v2 and OCR Method</a:t>
                      </a:r>
                    </a:p>
                  </a:txBody>
                  <a:tcPr/>
                </a:tc>
                <a:tc>
                  <a:txBody>
                    <a:bodyPr/>
                    <a:lstStyle/>
                    <a:p>
                      <a:r>
                        <a:rPr lang="en-US" dirty="0"/>
                        <a:t>More complex </a:t>
                      </a:r>
                    </a:p>
                  </a:txBody>
                  <a:tcPr/>
                </a:tc>
                <a:extLst>
                  <a:ext uri="{0D108BD9-81ED-4DB2-BD59-A6C34878D82A}">
                    <a16:rowId xmlns:a16="http://schemas.microsoft.com/office/drawing/2014/main" val="4229292891"/>
                  </a:ext>
                </a:extLst>
              </a:tr>
            </a:tbl>
          </a:graphicData>
        </a:graphic>
      </p:graphicFrame>
    </p:spTree>
    <p:extLst>
      <p:ext uri="{BB962C8B-B14F-4D97-AF65-F5344CB8AC3E}">
        <p14:creationId xmlns:p14="http://schemas.microsoft.com/office/powerpoint/2010/main" val="133391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061CD25C-3541-4A3A-94DA-AA5BD203C5A1}"/>
              </a:ext>
            </a:extLst>
          </p:cNvPr>
          <p:cNvGraphicFramePr>
            <a:graphicFrameLocks noGrp="1"/>
          </p:cNvGraphicFramePr>
          <p:nvPr>
            <p:ph idx="1"/>
            <p:extLst>
              <p:ext uri="{D42A27DB-BD31-4B8C-83A1-F6EECF244321}">
                <p14:modId xmlns:p14="http://schemas.microsoft.com/office/powerpoint/2010/main" val="1966050355"/>
              </p:ext>
            </p:extLst>
          </p:nvPr>
        </p:nvGraphicFramePr>
        <p:xfrm>
          <a:off x="0" y="1"/>
          <a:ext cx="12192000" cy="7024955"/>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1193289764"/>
                    </a:ext>
                  </a:extLst>
                </a:gridCol>
                <a:gridCol w="2771775">
                  <a:extLst>
                    <a:ext uri="{9D8B030D-6E8A-4147-A177-3AD203B41FA5}">
                      <a16:colId xmlns:a16="http://schemas.microsoft.com/office/drawing/2014/main" val="1968433010"/>
                    </a:ext>
                  </a:extLst>
                </a:gridCol>
                <a:gridCol w="1879834">
                  <a:extLst>
                    <a:ext uri="{9D8B030D-6E8A-4147-A177-3AD203B41FA5}">
                      <a16:colId xmlns:a16="http://schemas.microsoft.com/office/drawing/2014/main" val="1019370052"/>
                    </a:ext>
                  </a:extLst>
                </a:gridCol>
                <a:gridCol w="2406416">
                  <a:extLst>
                    <a:ext uri="{9D8B030D-6E8A-4147-A177-3AD203B41FA5}">
                      <a16:colId xmlns:a16="http://schemas.microsoft.com/office/drawing/2014/main" val="450693784"/>
                    </a:ext>
                  </a:extLst>
                </a:gridCol>
                <a:gridCol w="1299310">
                  <a:extLst>
                    <a:ext uri="{9D8B030D-6E8A-4147-A177-3AD203B41FA5}">
                      <a16:colId xmlns:a16="http://schemas.microsoft.com/office/drawing/2014/main" val="1773677546"/>
                    </a:ext>
                  </a:extLst>
                </a:gridCol>
                <a:gridCol w="2672615">
                  <a:extLst>
                    <a:ext uri="{9D8B030D-6E8A-4147-A177-3AD203B41FA5}">
                      <a16:colId xmlns:a16="http://schemas.microsoft.com/office/drawing/2014/main" val="1709519061"/>
                    </a:ext>
                  </a:extLst>
                </a:gridCol>
              </a:tblGrid>
              <a:tr h="8667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AUTHOR NAME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YEAR OF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PUBLISH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ALGORITHM</a:t>
                      </a:r>
                      <a:r>
                        <a:rPr lang="en-US" baseline="0" dirty="0"/>
                        <a:t> USED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DRAWBACKS</a:t>
                      </a:r>
                    </a:p>
                  </a:txBody>
                  <a:tcPr/>
                </a:tc>
                <a:extLst>
                  <a:ext uri="{0D108BD9-81ED-4DB2-BD59-A6C34878D82A}">
                    <a16:rowId xmlns:a16="http://schemas.microsoft.com/office/drawing/2014/main" val="1026446423"/>
                  </a:ext>
                </a:extLst>
              </a:tr>
              <a:tr h="1752600">
                <a:tc>
                  <a:txBody>
                    <a:bodyPr/>
                    <a:lstStyle/>
                    <a:p>
                      <a:r>
                        <a:rPr lang="en-US"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License Plate Recognition in Urban Road Based on Vehicle Tracking and Result Integration</a:t>
                      </a:r>
                    </a:p>
                    <a:p>
                      <a:endParaRPr lang="en-US" dirty="0"/>
                    </a:p>
                  </a:txBody>
                  <a:tcPr/>
                </a:tc>
                <a:tc>
                  <a:txBody>
                    <a:bodyPr/>
                    <a:lstStyle/>
                    <a:p>
                      <a:r>
                        <a:rPr lang="en-US" sz="1800" b="0" i="0" kern="1200" dirty="0" err="1">
                          <a:solidFill>
                            <a:schemeClr val="dk1"/>
                          </a:solidFill>
                          <a:effectLst/>
                          <a:latin typeface="+mn-lt"/>
                          <a:ea typeface="+mn-ea"/>
                          <a:cs typeface="+mn-cs"/>
                        </a:rPr>
                        <a:t>Chengyang</a:t>
                      </a:r>
                      <a:r>
                        <a:rPr lang="en-US" sz="1800" b="0" i="0" kern="1200" dirty="0">
                          <a:solidFill>
                            <a:schemeClr val="dk1"/>
                          </a:solidFill>
                          <a:effectLst/>
                          <a:latin typeface="+mn-lt"/>
                          <a:ea typeface="+mn-ea"/>
                          <a:cs typeface="+mn-cs"/>
                        </a:rPr>
                        <a:t> Li and </a:t>
                      </a:r>
                      <a:r>
                        <a:rPr lang="en-US" sz="1800" b="0" i="0" kern="1200" dirty="0" err="1">
                          <a:solidFill>
                            <a:schemeClr val="dk1"/>
                          </a:solidFill>
                          <a:effectLst/>
                          <a:latin typeface="+mn-lt"/>
                          <a:ea typeface="+mn-ea"/>
                          <a:cs typeface="+mn-cs"/>
                        </a:rPr>
                        <a:t>Zhongguo</a:t>
                      </a:r>
                      <a:r>
                        <a:rPr lang="en-US" sz="1800" b="0" i="0" kern="1200" dirty="0">
                          <a:solidFill>
                            <a:schemeClr val="dk1"/>
                          </a:solidFill>
                          <a:effectLst/>
                          <a:latin typeface="+mn-lt"/>
                          <a:ea typeface="+mn-ea"/>
                          <a:cs typeface="+mn-cs"/>
                        </a:rPr>
                        <a:t> Yang</a:t>
                      </a:r>
                      <a:endParaRPr lang="en-US" dirty="0"/>
                    </a:p>
                  </a:txBody>
                  <a:tcPr/>
                </a:tc>
                <a:tc>
                  <a:txBody>
                    <a:bodyPr/>
                    <a:lstStyle/>
                    <a:p>
                      <a:r>
                        <a:rPr lang="en-US" sz="1800" b="1" i="0" u="sng" kern="1200" dirty="0">
                          <a:solidFill>
                            <a:schemeClr val="dk1"/>
                          </a:solidFill>
                          <a:effectLst/>
                          <a:latin typeface="+mn-lt"/>
                          <a:ea typeface="+mn-ea"/>
                          <a:cs typeface="+mn-cs"/>
                          <a:hlinkClick r:id="rId2"/>
                        </a:rPr>
                        <a:t>Journal of Intelligent Systems</a:t>
                      </a:r>
                      <a:r>
                        <a:rPr lang="en-US" sz="1800" b="1" i="0" u="sng" kern="1200" dirty="0">
                          <a:solidFill>
                            <a:schemeClr val="dk1"/>
                          </a:solidFill>
                          <a:effectLst/>
                          <a:latin typeface="+mn-lt"/>
                          <a:ea typeface="+mn-ea"/>
                          <a:cs typeface="+mn-cs"/>
                        </a:rPr>
                        <a:t>,</a:t>
                      </a:r>
                    </a:p>
                    <a:p>
                      <a:r>
                        <a:rPr lang="en-US" sz="1800" b="0" i="0" kern="1200" dirty="0">
                          <a:solidFill>
                            <a:schemeClr val="dk1"/>
                          </a:solidFill>
                          <a:effectLst/>
                          <a:latin typeface="+mn-lt"/>
                          <a:ea typeface="+mn-ea"/>
                          <a:cs typeface="+mn-cs"/>
                        </a:rPr>
                        <a:t>September 7, 2019</a:t>
                      </a:r>
                    </a:p>
                    <a:p>
                      <a:r>
                        <a:rPr lang="en-US" sz="1800" b="0" i="0" kern="1200" dirty="0">
                          <a:solidFill>
                            <a:schemeClr val="dk1"/>
                          </a:solidFill>
                          <a:effectLst/>
                          <a:latin typeface="+mn-lt"/>
                          <a:ea typeface="+mn-ea"/>
                          <a:cs typeface="+mn-cs"/>
                        </a:rPr>
                        <a:t>Volume:29</a:t>
                      </a:r>
                    </a:p>
                    <a:p>
                      <a:r>
                        <a:rPr lang="en-US" sz="1800" b="0" i="0" kern="1200" dirty="0">
                          <a:solidFill>
                            <a:schemeClr val="dk1"/>
                          </a:solidFill>
                          <a:effectLst/>
                          <a:latin typeface="+mn-lt"/>
                          <a:ea typeface="+mn-ea"/>
                          <a:cs typeface="+mn-cs"/>
                        </a:rPr>
                        <a:t>Issue:1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Segmentation-Based LPR</a:t>
                      </a:r>
                    </a:p>
                    <a:p>
                      <a:endParaRPr lang="en-US" dirty="0"/>
                    </a:p>
                  </a:txBody>
                  <a:tcPr/>
                </a:tc>
                <a:tc>
                  <a:txBody>
                    <a:bodyPr/>
                    <a:lstStyle/>
                    <a:p>
                      <a:r>
                        <a:rPr lang="en-US" dirty="0"/>
                        <a:t>Not Accurate .</a:t>
                      </a:r>
                    </a:p>
                  </a:txBody>
                  <a:tcPr/>
                </a:tc>
                <a:extLst>
                  <a:ext uri="{0D108BD9-81ED-4DB2-BD59-A6C34878D82A}">
                    <a16:rowId xmlns:a16="http://schemas.microsoft.com/office/drawing/2014/main" val="794044935"/>
                  </a:ext>
                </a:extLst>
              </a:tr>
              <a:tr h="0">
                <a:tc>
                  <a:txBody>
                    <a:bodyPr/>
                    <a:lstStyle/>
                    <a:p>
                      <a:r>
                        <a:rPr lang="en-US"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An Automatic Number Plate Recognition System under Image Processing</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err="1"/>
                        <a:t>Sarbjit</a:t>
                      </a:r>
                      <a:r>
                        <a:rPr lang="en-IN" sz="1800" dirty="0"/>
                        <a:t> Kaur</a:t>
                      </a:r>
                      <a:endParaRPr lang="en-US" sz="1800" dirty="0"/>
                    </a:p>
                    <a:p>
                      <a:endParaRPr lang="en-US" dirty="0"/>
                    </a:p>
                  </a:txBody>
                  <a:tcPr/>
                </a:tc>
                <a:tc>
                  <a:txBody>
                    <a:bodyPr/>
                    <a:lstStyle/>
                    <a:p>
                      <a:r>
                        <a:rPr lang="en-US" dirty="0"/>
                        <a:t>I.J. Intelligent Systems and Applications,</a:t>
                      </a:r>
                    </a:p>
                    <a:p>
                      <a:r>
                        <a:rPr lang="en-US" dirty="0"/>
                        <a:t>March 2016</a:t>
                      </a:r>
                    </a:p>
                    <a:p>
                      <a:r>
                        <a:rPr lang="en-US" dirty="0"/>
                        <a:t>Volume:6 </a:t>
                      </a:r>
                    </a:p>
                    <a:p>
                      <a:r>
                        <a:rPr lang="en-US" dirty="0"/>
                        <a:t>Issue:12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Ant Colony Optimization</a:t>
                      </a:r>
                      <a:endParaRPr lang="en-US" sz="180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In some cases, bad weather and hindrances can make automatic license plate recognition systems not completely effective.</a:t>
                      </a:r>
                      <a:br>
                        <a:rPr lang="en-US" sz="1800" dirty="0">
                          <a:effectLst/>
                        </a:rPr>
                      </a:br>
                      <a:br>
                        <a:rPr lang="en-US" sz="1800" dirty="0">
                          <a:effectLst/>
                        </a:rPr>
                      </a:br>
                      <a:endParaRPr lang="en-US" sz="1800" dirty="0"/>
                    </a:p>
                    <a:p>
                      <a:endParaRPr lang="en-US" dirty="0"/>
                    </a:p>
                  </a:txBody>
                  <a:tcPr/>
                </a:tc>
                <a:extLst>
                  <a:ext uri="{0D108BD9-81ED-4DB2-BD59-A6C34878D82A}">
                    <a16:rowId xmlns:a16="http://schemas.microsoft.com/office/drawing/2014/main" val="1929211288"/>
                  </a:ext>
                </a:extLst>
              </a:tr>
              <a:tr h="1570941">
                <a:tc>
                  <a:txBody>
                    <a:bodyPr/>
                    <a:lstStyle/>
                    <a:p>
                      <a:r>
                        <a:rPr lang="en-US" dirty="0"/>
                        <a:t>3</a:t>
                      </a:r>
                    </a:p>
                  </a:txBody>
                  <a:tcPr/>
                </a:tc>
                <a:tc>
                  <a:txBody>
                    <a:bodyPr/>
                    <a:lstStyle/>
                    <a:p>
                      <a:r>
                        <a:rPr lang="en-US" sz="1800" b="0" i="0" kern="1200" dirty="0">
                          <a:solidFill>
                            <a:schemeClr val="dk1"/>
                          </a:solidFill>
                          <a:effectLst/>
                          <a:latin typeface="+mn-lt"/>
                          <a:ea typeface="+mn-ea"/>
                          <a:cs typeface="+mn-cs"/>
                        </a:rPr>
                        <a:t>Smart Vehicle Number Plate Detection </a:t>
                      </a:r>
                    </a:p>
                    <a:p>
                      <a:r>
                        <a:rPr lang="en-US" sz="1800" b="0" i="0" kern="1200" dirty="0">
                          <a:solidFill>
                            <a:schemeClr val="dk1"/>
                          </a:solidFill>
                          <a:effectLst/>
                          <a:latin typeface="+mn-lt"/>
                          <a:ea typeface="+mn-ea"/>
                          <a:cs typeface="+mn-cs"/>
                        </a:rPr>
                        <a:t>System </a:t>
                      </a:r>
                    </a:p>
                    <a:p>
                      <a:endParaRPr lang="en-US" dirty="0"/>
                    </a:p>
                  </a:txBody>
                  <a:tcPr/>
                </a:tc>
                <a:tc>
                  <a:txBody>
                    <a:bodyPr/>
                    <a:lstStyle/>
                    <a:p>
                      <a:r>
                        <a:rPr lang="en-US" sz="1800" b="0" i="0" u="sng" kern="1200" dirty="0">
                          <a:solidFill>
                            <a:schemeClr val="dk1"/>
                          </a:solidFill>
                          <a:effectLst/>
                          <a:latin typeface="+mn-lt"/>
                          <a:ea typeface="+mn-ea"/>
                          <a:cs typeface="+mn-cs"/>
                          <a:hlinkClick r:id="rId3"/>
                        </a:rPr>
                        <a:t>Naveen Balaji </a:t>
                      </a:r>
                      <a:r>
                        <a:rPr lang="en-US" sz="1800" b="0" i="0" u="sng" kern="1200" dirty="0" err="1">
                          <a:solidFill>
                            <a:schemeClr val="dk1"/>
                          </a:solidFill>
                          <a:effectLst/>
                          <a:latin typeface="+mn-lt"/>
                          <a:ea typeface="+mn-ea"/>
                          <a:cs typeface="+mn-cs"/>
                          <a:hlinkClick r:id="rId3"/>
                        </a:rPr>
                        <a:t>Gowthaman</a:t>
                      </a:r>
                      <a:endParaRPr lang="en-US" dirty="0"/>
                    </a:p>
                  </a:txBody>
                  <a:tcPr/>
                </a:tc>
                <a:tc>
                  <a:txBody>
                    <a:bodyPr/>
                    <a:lstStyle/>
                    <a:p>
                      <a:r>
                        <a:rPr lang="en-US" dirty="0"/>
                        <a:t>Imperial Journal of interdisciplinary</a:t>
                      </a:r>
                    </a:p>
                    <a:p>
                      <a:r>
                        <a:rPr lang="en-US" dirty="0"/>
                        <a:t>Research(IJIR),</a:t>
                      </a:r>
                    </a:p>
                    <a:p>
                      <a:r>
                        <a:rPr lang="en-US" dirty="0"/>
                        <a:t>June 2017</a:t>
                      </a:r>
                    </a:p>
                    <a:p>
                      <a:r>
                        <a:rPr lang="en-US" dirty="0"/>
                        <a:t>Volume:3 Issue:6</a:t>
                      </a:r>
                    </a:p>
                  </a:txBody>
                  <a:tcPr/>
                </a:tc>
                <a:tc>
                  <a:txBody>
                    <a:bodyPr/>
                    <a:lstStyle/>
                    <a:p>
                      <a:r>
                        <a:rPr lang="en-US" dirty="0"/>
                        <a:t>Character Segmentation</a:t>
                      </a:r>
                    </a:p>
                  </a:txBody>
                  <a:tcPr/>
                </a:tc>
                <a:tc>
                  <a:txBody>
                    <a:bodyPr/>
                    <a:lstStyle/>
                    <a:p>
                      <a:r>
                        <a:rPr lang="en-US" dirty="0"/>
                        <a:t>Time Consuming Process .</a:t>
                      </a:r>
                    </a:p>
                  </a:txBody>
                  <a:tcPr/>
                </a:tc>
                <a:extLst>
                  <a:ext uri="{0D108BD9-81ED-4DB2-BD59-A6C34878D82A}">
                    <a16:rowId xmlns:a16="http://schemas.microsoft.com/office/drawing/2014/main" val="2320376188"/>
                  </a:ext>
                </a:extLst>
              </a:tr>
            </a:tbl>
          </a:graphicData>
        </a:graphic>
      </p:graphicFrame>
    </p:spTree>
    <p:extLst>
      <p:ext uri="{BB962C8B-B14F-4D97-AF65-F5344CB8AC3E}">
        <p14:creationId xmlns:p14="http://schemas.microsoft.com/office/powerpoint/2010/main" val="377504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5EBD48F-1AA9-49EE-8E3F-7E56ADBAFABC}"/>
              </a:ext>
            </a:extLst>
          </p:cNvPr>
          <p:cNvGraphicFramePr>
            <a:graphicFrameLocks noGrp="1"/>
          </p:cNvGraphicFramePr>
          <p:nvPr>
            <p:ph idx="1"/>
            <p:extLst>
              <p:ext uri="{D42A27DB-BD31-4B8C-83A1-F6EECF244321}">
                <p14:modId xmlns:p14="http://schemas.microsoft.com/office/powerpoint/2010/main" val="2744000254"/>
              </p:ext>
            </p:extLst>
          </p:nvPr>
        </p:nvGraphicFramePr>
        <p:xfrm>
          <a:off x="0" y="1"/>
          <a:ext cx="12192000" cy="71820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98257131"/>
                    </a:ext>
                  </a:extLst>
                </a:gridCol>
                <a:gridCol w="2032000">
                  <a:extLst>
                    <a:ext uri="{9D8B030D-6E8A-4147-A177-3AD203B41FA5}">
                      <a16:colId xmlns:a16="http://schemas.microsoft.com/office/drawing/2014/main" val="1492553689"/>
                    </a:ext>
                  </a:extLst>
                </a:gridCol>
                <a:gridCol w="2032000">
                  <a:extLst>
                    <a:ext uri="{9D8B030D-6E8A-4147-A177-3AD203B41FA5}">
                      <a16:colId xmlns:a16="http://schemas.microsoft.com/office/drawing/2014/main" val="87071649"/>
                    </a:ext>
                  </a:extLst>
                </a:gridCol>
                <a:gridCol w="2032000">
                  <a:extLst>
                    <a:ext uri="{9D8B030D-6E8A-4147-A177-3AD203B41FA5}">
                      <a16:colId xmlns:a16="http://schemas.microsoft.com/office/drawing/2014/main" val="4268624491"/>
                    </a:ext>
                  </a:extLst>
                </a:gridCol>
                <a:gridCol w="2032000">
                  <a:extLst>
                    <a:ext uri="{9D8B030D-6E8A-4147-A177-3AD203B41FA5}">
                      <a16:colId xmlns:a16="http://schemas.microsoft.com/office/drawing/2014/main" val="3339535325"/>
                    </a:ext>
                  </a:extLst>
                </a:gridCol>
                <a:gridCol w="2032000">
                  <a:extLst>
                    <a:ext uri="{9D8B030D-6E8A-4147-A177-3AD203B41FA5}">
                      <a16:colId xmlns:a16="http://schemas.microsoft.com/office/drawing/2014/main" val="2288345323"/>
                    </a:ext>
                  </a:extLst>
                </a:gridCol>
              </a:tblGrid>
              <a:tr h="12343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AUTHOR NAME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YEAR OF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PUBLISH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ALGORITHM</a:t>
                      </a:r>
                      <a:r>
                        <a:rPr lang="en-US" baseline="0" dirty="0"/>
                        <a:t> USED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DRAWBACKS</a:t>
                      </a:r>
                    </a:p>
                  </a:txBody>
                  <a:tcPr/>
                </a:tc>
                <a:extLst>
                  <a:ext uri="{0D108BD9-81ED-4DB2-BD59-A6C34878D82A}">
                    <a16:rowId xmlns:a16="http://schemas.microsoft.com/office/drawing/2014/main" val="486238518"/>
                  </a:ext>
                </a:extLst>
              </a:tr>
              <a:tr h="2510555">
                <a:tc>
                  <a:txBody>
                    <a:bodyPr/>
                    <a:lstStyle/>
                    <a:p>
                      <a:r>
                        <a:rPr lang="en-US" dirty="0"/>
                        <a:t>4</a:t>
                      </a:r>
                    </a:p>
                  </a:txBody>
                  <a:tcPr/>
                </a:tc>
                <a:tc>
                  <a:txBody>
                    <a:bodyPr/>
                    <a:lstStyle/>
                    <a:p>
                      <a:r>
                        <a:rPr lang="en-US" dirty="0"/>
                        <a:t>A Review Paper on License Plate Recognition System</a:t>
                      </a:r>
                    </a:p>
                  </a:txBody>
                  <a:tcPr/>
                </a:tc>
                <a:tc>
                  <a:txBody>
                    <a:bodyPr/>
                    <a:lstStyle/>
                    <a:p>
                      <a:r>
                        <a:rPr lang="en-US" dirty="0" err="1"/>
                        <a:t>Shally</a:t>
                      </a:r>
                      <a:r>
                        <a:rPr lang="en-US" dirty="0"/>
                        <a:t> Gupta*, Rajesh Singh, H.L. </a:t>
                      </a:r>
                      <a:r>
                        <a:rPr lang="en-US" dirty="0" err="1"/>
                        <a:t>Mandoria</a:t>
                      </a:r>
                      <a:endParaRPr lang="en-US" dirty="0"/>
                    </a:p>
                  </a:txBody>
                  <a:tcPr/>
                </a:tc>
                <a:tc>
                  <a:txBody>
                    <a:bodyPr/>
                    <a:lstStyle/>
                    <a:p>
                      <a:r>
                        <a:rPr lang="en-US" dirty="0"/>
                        <a:t>International Journal of Innovative Research in computer and communication Engineering ,2020</a:t>
                      </a:r>
                    </a:p>
                    <a:p>
                      <a:r>
                        <a:rPr lang="en-US" dirty="0"/>
                        <a:t>Volume :5</a:t>
                      </a:r>
                    </a:p>
                    <a:p>
                      <a:r>
                        <a:rPr lang="en-US" dirty="0"/>
                        <a:t>Issue:1</a:t>
                      </a:r>
                    </a:p>
                  </a:txBody>
                  <a:tcPr/>
                </a:tc>
                <a:tc>
                  <a:txBody>
                    <a:bodyPr/>
                    <a:lstStyle/>
                    <a:p>
                      <a:r>
                        <a:rPr lang="en-US" dirty="0"/>
                        <a:t>Segmentation and character recognition </a:t>
                      </a:r>
                    </a:p>
                  </a:txBody>
                  <a:tcPr/>
                </a:tc>
                <a:tc>
                  <a:txBody>
                    <a:bodyPr/>
                    <a:lstStyle/>
                    <a:p>
                      <a:r>
                        <a:rPr lang="en-US" dirty="0"/>
                        <a:t>Low performance </a:t>
                      </a:r>
                    </a:p>
                  </a:txBody>
                  <a:tcPr/>
                </a:tc>
                <a:extLst>
                  <a:ext uri="{0D108BD9-81ED-4DB2-BD59-A6C34878D82A}">
                    <a16:rowId xmlns:a16="http://schemas.microsoft.com/office/drawing/2014/main" val="3669785218"/>
                  </a:ext>
                </a:extLst>
              </a:tr>
              <a:tr h="3113089">
                <a:tc>
                  <a:txBody>
                    <a:bodyPr/>
                    <a:lstStyle/>
                    <a:p>
                      <a:r>
                        <a:rPr lang="en-US" dirty="0"/>
                        <a:t>5</a:t>
                      </a:r>
                    </a:p>
                  </a:txBody>
                  <a:tcPr/>
                </a:tc>
                <a:tc>
                  <a:txBody>
                    <a:bodyPr/>
                    <a:lstStyle/>
                    <a:p>
                      <a:r>
                        <a:rPr lang="en-US" dirty="0"/>
                        <a:t>A Real-Time Automatic Plate Recognition System Based on Optical Character Recognition and Wireless Sensor Networks for ITS</a:t>
                      </a:r>
                    </a:p>
                  </a:txBody>
                  <a:tcPr/>
                </a:tc>
                <a:tc>
                  <a:txBody>
                    <a:bodyPr/>
                    <a:lstStyle/>
                    <a:p>
                      <a:r>
                        <a:rPr lang="pt-BR" dirty="0"/>
                        <a:t>Nicole do Vale,Dalarmelina *, Marcio Andrey Teixeira and Rodolfo I. Meneguette</a:t>
                      </a:r>
                      <a:endParaRPr lang="en-US" dirty="0"/>
                    </a:p>
                  </a:txBody>
                  <a:tcPr/>
                </a:tc>
                <a:tc>
                  <a:txBody>
                    <a:bodyPr/>
                    <a:lstStyle/>
                    <a:p>
                      <a:r>
                        <a:rPr lang="en-US" dirty="0"/>
                        <a:t>MDPI Journals,</a:t>
                      </a:r>
                    </a:p>
                    <a:p>
                      <a:r>
                        <a:rPr lang="en-US" dirty="0"/>
                        <a:t>Dec 2019</a:t>
                      </a:r>
                    </a:p>
                    <a:p>
                      <a:r>
                        <a:rPr lang="en-US" dirty="0"/>
                        <a:t>Volume :22</a:t>
                      </a:r>
                    </a:p>
                    <a:p>
                      <a:r>
                        <a:rPr lang="en-US" dirty="0"/>
                        <a:t>Issue :10</a:t>
                      </a:r>
                    </a:p>
                  </a:txBody>
                  <a:tcPr/>
                </a:tc>
                <a:tc>
                  <a:txBody>
                    <a:bodyPr/>
                    <a:lstStyle/>
                    <a:p>
                      <a:r>
                        <a:rPr lang="en-US" dirty="0"/>
                        <a:t>Optical Character </a:t>
                      </a:r>
                      <a:r>
                        <a:rPr lang="en-US" dirty="0" err="1"/>
                        <a:t>Rcognition</a:t>
                      </a:r>
                      <a:r>
                        <a:rPr lang="en-US" dirty="0"/>
                        <a:t> (OCR)</a:t>
                      </a:r>
                    </a:p>
                  </a:txBody>
                  <a:tcPr/>
                </a:tc>
                <a:tc>
                  <a:txBody>
                    <a:bodyPr/>
                    <a:lstStyle/>
                    <a:p>
                      <a:r>
                        <a:rPr lang="en-US" dirty="0"/>
                        <a:t>Not Accurate </a:t>
                      </a:r>
                    </a:p>
                  </a:txBody>
                  <a:tcPr/>
                </a:tc>
                <a:extLst>
                  <a:ext uri="{0D108BD9-81ED-4DB2-BD59-A6C34878D82A}">
                    <a16:rowId xmlns:a16="http://schemas.microsoft.com/office/drawing/2014/main" val="4292423150"/>
                  </a:ext>
                </a:extLst>
              </a:tr>
            </a:tbl>
          </a:graphicData>
        </a:graphic>
      </p:graphicFrame>
    </p:spTree>
    <p:extLst>
      <p:ext uri="{BB962C8B-B14F-4D97-AF65-F5344CB8AC3E}">
        <p14:creationId xmlns:p14="http://schemas.microsoft.com/office/powerpoint/2010/main" val="377485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F845-69D3-48C8-9E82-F68E7A8E4C21}"/>
              </a:ext>
            </a:extLst>
          </p:cNvPr>
          <p:cNvSpPr>
            <a:spLocks noGrp="1"/>
          </p:cNvSpPr>
          <p:nvPr>
            <p:ph type="title"/>
          </p:nvPr>
        </p:nvSpPr>
        <p:spPr>
          <a:xfrm>
            <a:off x="1714500" y="624110"/>
            <a:ext cx="9790113" cy="1280890"/>
          </a:xfrm>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8645DD6-74E4-471D-A9D2-41EDA9DC70E0}"/>
              </a:ext>
            </a:extLst>
          </p:cNvPr>
          <p:cNvSpPr>
            <a:spLocks noGrp="1"/>
          </p:cNvSpPr>
          <p:nvPr>
            <p:ph idx="1"/>
          </p:nvPr>
        </p:nvSpPr>
        <p:spPr>
          <a:xfrm>
            <a:off x="1905000" y="1619250"/>
            <a:ext cx="9599612" cy="4291972"/>
          </a:xfrm>
        </p:spPr>
        <p:txBody>
          <a:bodyPr>
            <a:noAutofit/>
          </a:bodyPr>
          <a:lstStyle/>
          <a:p>
            <a:pPr marL="0" indent="0">
              <a:lnSpc>
                <a:spcPct val="150000"/>
              </a:lnSpc>
              <a:buNone/>
            </a:pPr>
            <a:r>
              <a:rPr lang="en-US" dirty="0"/>
              <a:t>    </a:t>
            </a:r>
            <a:r>
              <a:rPr lang="en-US" dirty="0">
                <a:effectLst/>
                <a:latin typeface="Times New Roman" panose="02020603050405020304" pitchFamily="18" charset="0"/>
                <a:ea typeface="Times New Roman" panose="02020603050405020304" pitchFamily="18" charset="0"/>
              </a:rPr>
              <a:t>Two-wheeler is the most convenient and easy mode of transportation. It is mandatory to wear a helmet in heavy traffic areas to prevent accidents. By considering the use of helmet, Governments have made it a punishable offense to ride a bike without a helmet and have adopted manual strategies to catch the violators. Image processing means processing the images based on the application with the specific parameters. Pre- processing is the first step to improve the quality of the images. The feature descriptor algorithm is used to extract the exact feature and to differentiate one feature from another. CNN classifier is used to split the images into two groups, one for training data and another for test data to use in classification. A Convolutional Neural Network (CNN) is a class of artificial neural networks used in image processing that is specifically designed to process pixel data. Then the license plate is detected.</a:t>
            </a:r>
            <a:endParaRPr lang="en-US" dirty="0"/>
          </a:p>
        </p:txBody>
      </p:sp>
    </p:spTree>
    <p:extLst>
      <p:ext uri="{BB962C8B-B14F-4D97-AF65-F5344CB8AC3E}">
        <p14:creationId xmlns:p14="http://schemas.microsoft.com/office/powerpoint/2010/main" val="294860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624110"/>
            <a:ext cx="9685337" cy="1280890"/>
          </a:xfrm>
        </p:spPr>
        <p:txBody>
          <a:bodyPr/>
          <a:lstStyle/>
          <a:p>
            <a:r>
              <a:rPr lang="en-US" b="1" dirty="0"/>
              <a:t>TECHNOLOGY STACK </a:t>
            </a:r>
            <a:br>
              <a:rPr lang="en-IN" dirty="0"/>
            </a:br>
            <a:endParaRPr lang="en-IN" dirty="0"/>
          </a:p>
        </p:txBody>
      </p:sp>
      <p:sp>
        <p:nvSpPr>
          <p:cNvPr id="3" name="Content Placeholder 2"/>
          <p:cNvSpPr>
            <a:spLocks noGrp="1"/>
          </p:cNvSpPr>
          <p:nvPr>
            <p:ph idx="1"/>
          </p:nvPr>
        </p:nvSpPr>
        <p:spPr>
          <a:xfrm>
            <a:off x="1647825" y="1733550"/>
            <a:ext cx="9532938" cy="4629150"/>
          </a:xfrm>
        </p:spPr>
        <p:txBody>
          <a:bodyPr>
            <a:normAutofit/>
          </a:bodyPr>
          <a:lstStyle/>
          <a:p>
            <a:pPr marL="0" marR="0" fontAlgn="base">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HARDWARE ENVIRONMENT</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Memory of 4 GB RAM.</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64 bit distribution capable of running 32 bit application.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1200*800 minimum screen resolution.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2 GB of available disk space minimum 4 GB recommended.</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SOFTWARE ENVIRONMENT</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Backend Language: Python</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Technology: Deep Learning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Windows 10</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Platform: IDLE (Python's Integrated Development and Learning Environment)</a:t>
            </a:r>
          </a:p>
          <a:p>
            <a:pPr marL="0" marR="0" indent="0" algn="just">
              <a:lnSpc>
                <a:spcPct val="115000"/>
              </a:lnSpc>
              <a:spcBef>
                <a:spcPts val="0"/>
              </a:spcBef>
              <a:spcAft>
                <a:spcPts val="0"/>
              </a:spcAft>
              <a:buNone/>
              <a:tabLst>
                <a:tab pos="718185" algn="l"/>
              </a:tabLst>
            </a:pPr>
            <a:endParaRPr lang="en-US" sz="1800" dirty="0">
              <a:effectLst/>
              <a:latin typeface="Times New Roman" panose="02020603050405020304" pitchFamily="18" charset="0"/>
              <a:ea typeface="Times New Roman" panose="02020603050405020304" pitchFamily="18" charset="0"/>
            </a:endParaRPr>
          </a:p>
          <a:p>
            <a:pPr marL="0" lvl="0" indent="0">
              <a:buNone/>
            </a:pPr>
            <a:endParaRPr lang="en-US" sz="2000" dirty="0">
              <a:latin typeface="+mj-lt"/>
              <a:cs typeface="Times New Roman" pitchFamily="18" charset="0"/>
            </a:endParaRPr>
          </a:p>
          <a:p>
            <a:pPr lvl="0"/>
            <a:endParaRPr lang="en-IN" dirty="0"/>
          </a:p>
        </p:txBody>
      </p:sp>
    </p:spTree>
    <p:extLst>
      <p:ext uri="{BB962C8B-B14F-4D97-AF65-F5344CB8AC3E}">
        <p14:creationId xmlns:p14="http://schemas.microsoft.com/office/powerpoint/2010/main" val="359392826"/>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1216</TotalTime>
  <Words>2775</Words>
  <Application>Microsoft Office PowerPoint</Application>
  <PresentationFormat>Widescreen</PresentationFormat>
  <Paragraphs>272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Symbol</vt:lpstr>
      <vt:lpstr>Times New Roman</vt:lpstr>
      <vt:lpstr>Wingdings 3</vt:lpstr>
      <vt:lpstr>Wisp</vt:lpstr>
      <vt:lpstr>AUTOMATIC DETECTION OF LICENSE PLATE NUMBER OF MOTORCYCLISTS WITHOUT HELMET</vt:lpstr>
      <vt:lpstr>INTRODUCTION</vt:lpstr>
      <vt:lpstr>PowerPoint Presentation</vt:lpstr>
      <vt:lpstr>PowerPoint Presentation</vt:lpstr>
      <vt:lpstr>PowerPoint Presentation</vt:lpstr>
      <vt:lpstr>PowerPoint Presentation</vt:lpstr>
      <vt:lpstr>PowerPoint Presentation</vt:lpstr>
      <vt:lpstr>PROBLEM STATEMENT</vt:lpstr>
      <vt:lpstr>TECHNOLOGY STACK  </vt:lpstr>
      <vt:lpstr>SYSYEM ARCHITECTURE                      HELMET DETECTION</vt:lpstr>
      <vt:lpstr>                  LICENSE PLATE DETETCTION</vt:lpstr>
      <vt:lpstr>Data flow Diagram</vt:lpstr>
      <vt:lpstr>USE CASE Diagram</vt:lpstr>
      <vt:lpstr>Activity Diagram</vt:lpstr>
      <vt:lpstr>MODULES</vt:lpstr>
      <vt:lpstr>                        HELMET DETECTION </vt:lpstr>
      <vt:lpstr>PowerPoint Presentation</vt:lpstr>
      <vt:lpstr>                    LICENSE PLATE DETECTION </vt:lpstr>
      <vt:lpstr>PowerPoint Presentation</vt:lpstr>
      <vt:lpstr>PowerPoint Presentation</vt:lpstr>
      <vt:lpstr>                        TESTING </vt:lpstr>
      <vt:lpstr>PowerPoint Presentation</vt:lpstr>
      <vt:lpstr>                    INTEGRATION TESTING</vt:lpstr>
      <vt:lpstr>PowerPoint Presentation</vt:lpstr>
      <vt:lpstr>SCREEN SHOTS </vt:lpstr>
      <vt:lpstr>PowerPoint Presentation</vt:lpstr>
      <vt:lpstr>PowerPoint Presentation</vt:lpstr>
      <vt:lpstr>CONCLUSION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BASED APPROACH FOR AUTOMATIC DETECTION OF BIKE RIDERS WITH NO HELMET</dc:title>
  <dc:creator>Pantech</dc:creator>
  <cp:lastModifiedBy>Brightlin A Selvamary</cp:lastModifiedBy>
  <cp:revision>120</cp:revision>
  <dcterms:created xsi:type="dcterms:W3CDTF">2019-09-16T19:52:42Z</dcterms:created>
  <dcterms:modified xsi:type="dcterms:W3CDTF">2021-06-19T03:51:50Z</dcterms:modified>
</cp:coreProperties>
</file>