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3" autoAdjust="0"/>
    <p:restoredTop sz="100000" autoAdjust="0"/>
  </p:normalViewPr>
  <p:slideViewPr>
    <p:cSldViewPr snapToGrid="0">
      <p:cViewPr>
        <p:scale>
          <a:sx n="48" d="100"/>
          <a:sy n="48"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1"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2"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4/4/2024</a:t>
            </a:fld>
            <a:endParaRPr lang="zh-CN" altLang="en-US" sz="1200">
              <a:latin typeface="Calibri" charset="0"/>
              <a:ea typeface="等线" charset="0"/>
              <a:cs typeface="Calibri" charset="0"/>
            </a:endParaRPr>
          </a:p>
        </p:txBody>
      </p:sp>
      <p:sp>
        <p:nvSpPr>
          <p:cNvPr id="13"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4"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7310939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2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70848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7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2912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86"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8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31214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4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2343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6982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546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5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8049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57"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8"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4031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61"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2"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6655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6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59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6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74603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17"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18"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20"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21"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charset="0"/>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charset="0"/>
            </a:endParaRPr>
          </a:p>
        </p:txBody>
      </p:sp>
      <p:sp>
        <p:nvSpPr>
          <p:cNvPr id="22"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charset="0"/>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charset="0"/>
            </a:endParaRPr>
          </a:p>
        </p:txBody>
      </p:sp>
      <p:sp>
        <p:nvSpPr>
          <p:cNvPr id="23"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4/4/2024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4"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5"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20166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735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4755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2"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34"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3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7"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142325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7"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8"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79"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80"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81" name="文本框"/>
          <p:cNvSpPr>
            <a:spLocks noGrp="1"/>
          </p:cNvSpPr>
          <p:nvPr>
            <p:ph type="title"/>
          </p:nvPr>
        </p:nvSpPr>
        <p:spPr>
          <a:xfrm>
            <a:off x="575894" y="729658"/>
            <a:ext cx="11029616" cy="59224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82"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
        <p:nvSpPr>
          <p:cNvPr id="83"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84"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6273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5246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693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6002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072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810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9448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91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493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2" cy="365126"/>
          </a:xfrm>
          <a:prstGeom prst="rect">
            <a:avLst/>
          </a:prstGeom>
          <a:noFill/>
          <a:ln w="12700" cap="flat" cmpd="sng">
            <a:noFill/>
            <a:prstDash val="solid"/>
            <a:miter/>
          </a:ln>
        </p:spPr>
      </p:pic>
    </p:spTree>
    <p:extLst>
      <p:ext uri="{BB962C8B-B14F-4D97-AF65-F5344CB8AC3E}">
        <p14:creationId xmlns:p14="http://schemas.microsoft.com/office/powerpoint/2010/main" val="190512652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charset="0"/>
                <a:cs typeface="Arial" pitchFamily="34" charset="0"/>
              </a:rPr>
              <a:t>KEYLOGGER AND SECURITY </a:t>
            </a:r>
            <a:endParaRPr lang="zh-CN" altLang="en-US" sz="3600" b="1" i="0" u="none" strike="noStrike" kern="1200" cap="all" spc="0" baseline="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885401" y="4330121"/>
            <a:ext cx="8296282"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1.A.Brightline </a:t>
            </a:r>
            <a:r>
              <a:rPr lang="en-US" altLang="zh-CN" sz="2000" b="1" i="0" u="none" strike="noStrike" kern="1200" cap="none" spc="0" baseline="0">
                <a:solidFill>
                  <a:srgbClr val="1481AC"/>
                </a:solidFill>
                <a:latin typeface="Arial" pitchFamily="34" charset="0"/>
                <a:ea typeface="华文中宋" charset="0"/>
                <a:cs typeface="Arial" pitchFamily="34" charset="0"/>
              </a:rPr>
              <a:t>Viji-vv</a:t>
            </a:r>
            <a:r>
              <a:rPr lang="en-US" altLang="zh-CN" sz="2000" b="1" i="0" u="none" strike="noStrike" kern="1200" cap="none" spc="0" baseline="0" dirty="0">
                <a:solidFill>
                  <a:srgbClr val="1481AC"/>
                </a:solidFill>
                <a:latin typeface="Arial" pitchFamily="34" charset="0"/>
                <a:ea typeface="华文中宋" charset="0"/>
                <a:cs typeface="Arial" pitchFamily="34" charset="0"/>
              </a:rPr>
              <a:t> college of engineering -computer science and engineering </a:t>
            </a:r>
            <a:endParaRPr lang="zh-CN" altLang="en-US" sz="2000" b="1" i="0" u="none" strike="noStrike" kern="1200" cap="none" spc="0" baseline="0" dirty="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1963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72"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
        <p:nvSpPr>
          <p:cNvPr id="73" name="矩形"/>
          <p:cNvSpPr>
            <a:spLocks/>
          </p:cNvSpPr>
          <p:nvPr/>
        </p:nvSpPr>
        <p:spPr>
          <a:xfrm>
            <a:off x="612764" y="1326248"/>
            <a:ext cx="11271185" cy="4670782"/>
          </a:xfrm>
          <a:prstGeom prst="rect">
            <a:avLst/>
          </a:prstGeom>
          <a:noFill/>
          <a:ln w="12700" cap="flat" cmpd="sng">
            <a:noFill/>
            <a:prstDash val="solid"/>
            <a:miter/>
          </a:ln>
        </p:spPr>
      </p:sp>
      <p:sp>
        <p:nvSpPr>
          <p:cNvPr id="74" name="矩形"/>
          <p:cNvSpPr>
            <a:spLocks/>
          </p:cNvSpPr>
          <p:nvPr/>
        </p:nvSpPr>
        <p:spPr>
          <a:xfrm>
            <a:off x="340173" y="1343004"/>
            <a:ext cx="10568053" cy="4091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1."Keylogger Detection and Prevention Techniques: A Survey" by Mohammad Rashed Iqbal Faruqui and Md. Liakat Ali</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2."A Study of Keyloggers and Detection Techniques" by Richa Singh and Mayank Dave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3."Keylogger Detection Using Machine Learning Techniques" by Yuming Zhang, Jianwei Niu, and Shuai Li</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4."Enhancing Computer Security against Keyloggers" by Quynh Nguyen and Madhusudan Singh</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5."Machine Learning-Based Keylogger Detection System" by Ashraf El-Sisi and Eslam Gamal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6."A Survey of Keylogger Detection and Prevention Techniques" by T. Kavitha and N. Balakumar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7."Seurity Issues and Solutions in Computer Systems: A Review" by Samer Samarah and Muneer Bani Yassein.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06742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文本框"/>
          <p:cNvSpPr>
            <a:spLocks noGrp="1"/>
          </p:cNvSpPr>
          <p:nvPr>
            <p:ph type="title"/>
          </p:nvPr>
        </p:nvSpPr>
        <p:spPr>
          <a:xfrm>
            <a:off x="1463041" y="2766217"/>
            <a:ext cx="9298745" cy="132556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85174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9"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56895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3"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charset="0"/>
                <a:ea typeface="华文中宋" charset="0"/>
                <a:cs typeface="Lucida Sans"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40236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7"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keyloggers are often used by cypercriminals to steal sensitive information  such as passwords,credit card numbers ,and personal  messages.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This involves gathering data on user interactions.</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system activities, and potentially malicious behavior..</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Raw data often needs to be cleaned, normalized, and formatted before it can be effectively analyzed.</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This step ensures that the data is suitable for machine learning algorithms.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Machine learning algorithms, such as anomaly detection or pattern.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recognition models, can be trained on preprocessed data to identify abnormal behavior indicative of keylogging activity.</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Once the machine learning model is trained and tested, it needs to be deployed within the system or network infrastructure.</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where it can actively monitor and detect potential keylogger threats.</a:t>
            </a:r>
          </a:p>
          <a:p>
            <a:pPr marL="0" lvl="1" indent="0" algn="l">
              <a:lnSpc>
                <a:spcPct val="100000"/>
              </a:lnSpc>
              <a:spcBef>
                <a:spcPct val="20000"/>
              </a:spcBef>
              <a:spcAft>
                <a:spcPts val="600"/>
              </a:spcAft>
              <a:buNone/>
            </a:pPr>
            <a:r>
              <a:rPr lang="en-US" altLang="zh-CN" sz="1200" b="1" i="0" u="none" strike="noStrike" kern="1200" cap="none" spc="0" baseline="0">
                <a:solidFill>
                  <a:srgbClr val="404040"/>
                </a:solidFill>
                <a:latin typeface="Calibri" charset="0"/>
                <a:ea typeface="华文中宋" charset="0"/>
                <a:cs typeface="Calibri" charset="0"/>
              </a:rPr>
              <a:t>         Evaluation: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Continuous evaluation is essential to assess the effectiveness of the deployed solution.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This may involve monitoring detection rates, false positives, and other metrics to ensure that the system remains robust against evolving threats.</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6015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51" name="文本框"/>
          <p:cNvSpPr>
            <a:spLocks noGrp="1"/>
          </p:cNvSpPr>
          <p:nvPr>
            <p:ph type="body" idx="1"/>
          </p:nvPr>
        </p:nvSpPr>
        <p:spPr>
          <a:xfrm>
            <a:off x="619291" y="1511571"/>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52" name="矩形"/>
          <p:cNvSpPr>
            <a:spLocks/>
          </p:cNvSpPr>
          <p:nvPr/>
        </p:nvSpPr>
        <p:spPr>
          <a:xfrm>
            <a:off x="703025" y="1514451"/>
            <a:ext cx="5173810" cy="4091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"System Approach" section outlines the overall strategy and methodology for developing and implementing keylogger and security. Here's a suggested structure for this section: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System requirements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Python IDLE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Library required to build the model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pynput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json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7036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华文中宋" charset="0"/>
                <a:cs typeface="Lucida Sans" charset="0"/>
              </a:rPr>
              <a:t>Choose appropriate machine learning algorithms based on the nature of the data and the problem at hand.</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华文中宋" charset="0"/>
                <a:cs typeface="Lucida Sans" charset="0"/>
              </a:rPr>
              <a:t>For keylogger detection, anomaly detection algorithms such as Isolation Forest, One-Class SVM, or deep learning models like recurrent neural networks (RNNs) may be suitable.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24485"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Franklin Gothic Book" charset="0"/>
                <a:cs typeface="Franklin Gothic Book" charset="0"/>
              </a:rPr>
              <a:t>      Collect data from various sources such as user inputs, system logs, network traffic, etc.</a:t>
            </a:r>
          </a:p>
          <a:p>
            <a:pPr marL="324485"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Franklin Gothic Book" charset="0"/>
                <a:cs typeface="Franklin Gothic Book" charset="0"/>
              </a:rPr>
              <a:t>       Ensure the data is representative of both normal and potentially malicious activities. </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0"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华文中宋" charset="0"/>
                <a:cs typeface="Lucida Sans" charset="0"/>
              </a:rPr>
              <a:t>             Split the collected data into training and validation sets.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24485" lvl="1" indent="0" algn="l">
              <a:lnSpc>
                <a:spcPct val="100000"/>
              </a:lnSpc>
              <a:spcBef>
                <a:spcPct val="20000"/>
              </a:spcBef>
              <a:spcAft>
                <a:spcPts val="600"/>
              </a:spcAft>
              <a:buNone/>
            </a:pPr>
            <a:r>
              <a:rPr lang="en-US" altLang="zh-CN" sz="1700" b="0" i="0" u="none" strike="noStrike" kern="1200" cap="none" spc="0" baseline="0">
                <a:solidFill>
                  <a:srgbClr val="404040"/>
                </a:solidFill>
                <a:latin typeface="Franklin Gothic Book" charset="0"/>
                <a:ea typeface="华文中宋" charset="0"/>
                <a:cs typeface="Lucida Sans" charset="0"/>
              </a:rPr>
              <a:t>     In the prediction process, input new data streams in real-time or periodically.</a:t>
            </a:r>
            <a:endParaRPr lang="zh-CN" altLang="en-US" sz="1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80315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89" name="图片"/>
          <p:cNvSpPr>
            <a:spLocks noGrp="1"/>
          </p:cNvSpPr>
          <p:nvPr>
            <p:ph type="clipArt" idx="1"/>
          </p:nvPr>
        </p:nvSpPr>
        <p:spPr>
          <a:xfrm>
            <a:off x="581192" y="1302026"/>
            <a:ext cx="11029615" cy="4673324"/>
          </a:xfrm>
          <a:prstGeom prst="rect">
            <a:avLst/>
          </a:prstGeom>
          <a:noFill/>
          <a:ln w="12700" cap="flat" cmpd="sng">
            <a:noFill/>
            <a:prstDash val="solid"/>
            <a:miter/>
          </a:ln>
        </p:spPr>
      </p:sp>
      <p:pic>
        <p:nvPicPr>
          <p:cNvPr id="90" name="图片"/>
          <p:cNvPicPr>
            <a:picLocks noChangeAspect="1"/>
          </p:cNvPicPr>
          <p:nvPr/>
        </p:nvPicPr>
        <p:blipFill>
          <a:blip r:embed="rId3" cstate="print"/>
          <a:srcRect l="36675" b="11456"/>
          <a:stretch>
            <a:fillRect/>
          </a:stretch>
        </p:blipFill>
        <p:spPr>
          <a:xfrm>
            <a:off x="5255784" y="3012059"/>
            <a:ext cx="148112" cy="141493"/>
          </a:xfrm>
          <a:prstGeom prst="rect">
            <a:avLst/>
          </a:prstGeom>
          <a:noFill/>
          <a:ln w="12700" cap="flat" cmpd="sng">
            <a:noFill/>
            <a:prstDash val="solid"/>
            <a:miter/>
          </a:ln>
        </p:spPr>
      </p:pic>
      <p:pic>
        <p:nvPicPr>
          <p:cNvPr id="91" name="图片"/>
          <p:cNvPicPr>
            <a:picLocks noChangeAspect="1"/>
          </p:cNvPicPr>
          <p:nvPr/>
        </p:nvPicPr>
        <p:blipFill>
          <a:blip r:embed="rId3" cstate="print"/>
          <a:stretch>
            <a:fillRect/>
          </a:stretch>
        </p:blipFill>
        <p:spPr>
          <a:xfrm>
            <a:off x="1263501" y="1788340"/>
            <a:ext cx="9505416" cy="3829380"/>
          </a:xfrm>
          <a:prstGeom prst="rect">
            <a:avLst/>
          </a:prstGeom>
          <a:noFill/>
          <a:ln w="12700" cap="flat" cmpd="sng">
            <a:noFill/>
            <a:prstDash val="solid"/>
            <a:miter/>
          </a:ln>
        </p:spPr>
      </p:pic>
    </p:spTree>
    <p:extLst>
      <p:ext uri="{BB962C8B-B14F-4D97-AF65-F5344CB8AC3E}">
        <p14:creationId xmlns:p14="http://schemas.microsoft.com/office/powerpoint/2010/main" val="170186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64"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charset="0"/>
                <a:ea typeface="华文中宋" charset="0"/>
                <a:cs typeface="Lucida Sans"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0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71510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charset="0"/>
                <a:ea typeface="华文中宋" charset="0"/>
                <a:cs typeface="Lucida Sans" charset="0"/>
              </a:rPr>
              <a:t>A keylogger or keystroke logger/keyboard capturing is a form of malware or hardware that keeps track of and records your keystrokes as you type. It takes the information and sends it to a hacker using a command-and-control (C&amp;C) server.</a:t>
            </a: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68"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2414209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61</TotalTim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ananthamalathi51@gmail.com</cp:lastModifiedBy>
  <cp:revision>23</cp:revision>
  <dcterms:created xsi:type="dcterms:W3CDTF">2021-05-26T16:50:10Z</dcterms:created>
  <dcterms:modified xsi:type="dcterms:W3CDTF">2024-04-04T06:31:17Z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