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23"/>
  </p:notesMasterIdLst>
  <p:sldIdLst>
    <p:sldId id="256" r:id="rId2"/>
    <p:sldId id="257" r:id="rId3"/>
    <p:sldId id="316" r:id="rId4"/>
    <p:sldId id="304" r:id="rId5"/>
    <p:sldId id="320" r:id="rId6"/>
    <p:sldId id="305" r:id="rId7"/>
    <p:sldId id="317" r:id="rId8"/>
    <p:sldId id="306" r:id="rId9"/>
    <p:sldId id="309" r:id="rId10"/>
    <p:sldId id="310" r:id="rId11"/>
    <p:sldId id="307" r:id="rId12"/>
    <p:sldId id="318" r:id="rId13"/>
    <p:sldId id="319" r:id="rId14"/>
    <p:sldId id="323" r:id="rId15"/>
    <p:sldId id="311" r:id="rId16"/>
    <p:sldId id="312" r:id="rId17"/>
    <p:sldId id="313" r:id="rId18"/>
    <p:sldId id="314" r:id="rId19"/>
    <p:sldId id="315" r:id="rId20"/>
    <p:sldId id="321" r:id="rId21"/>
    <p:sldId id="308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01">
          <p15:clr>
            <a:srgbClr val="9AA0A6"/>
          </p15:clr>
        </p15:guide>
        <p15:guide id="2" orient="horz" pos="733">
          <p15:clr>
            <a:srgbClr val="9AA0A6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9DD6E6-52AF-404E-89F4-E5EB850447E6}">
  <a:tblStyle styleId="{909DD6E6-52AF-404E-89F4-E5EB850447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429" autoAdjust="0"/>
  </p:normalViewPr>
  <p:slideViewPr>
    <p:cSldViewPr snapToGrid="0">
      <p:cViewPr varScale="1">
        <p:scale>
          <a:sx n="98" d="100"/>
          <a:sy n="98" d="100"/>
        </p:scale>
        <p:origin x="360" y="52"/>
      </p:cViewPr>
      <p:guideLst>
        <p:guide orient="horz" pos="601"/>
        <p:guide orient="horz" pos="73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e91f73e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e91f73e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3585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1952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765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3121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92964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76078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140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34811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3172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317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e91f73e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e91f73e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e91f73e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e91f73e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6360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e91f73e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e91f73e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8971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e91f73e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e91f73e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4233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e91f73e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e91f73e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5803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3610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e91f73e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e91f73e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6270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e91f73e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e91f73e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2619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e91f73e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e91f73e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2557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5"/>
            </a:gs>
            <a:gs pos="48000">
              <a:schemeClr val="accent4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967650"/>
            <a:ext cx="3972000" cy="30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5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995250"/>
            <a:ext cx="43590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5400000">
            <a:off x="7002555" y="-662466"/>
            <a:ext cx="1673084" cy="3614193"/>
            <a:chOff x="7350442" y="2608992"/>
            <a:chExt cx="777239" cy="1673160"/>
          </a:xfrm>
        </p:grpSpPr>
        <p:sp>
          <p:nvSpPr>
            <p:cNvPr id="12" name="Google Shape;12;p2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20000" y="1112200"/>
            <a:ext cx="7704000" cy="34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1_1_1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>
            <a:spLocks noGrp="1"/>
          </p:cNvSpPr>
          <p:nvPr>
            <p:ph type="ctrTitle"/>
          </p:nvPr>
        </p:nvSpPr>
        <p:spPr>
          <a:xfrm>
            <a:off x="2429950" y="950150"/>
            <a:ext cx="4284000" cy="75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7" name="Google Shape;197;p24"/>
          <p:cNvSpPr txBox="1">
            <a:spLocks noGrp="1"/>
          </p:cNvSpPr>
          <p:nvPr>
            <p:ph type="subTitle" idx="1"/>
          </p:nvPr>
        </p:nvSpPr>
        <p:spPr>
          <a:xfrm>
            <a:off x="2425075" y="1828300"/>
            <a:ext cx="42939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98" name="Google Shape;198;p24"/>
          <p:cNvGrpSpPr/>
          <p:nvPr/>
        </p:nvGrpSpPr>
        <p:grpSpPr>
          <a:xfrm rot="10800000" flipH="1">
            <a:off x="7172094" y="843104"/>
            <a:ext cx="2029371" cy="4383847"/>
            <a:chOff x="7350442" y="2608992"/>
            <a:chExt cx="777239" cy="1673160"/>
          </a:xfrm>
        </p:grpSpPr>
        <p:sp>
          <p:nvSpPr>
            <p:cNvPr id="199" name="Google Shape;199;p24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24"/>
          <p:cNvGrpSpPr/>
          <p:nvPr/>
        </p:nvGrpSpPr>
        <p:grpSpPr>
          <a:xfrm flipH="1">
            <a:off x="-57431" y="4"/>
            <a:ext cx="2029371" cy="4383847"/>
            <a:chOff x="7350442" y="2608992"/>
            <a:chExt cx="777239" cy="1673160"/>
          </a:xfrm>
        </p:grpSpPr>
        <p:sp>
          <p:nvSpPr>
            <p:cNvPr id="208" name="Google Shape;208;p24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6" name="Google Shape;216;p24"/>
          <p:cNvSpPr txBox="1"/>
          <p:nvPr/>
        </p:nvSpPr>
        <p:spPr>
          <a:xfrm>
            <a:off x="2478750" y="3448025"/>
            <a:ext cx="4186500" cy="6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_1_1_1">
    <p:bg>
      <p:bgPr>
        <a:gradFill>
          <a:gsLst>
            <a:gs pos="0">
              <a:schemeClr val="accent3"/>
            </a:gs>
            <a:gs pos="44000">
              <a:schemeClr val="accent4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_1_1_2">
    <p:bg>
      <p:bgPr>
        <a:gradFill>
          <a:gsLst>
            <a:gs pos="0">
              <a:schemeClr val="accent2"/>
            </a:gs>
            <a:gs pos="36000">
              <a:schemeClr val="accent4"/>
            </a:gs>
            <a:gs pos="100000">
              <a:schemeClr val="accent4"/>
            </a:gs>
          </a:gsLst>
          <a:lin ang="2698631" scaled="0"/>
        </a:gra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5"/>
            </a:gs>
            <a:gs pos="48000">
              <a:schemeClr val="accent4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496"/>
            <a:ext cx="7708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0" r:id="rId4"/>
    <p:sldLayoutId id="2147483671" r:id="rId5"/>
    <p:sldLayoutId id="2147483672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etbeans.apache.org/download/index.html" TargetMode="External"/><Relationship Id="rId4" Type="http://schemas.openxmlformats.org/officeDocument/2006/relationships/hyperlink" Target="https://play.google.com/store/apps/details?id=www.stocksmadeeasy.i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kitam614/java_mini_project.gi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12077A-C8A9-C9A7-4EB7-76E2EA1F882C}"/>
              </a:ext>
            </a:extLst>
          </p:cNvPr>
          <p:cNvSpPr txBox="1"/>
          <p:nvPr/>
        </p:nvSpPr>
        <p:spPr>
          <a:xfrm rot="10800000" flipV="1">
            <a:off x="152041" y="774910"/>
            <a:ext cx="56375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4000" dirty="0">
                <a:solidFill>
                  <a:srgbClr val="FFFF00"/>
                </a:solidFill>
                <a:latin typeface="Times New Roman" panose="02000000000000000000" pitchFamily="2" charset="0"/>
                <a:ea typeface="Times New Roman" panose="02000000000000000000" pitchFamily="2" charset="0"/>
              </a:rPr>
              <a:t>Trading Journal App</a:t>
            </a:r>
            <a:endParaRPr lang="en-US" sz="4000" dirty="0">
              <a:solidFill>
                <a:srgbClr val="FFFF00"/>
              </a:solidFill>
              <a:latin typeface="Times New Roman" panose="02000000000000000000" pitchFamily="2" charset="0"/>
              <a:ea typeface="Times New Roman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681CB4-8798-7F6A-B6D8-11990192590F}"/>
              </a:ext>
            </a:extLst>
          </p:cNvPr>
          <p:cNvSpPr txBox="1"/>
          <p:nvPr/>
        </p:nvSpPr>
        <p:spPr>
          <a:xfrm>
            <a:off x="152041" y="2029536"/>
            <a:ext cx="5209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 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92AF2-A08E-FD01-8652-0B6A74A85714}"/>
              </a:ext>
            </a:extLst>
          </p:cNvPr>
          <p:cNvSpPr txBox="1"/>
          <p:nvPr/>
        </p:nvSpPr>
        <p:spPr>
          <a:xfrm>
            <a:off x="152041" y="2606605"/>
            <a:ext cx="36963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cap="small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 </a:t>
            </a:r>
            <a:r>
              <a:rPr lang="en-GB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Anthony Brighton Stalin Nadar</a:t>
            </a:r>
          </a:p>
          <a:p>
            <a:pPr algn="l"/>
            <a:r>
              <a:rPr lang="en-GB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38 Vaishnavi  </a:t>
            </a:r>
            <a:r>
              <a:rPr lang="en-GB" sz="16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Nagave</a:t>
            </a:r>
            <a:endParaRPr lang="en-GB" sz="1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 </a:t>
            </a: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Nikita Maurya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GB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 Vijay  Gupta</a:t>
            </a:r>
            <a:endParaRPr lang="en-US" sz="1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038519-E225-2738-C567-967D98B34E23}"/>
              </a:ext>
            </a:extLst>
          </p:cNvPr>
          <p:cNvSpPr txBox="1"/>
          <p:nvPr/>
        </p:nvSpPr>
        <p:spPr>
          <a:xfrm>
            <a:off x="152041" y="3902005"/>
            <a:ext cx="397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  : Prof. </a:t>
            </a:r>
            <a:r>
              <a:rPr lang="en-GB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Tayyabali</a:t>
            </a:r>
            <a:r>
              <a:rPr lang="en-GB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Sayyad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4A9BBC-92EE-5ABC-37AD-709958BDC387}"/>
              </a:ext>
            </a:extLst>
          </p:cNvPr>
          <p:cNvSpPr txBox="1"/>
          <p:nvPr/>
        </p:nvSpPr>
        <p:spPr>
          <a:xfrm>
            <a:off x="8782050" y="4686300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1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1F8184-0209-8349-F8B2-392D4D91A2D4}"/>
              </a:ext>
            </a:extLst>
          </p:cNvPr>
          <p:cNvSpPr txBox="1"/>
          <p:nvPr/>
        </p:nvSpPr>
        <p:spPr>
          <a:xfrm>
            <a:off x="8667750" y="468630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9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640439-FE36-C808-33AA-238F2C06C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4F6DBA-1893-E864-96E6-7D6AB6ECCC9A}"/>
              </a:ext>
            </a:extLst>
          </p:cNvPr>
          <p:cNvSpPr txBox="1"/>
          <p:nvPr/>
        </p:nvSpPr>
        <p:spPr>
          <a:xfrm>
            <a:off x="8667750" y="46863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550994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690DF2-EFA9-1D72-FA4A-0AFBB772497E}"/>
              </a:ext>
            </a:extLst>
          </p:cNvPr>
          <p:cNvSpPr txBox="1"/>
          <p:nvPr/>
        </p:nvSpPr>
        <p:spPr>
          <a:xfrm>
            <a:off x="8597900" y="4686300"/>
            <a:ext cx="546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10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F6574D-9EC2-73D0-8817-8F26C8D67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3218" y="-88899"/>
            <a:ext cx="9267218" cy="52323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C4C845-97A0-2104-D027-C0ADE7C50CC0}"/>
              </a:ext>
            </a:extLst>
          </p:cNvPr>
          <p:cNvSpPr txBox="1"/>
          <p:nvPr/>
        </p:nvSpPr>
        <p:spPr>
          <a:xfrm>
            <a:off x="8667750" y="46863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240711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F06C5A-0B2C-D7CE-1C6C-3BF363E417DD}"/>
              </a:ext>
            </a:extLst>
          </p:cNvPr>
          <p:cNvSpPr txBox="1"/>
          <p:nvPr/>
        </p:nvSpPr>
        <p:spPr>
          <a:xfrm>
            <a:off x="8534400" y="4559300"/>
            <a:ext cx="48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11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2CE035-6949-7067-03F9-E2905DA24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52A308-62AE-DB3B-3FEC-2717791C8634}"/>
              </a:ext>
            </a:extLst>
          </p:cNvPr>
          <p:cNvSpPr txBox="1"/>
          <p:nvPr/>
        </p:nvSpPr>
        <p:spPr>
          <a:xfrm>
            <a:off x="8667750" y="46863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23236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A21DB6-9870-31FA-A43F-4C99282EE992}"/>
              </a:ext>
            </a:extLst>
          </p:cNvPr>
          <p:cNvSpPr txBox="1"/>
          <p:nvPr/>
        </p:nvSpPr>
        <p:spPr>
          <a:xfrm>
            <a:off x="8591550" y="4578350"/>
            <a:ext cx="48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12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0E938D-BC40-29DC-D2BD-8E94ACBA6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29C67E-3D23-0DBF-B5A2-0EEB17928890}"/>
              </a:ext>
            </a:extLst>
          </p:cNvPr>
          <p:cNvSpPr txBox="1"/>
          <p:nvPr/>
        </p:nvSpPr>
        <p:spPr>
          <a:xfrm>
            <a:off x="8667750" y="46863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508296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90636D-16A9-07C6-ECF8-C21ACB57A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288DAF-8160-8AF6-8556-F2DC13B6919D}"/>
              </a:ext>
            </a:extLst>
          </p:cNvPr>
          <p:cNvSpPr txBox="1"/>
          <p:nvPr/>
        </p:nvSpPr>
        <p:spPr>
          <a:xfrm>
            <a:off x="8667750" y="46863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036777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F8FDD-566D-8AD5-C476-FFC7A32B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"/>
            <a:ext cx="5753164" cy="42544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36B6B-F862-47CC-90E7-5003FEF122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FFA115-5EBC-C167-9A10-0EAC02B886E7}"/>
              </a:ext>
            </a:extLst>
          </p:cNvPr>
          <p:cNvSpPr txBox="1"/>
          <p:nvPr/>
        </p:nvSpPr>
        <p:spPr>
          <a:xfrm>
            <a:off x="8705850" y="4686300"/>
            <a:ext cx="438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15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8D1074-8372-3123-1487-FF40A799A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425450"/>
            <a:ext cx="8362950" cy="471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332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49E910-7D66-4A25-4F0F-62AFD525BB8F}"/>
              </a:ext>
            </a:extLst>
          </p:cNvPr>
          <p:cNvSpPr txBox="1"/>
          <p:nvPr/>
        </p:nvSpPr>
        <p:spPr>
          <a:xfrm>
            <a:off x="8655050" y="4686300"/>
            <a:ext cx="48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16</a:t>
            </a:r>
            <a:endParaRPr lang="en-IN" dirty="0"/>
          </a:p>
        </p:txBody>
      </p:sp>
      <p:pic>
        <p:nvPicPr>
          <p:cNvPr id="4" name="Picture 3" descr="trading journa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39" y="136635"/>
            <a:ext cx="7767144" cy="486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08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D62B1-0E8D-F7B3-E42D-48EFDE89D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4D155-92B5-CBD8-881C-F4C8F580FE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endParaRPr lang="en-US" sz="1600" dirty="0"/>
          </a:p>
          <a:p>
            <a:pPr marL="152400" indent="0">
              <a:buNone/>
            </a:pPr>
            <a:r>
              <a:rPr lang="en-US" sz="1600" dirty="0"/>
              <a:t>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Java FX</a:t>
            </a:r>
          </a:p>
          <a:p>
            <a:pPr marL="1524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MySQL Server</a:t>
            </a:r>
          </a:p>
          <a:p>
            <a:pPr marL="1524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Java NetBeans </a:t>
            </a:r>
          </a:p>
          <a:p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151A0E-89E8-E49F-96CD-6C92130F690D}"/>
              </a:ext>
            </a:extLst>
          </p:cNvPr>
          <p:cNvSpPr txBox="1"/>
          <p:nvPr/>
        </p:nvSpPr>
        <p:spPr>
          <a:xfrm>
            <a:off x="8636000" y="4699000"/>
            <a:ext cx="50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17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6575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67B58-59EA-C704-D7A6-C2F090F76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539500"/>
            <a:ext cx="7858850" cy="5727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4988F-98F7-3648-6338-79E945AA7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6550" y="1112200"/>
            <a:ext cx="8087450" cy="3496500"/>
          </a:xfrm>
        </p:spPr>
        <p:txBody>
          <a:bodyPr/>
          <a:lstStyle/>
          <a:p>
            <a:pPr marL="15240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Anthony Brighton - UI Design</a:t>
            </a:r>
          </a:p>
          <a:p>
            <a:pPr marL="15240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Nikita Maurya - UI Design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Vaishnavi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Nagave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Database Design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Vijay Gupta - Database Design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E3386-3F22-CFD8-F87C-995F40443125}"/>
              </a:ext>
            </a:extLst>
          </p:cNvPr>
          <p:cNvSpPr txBox="1"/>
          <p:nvPr/>
        </p:nvSpPr>
        <p:spPr>
          <a:xfrm>
            <a:off x="8655050" y="4686300"/>
            <a:ext cx="48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18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1082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09571-46A5-DD29-87D4-D34C7C986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94030-E17F-57F7-DE66-38E4A75A6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98554"/>
            <a:ext cx="7704000" cy="3010145"/>
          </a:xfrm>
        </p:spPr>
        <p:txBody>
          <a:bodyPr/>
          <a:lstStyle/>
          <a:p>
            <a:pPr marL="152400" indent="0">
              <a:buNone/>
            </a:pPr>
            <a:r>
              <a:rPr lang="en-US" dirty="0"/>
              <a:t>1.  </a:t>
            </a:r>
            <a:r>
              <a:rPr lang="en-US" dirty="0">
                <a:hlinkClick r:id="rId3"/>
              </a:rPr>
              <a:t>https://app.diagrams.net/</a:t>
            </a:r>
            <a:endParaRPr lang="en-US" dirty="0"/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r>
              <a:rPr lang="en-US" dirty="0"/>
              <a:t>2. </a:t>
            </a:r>
            <a:r>
              <a:rPr lang="en-US" dirty="0">
                <a:hlinkClick r:id="rId4"/>
              </a:rPr>
              <a:t>https://play.google.com/store/apps/details?id=www.stocksmadeeasy.in</a:t>
            </a:r>
            <a:endParaRPr lang="en-US" dirty="0"/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r>
              <a:rPr lang="en-US" dirty="0"/>
              <a:t>3. </a:t>
            </a:r>
            <a:r>
              <a:rPr lang="en-US" dirty="0">
                <a:hlinkClick r:id="rId5"/>
              </a:rPr>
              <a:t>https://netbeans.apache.org/download/index.html</a:t>
            </a:r>
            <a:endParaRPr lang="en-US" dirty="0"/>
          </a:p>
          <a:p>
            <a:pPr marL="323850" indent="-171450">
              <a:buFont typeface="Wingdings" panose="05000000000000000000" pitchFamily="2" charset="2"/>
              <a:buChar char="v"/>
            </a:pPr>
            <a:endParaRPr lang="en-US" dirty="0"/>
          </a:p>
          <a:p>
            <a:pPr marL="323850" indent="-171450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79AF8-66AC-D3C1-352E-AEFC331FBD43}"/>
              </a:ext>
            </a:extLst>
          </p:cNvPr>
          <p:cNvSpPr txBox="1"/>
          <p:nvPr/>
        </p:nvSpPr>
        <p:spPr>
          <a:xfrm>
            <a:off x="8648700" y="4686300"/>
            <a:ext cx="49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19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600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Google Shape;237;p31"/>
          <p:cNvSpPr txBox="1">
            <a:spLocks noGrp="1"/>
          </p:cNvSpPr>
          <p:nvPr>
            <p:ph type="body" idx="1"/>
          </p:nvPr>
        </p:nvSpPr>
        <p:spPr>
          <a:xfrm>
            <a:off x="720000" y="1112200"/>
            <a:ext cx="7704000" cy="34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Trading Journal?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to keep the track of your trades and trading progress.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to become efficient traders by learning where you do well and where you make mistakes.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Audience: Stock Investors 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0EE052-56A8-FD77-7B62-976C668EBA40}"/>
              </a:ext>
            </a:extLst>
          </p:cNvPr>
          <p:cNvSpPr txBox="1"/>
          <p:nvPr/>
        </p:nvSpPr>
        <p:spPr>
          <a:xfrm>
            <a:off x="8782050" y="4686300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2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09571-46A5-DD29-87D4-D34C7C986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Repository link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94030-E17F-57F7-DE66-38E4A75A6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98554"/>
            <a:ext cx="7704000" cy="3010145"/>
          </a:xfrm>
        </p:spPr>
        <p:txBody>
          <a:bodyPr/>
          <a:lstStyle/>
          <a:p>
            <a:pPr marL="323850" indent="-171450">
              <a:buFont typeface="Wingdings" panose="05000000000000000000" pitchFamily="2" charset="2"/>
              <a:buChar char="v"/>
            </a:pPr>
            <a:r>
              <a:rPr lang="en-US" dirty="0">
                <a:hlinkClick r:id="rId3"/>
              </a:rPr>
              <a:t> https://github.com/nikitam614/java_mini_project.git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79AF8-66AC-D3C1-352E-AEFC331FBD43}"/>
              </a:ext>
            </a:extLst>
          </p:cNvPr>
          <p:cNvSpPr txBox="1"/>
          <p:nvPr/>
        </p:nvSpPr>
        <p:spPr>
          <a:xfrm>
            <a:off x="8648700" y="4686300"/>
            <a:ext cx="49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20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6000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8CB3DB-D1E8-3FE9-AD07-2F92A5B91C26}"/>
              </a:ext>
            </a:extLst>
          </p:cNvPr>
          <p:cNvSpPr txBox="1"/>
          <p:nvPr/>
        </p:nvSpPr>
        <p:spPr>
          <a:xfrm>
            <a:off x="2482850" y="2217807"/>
            <a:ext cx="4527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You!!!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4619AE-40C6-9ABA-B6BF-C0E2FEF3658B}"/>
              </a:ext>
            </a:extLst>
          </p:cNvPr>
          <p:cNvSpPr txBox="1"/>
          <p:nvPr/>
        </p:nvSpPr>
        <p:spPr>
          <a:xfrm>
            <a:off x="8661400" y="4686300"/>
            <a:ext cx="48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131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Google Shape;237;p31"/>
          <p:cNvSpPr txBox="1">
            <a:spLocks noGrp="1"/>
          </p:cNvSpPr>
          <p:nvPr>
            <p:ph type="body" idx="1"/>
          </p:nvPr>
        </p:nvSpPr>
        <p:spPr>
          <a:xfrm>
            <a:off x="720000" y="1112200"/>
            <a:ext cx="7704000" cy="34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 trading journal which will allow a trader to 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Clr>
                <a:schemeClr val="lt2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 the intraday trades.</a:t>
            </a:r>
          </a:p>
          <a:p>
            <a:pPr marL="742950" lvl="1" indent="-285750">
              <a:buClr>
                <a:schemeClr val="lt2"/>
              </a:buClr>
              <a:buSzPts val="1100"/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Clr>
                <a:schemeClr val="lt2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win rate.</a:t>
            </a:r>
          </a:p>
          <a:p>
            <a:pPr marL="742950" lvl="1" indent="-285750">
              <a:buClr>
                <a:schemeClr val="lt2"/>
              </a:buClr>
              <a:buSzPts val="1100"/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Clr>
                <a:schemeClr val="lt2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 the strategies.</a:t>
            </a:r>
          </a:p>
          <a:p>
            <a:pPr marL="742950" lvl="1" indent="-285750">
              <a:buClr>
                <a:schemeClr val="lt2"/>
              </a:buClr>
              <a:buSzPts val="1100"/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Clr>
                <a:schemeClr val="lt2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weak points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B04BB-4640-92F2-81B5-F791FC6AAF3B}"/>
              </a:ext>
            </a:extLst>
          </p:cNvPr>
          <p:cNvSpPr txBox="1"/>
          <p:nvPr/>
        </p:nvSpPr>
        <p:spPr>
          <a:xfrm>
            <a:off x="8782050" y="4686300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602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Google Shape;237;p31"/>
          <p:cNvSpPr txBox="1">
            <a:spLocks noGrp="1"/>
          </p:cNvSpPr>
          <p:nvPr>
            <p:ph type="body" idx="1"/>
          </p:nvPr>
        </p:nvSpPr>
        <p:spPr>
          <a:xfrm>
            <a:off x="720000" y="1279072"/>
            <a:ext cx="7704000" cy="3329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lt2"/>
              </a:buClr>
              <a:buSzPts val="1100"/>
              <a:buFont typeface="Wingdings" panose="05000000000000000000" pitchFamily="2" charset="2"/>
              <a:buChar char="v"/>
            </a:pPr>
            <a:r>
              <a:rPr lang="en-IN" sz="1600" dirty="0">
                <a:latin typeface="Times New Roman" panose="02020603050405020304" pitchFamily="18" charset="0"/>
                <a:ea typeface="Abadi Extra Light" panose="02000000000000000000" pitchFamily="2" charset="0"/>
                <a:cs typeface="Times New Roman" panose="02020603050405020304" pitchFamily="18" charset="0"/>
              </a:rPr>
              <a:t>Organize trading data in well structured  form.</a:t>
            </a:r>
          </a:p>
          <a:p>
            <a:pPr marL="285750" indent="-285750">
              <a:buClr>
                <a:schemeClr val="lt2"/>
              </a:buClr>
              <a:buSzPts val="1100"/>
              <a:buFont typeface="Wingdings" panose="05000000000000000000" pitchFamily="2" charset="2"/>
              <a:buChar char="v"/>
            </a:pPr>
            <a:endParaRPr lang="en-IN" sz="1600" dirty="0">
              <a:latin typeface="Times New Roman" panose="02020603050405020304" pitchFamily="18" charset="0"/>
              <a:ea typeface="Abadi Extra Light" panose="02000000000000000000" pitchFamily="2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lt2"/>
              </a:buClr>
              <a:buSzPts val="1100"/>
              <a:buFont typeface="Wingdings" panose="05000000000000000000" pitchFamily="2" charset="2"/>
              <a:buChar char="v"/>
            </a:pPr>
            <a:r>
              <a:rPr lang="en-IN" sz="1600" dirty="0">
                <a:latin typeface="Times New Roman" panose="02020603050405020304" pitchFamily="18" charset="0"/>
                <a:ea typeface="Abadi Extra Light" panose="02000000000000000000" pitchFamily="2" charset="0"/>
                <a:cs typeface="Times New Roman" panose="02020603050405020304" pitchFamily="18" charset="0"/>
              </a:rPr>
              <a:t>Track progress.</a:t>
            </a:r>
          </a:p>
          <a:p>
            <a:pPr marL="285750" indent="-285750">
              <a:buClr>
                <a:schemeClr val="lt2"/>
              </a:buClr>
              <a:buSzPts val="1100"/>
              <a:buFont typeface="Wingdings" panose="05000000000000000000" pitchFamily="2" charset="2"/>
              <a:buChar char="v"/>
            </a:pPr>
            <a:endParaRPr lang="en-IN" sz="1600" dirty="0">
              <a:latin typeface="Times New Roman" panose="02020603050405020304" pitchFamily="18" charset="0"/>
              <a:ea typeface="Abadi Extra Light" panose="02000000000000000000" pitchFamily="2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lt2"/>
              </a:buClr>
              <a:buSzPts val="1100"/>
              <a:buFont typeface="Wingdings" panose="05000000000000000000" pitchFamily="2" charset="2"/>
              <a:buChar char="v"/>
            </a:pPr>
            <a:r>
              <a:rPr lang="en-IN" sz="1600" dirty="0">
                <a:latin typeface="Times New Roman" panose="02020603050405020304" pitchFamily="18" charset="0"/>
                <a:ea typeface="Abadi Extra Light" panose="02000000000000000000" pitchFamily="2" charset="0"/>
                <a:cs typeface="Times New Roman" panose="02020603050405020304" pitchFamily="18" charset="0"/>
              </a:rPr>
              <a:t>Graphical representation of trading data.</a:t>
            </a:r>
          </a:p>
          <a:p>
            <a:pPr marL="285750" indent="-285750">
              <a:buClr>
                <a:schemeClr val="lt2"/>
              </a:buClr>
              <a:buSzPts val="1100"/>
              <a:buFont typeface="Wingdings" panose="05000000000000000000" pitchFamily="2" charset="2"/>
              <a:buChar char="v"/>
            </a:pPr>
            <a:endParaRPr lang="en-IN" sz="1600" dirty="0">
              <a:latin typeface="Times New Roman" panose="02020603050405020304" pitchFamily="18" charset="0"/>
              <a:ea typeface="Abadi Extra Light" panose="02000000000000000000" pitchFamily="2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lt2"/>
              </a:buClr>
              <a:buSzPts val="1100"/>
              <a:buFont typeface="Wingdings" panose="05000000000000000000" pitchFamily="2" charset="2"/>
              <a:buChar char="v"/>
            </a:pPr>
            <a:r>
              <a:rPr lang="en-IN" sz="1600" dirty="0">
                <a:latin typeface="Times New Roman" panose="02020603050405020304" pitchFamily="18" charset="0"/>
                <a:ea typeface="Abadi Extra Light" panose="02000000000000000000" pitchFamily="2" charset="0"/>
                <a:cs typeface="Times New Roman" panose="02020603050405020304" pitchFamily="18" charset="0"/>
              </a:rPr>
              <a:t>Profit /loss earned.</a:t>
            </a:r>
          </a:p>
          <a:p>
            <a:pPr marL="285750" indent="-285750">
              <a:buClr>
                <a:schemeClr val="lt2"/>
              </a:buClr>
              <a:buSzPts val="1100"/>
              <a:buFont typeface="Wingdings" panose="05000000000000000000" pitchFamily="2" charset="2"/>
              <a:buChar char="v"/>
            </a:pPr>
            <a:endParaRPr lang="en-IN" sz="1600" dirty="0">
              <a:latin typeface="Times New Roman" panose="02020603050405020304" pitchFamily="18" charset="0"/>
              <a:ea typeface="Abadi Extra Light" panose="02000000000000000000" pitchFamily="2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lt2"/>
              </a:buClr>
              <a:buSzPts val="1100"/>
              <a:buFont typeface="Wingdings" panose="05000000000000000000" pitchFamily="2" charset="2"/>
              <a:buChar char="v"/>
            </a:pPr>
            <a:r>
              <a:rPr lang="en-IN" sz="1600" dirty="0">
                <a:latin typeface="Times New Roman" panose="02020603050405020304" pitchFamily="18" charset="0"/>
                <a:ea typeface="Abadi Extra Light" panose="02000000000000000000" pitchFamily="2" charset="0"/>
                <a:cs typeface="Times New Roman" panose="02020603050405020304" pitchFamily="18" charset="0"/>
              </a:rPr>
              <a:t>Win/loss ratio of trades.</a:t>
            </a:r>
            <a:endParaRPr lang="en-GB" sz="1600" dirty="0">
              <a:latin typeface="Times New Roman" panose="02020603050405020304" pitchFamily="18" charset="0"/>
              <a:ea typeface="Abadi Extra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12024B-9AF0-E1C3-A77F-805EAA11C056}"/>
              </a:ext>
            </a:extLst>
          </p:cNvPr>
          <p:cNvSpPr txBox="1"/>
          <p:nvPr/>
        </p:nvSpPr>
        <p:spPr>
          <a:xfrm>
            <a:off x="8782050" y="4686300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6288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90CA5-D85D-E325-7572-FFFBD8711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E8EE1-1231-AE1F-E42F-2C9EFAAA7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0925" y="1030013"/>
            <a:ext cx="8555420" cy="4729655"/>
          </a:xfrm>
          <a:noFill/>
          <a:ln>
            <a:noFill/>
          </a:ln>
        </p:spPr>
        <p:txBody>
          <a:bodyPr/>
          <a:lstStyle/>
          <a:p>
            <a:pPr marL="438150" indent="-285750">
              <a:buFont typeface="Wingdings" pitchFamily="2" charset="2"/>
              <a:buChar char="v"/>
            </a:pP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Desktop App</a:t>
            </a:r>
          </a:p>
          <a:p>
            <a:pPr marL="438150" indent="-285750">
              <a:buFont typeface="Wingdings" pitchFamily="2" charset="2"/>
              <a:buChar char="v"/>
            </a:pPr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8150" indent="-285750">
              <a:buFont typeface="Wingdings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Supports multiple trading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journa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pPr marL="438150" indent="-285750">
              <a:buFont typeface="Wingdings" pitchFamily="2" charset="2"/>
              <a:buChar char="v"/>
            </a:pPr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8150" indent="-285750">
              <a:buFont typeface="Wingdings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reports</a:t>
            </a:r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8150" indent="-285750">
              <a:buFont typeface="Wingdings" pitchFamily="2" charset="2"/>
              <a:buChar char="v"/>
            </a:pPr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8150" indent="-285750">
              <a:buFont typeface="Wingdings" pitchFamily="2" charset="2"/>
              <a:buChar char="v"/>
            </a:pP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nalysis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trading data</a:t>
            </a:r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8150" indent="-285750">
              <a:buFont typeface="Wingdings" pitchFamily="2" charset="2"/>
              <a:buChar char="v"/>
            </a:pPr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8150" indent="-285750">
              <a:buFont typeface="Wingdings" pitchFamily="2" charset="2"/>
              <a:buChar char="v"/>
            </a:pP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8150" indent="-285750">
              <a:buFont typeface="Wingdings" pitchFamily="2" charset="2"/>
              <a:buChar char="v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8150" indent="-285750">
              <a:buNone/>
            </a:pPr>
            <a:endParaRPr lang="en-IN" sz="1600" dirty="0"/>
          </a:p>
          <a:p>
            <a:pPr marL="438150" indent="-285750">
              <a:buFont typeface="Wingdings" pitchFamily="2" charset="2"/>
              <a:buChar char="v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A4DE36-0832-C423-1B7C-2F7757D7B089}"/>
              </a:ext>
            </a:extLst>
          </p:cNvPr>
          <p:cNvSpPr txBox="1"/>
          <p:nvPr/>
        </p:nvSpPr>
        <p:spPr>
          <a:xfrm>
            <a:off x="8782050" y="4686300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3140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2CA6BE-23BF-99AC-8E57-AA5512D62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26" y="1980104"/>
            <a:ext cx="7630964" cy="1670918"/>
          </a:xfrm>
        </p:spPr>
        <p:txBody>
          <a:bodyPr/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Prototype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6DC54E-B0A6-20EC-E20C-B32C882B748E}"/>
              </a:ext>
            </a:extLst>
          </p:cNvPr>
          <p:cNvSpPr txBox="1"/>
          <p:nvPr/>
        </p:nvSpPr>
        <p:spPr>
          <a:xfrm>
            <a:off x="8686800" y="4686300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14756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5A8649-D1F4-0B44-17C2-F192E781E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5C20FD-1ABA-BDFE-6379-BFB5C1AE0AC5}"/>
              </a:ext>
            </a:extLst>
          </p:cNvPr>
          <p:cNvSpPr txBox="1"/>
          <p:nvPr/>
        </p:nvSpPr>
        <p:spPr>
          <a:xfrm>
            <a:off x="8686800" y="4686300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038230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4F1891-9F05-1374-9A00-8E824F43424E}"/>
              </a:ext>
            </a:extLst>
          </p:cNvPr>
          <p:cNvSpPr txBox="1"/>
          <p:nvPr/>
        </p:nvSpPr>
        <p:spPr>
          <a:xfrm>
            <a:off x="8782050" y="4686300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7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5DD067-C0FE-3624-B940-0D9F99584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B86F4B-DA01-529C-7487-3F5CD4637ED0}"/>
              </a:ext>
            </a:extLst>
          </p:cNvPr>
          <p:cNvSpPr txBox="1"/>
          <p:nvPr/>
        </p:nvSpPr>
        <p:spPr>
          <a:xfrm>
            <a:off x="8686800" y="4686300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572170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055418-8B8F-C277-80B8-1D545A1E6CFE}"/>
              </a:ext>
            </a:extLst>
          </p:cNvPr>
          <p:cNvSpPr txBox="1"/>
          <p:nvPr/>
        </p:nvSpPr>
        <p:spPr>
          <a:xfrm>
            <a:off x="8686800" y="46863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8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626CE-55C0-7E9E-B2C5-F61551586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203829-547E-E745-BCEE-25238B947C6F}"/>
              </a:ext>
            </a:extLst>
          </p:cNvPr>
          <p:cNvSpPr txBox="1"/>
          <p:nvPr/>
        </p:nvSpPr>
        <p:spPr>
          <a:xfrm>
            <a:off x="8686800" y="4686300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0930130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Project Proposal Minitheme by Slidesgo">
  <a:themeElements>
    <a:clrScheme name="Simple Light">
      <a:dk1>
        <a:srgbClr val="FFFFFF"/>
      </a:dk1>
      <a:lt1>
        <a:srgbClr val="E0E0E0"/>
      </a:lt1>
      <a:dk2>
        <a:srgbClr val="666666"/>
      </a:dk2>
      <a:lt2>
        <a:srgbClr val="000000"/>
      </a:lt2>
      <a:accent1>
        <a:srgbClr val="96FFF3"/>
      </a:accent1>
      <a:accent2>
        <a:srgbClr val="8F1EA0"/>
      </a:accent2>
      <a:accent3>
        <a:srgbClr val="3DC6FF"/>
      </a:accent3>
      <a:accent4>
        <a:srgbClr val="2619AA"/>
      </a:accent4>
      <a:accent5>
        <a:srgbClr val="190057"/>
      </a:accent5>
      <a:accent6>
        <a:srgbClr val="F139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297</Words>
  <Application>Microsoft Office PowerPoint</Application>
  <PresentationFormat>On-screen Show (16:9)</PresentationFormat>
  <Paragraphs>102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Bebas Neue</vt:lpstr>
      <vt:lpstr>Calibri</vt:lpstr>
      <vt:lpstr>DM Sans</vt:lpstr>
      <vt:lpstr>Oswald</vt:lpstr>
      <vt:lpstr>Roboto Condensed Light</vt:lpstr>
      <vt:lpstr>Times New Roman</vt:lpstr>
      <vt:lpstr>Wingdings</vt:lpstr>
      <vt:lpstr>Technology Project Proposal Minitheme by Slidesgo</vt:lpstr>
      <vt:lpstr>PowerPoint Presentation</vt:lpstr>
      <vt:lpstr> Introduction</vt:lpstr>
      <vt:lpstr>  Problem statement </vt:lpstr>
      <vt:lpstr>  Scope </vt:lpstr>
      <vt:lpstr> Features</vt:lpstr>
      <vt:lpstr>               UI Prototype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Database Designs</vt:lpstr>
      <vt:lpstr>PowerPoint Presentation</vt:lpstr>
      <vt:lpstr>  Technology Used </vt:lpstr>
      <vt:lpstr>Contributions</vt:lpstr>
      <vt:lpstr>   References </vt:lpstr>
      <vt:lpstr>  GitHub Repository link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princy</dc:creator>
  <cp:lastModifiedBy>princy</cp:lastModifiedBy>
  <cp:revision>22</cp:revision>
  <dcterms:modified xsi:type="dcterms:W3CDTF">2022-09-11T14:26:41Z</dcterms:modified>
</cp:coreProperties>
</file>