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58" r:id="rId8"/>
    <p:sldId id="289" r:id="rId9"/>
    <p:sldId id="290" r:id="rId10"/>
    <p:sldId id="280" r:id="rId11"/>
    <p:sldId id="286" r:id="rId12"/>
    <p:sldId id="291" r:id="rId13"/>
    <p:sldId id="28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779B4-81A9-4A24-85D3-D687B716CB60}" v="294" dt="2025-02-20T14:16:35.635"/>
    <p1510:client id="{721DFA3F-FA19-4ACF-B930-F66DEF573C23}" v="400" dt="2025-02-20T14:10:50.198"/>
    <p1510:client id="{82788C2A-DE28-7248-43E0-2BCD5C698D94}" v="270" dt="2025-02-20T11:24:27.550"/>
    <p1510:client id="{C447247B-8236-2BBF-AFD2-B654339EB156}" v="2" dt="2025-02-20T06:49:36.806"/>
    <p1510:client id="{F40C7DC1-0CD3-3C36-BA20-61695051ACE9}" v="675" dt="2025-02-20T13:10:46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Planning (how many sprints? Design decisions, things you chose to do or not to do) 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Sprints (Describe the sprint(s) and the ups and downs) </a:t>
            </a:r>
            <a:endParaRPr lang="en-US"/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Who worked with what during the process?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 </a:t>
            </a:r>
            <a:r>
              <a:rPr lang="en-US" b="1" dirty="0"/>
              <a:t>star schema</a:t>
            </a:r>
            <a:r>
              <a:rPr lang="en-US" dirty="0"/>
              <a:t> to model our data warehouse: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Fact Table</a:t>
            </a:r>
            <a:r>
              <a:rPr lang="en-US" dirty="0"/>
              <a:t>: Contains key measures like Happiness scores, Corruption metrics and GDP (Government debt)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Dimensions</a:t>
            </a:r>
            <a:r>
              <a:rPr lang="en-US" dirty="0"/>
              <a:t>: Country, Date, and other attributes to provide context for each fact.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This structure is clear and supports efficient querying and analysis of data.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Cleaned data using </a:t>
            </a:r>
            <a:r>
              <a:rPr lang="en-US" err="1">
                <a:ea typeface="Calibri"/>
                <a:cs typeface="Calibri"/>
              </a:rPr>
              <a:t>DBeaver</a:t>
            </a:r>
            <a:r>
              <a:rPr lang="en-US">
                <a:ea typeface="Calibri"/>
                <a:cs typeface="Calibri"/>
              </a:rPr>
              <a:t> and </a:t>
            </a:r>
            <a:r>
              <a:rPr lang="en-US" err="1">
                <a:ea typeface="Calibri"/>
                <a:cs typeface="Calibri"/>
              </a:rPr>
              <a:t>PowerBI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looked into the connection between corruption and happiness to understand how factors like government transparency (meaning how clear and honest government is about its actions, decisions and processes. ) and wealth impact life satisfaction and well-being in different countries.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wanted to compare Finland, Switzerland and Brazil to explore how corruption and happiness relate to economic conditions. </a:t>
            </a:r>
            <a:br>
              <a:rPr lang="en-US" dirty="0">
                <a:cs typeface="+mn-lt"/>
              </a:rPr>
            </a:br>
            <a:r>
              <a:rPr lang="en-US" dirty="0"/>
              <a:t>Why Brazil? Brazil, in particular, because it provides a contrasting view to Finland and Switzerland, offering interesting insights into how different governmental systems and wealth distribution affect citizens' well-being. We did research and looked through countries different to Finland and Switzerland, and we also wanted to pick one with data available. And Brazil ended up being a good country to include in our analysis. 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Our metrics: </a:t>
            </a:r>
          </a:p>
          <a:p>
            <a:pPr marL="171450" indent="-171450">
              <a:buFont typeface="Calibri"/>
              <a:buChar char="-"/>
            </a:pPr>
            <a:r>
              <a:rPr lang="en-US" b="1" dirty="0"/>
              <a:t>Life Happiness (Life Ladder)</a:t>
            </a:r>
            <a:r>
              <a:rPr lang="en-US" dirty="0"/>
              <a:t>: </a:t>
            </a:r>
            <a:r>
              <a:rPr lang="en-US" b="1" dirty="0"/>
              <a:t>Life Happiness (Life Ladder)</a:t>
            </a:r>
            <a:r>
              <a:rPr lang="en-US" dirty="0"/>
              <a:t>: Measures overall life satisfaction on scale 1-10</a:t>
            </a:r>
          </a:p>
          <a:p>
            <a:pPr marL="171450" indent="-171450">
              <a:buFont typeface="Calibri"/>
              <a:buChar char="-"/>
            </a:pPr>
            <a:r>
              <a:rPr lang="en-US" b="1" dirty="0"/>
              <a:t>Social Support</a:t>
            </a:r>
            <a:r>
              <a:rPr lang="en-US" dirty="0"/>
              <a:t>: Reflects how supported people feel by society, based on responses to whether they have someone to rely on in times of trouble. (0 or 1)</a:t>
            </a:r>
          </a:p>
          <a:p>
            <a:pPr marL="171450" indent="-171450">
              <a:buFont typeface="Calibri"/>
              <a:buChar char="-"/>
            </a:pPr>
            <a:r>
              <a:rPr lang="en-US" b="1" dirty="0"/>
              <a:t>Positive and Negative Affect</a:t>
            </a:r>
            <a:r>
              <a:rPr lang="en-US" dirty="0"/>
              <a:t>: Assesses positive and negative feelings of people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b="1" dirty="0"/>
              <a:t>Freedom to Make Life Choices</a:t>
            </a:r>
            <a:r>
              <a:rPr lang="en-US" dirty="0"/>
              <a:t>: Measures satisfaction with personal freedom to choose life decisions.</a:t>
            </a:r>
          </a:p>
          <a:p>
            <a:pPr marL="171450" indent="-171450">
              <a:buFont typeface="Calibri"/>
              <a:buChar char="-"/>
            </a:pPr>
            <a:r>
              <a:rPr lang="en-US" b="1" dirty="0">
                <a:ea typeface="Calibri"/>
                <a:cs typeface="Calibri"/>
              </a:rPr>
              <a:t>Perception of corruption: </a:t>
            </a:r>
            <a:r>
              <a:rPr lang="en-US" dirty="0"/>
              <a:t>most widely used global corruption ranking. The average is based on survey responses on a 0 or 1 scale, where 0 means corruption is not widespread and 1 means it is.</a:t>
            </a:r>
          </a:p>
          <a:p>
            <a:pPr marL="171450" indent="-171450">
              <a:buFont typeface="Calibri"/>
              <a:buChar char="-"/>
            </a:pPr>
            <a:endParaRPr lang="en-US" b="1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b="1" dirty="0">
                <a:ea typeface="Calibri"/>
                <a:cs typeface="Calibri"/>
              </a:rPr>
              <a:t>Corruption estimate: </a:t>
            </a:r>
            <a:r>
              <a:rPr lang="en-US" b="0" dirty="0"/>
              <a:t>used to assess the extent of corruption in a country. Specifically, it looks at how public power is used for private gain. This includes both small-scale (petty) and large-scale (grand) corruption. Estimate gives the country's score in units of a standard normal distribution, ranging from approximately -2.5 to 2.5.</a:t>
            </a:r>
          </a:p>
          <a:p>
            <a:pPr marL="171450" indent="-171450">
              <a:buFont typeface="Calibri"/>
              <a:buChar char="-"/>
            </a:pPr>
            <a:r>
              <a:rPr lang="en-US" b="1" dirty="0">
                <a:ea typeface="Calibri"/>
                <a:cs typeface="Calibri"/>
              </a:rPr>
              <a:t>S&amp;P Equity Index: </a:t>
            </a:r>
            <a:r>
              <a:rPr lang="en-US" dirty="0"/>
              <a:t>Tracks stock market performance, indicating economic strength and market sentiment.</a:t>
            </a:r>
          </a:p>
          <a:p>
            <a:pPr marL="171450" indent="-171450">
              <a:buFont typeface="Calibri"/>
              <a:buChar char="-"/>
            </a:pPr>
            <a:r>
              <a:rPr lang="en-US" b="1" dirty="0">
                <a:ea typeface="Calibri"/>
                <a:cs typeface="Calibri"/>
              </a:rPr>
              <a:t>GDP (Central Government Debt): </a:t>
            </a:r>
            <a:r>
              <a:rPr lang="en-US" dirty="0"/>
              <a:t>Measures a country’s financial position, showing government debt accumulated over time.</a:t>
            </a:r>
          </a:p>
          <a:p>
            <a:pPr marL="171450" indent="-171450">
              <a:buFont typeface="Calibri"/>
              <a:buChar char="-"/>
            </a:pPr>
            <a:r>
              <a:rPr lang="en-US" b="1" dirty="0">
                <a:ea typeface="Calibri"/>
                <a:cs typeface="Calibri"/>
              </a:rPr>
              <a:t>Gini Index: </a:t>
            </a:r>
            <a:r>
              <a:rPr lang="en-US" dirty="0"/>
              <a:t>Measures income inequality, with 0 for perfect equality and 100 for perfect inequality.</a:t>
            </a:r>
            <a:endParaRPr lang="en-US" b="0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  <a:ea typeface="Calibri"/>
                <a:cs typeface="Calibri"/>
              </a:rPr>
              <a:t>Political stability and absence of violence: </a:t>
            </a:r>
            <a:r>
              <a:rPr lang="en-US" dirty="0"/>
              <a:t>Evaluates the likelihood of government instability or overthrow through violent means.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We noticed surprising changes in certain years – we investigated what happened during those years:</a:t>
            </a:r>
          </a:p>
          <a:p>
            <a:pPr marL="0" indent="0">
              <a:buFontTx/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- Brazil: Gross domestic product (GDP) in 2011 grew by just 2.7 percent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— the second-slowest pace since 2003 — and Brazil skidded dangerously close to a recession. Also, Brazilian government invested a lot of money for FIFA Cup 2014, but the impact of the event was very low. The economy shrank more in 2015, partly</a:t>
            </a:r>
            <a:r>
              <a:rPr lang="en-US" b="0" i="0" dirty="0">
                <a:solidFill>
                  <a:srgbClr val="141414"/>
                </a:solidFill>
                <a:effectLst/>
                <a:latin typeface="ReithSans"/>
              </a:rPr>
              <a:t> due to low commodity prices and slow global growth.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FontTx/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- Financial crisis in 2008: </a:t>
            </a:r>
            <a:r>
              <a:rPr lang="en-US" dirty="0"/>
              <a:t>The 2008 financial crisis is clearly reflected in the data, showing a significant dip in government debt in all countries that year. (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was a major worldwide economic crisis, centered in the United States, which triggered the Great Recession of late 2007 to mid-2009) </a:t>
            </a:r>
          </a:p>
          <a:p>
            <a:pPr marL="0" indent="0">
              <a:buFontTx/>
              <a:buNone/>
            </a:pPr>
            <a:r>
              <a:rPr lang="en-US" b="0" dirty="0"/>
              <a:t>- Political stability in Finland</a:t>
            </a:r>
            <a:r>
              <a:rPr lang="en-US" dirty="0"/>
              <a:t>: The immigration crisis and the annexation of Crimea have impacted Finland's political stability.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229" y="3429000"/>
            <a:ext cx="4941771" cy="2877015"/>
          </a:xfrm>
        </p:spPr>
        <p:txBody>
          <a:bodyPr anchor="ctr"/>
          <a:lstStyle/>
          <a:p>
            <a:pPr algn="r"/>
            <a:r>
              <a:rPr lang="en-US"/>
              <a:t>Happiness and</a:t>
            </a:r>
            <a:br>
              <a:rPr lang="en-US"/>
            </a:br>
            <a:r>
              <a:rPr lang="en-US"/>
              <a:t>corruption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4042D-7A62-4C27-A6F6-7D1FB6D54F09}"/>
              </a:ext>
            </a:extLst>
          </p:cNvPr>
          <p:cNvSpPr txBox="1"/>
          <p:nvPr/>
        </p:nvSpPr>
        <p:spPr>
          <a:xfrm>
            <a:off x="122663" y="5982849"/>
            <a:ext cx="1206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Group 2</a:t>
            </a:r>
            <a:br>
              <a:rPr lang="en-US"/>
            </a:br>
            <a:r>
              <a:rPr lang="en-US"/>
              <a:t>Katri Järvinen, Milla </a:t>
            </a:r>
            <a:r>
              <a:rPr lang="en-US" err="1"/>
              <a:t>Vuojolahti</a:t>
            </a:r>
            <a:r>
              <a:rPr lang="en-US"/>
              <a:t> and Salla Kivistö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FD9A-9D82-FF82-5707-051CCB3D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682" y="0"/>
            <a:ext cx="5884027" cy="1204912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3BFFD-63DC-AF27-FE60-E0B3424F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2734F7-5E7B-F22B-C168-8320A319180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65682" y="1382991"/>
            <a:ext cx="6845986" cy="5338483"/>
          </a:xfrm>
        </p:spPr>
        <p:txBody>
          <a:bodyPr vert="horz" lIns="91440" tIns="0" rIns="91440" bIns="45720" rtlCol="0" anchor="t">
            <a:normAutofit fontScale="6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/>
              <a:t>Findings of the data</a:t>
            </a:r>
          </a:p>
          <a:p>
            <a:r>
              <a:rPr lang="en-US" sz="2200" b="1" dirty="0"/>
              <a:t>- </a:t>
            </a:r>
            <a:r>
              <a:rPr lang="en-US" sz="2200" dirty="0"/>
              <a:t>Brazil: big dip in governmental debt in 2011</a:t>
            </a:r>
          </a:p>
          <a:p>
            <a:r>
              <a:rPr lang="en-US" sz="2200" dirty="0"/>
              <a:t>- Financial crisis in 2008</a:t>
            </a:r>
          </a:p>
          <a:p>
            <a:r>
              <a:rPr lang="en-US" sz="2200" dirty="0"/>
              <a:t>- Political stability in Finland: 2010-2015 it was 1,32 vs. 2015-2020 it was 0,98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Any correlations?</a:t>
            </a:r>
          </a:p>
          <a:p>
            <a:r>
              <a:rPr lang="en-US" sz="2200" dirty="0"/>
              <a:t>- What was expected turned out to be mostly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Any surprises</a:t>
            </a:r>
          </a:p>
          <a:p>
            <a:r>
              <a:rPr lang="en-US" sz="2200" b="1" dirty="0"/>
              <a:t>- </a:t>
            </a:r>
            <a:r>
              <a:rPr lang="en-US" sz="2200" dirty="0"/>
              <a:t>Considering the high corruption in Brazil, it was surprisingly little of an impact on happiness.</a:t>
            </a: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 What troubles we had during this week</a:t>
            </a:r>
          </a:p>
          <a:p>
            <a:r>
              <a:rPr lang="en-US" sz="2200" dirty="0">
                <a:ea typeface="+mn-lt"/>
                <a:cs typeface="+mn-lt"/>
              </a:rPr>
              <a:t>- We didn’t define all the data we needed, which led to extra work later to gather and merge additional data.</a:t>
            </a:r>
          </a:p>
          <a:p>
            <a:r>
              <a:rPr lang="en-US" sz="2200" dirty="0">
                <a:ea typeface="+mn-lt"/>
                <a:cs typeface="+mn-lt"/>
              </a:rPr>
              <a:t>- Perceived daily scrums unnecessary as we collaborated closely throughout the sprint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b="1" dirty="0"/>
              <a:t>What did we learn</a:t>
            </a:r>
          </a:p>
          <a:p>
            <a:r>
              <a:rPr lang="en-US" sz="2200" dirty="0"/>
              <a:t>- </a:t>
            </a:r>
            <a:r>
              <a:rPr lang="en-US" sz="2200" dirty="0">
                <a:ea typeface="+mn-lt"/>
                <a:cs typeface="+mn-lt"/>
              </a:rPr>
              <a:t>The importance of thorough data cleaning before analysis.</a:t>
            </a:r>
          </a:p>
          <a:p>
            <a:r>
              <a:rPr lang="en-US" sz="2200" dirty="0">
                <a:ea typeface="+mn-lt"/>
                <a:cs typeface="+mn-lt"/>
              </a:rPr>
              <a:t>- Gained important skills in using PostgreSQL, Power BI, and scrum techniques</a:t>
            </a:r>
            <a:endParaRPr lang="en-US" sz="2200" dirty="0"/>
          </a:p>
          <a:p>
            <a:r>
              <a:rPr lang="en-US" sz="2200" dirty="0"/>
              <a:t>- Importance to name files and data measures consistently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8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/>
              <a:t>Do you have any 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97873"/>
            <a:ext cx="3227349" cy="3445729"/>
          </a:xfrm>
        </p:spPr>
        <p:txBody>
          <a:bodyPr>
            <a:normAutofit/>
          </a:bodyPr>
          <a:lstStyle/>
          <a:p>
            <a:r>
              <a:rPr lang="en-US"/>
              <a:t>Scrum process</a:t>
            </a:r>
          </a:p>
          <a:p>
            <a:r>
              <a:rPr lang="en-US"/>
              <a:t>Topic introduction</a:t>
            </a:r>
          </a:p>
          <a:p>
            <a:r>
              <a:rPr lang="en-US"/>
              <a:t>Data Warehouse</a:t>
            </a:r>
          </a:p>
          <a:p>
            <a:r>
              <a:rPr lang="en-US"/>
              <a:t>Demonstrations</a:t>
            </a:r>
          </a:p>
          <a:p>
            <a:r>
              <a:rPr lang="en-US"/>
              <a:t>Summary</a:t>
            </a:r>
          </a:p>
          <a:p>
            <a:r>
              <a:rPr lang="en-US"/>
              <a:t>Q&amp;A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/>
              <a:t>Scrum process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06" y="-418270"/>
            <a:ext cx="7288282" cy="2121177"/>
          </a:xfrm>
        </p:spPr>
        <p:txBody>
          <a:bodyPr/>
          <a:lstStyle/>
          <a:p>
            <a:r>
              <a:rPr lang="en-US" dirty="0"/>
              <a:t>Our scrum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706" y="1999830"/>
            <a:ext cx="5351454" cy="40411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/>
              <a:t>Planning</a:t>
            </a:r>
          </a:p>
          <a:p>
            <a:pPr marL="285750" indent="-285750">
              <a:buChar char="•"/>
            </a:pPr>
            <a:r>
              <a:rPr lang="en-US" sz="1400" b="0" dirty="0"/>
              <a:t>We worked in 1 sprint, lasting 1 week</a:t>
            </a:r>
          </a:p>
          <a:p>
            <a:pPr marL="285750" indent="-285750">
              <a:buChar char="•"/>
            </a:pPr>
            <a:r>
              <a:rPr lang="en-US" sz="1400" b="0" dirty="0"/>
              <a:t>Key design decisions: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sz="1400" b="0" dirty="0"/>
              <a:t>Scope: Comparing corruption against happiness and wealth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sz="1400" b="0" dirty="0"/>
              <a:t>Tools: </a:t>
            </a:r>
            <a:r>
              <a:rPr lang="en-US" sz="1400" b="0" dirty="0" err="1"/>
              <a:t>PostgeSQL</a:t>
            </a:r>
            <a:r>
              <a:rPr lang="en-US" sz="1400" dirty="0"/>
              <a:t> / </a:t>
            </a:r>
            <a:r>
              <a:rPr lang="en-US" sz="1400" b="0" dirty="0" err="1"/>
              <a:t>PgAdmin</a:t>
            </a:r>
            <a:r>
              <a:rPr lang="en-US" sz="1400" b="0" dirty="0"/>
              <a:t> 4, </a:t>
            </a:r>
            <a:r>
              <a:rPr lang="en-US" sz="1400" b="0" dirty="0" err="1"/>
              <a:t>DBeaver</a:t>
            </a:r>
            <a:r>
              <a:rPr lang="en-US" sz="1400" b="0" dirty="0"/>
              <a:t>, Power BI,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Outcome: user-friendly &amp;, easy to understand</a:t>
            </a:r>
          </a:p>
          <a:p>
            <a:endParaRPr lang="en-US" sz="1400" dirty="0"/>
          </a:p>
          <a:p>
            <a:r>
              <a:rPr lang="en-US" sz="1600" dirty="0"/>
              <a:t>Sprint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b="0" dirty="0"/>
              <a:t>Data exploration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b="0" dirty="0"/>
              <a:t>Data cleaning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b="0" dirty="0"/>
              <a:t>Building data warehouse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b="0" dirty="0"/>
              <a:t>Creating Power BI visuals</a:t>
            </a:r>
          </a:p>
          <a:p>
            <a:pPr marL="285750" indent="-285750">
              <a:buFont typeface="Arial,Sans-Serif"/>
              <a:buChar char="•"/>
            </a:pPr>
            <a:endParaRPr lang="en-US" sz="1400" b="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 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C3B237F-D334-6D5D-6C10-7D7734B170BC}"/>
              </a:ext>
            </a:extLst>
          </p:cNvPr>
          <p:cNvSpPr txBox="1">
            <a:spLocks/>
          </p:cNvSpPr>
          <p:nvPr/>
        </p:nvSpPr>
        <p:spPr>
          <a:xfrm>
            <a:off x="5965372" y="4837447"/>
            <a:ext cx="3677928" cy="20205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/>
              <a:t>UPS:</a:t>
            </a:r>
          </a:p>
          <a:p>
            <a:pPr marL="285750" indent="-285750">
              <a:buFont typeface="Arial,Sans-Serif"/>
              <a:buChar char="•"/>
            </a:pPr>
            <a:r>
              <a:rPr lang="en-US" sz="5600" b="0" dirty="0">
                <a:ea typeface="+mn-lt"/>
                <a:cs typeface="+mn-lt"/>
              </a:rPr>
              <a:t>Successfully accomplished all the tasks in time.</a:t>
            </a:r>
          </a:p>
          <a:p>
            <a:endParaRPr lang="en-US" sz="8000" dirty="0"/>
          </a:p>
          <a:p>
            <a:r>
              <a:rPr lang="en-US" sz="6400" dirty="0"/>
              <a:t>DOWNS:</a:t>
            </a:r>
          </a:p>
          <a:p>
            <a:pPr marL="285750" indent="-285750">
              <a:buFont typeface="Arial,Sans-Serif"/>
              <a:buChar char="•"/>
            </a:pPr>
            <a:r>
              <a:rPr lang="en-US" sz="5600" b="0" dirty="0">
                <a:ea typeface="+mn-lt"/>
                <a:cs typeface="+mn-lt"/>
              </a:rPr>
              <a:t>Faced challenges merging datasets</a:t>
            </a:r>
            <a:endParaRPr lang="en-US" sz="5600" b="0" dirty="0"/>
          </a:p>
          <a:p>
            <a:endParaRPr lang="en-US" sz="2200" dirty="0"/>
          </a:p>
          <a:p>
            <a:pPr marL="285750" indent="-285750">
              <a:buFont typeface="Arial,Sans-Serif"/>
              <a:buChar char="•"/>
            </a:pPr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 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E61075-AF99-1AA3-32B0-5CC268419E25}"/>
              </a:ext>
            </a:extLst>
          </p:cNvPr>
          <p:cNvSpPr txBox="1">
            <a:spLocks/>
          </p:cNvSpPr>
          <p:nvPr/>
        </p:nvSpPr>
        <p:spPr>
          <a:xfrm>
            <a:off x="6103598" y="2007574"/>
            <a:ext cx="3860117" cy="1915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Main focuses: </a:t>
            </a:r>
          </a:p>
          <a:p>
            <a:r>
              <a:rPr lang="en-US" sz="1400" b="0" dirty="0"/>
              <a:t>Salla: Scrum master</a:t>
            </a:r>
          </a:p>
          <a:p>
            <a:r>
              <a:rPr lang="en-US" sz="1400" b="0" dirty="0"/>
              <a:t>Katri: Data warehouse</a:t>
            </a:r>
          </a:p>
          <a:p>
            <a:r>
              <a:rPr lang="en-US" sz="1400" b="0" dirty="0"/>
              <a:t>Milla: Data exploration, visuals</a:t>
            </a:r>
          </a:p>
          <a:p>
            <a:endParaRPr lang="en-US" sz="1600" dirty="0"/>
          </a:p>
          <a:p>
            <a:pPr marL="285750" indent="-285750">
              <a:buFont typeface="Arial,Sans-Serif"/>
              <a:buChar char="•"/>
            </a:pPr>
            <a:endParaRPr lang="en-US" sz="1600" b="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2439-4F50-E31E-EAA5-DE65DA38F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421151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12968E-0E68-1ED8-782F-5C0B6CDF1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4" y="1377043"/>
            <a:ext cx="7165495" cy="4103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DADCD-72B5-F347-07C3-B72D1E3797E8}"/>
              </a:ext>
            </a:extLst>
          </p:cNvPr>
          <p:cNvSpPr txBox="1"/>
          <p:nvPr/>
        </p:nvSpPr>
        <p:spPr>
          <a:xfrm>
            <a:off x="7574104" y="1263503"/>
            <a:ext cx="44035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Star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Two dimensions as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Most of the data was identified as key measures for our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Natural keys used to make surrogate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Cleaned data using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DBeaver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and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PowerBI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Constructed the data warehouse with a script in </a:t>
            </a:r>
            <a:r>
              <a:rPr lang="en-US" sz="2400" err="1">
                <a:solidFill>
                  <a:schemeClr val="bg1"/>
                </a:solidFill>
                <a:ea typeface="Calibri"/>
                <a:cs typeface="Calibri"/>
              </a:rPr>
              <a:t>pgAdmin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6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9409" y="1131229"/>
            <a:ext cx="4179570" cy="3457971"/>
          </a:xfrm>
        </p:spPr>
        <p:txBody>
          <a:bodyPr/>
          <a:lstStyle/>
          <a:p>
            <a:r>
              <a:rPr lang="en-US"/>
              <a:t>Country corruption and happiness measures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36FE-07C3-EA30-1EBC-128D2660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metrics and what we wanted to inspect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54874-3EE5-A76F-42D1-C41EC002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427335"/>
            <a:ext cx="5676264" cy="3291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initial assumption </a:t>
            </a:r>
            <a:r>
              <a:rPr lang="en-US" dirty="0">
                <a:ea typeface="+mn-lt"/>
                <a:cs typeface="+mn-lt"/>
              </a:rPr>
              <a:t>was that lower perceived corruption, and higher wealth would correlate with higher happiness.</a:t>
            </a:r>
          </a:p>
          <a:p>
            <a:r>
              <a:rPr lang="en-US" dirty="0">
                <a:ea typeface="+mn-lt"/>
                <a:cs typeface="+mn-lt"/>
              </a:rPr>
              <a:t>We examined the link between corruption and happiness to see how transparency and wealth affect life satisfaction and well-being across countries.</a:t>
            </a:r>
          </a:p>
          <a:p>
            <a:r>
              <a:rPr lang="en-US" dirty="0">
                <a:ea typeface="+mn-lt"/>
                <a:cs typeface="+mn-lt"/>
              </a:rPr>
              <a:t>Focus on Finland, Switzerland, Brazil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DF644-01D1-9922-BE17-17BE6080D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523782"/>
            <a:ext cx="3943627" cy="448989"/>
          </a:xfrm>
        </p:spPr>
        <p:txBody>
          <a:bodyPr/>
          <a:lstStyle/>
          <a:p>
            <a:r>
              <a:rPr lang="en-US"/>
              <a:t>Our metrics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0B-FF7D-8C3B-084F-0F53B0B2DCE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8" y="3148194"/>
            <a:ext cx="3943627" cy="329152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happiness (life ladder)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affect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affect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Freedom to make life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Perception of 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 estimate and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S&amp;P Equity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Gini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Political Stability and absence of violence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1370-56AB-3B43-7C58-82665CB7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6E4AB9-4197-B8C1-FCEE-E2FFB3F1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76422"/>
            <a:ext cx="5963810" cy="750914"/>
          </a:xfrm>
        </p:spPr>
        <p:txBody>
          <a:bodyPr/>
          <a:lstStyle/>
          <a:p>
            <a:r>
              <a:rPr lang="en-US" sz="1800" b="1" baseline="0" dirty="0">
                <a:latin typeface="Tenorite"/>
              </a:rPr>
              <a:t>Our perspective:</a:t>
            </a:r>
            <a:r>
              <a:rPr lang="en-US" sz="1800" baseline="0" dirty="0">
                <a:latin typeface="Tenorite"/>
              </a:rPr>
              <a:t> </a:t>
            </a:r>
            <a:r>
              <a:rPr lang="en-US" sz="1800" b="0" baseline="0" dirty="0">
                <a:latin typeface="Tenorite"/>
              </a:rPr>
              <a:t>Exploring the relationships </a:t>
            </a:r>
            <a:r>
              <a:rPr lang="en-US" sz="1800" b="0" baseline="0">
                <a:latin typeface="Tenorite"/>
              </a:rPr>
              <a:t>between life satisfaction, corruption and economic </a:t>
            </a:r>
            <a:r>
              <a:rPr lang="en-US" sz="1800" b="0" baseline="0" dirty="0">
                <a:latin typeface="Tenorite"/>
              </a:rPr>
              <a:t>wealth.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2512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2BD6-32F1-214A-0098-929360AD6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Visualization of our data</a:t>
            </a:r>
          </a:p>
        </p:txBody>
      </p:sp>
    </p:spTree>
    <p:extLst>
      <p:ext uri="{BB962C8B-B14F-4D97-AF65-F5344CB8AC3E}">
        <p14:creationId xmlns:p14="http://schemas.microsoft.com/office/powerpoint/2010/main" val="35900826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cf8b12e-4370-4e0e-85ff-620a84dd6554" xsi:nil="true"/>
    <lcf76f155ced4ddcb4097134ff3c332f xmlns="f6e247ea-a674-41b5-96c6-878a1655dab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C75FBD49B014D94227BF99F91AE1D" ma:contentTypeVersion="11" ma:contentTypeDescription="Create a new document." ma:contentTypeScope="" ma:versionID="156bf9294c9fe5cef5170c95d2d315f1">
  <xsd:schema xmlns:xsd="http://www.w3.org/2001/XMLSchema" xmlns:xs="http://www.w3.org/2001/XMLSchema" xmlns:p="http://schemas.microsoft.com/office/2006/metadata/properties" xmlns:ns2="f6e247ea-a674-41b5-96c6-878a1655dabd" xmlns:ns3="6cf8b12e-4370-4e0e-85ff-620a84dd6554" targetNamespace="http://schemas.microsoft.com/office/2006/metadata/properties" ma:root="true" ma:fieldsID="183a8b8438022e2cf63eca16f61eaa9b" ns2:_="" ns3:_="">
    <xsd:import namespace="f6e247ea-a674-41b5-96c6-878a1655dabd"/>
    <xsd:import namespace="6cf8b12e-4370-4e0e-85ff-620a84dd655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247ea-a674-41b5-96c6-878a1655dab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50f6172-23fc-49d3-8969-ada4e0c883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8b12e-4370-4e0e-85ff-620a84dd655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55a622b-1bf0-4b56-8a38-20da31943276}" ma:internalName="TaxCatchAll" ma:showField="CatchAllData" ma:web="6cf8b12e-4370-4e0e-85ff-620a84dd65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purl.org/dc/terms/"/>
    <ds:schemaRef ds:uri="http://purl.org/dc/dcmitype/"/>
    <ds:schemaRef ds:uri="f6e247ea-a674-41b5-96c6-878a1655dabd"/>
    <ds:schemaRef ds:uri="6cf8b12e-4370-4e0e-85ff-620a84dd6554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5FBD9B-3D73-46D9-9C02-E019874F5B64}">
  <ds:schemaRefs>
    <ds:schemaRef ds:uri="6cf8b12e-4370-4e0e-85ff-620a84dd6554"/>
    <ds:schemaRef ds:uri="f6e247ea-a674-41b5-96c6-878a1655d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1123</Words>
  <Application>Microsoft Office PowerPoint</Application>
  <PresentationFormat>Widescreen</PresentationFormat>
  <Paragraphs>137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Arial,Sans-Serif</vt:lpstr>
      <vt:lpstr>Calibri</vt:lpstr>
      <vt:lpstr>Courier New</vt:lpstr>
      <vt:lpstr>Google Sans</vt:lpstr>
      <vt:lpstr>ReithSans</vt:lpstr>
      <vt:lpstr>Tenorite</vt:lpstr>
      <vt:lpstr>Wingdings</vt:lpstr>
      <vt:lpstr>Custom</vt:lpstr>
      <vt:lpstr>Happiness and corruption</vt:lpstr>
      <vt:lpstr>AGENDA</vt:lpstr>
      <vt:lpstr>Scrum process</vt:lpstr>
      <vt:lpstr>Our scrum process</vt:lpstr>
      <vt:lpstr>Data warehouse</vt:lpstr>
      <vt:lpstr>PowerPoint Presentation</vt:lpstr>
      <vt:lpstr>Country corruption and happiness measures</vt:lpstr>
      <vt:lpstr>Our metrics and what we wanted to inspect</vt:lpstr>
      <vt:lpstr>Visualization of our data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Salla Kivistö</dc:creator>
  <cp:lastModifiedBy>Milla Vuojolahti</cp:lastModifiedBy>
  <cp:revision>284</cp:revision>
  <dcterms:created xsi:type="dcterms:W3CDTF">2025-02-18T13:10:29Z</dcterms:created>
  <dcterms:modified xsi:type="dcterms:W3CDTF">2025-02-20T16:21:03Z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0x010100111C75FBD49B014D94227BF99F91AE1D</vt:lpwstr>
  </property>
  <property fmtid="{D5CDD505-2E9C-101B-9397-08002B2CF9AE}" pid="3" name="MediaServiceImageTags">
    <vt:lpwstr/>
  </property>
</Properties>
</file>