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56" r:id="rId2"/>
    <p:sldId id="265" r:id="rId3"/>
    <p:sldId id="257" r:id="rId4"/>
    <p:sldId id="258" r:id="rId5"/>
    <p:sldId id="260" r:id="rId6"/>
    <p:sldId id="262" r:id="rId7"/>
    <p:sldId id="261" r:id="rId8"/>
    <p:sldId id="263" r:id="rId9"/>
    <p:sldId id="264" r:id="rId1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900"/>
    <a:srgbClr val="3A2C00"/>
    <a:srgbClr val="5C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21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2743-122F-D44A-5D6B-182CAE1327D2}"/>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801E2A40-DB0C-A13A-72BB-54989142F37A}"/>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8E0AFB-876F-977D-9AB5-A11A167E0D53}"/>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5" name="Footer Placeholder 4">
            <a:extLst>
              <a:ext uri="{FF2B5EF4-FFF2-40B4-BE49-F238E27FC236}">
                <a16:creationId xmlns:a16="http://schemas.microsoft.com/office/drawing/2014/main" id="{B51A9A24-D114-0FCC-6256-3B0F845F71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B66EF-EDC8-9720-3939-AEE74D6CD4ED}"/>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37523966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AB9E-ACA1-6F5A-D65B-904F6553FF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5C616A-DA86-EDDA-33F1-A6F899E07C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CB532-3365-5091-1393-1AF4D6D58234}"/>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5" name="Footer Placeholder 4">
            <a:extLst>
              <a:ext uri="{FF2B5EF4-FFF2-40B4-BE49-F238E27FC236}">
                <a16:creationId xmlns:a16="http://schemas.microsoft.com/office/drawing/2014/main" id="{22BE2855-95AB-7579-26C0-5D75F9336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FE27-B4CE-0981-668B-C8DCBC6F5DEB}"/>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10834214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6281F-E903-BE32-2621-CC4CDE62449F}"/>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41C355-A312-4C87-30D6-874FBC44F4C6}"/>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458AF0-704A-305B-3920-B4328919CD04}"/>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5" name="Footer Placeholder 4">
            <a:extLst>
              <a:ext uri="{FF2B5EF4-FFF2-40B4-BE49-F238E27FC236}">
                <a16:creationId xmlns:a16="http://schemas.microsoft.com/office/drawing/2014/main" id="{2122BAD5-F63D-B891-BACF-285F3CA8A0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DB3A4C-2554-1EEA-BD0F-E0F77F355B44}"/>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29297809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64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CA7A-43A5-3282-7F2C-D9DE8BD849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D56D47-9383-F43B-EFB4-13CF066773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15E02-8B74-BA5D-455C-E1412BAA9D8D}"/>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5" name="Footer Placeholder 4">
            <a:extLst>
              <a:ext uri="{FF2B5EF4-FFF2-40B4-BE49-F238E27FC236}">
                <a16:creationId xmlns:a16="http://schemas.microsoft.com/office/drawing/2014/main" id="{492823F3-6090-74AC-CCB4-6576234C5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F94FA-F442-97A8-36E8-3790B1C09BAC}"/>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28430003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8D1-5D64-D228-5947-5465C55959C4}"/>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48E7D7-8316-3958-2AEF-EAFD06FCF6AB}"/>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8815D-D9B2-C419-E56C-9518B43B5225}"/>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5" name="Footer Placeholder 4">
            <a:extLst>
              <a:ext uri="{FF2B5EF4-FFF2-40B4-BE49-F238E27FC236}">
                <a16:creationId xmlns:a16="http://schemas.microsoft.com/office/drawing/2014/main" id="{FE1D2673-5BC7-643E-355E-F76EED7BB7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BFBFF-D1C6-C88F-2864-ADFF0683E17F}"/>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3302440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2486-7D29-57CF-CD65-609F950DE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32A8C5-BA7F-53E8-A55E-A2E869B52274}"/>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4EE17-4D82-39AE-7651-5E5EE6D057D3}"/>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988F74-827B-8129-AEA2-13F8C1B837DF}"/>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6" name="Footer Placeholder 5">
            <a:extLst>
              <a:ext uri="{FF2B5EF4-FFF2-40B4-BE49-F238E27FC236}">
                <a16:creationId xmlns:a16="http://schemas.microsoft.com/office/drawing/2014/main" id="{E51BB01E-F694-7433-4EC1-95BE1D91BA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36CF2-262B-D83E-5FDB-CEC3D663DA6C}"/>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8913437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26C3-E748-9DB9-CF46-4292A0F61E63}"/>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F69A20-EDA6-6D5A-B162-30A2E070182B}"/>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2C447E85-4223-9D9F-F8E0-F1A9D338A868}"/>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59997B-6F1D-5032-33D7-F21EF66E114B}"/>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D54B0074-4AEC-58CE-ED0A-FC2D3482CAD0}"/>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A521F3-5719-AE9C-387E-7E5FEEE6F4A6}"/>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8" name="Footer Placeholder 7">
            <a:extLst>
              <a:ext uri="{FF2B5EF4-FFF2-40B4-BE49-F238E27FC236}">
                <a16:creationId xmlns:a16="http://schemas.microsoft.com/office/drawing/2014/main" id="{EBFE5D59-EFE3-F322-A530-9A9B287FA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777837-F23F-35A6-1495-8E560E565E00}"/>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4061416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5A73-A46D-8036-4545-4EE967380D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C94364-C7C5-5AC8-A325-C39C34D936B3}"/>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4" name="Footer Placeholder 3">
            <a:extLst>
              <a:ext uri="{FF2B5EF4-FFF2-40B4-BE49-F238E27FC236}">
                <a16:creationId xmlns:a16="http://schemas.microsoft.com/office/drawing/2014/main" id="{A38C747F-4A40-90E9-6CDE-A7B0F2FEA7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D40D0A-9F57-C736-8D72-642A757BDE21}"/>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41063458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6A692-95D4-2B49-7969-A5E5879AF19E}"/>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3" name="Footer Placeholder 2">
            <a:extLst>
              <a:ext uri="{FF2B5EF4-FFF2-40B4-BE49-F238E27FC236}">
                <a16:creationId xmlns:a16="http://schemas.microsoft.com/office/drawing/2014/main" id="{6CD47F80-61F1-9E1B-6911-606D4C5035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9DC10C-9F36-46BE-4606-39CB0426E047}"/>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21625094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40F2-8063-B961-5598-71B7D7DA3D99}"/>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F679E-7997-870E-42AB-65A422756ED7}"/>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8D7220-D20F-CBA7-3A0A-302F2C26A826}"/>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E18699BE-5C9D-1083-9CCC-2A5A4308EF69}"/>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6" name="Footer Placeholder 5">
            <a:extLst>
              <a:ext uri="{FF2B5EF4-FFF2-40B4-BE49-F238E27FC236}">
                <a16:creationId xmlns:a16="http://schemas.microsoft.com/office/drawing/2014/main" id="{5E4E8D68-FD7D-8F8E-E756-A01F288122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D22EE6-4976-62E3-7E51-699C810DDAB6}"/>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33520929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C83F-2200-015D-135E-9F1249B3E7DB}"/>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696063-ABB3-E049-8DFF-BFE07DFBB570}"/>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CD2D8978-6A93-78AB-8C2F-0707A9402049}"/>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1E990756-E998-D0F6-4E33-A306CE7ABB89}"/>
              </a:ext>
            </a:extLst>
          </p:cNvPr>
          <p:cNvSpPr>
            <a:spLocks noGrp="1"/>
          </p:cNvSpPr>
          <p:nvPr>
            <p:ph type="dt" sz="half" idx="10"/>
          </p:nvPr>
        </p:nvSpPr>
        <p:spPr/>
        <p:txBody>
          <a:bodyPr/>
          <a:lstStyle/>
          <a:p>
            <a:fld id="{50E4202A-EAE1-40F2-BD88-BA432BB3DE65}" type="datetimeFigureOut">
              <a:rPr lang="en-IN" smtClean="0"/>
              <a:t>01-07-2024</a:t>
            </a:fld>
            <a:endParaRPr lang="en-IN"/>
          </a:p>
        </p:txBody>
      </p:sp>
      <p:sp>
        <p:nvSpPr>
          <p:cNvPr id="6" name="Footer Placeholder 5">
            <a:extLst>
              <a:ext uri="{FF2B5EF4-FFF2-40B4-BE49-F238E27FC236}">
                <a16:creationId xmlns:a16="http://schemas.microsoft.com/office/drawing/2014/main" id="{D67ACA34-E264-360D-3855-842C9AF98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9AE87B-AFEC-CA6D-4D81-12475FC0C5FF}"/>
              </a:ext>
            </a:extLst>
          </p:cNvPr>
          <p:cNvSpPr>
            <a:spLocks noGrp="1"/>
          </p:cNvSpPr>
          <p:nvPr>
            <p:ph type="sldNum" sz="quarter" idx="12"/>
          </p:nvPr>
        </p:nvSpPr>
        <p:spPr/>
        <p:txBody>
          <a:bodyPr/>
          <a:lstStyle/>
          <a:p>
            <a:fld id="{8B1A2190-DEE7-4B00-AF35-5593AE8F14BD}" type="slidenum">
              <a:rPr lang="en-IN" smtClean="0"/>
              <a:t>‹#›</a:t>
            </a:fld>
            <a:endParaRPr lang="en-IN"/>
          </a:p>
        </p:txBody>
      </p:sp>
    </p:spTree>
    <p:extLst>
      <p:ext uri="{BB962C8B-B14F-4D97-AF65-F5344CB8AC3E}">
        <p14:creationId xmlns:p14="http://schemas.microsoft.com/office/powerpoint/2010/main" val="38704058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5B7EE-C78D-4303-C898-0D0474D1D8BA}"/>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8374DA-ABE8-84BA-AA04-E569A6CF9D61}"/>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17FF9-6550-87AC-DDAD-6BDD288FCC85}"/>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50E4202A-EAE1-40F2-BD88-BA432BB3DE65}" type="datetimeFigureOut">
              <a:rPr lang="en-IN" smtClean="0"/>
              <a:t>01-07-2024</a:t>
            </a:fld>
            <a:endParaRPr lang="en-IN"/>
          </a:p>
        </p:txBody>
      </p:sp>
      <p:sp>
        <p:nvSpPr>
          <p:cNvPr id="5" name="Footer Placeholder 4">
            <a:extLst>
              <a:ext uri="{FF2B5EF4-FFF2-40B4-BE49-F238E27FC236}">
                <a16:creationId xmlns:a16="http://schemas.microsoft.com/office/drawing/2014/main" id="{D9FAF5D2-F8D2-9739-575B-F186976A21D0}"/>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104A52-3E66-6BD9-76FE-27AF1B8ABF0E}"/>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8B1A2190-DEE7-4B00-AF35-5593AE8F14BD}" type="slidenum">
              <a:rPr lang="en-IN" smtClean="0"/>
              <a:t>‹#›</a:t>
            </a:fld>
            <a:endParaRPr lang="en-IN"/>
          </a:p>
        </p:txBody>
      </p:sp>
    </p:spTree>
    <p:extLst>
      <p:ext uri="{BB962C8B-B14F-4D97-AF65-F5344CB8AC3E}">
        <p14:creationId xmlns:p14="http://schemas.microsoft.com/office/powerpoint/2010/main" val="411137456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p:cNvPicPr>
            <a:picLocks noChangeAspect="1"/>
          </p:cNvPicPr>
          <p:nvPr/>
        </p:nvPicPr>
        <p:blipFill>
          <a:blip r:embed="rId5"/>
          <a:srcRect/>
          <a:stretch/>
        </p:blipFill>
        <p:spPr>
          <a:xfrm>
            <a:off x="133815" y="2096429"/>
            <a:ext cx="5229921" cy="3635298"/>
          </a:xfrm>
          <a:prstGeom prst="rect">
            <a:avLst/>
          </a:prstGeom>
        </p:spPr>
      </p:pic>
      <p:sp>
        <p:nvSpPr>
          <p:cNvPr id="6" name="Text 1"/>
          <p:cNvSpPr/>
          <p:nvPr/>
        </p:nvSpPr>
        <p:spPr>
          <a:xfrm>
            <a:off x="6467707" y="2342317"/>
            <a:ext cx="7342709" cy="2531149"/>
          </a:xfrm>
          <a:prstGeom prst="rect">
            <a:avLst/>
          </a:prstGeom>
          <a:noFill/>
          <a:ln/>
        </p:spPr>
        <p:txBody>
          <a:bodyPr wrap="square" rtlCol="0" anchor="t"/>
          <a:lstStyle/>
          <a:p>
            <a:pPr marL="0" indent="0">
              <a:lnSpc>
                <a:spcPts val="7956"/>
              </a:lnSpc>
              <a:buNone/>
            </a:pPr>
            <a:r>
              <a:rPr lang="en-US" sz="6365" dirty="0">
                <a:solidFill>
                  <a:srgbClr val="5C4E3D"/>
                </a:solidFill>
                <a:latin typeface="Libre Baskerville" pitchFamily="34" charset="0"/>
                <a:ea typeface="Libre Baskerville" pitchFamily="34" charset="-122"/>
                <a:cs typeface="Libre Baskerville" pitchFamily="34" charset="-120"/>
              </a:rPr>
              <a:t>Customer Segmentation</a:t>
            </a:r>
            <a:endParaRPr lang="en-US" sz="6365" dirty="0"/>
          </a:p>
        </p:txBody>
      </p:sp>
      <p:sp>
        <p:nvSpPr>
          <p:cNvPr id="8" name="Shape 3"/>
          <p:cNvSpPr/>
          <p:nvPr/>
        </p:nvSpPr>
        <p:spPr>
          <a:xfrm>
            <a:off x="6306383" y="7005161"/>
            <a:ext cx="374809" cy="374809"/>
          </a:xfrm>
          <a:prstGeom prst="roundRect">
            <a:avLst>
              <a:gd name="adj" fmla="val 24393986"/>
            </a:avLst>
          </a:prstGeom>
          <a:noFill/>
          <a:ln w="7620">
            <a:solidFill>
              <a:srgbClr val="FFFFFF"/>
            </a:solidFill>
            <a:prstDash val="solid"/>
          </a:ln>
        </p:spPr>
      </p:sp>
      <p:sp>
        <p:nvSpPr>
          <p:cNvPr id="12" name="TextBox 11">
            <a:extLst>
              <a:ext uri="{FF2B5EF4-FFF2-40B4-BE49-F238E27FC236}">
                <a16:creationId xmlns:a16="http://schemas.microsoft.com/office/drawing/2014/main" id="{48BA819B-BB4D-C7E9-22DD-528488DE9E3A}"/>
              </a:ext>
            </a:extLst>
          </p:cNvPr>
          <p:cNvSpPr txBox="1"/>
          <p:nvPr/>
        </p:nvSpPr>
        <p:spPr>
          <a:xfrm>
            <a:off x="12087921" y="6456640"/>
            <a:ext cx="3233853" cy="923330"/>
          </a:xfrm>
          <a:prstGeom prst="rect">
            <a:avLst/>
          </a:prstGeom>
          <a:noFill/>
        </p:spPr>
        <p:txBody>
          <a:bodyPr wrap="square" rtlCol="0">
            <a:spAutoFit/>
          </a:bodyPr>
          <a:lstStyle/>
          <a:p>
            <a:r>
              <a:rPr lang="en-US" b="1" dirty="0"/>
              <a:t>K.BRIGHTY JOEL</a:t>
            </a:r>
          </a:p>
          <a:p>
            <a:r>
              <a:rPr lang="en-US" b="1" dirty="0"/>
              <a:t>22R21A6728</a:t>
            </a:r>
          </a:p>
          <a:p>
            <a:r>
              <a:rPr lang="en-US" b="1" dirty="0"/>
              <a:t>CSD-A</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C84EA-E058-3A81-E375-086E9EF320A0}"/>
              </a:ext>
            </a:extLst>
          </p:cNvPr>
          <p:cNvSpPr>
            <a:spLocks noGrp="1"/>
          </p:cNvSpPr>
          <p:nvPr>
            <p:ph type="title"/>
          </p:nvPr>
        </p:nvSpPr>
        <p:spPr>
          <a:xfrm>
            <a:off x="575728" y="379141"/>
            <a:ext cx="4934693" cy="963465"/>
          </a:xfrm>
        </p:spPr>
        <p:txBody>
          <a:bodyPr/>
          <a:lstStyle/>
          <a:p>
            <a:r>
              <a:rPr lang="en-US" dirty="0">
                <a:solidFill>
                  <a:srgbClr val="604900"/>
                </a:solidFill>
                <a:latin typeface="Libre Baskerville" panose="02000000000000000000" pitchFamily="2" charset="0"/>
              </a:rPr>
              <a:t>Introduction</a:t>
            </a:r>
            <a:endParaRPr lang="en-IN" dirty="0">
              <a:solidFill>
                <a:srgbClr val="604900"/>
              </a:solidFill>
              <a:latin typeface="Libre Baskerville" panose="02000000000000000000" pitchFamily="2" charset="0"/>
            </a:endParaRPr>
          </a:p>
        </p:txBody>
      </p:sp>
      <p:sp>
        <p:nvSpPr>
          <p:cNvPr id="6" name="Content Placeholder 5">
            <a:extLst>
              <a:ext uri="{FF2B5EF4-FFF2-40B4-BE49-F238E27FC236}">
                <a16:creationId xmlns:a16="http://schemas.microsoft.com/office/drawing/2014/main" id="{9A4041C1-EE8A-2BFE-3BD4-B9E4921DE8C3}"/>
              </a:ext>
            </a:extLst>
          </p:cNvPr>
          <p:cNvSpPr>
            <a:spLocks noGrp="1"/>
          </p:cNvSpPr>
          <p:nvPr>
            <p:ph idx="1"/>
          </p:nvPr>
        </p:nvSpPr>
        <p:spPr>
          <a:xfrm>
            <a:off x="6606842" y="1417761"/>
            <a:ext cx="7108834" cy="6811839"/>
          </a:xfrm>
          <a:noFill/>
        </p:spPr>
        <p:txBody>
          <a:bodyPr>
            <a:normAutofit/>
          </a:bodyPr>
          <a:lstStyle/>
          <a:p>
            <a:r>
              <a:rPr lang="en-US" sz="2200" dirty="0">
                <a:latin typeface="DM Sans" pitchFamily="2" charset="0"/>
              </a:rPr>
              <a:t>Customer segmentation is the process of division of customer base into several groups of individuals that share a similarity in different ways that are relevant to marketing such as Age, Gender, Interests etc.</a:t>
            </a:r>
          </a:p>
          <a:p>
            <a:r>
              <a:rPr lang="en-US" sz="2200" dirty="0">
                <a:latin typeface="DM Sans" pitchFamily="2" charset="0"/>
              </a:rPr>
              <a:t>Data collection is the primary thing in order to perform segmentation.</a:t>
            </a:r>
          </a:p>
          <a:p>
            <a:r>
              <a:rPr lang="en-US" sz="2200" dirty="0">
                <a:latin typeface="DM Sans" pitchFamily="2" charset="0"/>
              </a:rPr>
              <a:t>Through the data collected from the customers about their interests, companies can gain a deeper understandings of customer preferences and can discover maximum profits.</a:t>
            </a:r>
          </a:p>
          <a:p>
            <a:r>
              <a:rPr lang="en-US" sz="2200" dirty="0">
                <a:latin typeface="DM Sans" pitchFamily="2" charset="0"/>
              </a:rPr>
              <a:t>k-map clustering helps to group the customers with similar interests.</a:t>
            </a:r>
            <a:endParaRPr lang="en-US" sz="2500" dirty="0"/>
          </a:p>
          <a:p>
            <a:endParaRPr lang="en-US" sz="2500" dirty="0"/>
          </a:p>
          <a:p>
            <a:endParaRPr lang="en-US" sz="2500" dirty="0"/>
          </a:p>
        </p:txBody>
      </p:sp>
      <p:sp>
        <p:nvSpPr>
          <p:cNvPr id="7" name="Text Placeholder 6">
            <a:extLst>
              <a:ext uri="{FF2B5EF4-FFF2-40B4-BE49-F238E27FC236}">
                <a16:creationId xmlns:a16="http://schemas.microsoft.com/office/drawing/2014/main" id="{9A904431-1C4D-BA19-17DD-E18FFCA44DAB}"/>
              </a:ext>
            </a:extLst>
          </p:cNvPr>
          <p:cNvSpPr>
            <a:spLocks noGrp="1"/>
          </p:cNvSpPr>
          <p:nvPr>
            <p:ph type="body" sz="half" idx="2"/>
          </p:nvPr>
        </p:nvSpPr>
        <p:spPr>
          <a:xfrm>
            <a:off x="575728" y="1822133"/>
            <a:ext cx="4718684" cy="4573906"/>
          </a:xfrm>
        </p:spPr>
        <p:txBody>
          <a:bodyPr/>
          <a:lstStyle/>
          <a:p>
            <a:endParaRPr lang="en-IN" dirty="0"/>
          </a:p>
        </p:txBody>
      </p:sp>
      <p:pic>
        <p:nvPicPr>
          <p:cNvPr id="3" name="Picture 2">
            <a:extLst>
              <a:ext uri="{FF2B5EF4-FFF2-40B4-BE49-F238E27FC236}">
                <a16:creationId xmlns:a16="http://schemas.microsoft.com/office/drawing/2014/main" id="{5504C485-0A72-DC41-EAD9-5C4ED04DD85B}"/>
              </a:ext>
            </a:extLst>
          </p:cNvPr>
          <p:cNvPicPr>
            <a:picLocks noChangeAspect="1"/>
          </p:cNvPicPr>
          <p:nvPr/>
        </p:nvPicPr>
        <p:blipFill rotWithShape="1">
          <a:blip r:embed="rId2"/>
          <a:srcRect l="43507"/>
          <a:stretch/>
        </p:blipFill>
        <p:spPr>
          <a:xfrm>
            <a:off x="277922" y="1632021"/>
            <a:ext cx="5941904" cy="4954129"/>
          </a:xfrm>
          <a:prstGeom prst="rect">
            <a:avLst/>
          </a:prstGeom>
        </p:spPr>
      </p:pic>
    </p:spTree>
    <p:extLst>
      <p:ext uri="{BB962C8B-B14F-4D97-AF65-F5344CB8AC3E}">
        <p14:creationId xmlns:p14="http://schemas.microsoft.com/office/powerpoint/2010/main" val="70447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59979" y="2429947"/>
            <a:ext cx="5054322" cy="3369588"/>
          </a:xfrm>
          <a:prstGeom prst="rect">
            <a:avLst/>
          </a:prstGeom>
        </p:spPr>
      </p:pic>
      <p:sp>
        <p:nvSpPr>
          <p:cNvPr id="6" name="Text 1"/>
          <p:cNvSpPr/>
          <p:nvPr/>
        </p:nvSpPr>
        <p:spPr>
          <a:xfrm>
            <a:off x="604837" y="611148"/>
            <a:ext cx="7934325" cy="1080135"/>
          </a:xfrm>
          <a:prstGeom prst="rect">
            <a:avLst/>
          </a:prstGeom>
          <a:noFill/>
          <a:ln/>
        </p:spPr>
        <p:txBody>
          <a:bodyPr wrap="square" rtlCol="0" anchor="t"/>
          <a:lstStyle/>
          <a:p>
            <a:pPr marL="0" indent="0">
              <a:lnSpc>
                <a:spcPts val="4253"/>
              </a:lnSpc>
              <a:buNone/>
            </a:pPr>
            <a:r>
              <a:rPr lang="en-US" sz="3402" dirty="0">
                <a:solidFill>
                  <a:srgbClr val="5C4E3D"/>
                </a:solidFill>
                <a:latin typeface="Libre Baskerville" pitchFamily="34" charset="0"/>
                <a:ea typeface="Libre Baskerville" pitchFamily="34" charset="-122"/>
                <a:cs typeface="Libre Baskerville" pitchFamily="34" charset="-120"/>
              </a:rPr>
              <a:t>The Importance of Customer Segmentation</a:t>
            </a:r>
            <a:endParaRPr lang="en-US" sz="3402" dirty="0"/>
          </a:p>
        </p:txBody>
      </p:sp>
      <p:sp>
        <p:nvSpPr>
          <p:cNvPr id="7" name="Shape 2"/>
          <p:cNvSpPr/>
          <p:nvPr/>
        </p:nvSpPr>
        <p:spPr>
          <a:xfrm>
            <a:off x="604837" y="2302430"/>
            <a:ext cx="7934325" cy="704135"/>
          </a:xfrm>
          <a:prstGeom prst="roundRect">
            <a:avLst>
              <a:gd name="adj" fmla="val 6041"/>
            </a:avLst>
          </a:prstGeom>
          <a:solidFill>
            <a:srgbClr val="F7EDD4"/>
          </a:solidFill>
          <a:ln w="7620">
            <a:solidFill>
              <a:srgbClr val="DDD3BA"/>
            </a:solidFill>
            <a:prstDash val="solid"/>
          </a:ln>
        </p:spPr>
        <p:txBody>
          <a:bodyPr/>
          <a:lstStyle/>
          <a:p>
            <a:endParaRPr lang="en-IN" dirty="0"/>
          </a:p>
        </p:txBody>
      </p:sp>
      <p:sp>
        <p:nvSpPr>
          <p:cNvPr id="8" name="Text 3"/>
          <p:cNvSpPr/>
          <p:nvPr/>
        </p:nvSpPr>
        <p:spPr>
          <a:xfrm rot="10800000" flipV="1">
            <a:off x="785217" y="2460662"/>
            <a:ext cx="2749720" cy="387669"/>
          </a:xfrm>
          <a:prstGeom prst="rect">
            <a:avLst/>
          </a:prstGeom>
          <a:noFill/>
          <a:ln/>
        </p:spPr>
        <p:txBody>
          <a:bodyPr wrap="none" rtlCol="0" anchor="t"/>
          <a:lstStyle/>
          <a:p>
            <a:pPr marL="285750" indent="-285750">
              <a:lnSpc>
                <a:spcPts val="2126"/>
              </a:lnSpc>
              <a:buFont typeface="Arial" panose="020B0604020202020204" pitchFamily="34" charset="0"/>
              <a:buChar char="•"/>
            </a:pPr>
            <a:r>
              <a:rPr lang="en-US" sz="1900" dirty="0">
                <a:solidFill>
                  <a:srgbClr val="454240"/>
                </a:solidFill>
                <a:latin typeface="Libre Baskerville" pitchFamily="34" charset="0"/>
                <a:ea typeface="Libre Baskerville" pitchFamily="34" charset="-122"/>
                <a:cs typeface="Libre Baskerville" pitchFamily="34" charset="-120"/>
              </a:rPr>
              <a:t>Personalized Marketing</a:t>
            </a:r>
            <a:endParaRPr lang="en-US" sz="1900" dirty="0"/>
          </a:p>
        </p:txBody>
      </p:sp>
      <p:sp>
        <p:nvSpPr>
          <p:cNvPr id="10" name="Shape 5"/>
          <p:cNvSpPr/>
          <p:nvPr/>
        </p:nvSpPr>
        <p:spPr>
          <a:xfrm>
            <a:off x="604836" y="3576405"/>
            <a:ext cx="7934325" cy="704136"/>
          </a:xfrm>
          <a:prstGeom prst="roundRect">
            <a:avLst>
              <a:gd name="adj" fmla="val 6041"/>
            </a:avLst>
          </a:prstGeom>
          <a:solidFill>
            <a:srgbClr val="F7EDD4"/>
          </a:solidFill>
          <a:ln w="7620">
            <a:solidFill>
              <a:srgbClr val="DDD3BA"/>
            </a:solidFill>
            <a:prstDash val="solid"/>
          </a:ln>
        </p:spPr>
      </p:sp>
      <p:sp>
        <p:nvSpPr>
          <p:cNvPr id="11" name="Text 6"/>
          <p:cNvSpPr/>
          <p:nvPr/>
        </p:nvSpPr>
        <p:spPr>
          <a:xfrm>
            <a:off x="785217" y="3761894"/>
            <a:ext cx="3571280" cy="269915"/>
          </a:xfrm>
          <a:prstGeom prst="rect">
            <a:avLst/>
          </a:prstGeom>
          <a:noFill/>
          <a:ln/>
        </p:spPr>
        <p:txBody>
          <a:bodyPr wrap="none" rtlCol="0" anchor="t"/>
          <a:lstStyle/>
          <a:p>
            <a:pPr marL="285750" indent="-285750">
              <a:lnSpc>
                <a:spcPts val="2126"/>
              </a:lnSpc>
              <a:buFont typeface="Arial" panose="020B0604020202020204" pitchFamily="34" charset="0"/>
              <a:buChar char="•"/>
            </a:pPr>
            <a:r>
              <a:rPr lang="en-US" sz="1900" dirty="0">
                <a:solidFill>
                  <a:srgbClr val="454240"/>
                </a:solidFill>
                <a:latin typeface="Libre Baskerville" pitchFamily="34" charset="0"/>
                <a:ea typeface="Libre Baskerville" pitchFamily="34" charset="-122"/>
                <a:cs typeface="Libre Baskerville" pitchFamily="34" charset="-120"/>
              </a:rPr>
              <a:t>Enhanced Customer Experience</a:t>
            </a:r>
            <a:endParaRPr lang="en-US" sz="1900" dirty="0"/>
          </a:p>
        </p:txBody>
      </p:sp>
      <p:sp>
        <p:nvSpPr>
          <p:cNvPr id="13" name="Shape 8"/>
          <p:cNvSpPr/>
          <p:nvPr/>
        </p:nvSpPr>
        <p:spPr>
          <a:xfrm>
            <a:off x="604835" y="4802523"/>
            <a:ext cx="7934325" cy="704137"/>
          </a:xfrm>
          <a:prstGeom prst="roundRect">
            <a:avLst>
              <a:gd name="adj" fmla="val 6041"/>
            </a:avLst>
          </a:prstGeom>
          <a:solidFill>
            <a:srgbClr val="F7EDD4"/>
          </a:solidFill>
          <a:ln w="7620">
            <a:solidFill>
              <a:srgbClr val="DDD3BA"/>
            </a:solidFill>
            <a:prstDash val="solid"/>
          </a:ln>
        </p:spPr>
        <p:txBody>
          <a:bodyPr/>
          <a:lstStyle/>
          <a:p>
            <a:endParaRPr lang="en-IN" dirty="0"/>
          </a:p>
        </p:txBody>
      </p:sp>
      <p:sp>
        <p:nvSpPr>
          <p:cNvPr id="14" name="Text 9"/>
          <p:cNvSpPr/>
          <p:nvPr/>
        </p:nvSpPr>
        <p:spPr>
          <a:xfrm>
            <a:off x="785216" y="4997773"/>
            <a:ext cx="2463046" cy="269915"/>
          </a:xfrm>
          <a:prstGeom prst="rect">
            <a:avLst/>
          </a:prstGeom>
          <a:noFill/>
          <a:ln/>
        </p:spPr>
        <p:txBody>
          <a:bodyPr wrap="none" rtlCol="0" anchor="t"/>
          <a:lstStyle/>
          <a:p>
            <a:pPr marL="285750" indent="-285750">
              <a:lnSpc>
                <a:spcPts val="2126"/>
              </a:lnSpc>
              <a:buFont typeface="Arial" panose="020B0604020202020204" pitchFamily="34" charset="0"/>
              <a:buChar char="•"/>
            </a:pPr>
            <a:r>
              <a:rPr lang="en-US" sz="1900" dirty="0">
                <a:solidFill>
                  <a:srgbClr val="454240"/>
                </a:solidFill>
                <a:latin typeface="Libre Baskerville" pitchFamily="34" charset="0"/>
                <a:ea typeface="Libre Baskerville" pitchFamily="34" charset="-122"/>
                <a:cs typeface="Libre Baskerville" pitchFamily="34" charset="-120"/>
              </a:rPr>
              <a:t>Increased Profitability</a:t>
            </a:r>
            <a:endParaRPr lang="en-US" sz="1900" dirty="0"/>
          </a:p>
        </p:txBody>
      </p:sp>
      <p:sp>
        <p:nvSpPr>
          <p:cNvPr id="16" name="Shape 11"/>
          <p:cNvSpPr/>
          <p:nvPr/>
        </p:nvSpPr>
        <p:spPr>
          <a:xfrm>
            <a:off x="615986" y="6076499"/>
            <a:ext cx="7934325" cy="704138"/>
          </a:xfrm>
          <a:prstGeom prst="roundRect">
            <a:avLst>
              <a:gd name="adj" fmla="val 6041"/>
            </a:avLst>
          </a:prstGeom>
          <a:solidFill>
            <a:srgbClr val="F7EDD4"/>
          </a:solidFill>
          <a:ln w="7620">
            <a:solidFill>
              <a:srgbClr val="DDD3BA"/>
            </a:solidFill>
            <a:prstDash val="solid"/>
          </a:ln>
        </p:spPr>
      </p:sp>
      <p:sp>
        <p:nvSpPr>
          <p:cNvPr id="17" name="Text 12"/>
          <p:cNvSpPr/>
          <p:nvPr/>
        </p:nvSpPr>
        <p:spPr>
          <a:xfrm>
            <a:off x="785216" y="6289779"/>
            <a:ext cx="2589371" cy="269915"/>
          </a:xfrm>
          <a:prstGeom prst="rect">
            <a:avLst/>
          </a:prstGeom>
          <a:noFill/>
          <a:ln/>
        </p:spPr>
        <p:txBody>
          <a:bodyPr wrap="none" rtlCol="0" anchor="t"/>
          <a:lstStyle/>
          <a:p>
            <a:pPr marL="285750" indent="-285750">
              <a:lnSpc>
                <a:spcPts val="2126"/>
              </a:lnSpc>
              <a:buFont typeface="Arial" panose="020B0604020202020204" pitchFamily="34" charset="0"/>
              <a:buChar char="•"/>
            </a:pPr>
            <a:r>
              <a:rPr lang="en-US" sz="1900" dirty="0">
                <a:solidFill>
                  <a:srgbClr val="454240"/>
                </a:solidFill>
                <a:latin typeface="Libre Baskerville" pitchFamily="34" charset="0"/>
                <a:ea typeface="Libre Baskerville" pitchFamily="34" charset="-122"/>
                <a:cs typeface="Libre Baskerville" pitchFamily="34" charset="-120"/>
              </a:rPr>
              <a:t>Competitive Advantage</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14630400" cy="2382322"/>
          </a:xfrm>
          <a:prstGeom prst="rect">
            <a:avLst/>
          </a:prstGeom>
        </p:spPr>
      </p:pic>
      <p:sp>
        <p:nvSpPr>
          <p:cNvPr id="5" name="Text 1"/>
          <p:cNvSpPr/>
          <p:nvPr/>
        </p:nvSpPr>
        <p:spPr>
          <a:xfrm>
            <a:off x="2109668" y="3060263"/>
            <a:ext cx="7505224" cy="595551"/>
          </a:xfrm>
          <a:prstGeom prst="rect">
            <a:avLst/>
          </a:prstGeom>
          <a:noFill/>
          <a:ln/>
        </p:spPr>
        <p:txBody>
          <a:bodyPr wrap="none" rtlCol="0" anchor="t"/>
          <a:lstStyle/>
          <a:p>
            <a:pPr marL="0" indent="0">
              <a:lnSpc>
                <a:spcPts val="4690"/>
              </a:lnSpc>
              <a:buNone/>
            </a:pPr>
            <a:r>
              <a:rPr lang="en-US" sz="3752" dirty="0">
                <a:solidFill>
                  <a:srgbClr val="5C4E3D"/>
                </a:solidFill>
                <a:latin typeface="Libre Baskerville" pitchFamily="34" charset="0"/>
                <a:ea typeface="Libre Baskerville" pitchFamily="34" charset="-122"/>
                <a:cs typeface="Libre Baskerville" pitchFamily="34" charset="-120"/>
              </a:rPr>
              <a:t>Data Preparation and Cleaning</a:t>
            </a:r>
            <a:endParaRPr lang="en-US" sz="3752" dirty="0"/>
          </a:p>
        </p:txBody>
      </p:sp>
      <p:sp>
        <p:nvSpPr>
          <p:cNvPr id="6" name="Shape 2"/>
          <p:cNvSpPr/>
          <p:nvPr/>
        </p:nvSpPr>
        <p:spPr>
          <a:xfrm>
            <a:off x="7296150" y="3941683"/>
            <a:ext cx="38100" cy="3609856"/>
          </a:xfrm>
          <a:prstGeom prst="roundRect">
            <a:avLst>
              <a:gd name="adj" fmla="val 225109"/>
            </a:avLst>
          </a:prstGeom>
          <a:solidFill>
            <a:srgbClr val="DDD3BA"/>
          </a:solidFill>
          <a:ln/>
        </p:spPr>
      </p:sp>
      <p:sp>
        <p:nvSpPr>
          <p:cNvPr id="7" name="Shape 3"/>
          <p:cNvSpPr/>
          <p:nvPr/>
        </p:nvSpPr>
        <p:spPr>
          <a:xfrm>
            <a:off x="6433840" y="4351258"/>
            <a:ext cx="666988" cy="38100"/>
          </a:xfrm>
          <a:prstGeom prst="roundRect">
            <a:avLst>
              <a:gd name="adj" fmla="val 225109"/>
            </a:avLst>
          </a:prstGeom>
          <a:solidFill>
            <a:srgbClr val="DDD3BA"/>
          </a:solidFill>
          <a:ln/>
        </p:spPr>
      </p:sp>
      <p:sp>
        <p:nvSpPr>
          <p:cNvPr id="8" name="Shape 4"/>
          <p:cNvSpPr/>
          <p:nvPr/>
        </p:nvSpPr>
        <p:spPr>
          <a:xfrm>
            <a:off x="7100828" y="4155996"/>
            <a:ext cx="428744" cy="428744"/>
          </a:xfrm>
          <a:prstGeom prst="roundRect">
            <a:avLst>
              <a:gd name="adj" fmla="val 20004"/>
            </a:avLst>
          </a:prstGeom>
          <a:solidFill>
            <a:srgbClr val="F7EDD4"/>
          </a:solidFill>
          <a:ln w="7620">
            <a:solidFill>
              <a:srgbClr val="DDD3BA"/>
            </a:solidFill>
            <a:prstDash val="solid"/>
          </a:ln>
        </p:spPr>
      </p:sp>
      <p:sp>
        <p:nvSpPr>
          <p:cNvPr id="9" name="Text 5"/>
          <p:cNvSpPr/>
          <p:nvPr/>
        </p:nvSpPr>
        <p:spPr>
          <a:xfrm>
            <a:off x="7251442" y="4227433"/>
            <a:ext cx="127516" cy="285869"/>
          </a:xfrm>
          <a:prstGeom prst="rect">
            <a:avLst/>
          </a:prstGeom>
          <a:noFill/>
          <a:ln/>
        </p:spPr>
        <p:txBody>
          <a:bodyPr wrap="none" rtlCol="0" anchor="t"/>
          <a:lstStyle/>
          <a:p>
            <a:pPr marL="0" indent="0" algn="ctr">
              <a:lnSpc>
                <a:spcPts val="2251"/>
              </a:lnSpc>
              <a:buNone/>
            </a:pPr>
            <a:r>
              <a:rPr lang="en-US" sz="2251" dirty="0">
                <a:solidFill>
                  <a:srgbClr val="454240"/>
                </a:solidFill>
                <a:latin typeface="Libre Baskerville" pitchFamily="34" charset="0"/>
                <a:ea typeface="Libre Baskerville" pitchFamily="34" charset="-122"/>
                <a:cs typeface="Libre Baskerville" pitchFamily="34" charset="-120"/>
              </a:rPr>
              <a:t>1</a:t>
            </a:r>
            <a:endParaRPr lang="en-US" sz="2251" dirty="0"/>
          </a:p>
        </p:txBody>
      </p:sp>
      <p:sp>
        <p:nvSpPr>
          <p:cNvPr id="10" name="Text 6"/>
          <p:cNvSpPr/>
          <p:nvPr/>
        </p:nvSpPr>
        <p:spPr>
          <a:xfrm>
            <a:off x="3884652" y="4132183"/>
            <a:ext cx="2382322" cy="297775"/>
          </a:xfrm>
          <a:prstGeom prst="rect">
            <a:avLst/>
          </a:prstGeom>
          <a:noFill/>
          <a:ln/>
        </p:spPr>
        <p:txBody>
          <a:bodyPr wrap="none" rtlCol="0" anchor="t"/>
          <a:lstStyle/>
          <a:p>
            <a:pPr marL="0" indent="0" algn="r">
              <a:lnSpc>
                <a:spcPts val="2345"/>
              </a:lnSpc>
              <a:buNone/>
            </a:pPr>
            <a:r>
              <a:rPr lang="en-US" sz="1876" dirty="0">
                <a:solidFill>
                  <a:srgbClr val="454240"/>
                </a:solidFill>
                <a:latin typeface="Libre Baskerville" pitchFamily="34" charset="0"/>
                <a:ea typeface="Libre Baskerville" pitchFamily="34" charset="-122"/>
                <a:cs typeface="Libre Baskerville" pitchFamily="34" charset="-120"/>
              </a:rPr>
              <a:t>Data Collection</a:t>
            </a:r>
            <a:endParaRPr lang="en-US" sz="1876" dirty="0"/>
          </a:p>
        </p:txBody>
      </p:sp>
      <p:sp>
        <p:nvSpPr>
          <p:cNvPr id="11" name="Text 7"/>
          <p:cNvSpPr/>
          <p:nvPr/>
        </p:nvSpPr>
        <p:spPr>
          <a:xfrm>
            <a:off x="2109668" y="4544258"/>
            <a:ext cx="4157305" cy="914757"/>
          </a:xfrm>
          <a:prstGeom prst="rect">
            <a:avLst/>
          </a:prstGeom>
          <a:noFill/>
          <a:ln/>
        </p:spPr>
        <p:txBody>
          <a:bodyPr wrap="square" rtlCol="0" anchor="t"/>
          <a:lstStyle/>
          <a:p>
            <a:pPr marL="0" indent="0" algn="r">
              <a:lnSpc>
                <a:spcPts val="2401"/>
              </a:lnSpc>
              <a:buNone/>
            </a:pPr>
            <a:r>
              <a:rPr lang="en-US" sz="1501" dirty="0">
                <a:solidFill>
                  <a:srgbClr val="454240"/>
                </a:solidFill>
                <a:latin typeface="DM Sans" pitchFamily="34" charset="0"/>
                <a:ea typeface="DM Sans" pitchFamily="34" charset="-122"/>
                <a:cs typeface="DM Sans" pitchFamily="34" charset="-120"/>
              </a:rPr>
              <a:t>Gather relevant customer data from various sources,. for this project we’ve taken a formatted Data set from Kaggle.com </a:t>
            </a:r>
            <a:endParaRPr lang="en-US" sz="1501" dirty="0"/>
          </a:p>
        </p:txBody>
      </p:sp>
      <p:sp>
        <p:nvSpPr>
          <p:cNvPr id="12" name="Shape 8"/>
          <p:cNvSpPr/>
          <p:nvPr/>
        </p:nvSpPr>
        <p:spPr>
          <a:xfrm>
            <a:off x="7529572" y="5304115"/>
            <a:ext cx="666988" cy="38100"/>
          </a:xfrm>
          <a:prstGeom prst="roundRect">
            <a:avLst>
              <a:gd name="adj" fmla="val 225109"/>
            </a:avLst>
          </a:prstGeom>
          <a:solidFill>
            <a:srgbClr val="DDD3BA"/>
          </a:solidFill>
          <a:ln/>
        </p:spPr>
      </p:sp>
      <p:sp>
        <p:nvSpPr>
          <p:cNvPr id="13" name="Shape 9"/>
          <p:cNvSpPr/>
          <p:nvPr/>
        </p:nvSpPr>
        <p:spPr>
          <a:xfrm>
            <a:off x="7100828" y="5108853"/>
            <a:ext cx="428744" cy="428744"/>
          </a:xfrm>
          <a:prstGeom prst="roundRect">
            <a:avLst>
              <a:gd name="adj" fmla="val 20004"/>
            </a:avLst>
          </a:prstGeom>
          <a:solidFill>
            <a:srgbClr val="F7EDD4"/>
          </a:solidFill>
          <a:ln w="7620">
            <a:solidFill>
              <a:srgbClr val="DDD3BA"/>
            </a:solidFill>
            <a:prstDash val="solid"/>
          </a:ln>
        </p:spPr>
      </p:sp>
      <p:sp>
        <p:nvSpPr>
          <p:cNvPr id="14" name="Text 10"/>
          <p:cNvSpPr/>
          <p:nvPr/>
        </p:nvSpPr>
        <p:spPr>
          <a:xfrm>
            <a:off x="7227153" y="5180290"/>
            <a:ext cx="176093" cy="285869"/>
          </a:xfrm>
          <a:prstGeom prst="rect">
            <a:avLst/>
          </a:prstGeom>
          <a:noFill/>
          <a:ln/>
        </p:spPr>
        <p:txBody>
          <a:bodyPr wrap="none" rtlCol="0" anchor="t"/>
          <a:lstStyle/>
          <a:p>
            <a:pPr marL="0" indent="0" algn="ctr">
              <a:lnSpc>
                <a:spcPts val="2251"/>
              </a:lnSpc>
              <a:buNone/>
            </a:pPr>
            <a:r>
              <a:rPr lang="en-US" sz="2251" dirty="0">
                <a:solidFill>
                  <a:srgbClr val="454240"/>
                </a:solidFill>
                <a:latin typeface="Libre Baskerville" pitchFamily="34" charset="0"/>
                <a:ea typeface="Libre Baskerville" pitchFamily="34" charset="-122"/>
                <a:cs typeface="Libre Baskerville" pitchFamily="34" charset="-120"/>
              </a:rPr>
              <a:t>2</a:t>
            </a:r>
            <a:endParaRPr lang="en-US" sz="2251" dirty="0"/>
          </a:p>
        </p:txBody>
      </p:sp>
      <p:sp>
        <p:nvSpPr>
          <p:cNvPr id="15" name="Text 11"/>
          <p:cNvSpPr/>
          <p:nvPr/>
        </p:nvSpPr>
        <p:spPr>
          <a:xfrm>
            <a:off x="8363426" y="5085040"/>
            <a:ext cx="2382322" cy="297775"/>
          </a:xfrm>
          <a:prstGeom prst="rect">
            <a:avLst/>
          </a:prstGeom>
          <a:noFill/>
          <a:ln/>
        </p:spPr>
        <p:txBody>
          <a:bodyPr wrap="none" rtlCol="0" anchor="t"/>
          <a:lstStyle/>
          <a:p>
            <a:pPr marL="0" indent="0" algn="l">
              <a:lnSpc>
                <a:spcPts val="2345"/>
              </a:lnSpc>
              <a:buNone/>
            </a:pPr>
            <a:r>
              <a:rPr lang="en-US" sz="1876" dirty="0">
                <a:solidFill>
                  <a:srgbClr val="454240"/>
                </a:solidFill>
                <a:latin typeface="Libre Baskerville" pitchFamily="34" charset="0"/>
                <a:ea typeface="Libre Baskerville" pitchFamily="34" charset="-122"/>
                <a:cs typeface="Libre Baskerville" pitchFamily="34" charset="-120"/>
              </a:rPr>
              <a:t>Data Cleaning</a:t>
            </a:r>
            <a:endParaRPr lang="en-US" sz="1876" dirty="0"/>
          </a:p>
        </p:txBody>
      </p:sp>
      <p:sp>
        <p:nvSpPr>
          <p:cNvPr id="16" name="Text 12"/>
          <p:cNvSpPr/>
          <p:nvPr/>
        </p:nvSpPr>
        <p:spPr>
          <a:xfrm>
            <a:off x="8363426" y="5497116"/>
            <a:ext cx="4157305" cy="914757"/>
          </a:xfrm>
          <a:prstGeom prst="rect">
            <a:avLst/>
          </a:prstGeom>
          <a:noFill/>
          <a:ln/>
        </p:spPr>
        <p:txBody>
          <a:bodyPr wrap="square" rtlCol="0" anchor="t"/>
          <a:lstStyle/>
          <a:p>
            <a:pPr marL="0" indent="0" algn="l">
              <a:lnSpc>
                <a:spcPts val="2401"/>
              </a:lnSpc>
              <a:buNone/>
            </a:pPr>
            <a:r>
              <a:rPr lang="en-US" sz="1501" dirty="0">
                <a:solidFill>
                  <a:srgbClr val="454240"/>
                </a:solidFill>
                <a:latin typeface="DM Sans" pitchFamily="34" charset="0"/>
                <a:ea typeface="DM Sans" pitchFamily="34" charset="-122"/>
                <a:cs typeface="DM Sans" pitchFamily="34" charset="-120"/>
              </a:rPr>
              <a:t>Identify and remove errors, inconsistencies, and missing values in the collected data to ensure accuracy and reliability.</a:t>
            </a:r>
            <a:endParaRPr lang="en-US" sz="1501" dirty="0"/>
          </a:p>
        </p:txBody>
      </p:sp>
      <p:sp>
        <p:nvSpPr>
          <p:cNvPr id="17" name="Shape 13"/>
          <p:cNvSpPr/>
          <p:nvPr/>
        </p:nvSpPr>
        <p:spPr>
          <a:xfrm>
            <a:off x="6433840" y="6253282"/>
            <a:ext cx="666988" cy="38100"/>
          </a:xfrm>
          <a:prstGeom prst="roundRect">
            <a:avLst>
              <a:gd name="adj" fmla="val 225109"/>
            </a:avLst>
          </a:prstGeom>
          <a:solidFill>
            <a:srgbClr val="DDD3BA"/>
          </a:solidFill>
          <a:ln/>
        </p:spPr>
      </p:sp>
      <p:sp>
        <p:nvSpPr>
          <p:cNvPr id="18" name="Shape 14"/>
          <p:cNvSpPr/>
          <p:nvPr/>
        </p:nvSpPr>
        <p:spPr>
          <a:xfrm>
            <a:off x="7100828" y="6058019"/>
            <a:ext cx="428744" cy="428744"/>
          </a:xfrm>
          <a:prstGeom prst="roundRect">
            <a:avLst>
              <a:gd name="adj" fmla="val 20004"/>
            </a:avLst>
          </a:prstGeom>
          <a:solidFill>
            <a:srgbClr val="F7EDD4"/>
          </a:solidFill>
          <a:ln w="7620">
            <a:solidFill>
              <a:srgbClr val="DDD3BA"/>
            </a:solidFill>
            <a:prstDash val="solid"/>
          </a:ln>
        </p:spPr>
      </p:sp>
      <p:sp>
        <p:nvSpPr>
          <p:cNvPr id="19" name="Text 15"/>
          <p:cNvSpPr/>
          <p:nvPr/>
        </p:nvSpPr>
        <p:spPr>
          <a:xfrm>
            <a:off x="7227153" y="6129457"/>
            <a:ext cx="176093" cy="285869"/>
          </a:xfrm>
          <a:prstGeom prst="rect">
            <a:avLst/>
          </a:prstGeom>
          <a:noFill/>
          <a:ln/>
        </p:spPr>
        <p:txBody>
          <a:bodyPr wrap="none" rtlCol="0" anchor="t"/>
          <a:lstStyle/>
          <a:p>
            <a:pPr marL="0" indent="0" algn="ctr">
              <a:lnSpc>
                <a:spcPts val="2251"/>
              </a:lnSpc>
              <a:buNone/>
            </a:pPr>
            <a:r>
              <a:rPr lang="en-US" sz="2251" dirty="0">
                <a:solidFill>
                  <a:srgbClr val="454240"/>
                </a:solidFill>
                <a:latin typeface="Libre Baskerville" pitchFamily="34" charset="0"/>
                <a:ea typeface="Libre Baskerville" pitchFamily="34" charset="-122"/>
                <a:cs typeface="Libre Baskerville" pitchFamily="34" charset="-120"/>
              </a:rPr>
              <a:t>3</a:t>
            </a:r>
            <a:endParaRPr lang="en-US" sz="2251" dirty="0"/>
          </a:p>
        </p:txBody>
      </p:sp>
      <p:sp>
        <p:nvSpPr>
          <p:cNvPr id="20" name="Text 16"/>
          <p:cNvSpPr/>
          <p:nvPr/>
        </p:nvSpPr>
        <p:spPr>
          <a:xfrm>
            <a:off x="3711178" y="6034207"/>
            <a:ext cx="2555796" cy="297775"/>
          </a:xfrm>
          <a:prstGeom prst="rect">
            <a:avLst/>
          </a:prstGeom>
          <a:noFill/>
          <a:ln/>
        </p:spPr>
        <p:txBody>
          <a:bodyPr wrap="none" rtlCol="0" anchor="t"/>
          <a:lstStyle/>
          <a:p>
            <a:pPr marL="0" indent="0" algn="r">
              <a:lnSpc>
                <a:spcPts val="2345"/>
              </a:lnSpc>
              <a:buNone/>
            </a:pPr>
            <a:r>
              <a:rPr lang="en-US" sz="1876" dirty="0">
                <a:solidFill>
                  <a:srgbClr val="454240"/>
                </a:solidFill>
                <a:latin typeface="Libre Baskerville" pitchFamily="34" charset="0"/>
                <a:ea typeface="Libre Baskerville" pitchFamily="34" charset="-122"/>
                <a:cs typeface="Libre Baskerville" pitchFamily="34" charset="-120"/>
              </a:rPr>
              <a:t>Data Transformation</a:t>
            </a:r>
            <a:endParaRPr lang="en-US" sz="1876" dirty="0"/>
          </a:p>
        </p:txBody>
      </p:sp>
      <p:sp>
        <p:nvSpPr>
          <p:cNvPr id="21" name="Text 17"/>
          <p:cNvSpPr/>
          <p:nvPr/>
        </p:nvSpPr>
        <p:spPr>
          <a:xfrm>
            <a:off x="2109668" y="6446282"/>
            <a:ext cx="4157305" cy="914757"/>
          </a:xfrm>
          <a:prstGeom prst="rect">
            <a:avLst/>
          </a:prstGeom>
          <a:noFill/>
          <a:ln/>
        </p:spPr>
        <p:txBody>
          <a:bodyPr wrap="square" rtlCol="0" anchor="t"/>
          <a:lstStyle/>
          <a:p>
            <a:pPr marL="0" indent="0" algn="r">
              <a:lnSpc>
                <a:spcPts val="2401"/>
              </a:lnSpc>
              <a:buNone/>
            </a:pPr>
            <a:r>
              <a:rPr lang="en-US" sz="1501" dirty="0">
                <a:solidFill>
                  <a:srgbClr val="454240"/>
                </a:solidFill>
                <a:latin typeface="DM Sans" pitchFamily="34" charset="0"/>
                <a:ea typeface="DM Sans" pitchFamily="34" charset="-122"/>
                <a:cs typeface="DM Sans" pitchFamily="34" charset="-120"/>
              </a:rPr>
              <a:t>Convert data into a suitable format for analysis, such as tabular format for proper visualization, creating variables, and scaling variables.</a:t>
            </a:r>
            <a:endParaRPr lang="en-US" sz="150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26576" y="2541865"/>
            <a:ext cx="5033129" cy="3145750"/>
          </a:xfrm>
          <a:prstGeom prst="rect">
            <a:avLst/>
          </a:prstGeom>
        </p:spPr>
      </p:pic>
      <p:sp>
        <p:nvSpPr>
          <p:cNvPr id="6" name="Text 1"/>
          <p:cNvSpPr/>
          <p:nvPr/>
        </p:nvSpPr>
        <p:spPr>
          <a:xfrm>
            <a:off x="6120765" y="1072872"/>
            <a:ext cx="6260068" cy="566380"/>
          </a:xfrm>
          <a:prstGeom prst="rect">
            <a:avLst/>
          </a:prstGeom>
          <a:noFill/>
          <a:ln/>
        </p:spPr>
        <p:txBody>
          <a:bodyPr wrap="none" rtlCol="0" anchor="t"/>
          <a:lstStyle/>
          <a:p>
            <a:pPr marL="0" indent="0">
              <a:lnSpc>
                <a:spcPts val="4460"/>
              </a:lnSpc>
              <a:buNone/>
            </a:pPr>
            <a:r>
              <a:rPr lang="en-US" sz="3568" dirty="0">
                <a:solidFill>
                  <a:srgbClr val="5C4E3D"/>
                </a:solidFill>
                <a:latin typeface="Libre Baskerville" pitchFamily="34" charset="0"/>
                <a:ea typeface="Libre Baskerville" pitchFamily="34" charset="-122"/>
                <a:cs typeface="Libre Baskerville" pitchFamily="34" charset="-120"/>
              </a:rPr>
              <a:t>Clustering Techniques in R</a:t>
            </a:r>
            <a:endParaRPr lang="en-US" sz="3568" dirty="0"/>
          </a:p>
        </p:txBody>
      </p:sp>
      <p:sp>
        <p:nvSpPr>
          <p:cNvPr id="7" name="Shape 2"/>
          <p:cNvSpPr/>
          <p:nvPr/>
        </p:nvSpPr>
        <p:spPr>
          <a:xfrm>
            <a:off x="6120765" y="2114907"/>
            <a:ext cx="407789" cy="407789"/>
          </a:xfrm>
          <a:prstGeom prst="roundRect">
            <a:avLst>
              <a:gd name="adj" fmla="val 20003"/>
            </a:avLst>
          </a:prstGeom>
          <a:solidFill>
            <a:srgbClr val="F7EDD4"/>
          </a:solidFill>
          <a:ln w="7620">
            <a:solidFill>
              <a:srgbClr val="DDD3BA"/>
            </a:solidFill>
            <a:prstDash val="solid"/>
          </a:ln>
        </p:spPr>
      </p:sp>
      <p:sp>
        <p:nvSpPr>
          <p:cNvPr id="8" name="Text 3"/>
          <p:cNvSpPr/>
          <p:nvPr/>
        </p:nvSpPr>
        <p:spPr>
          <a:xfrm>
            <a:off x="6263997" y="2182773"/>
            <a:ext cx="121325" cy="271939"/>
          </a:xfrm>
          <a:prstGeom prst="rect">
            <a:avLst/>
          </a:prstGeom>
          <a:noFill/>
          <a:ln/>
        </p:spPr>
        <p:txBody>
          <a:bodyPr wrap="none" rtlCol="0" anchor="t"/>
          <a:lstStyle/>
          <a:p>
            <a:pPr marL="0" indent="0" algn="ctr">
              <a:lnSpc>
                <a:spcPts val="2141"/>
              </a:lnSpc>
              <a:buNone/>
            </a:pPr>
            <a:r>
              <a:rPr lang="en-US" sz="2141" dirty="0">
                <a:solidFill>
                  <a:srgbClr val="454240"/>
                </a:solidFill>
                <a:latin typeface="Libre Baskerville" pitchFamily="34" charset="0"/>
                <a:ea typeface="Libre Baskerville" pitchFamily="34" charset="-122"/>
                <a:cs typeface="Libre Baskerville" pitchFamily="34" charset="-120"/>
              </a:rPr>
              <a:t>1</a:t>
            </a:r>
            <a:endParaRPr lang="en-US" sz="2141" dirty="0"/>
          </a:p>
        </p:txBody>
      </p:sp>
      <p:sp>
        <p:nvSpPr>
          <p:cNvPr id="9" name="Text 4"/>
          <p:cNvSpPr/>
          <p:nvPr/>
        </p:nvSpPr>
        <p:spPr>
          <a:xfrm>
            <a:off x="6709767" y="2114907"/>
            <a:ext cx="2293382" cy="283131"/>
          </a:xfrm>
          <a:prstGeom prst="rect">
            <a:avLst/>
          </a:prstGeom>
          <a:noFill/>
          <a:ln/>
        </p:spPr>
        <p:txBody>
          <a:bodyPr wrap="none" rtlCol="0" anchor="t"/>
          <a:lstStyle/>
          <a:p>
            <a:pPr marL="0" indent="0">
              <a:lnSpc>
                <a:spcPts val="2230"/>
              </a:lnSpc>
              <a:buNone/>
            </a:pPr>
            <a:r>
              <a:rPr lang="en-US" sz="1784" dirty="0">
                <a:solidFill>
                  <a:srgbClr val="454240"/>
                </a:solidFill>
                <a:latin typeface="Libre Baskerville" pitchFamily="34" charset="0"/>
                <a:ea typeface="Libre Baskerville" pitchFamily="34" charset="-122"/>
                <a:cs typeface="Libre Baskerville" pitchFamily="34" charset="-120"/>
              </a:rPr>
              <a:t>K-Means Clustering</a:t>
            </a:r>
            <a:endParaRPr lang="en-US" sz="1784" dirty="0"/>
          </a:p>
        </p:txBody>
      </p:sp>
      <p:sp>
        <p:nvSpPr>
          <p:cNvPr id="10" name="Text 5"/>
          <p:cNvSpPr/>
          <p:nvPr/>
        </p:nvSpPr>
        <p:spPr>
          <a:xfrm>
            <a:off x="6709767" y="2506742"/>
            <a:ext cx="7286268" cy="579834"/>
          </a:xfrm>
          <a:prstGeom prst="rect">
            <a:avLst/>
          </a:prstGeom>
          <a:noFill/>
          <a:ln/>
        </p:spPr>
        <p:txBody>
          <a:bodyPr wrap="square" rtlCol="0" anchor="t"/>
          <a:lstStyle/>
          <a:p>
            <a:pPr marL="0" indent="0">
              <a:lnSpc>
                <a:spcPts val="2284"/>
              </a:lnSpc>
              <a:buNone/>
            </a:pPr>
            <a:r>
              <a:rPr lang="en-US" sz="1427" dirty="0">
                <a:solidFill>
                  <a:srgbClr val="454240"/>
                </a:solidFill>
                <a:latin typeface="DM Sans" pitchFamily="34" charset="0"/>
                <a:ea typeface="DM Sans" pitchFamily="34" charset="-122"/>
                <a:cs typeface="DM Sans" pitchFamily="34" charset="-120"/>
              </a:rPr>
              <a:t>An iterative algorithm that partitions data points into k clusters based on their distance from cluster centroids.</a:t>
            </a:r>
            <a:endParaRPr lang="en-US" sz="1427" dirty="0"/>
          </a:p>
        </p:txBody>
      </p:sp>
      <p:sp>
        <p:nvSpPr>
          <p:cNvPr id="11" name="Shape 6"/>
          <p:cNvSpPr/>
          <p:nvPr/>
        </p:nvSpPr>
        <p:spPr>
          <a:xfrm>
            <a:off x="6120765" y="3471624"/>
            <a:ext cx="407789" cy="407789"/>
          </a:xfrm>
          <a:prstGeom prst="roundRect">
            <a:avLst>
              <a:gd name="adj" fmla="val 20003"/>
            </a:avLst>
          </a:prstGeom>
          <a:solidFill>
            <a:srgbClr val="F7EDD4"/>
          </a:solidFill>
          <a:ln w="7620">
            <a:solidFill>
              <a:srgbClr val="DDD3BA"/>
            </a:solidFill>
            <a:prstDash val="solid"/>
          </a:ln>
        </p:spPr>
      </p:sp>
      <p:sp>
        <p:nvSpPr>
          <p:cNvPr id="12" name="Text 7"/>
          <p:cNvSpPr/>
          <p:nvPr/>
        </p:nvSpPr>
        <p:spPr>
          <a:xfrm>
            <a:off x="6240899" y="3539490"/>
            <a:ext cx="167521" cy="271939"/>
          </a:xfrm>
          <a:prstGeom prst="rect">
            <a:avLst/>
          </a:prstGeom>
          <a:noFill/>
          <a:ln/>
        </p:spPr>
        <p:txBody>
          <a:bodyPr wrap="none" rtlCol="0" anchor="t"/>
          <a:lstStyle/>
          <a:p>
            <a:pPr marL="0" indent="0" algn="ctr">
              <a:lnSpc>
                <a:spcPts val="2141"/>
              </a:lnSpc>
              <a:buNone/>
            </a:pPr>
            <a:r>
              <a:rPr lang="en-US" sz="2141" dirty="0">
                <a:solidFill>
                  <a:srgbClr val="454240"/>
                </a:solidFill>
                <a:latin typeface="Libre Baskerville" pitchFamily="34" charset="0"/>
                <a:ea typeface="Libre Baskerville" pitchFamily="34" charset="-122"/>
                <a:cs typeface="Libre Baskerville" pitchFamily="34" charset="-120"/>
              </a:rPr>
              <a:t>2</a:t>
            </a:r>
            <a:endParaRPr lang="en-US" sz="2141" dirty="0"/>
          </a:p>
        </p:txBody>
      </p:sp>
      <p:sp>
        <p:nvSpPr>
          <p:cNvPr id="13" name="Text 8"/>
          <p:cNvSpPr/>
          <p:nvPr/>
        </p:nvSpPr>
        <p:spPr>
          <a:xfrm>
            <a:off x="6709767" y="3471624"/>
            <a:ext cx="2697361" cy="283131"/>
          </a:xfrm>
          <a:prstGeom prst="rect">
            <a:avLst/>
          </a:prstGeom>
          <a:noFill/>
          <a:ln/>
        </p:spPr>
        <p:txBody>
          <a:bodyPr wrap="none" rtlCol="0" anchor="t"/>
          <a:lstStyle/>
          <a:p>
            <a:pPr marL="0" indent="0">
              <a:lnSpc>
                <a:spcPts val="2230"/>
              </a:lnSpc>
              <a:buNone/>
            </a:pPr>
            <a:r>
              <a:rPr lang="en-US" sz="1784" dirty="0">
                <a:solidFill>
                  <a:srgbClr val="454240"/>
                </a:solidFill>
                <a:latin typeface="Libre Baskerville" pitchFamily="34" charset="0"/>
                <a:ea typeface="Libre Baskerville" pitchFamily="34" charset="-122"/>
                <a:cs typeface="Libre Baskerville" pitchFamily="34" charset="-120"/>
              </a:rPr>
              <a:t>Hierarchical Clustering</a:t>
            </a:r>
            <a:endParaRPr lang="en-US" sz="1784" dirty="0"/>
          </a:p>
        </p:txBody>
      </p:sp>
      <p:sp>
        <p:nvSpPr>
          <p:cNvPr id="14" name="Text 9"/>
          <p:cNvSpPr/>
          <p:nvPr/>
        </p:nvSpPr>
        <p:spPr>
          <a:xfrm>
            <a:off x="6709767" y="3863459"/>
            <a:ext cx="7286268" cy="579834"/>
          </a:xfrm>
          <a:prstGeom prst="rect">
            <a:avLst/>
          </a:prstGeom>
          <a:noFill/>
          <a:ln/>
        </p:spPr>
        <p:txBody>
          <a:bodyPr wrap="square" rtlCol="0" anchor="t"/>
          <a:lstStyle/>
          <a:p>
            <a:pPr marL="0" indent="0">
              <a:lnSpc>
                <a:spcPts val="2284"/>
              </a:lnSpc>
              <a:buNone/>
            </a:pPr>
            <a:r>
              <a:rPr lang="en-US" sz="1427" dirty="0">
                <a:solidFill>
                  <a:srgbClr val="454240"/>
                </a:solidFill>
                <a:latin typeface="DM Sans" pitchFamily="34" charset="0"/>
                <a:ea typeface="DM Sans" pitchFamily="34" charset="-122"/>
                <a:cs typeface="DM Sans" pitchFamily="34" charset="-120"/>
              </a:rPr>
              <a:t>A method that creates a hierarchical tree of clusters by successively merging or splitting clusters based on their similarity.</a:t>
            </a:r>
            <a:endParaRPr lang="en-US" sz="1427" dirty="0"/>
          </a:p>
        </p:txBody>
      </p:sp>
      <p:sp>
        <p:nvSpPr>
          <p:cNvPr id="15" name="Shape 10"/>
          <p:cNvSpPr/>
          <p:nvPr/>
        </p:nvSpPr>
        <p:spPr>
          <a:xfrm>
            <a:off x="6120765" y="4828342"/>
            <a:ext cx="407789" cy="407789"/>
          </a:xfrm>
          <a:prstGeom prst="roundRect">
            <a:avLst>
              <a:gd name="adj" fmla="val 20003"/>
            </a:avLst>
          </a:prstGeom>
          <a:solidFill>
            <a:srgbClr val="F7EDD4"/>
          </a:solidFill>
          <a:ln w="7620">
            <a:solidFill>
              <a:srgbClr val="DDD3BA"/>
            </a:solidFill>
            <a:prstDash val="solid"/>
          </a:ln>
        </p:spPr>
      </p:sp>
      <p:sp>
        <p:nvSpPr>
          <p:cNvPr id="16" name="Text 11"/>
          <p:cNvSpPr/>
          <p:nvPr/>
        </p:nvSpPr>
        <p:spPr>
          <a:xfrm>
            <a:off x="6240899" y="4896207"/>
            <a:ext cx="167521" cy="271939"/>
          </a:xfrm>
          <a:prstGeom prst="rect">
            <a:avLst/>
          </a:prstGeom>
          <a:noFill/>
          <a:ln/>
        </p:spPr>
        <p:txBody>
          <a:bodyPr wrap="none" rtlCol="0" anchor="t"/>
          <a:lstStyle/>
          <a:p>
            <a:pPr marL="0" indent="0" algn="ctr">
              <a:lnSpc>
                <a:spcPts val="2141"/>
              </a:lnSpc>
              <a:buNone/>
            </a:pPr>
            <a:r>
              <a:rPr lang="en-US" sz="2141" dirty="0">
                <a:solidFill>
                  <a:srgbClr val="454240"/>
                </a:solidFill>
                <a:latin typeface="Libre Baskerville" pitchFamily="34" charset="0"/>
                <a:ea typeface="Libre Baskerville" pitchFamily="34" charset="-122"/>
                <a:cs typeface="Libre Baskerville" pitchFamily="34" charset="-120"/>
              </a:rPr>
              <a:t>3</a:t>
            </a:r>
            <a:endParaRPr lang="en-US" sz="2141" dirty="0"/>
          </a:p>
        </p:txBody>
      </p:sp>
      <p:sp>
        <p:nvSpPr>
          <p:cNvPr id="17" name="Text 12"/>
          <p:cNvSpPr/>
          <p:nvPr/>
        </p:nvSpPr>
        <p:spPr>
          <a:xfrm>
            <a:off x="6709767" y="4828342"/>
            <a:ext cx="2265759" cy="283131"/>
          </a:xfrm>
          <a:prstGeom prst="rect">
            <a:avLst/>
          </a:prstGeom>
          <a:noFill/>
          <a:ln/>
        </p:spPr>
        <p:txBody>
          <a:bodyPr wrap="none" rtlCol="0" anchor="t"/>
          <a:lstStyle/>
          <a:p>
            <a:pPr marL="0" indent="0">
              <a:lnSpc>
                <a:spcPts val="2230"/>
              </a:lnSpc>
              <a:buNone/>
            </a:pPr>
            <a:r>
              <a:rPr lang="en-US" sz="1784" dirty="0">
                <a:solidFill>
                  <a:srgbClr val="454240"/>
                </a:solidFill>
                <a:latin typeface="Libre Baskerville" pitchFamily="34" charset="0"/>
                <a:ea typeface="Libre Baskerville" pitchFamily="34" charset="-122"/>
                <a:cs typeface="Libre Baskerville" pitchFamily="34" charset="-120"/>
              </a:rPr>
              <a:t>DBSCAN</a:t>
            </a:r>
            <a:endParaRPr lang="en-US" sz="1784" dirty="0"/>
          </a:p>
        </p:txBody>
      </p:sp>
      <p:sp>
        <p:nvSpPr>
          <p:cNvPr id="18" name="Text 13"/>
          <p:cNvSpPr/>
          <p:nvPr/>
        </p:nvSpPr>
        <p:spPr>
          <a:xfrm>
            <a:off x="6709767" y="5220176"/>
            <a:ext cx="7286268" cy="579834"/>
          </a:xfrm>
          <a:prstGeom prst="rect">
            <a:avLst/>
          </a:prstGeom>
          <a:noFill/>
          <a:ln/>
        </p:spPr>
        <p:txBody>
          <a:bodyPr wrap="square" rtlCol="0" anchor="t"/>
          <a:lstStyle/>
          <a:p>
            <a:pPr marL="0" indent="0">
              <a:lnSpc>
                <a:spcPts val="2284"/>
              </a:lnSpc>
              <a:buNone/>
            </a:pPr>
            <a:r>
              <a:rPr lang="en-US" sz="1427" dirty="0">
                <a:solidFill>
                  <a:srgbClr val="454240"/>
                </a:solidFill>
                <a:latin typeface="DM Sans" pitchFamily="34" charset="0"/>
                <a:ea typeface="DM Sans" pitchFamily="34" charset="-122"/>
                <a:cs typeface="DM Sans" pitchFamily="34" charset="-120"/>
              </a:rPr>
              <a:t>A density-based algorithm that identifies clusters as areas of high density separated by areas of low density.</a:t>
            </a:r>
            <a:endParaRPr lang="en-US" sz="1427" dirty="0"/>
          </a:p>
        </p:txBody>
      </p:sp>
      <p:sp>
        <p:nvSpPr>
          <p:cNvPr id="19" name="Shape 14"/>
          <p:cNvSpPr/>
          <p:nvPr/>
        </p:nvSpPr>
        <p:spPr>
          <a:xfrm>
            <a:off x="6120765" y="6185059"/>
            <a:ext cx="407789" cy="407789"/>
          </a:xfrm>
          <a:prstGeom prst="roundRect">
            <a:avLst>
              <a:gd name="adj" fmla="val 20003"/>
            </a:avLst>
          </a:prstGeom>
          <a:solidFill>
            <a:srgbClr val="F7EDD4"/>
          </a:solidFill>
          <a:ln w="7620">
            <a:solidFill>
              <a:srgbClr val="DDD3BA"/>
            </a:solidFill>
            <a:prstDash val="solid"/>
          </a:ln>
        </p:spPr>
      </p:sp>
      <p:sp>
        <p:nvSpPr>
          <p:cNvPr id="20" name="Text 15"/>
          <p:cNvSpPr/>
          <p:nvPr/>
        </p:nvSpPr>
        <p:spPr>
          <a:xfrm>
            <a:off x="6245066" y="6252924"/>
            <a:ext cx="159068" cy="271939"/>
          </a:xfrm>
          <a:prstGeom prst="rect">
            <a:avLst/>
          </a:prstGeom>
          <a:noFill/>
          <a:ln/>
        </p:spPr>
        <p:txBody>
          <a:bodyPr wrap="none" rtlCol="0" anchor="t"/>
          <a:lstStyle/>
          <a:p>
            <a:pPr marL="0" indent="0" algn="ctr">
              <a:lnSpc>
                <a:spcPts val="2141"/>
              </a:lnSpc>
              <a:buNone/>
            </a:pPr>
            <a:r>
              <a:rPr lang="en-US" sz="2141" dirty="0">
                <a:solidFill>
                  <a:srgbClr val="454240"/>
                </a:solidFill>
                <a:latin typeface="Libre Baskerville" pitchFamily="34" charset="0"/>
                <a:ea typeface="Libre Baskerville" pitchFamily="34" charset="-122"/>
                <a:cs typeface="Libre Baskerville" pitchFamily="34" charset="-120"/>
              </a:rPr>
              <a:t>4</a:t>
            </a:r>
            <a:endParaRPr lang="en-US" sz="2141" dirty="0"/>
          </a:p>
        </p:txBody>
      </p:sp>
      <p:sp>
        <p:nvSpPr>
          <p:cNvPr id="21" name="Text 16"/>
          <p:cNvSpPr/>
          <p:nvPr/>
        </p:nvSpPr>
        <p:spPr>
          <a:xfrm>
            <a:off x="6709767" y="6185059"/>
            <a:ext cx="2265759" cy="283131"/>
          </a:xfrm>
          <a:prstGeom prst="rect">
            <a:avLst/>
          </a:prstGeom>
          <a:noFill/>
          <a:ln/>
        </p:spPr>
        <p:txBody>
          <a:bodyPr wrap="none" rtlCol="0" anchor="t"/>
          <a:lstStyle/>
          <a:p>
            <a:pPr marL="0" indent="0">
              <a:lnSpc>
                <a:spcPts val="2230"/>
              </a:lnSpc>
              <a:buNone/>
            </a:pPr>
            <a:r>
              <a:rPr lang="en-US" sz="1784" dirty="0">
                <a:solidFill>
                  <a:srgbClr val="454240"/>
                </a:solidFill>
                <a:latin typeface="Libre Baskerville" pitchFamily="34" charset="0"/>
                <a:ea typeface="Libre Baskerville" pitchFamily="34" charset="-122"/>
                <a:cs typeface="Libre Baskerville" pitchFamily="34" charset="-120"/>
              </a:rPr>
              <a:t>Model Selection</a:t>
            </a:r>
            <a:endParaRPr lang="en-US" sz="1784" dirty="0"/>
          </a:p>
        </p:txBody>
      </p:sp>
      <p:sp>
        <p:nvSpPr>
          <p:cNvPr id="22" name="Text 17"/>
          <p:cNvSpPr/>
          <p:nvPr/>
        </p:nvSpPr>
        <p:spPr>
          <a:xfrm>
            <a:off x="6709767" y="6576893"/>
            <a:ext cx="7286268" cy="579834"/>
          </a:xfrm>
          <a:prstGeom prst="rect">
            <a:avLst/>
          </a:prstGeom>
          <a:noFill/>
          <a:ln/>
        </p:spPr>
        <p:txBody>
          <a:bodyPr wrap="square" rtlCol="0" anchor="t"/>
          <a:lstStyle/>
          <a:p>
            <a:pPr marL="0" indent="0">
              <a:lnSpc>
                <a:spcPts val="2284"/>
              </a:lnSpc>
              <a:buNone/>
            </a:pPr>
            <a:r>
              <a:rPr lang="en-US" sz="1427" dirty="0">
                <a:solidFill>
                  <a:srgbClr val="454240"/>
                </a:solidFill>
                <a:latin typeface="DM Sans" pitchFamily="34" charset="0"/>
                <a:ea typeface="DM Sans" pitchFamily="34" charset="-122"/>
                <a:cs typeface="DM Sans" pitchFamily="34" charset="-120"/>
              </a:rPr>
              <a:t>Evaluate different clustering algorithms and parameters to choose the best model based on the specific data and business objectives.</a:t>
            </a:r>
            <a:endParaRPr lang="en-US" sz="142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7820"/>
            <a:ext cx="14630400" cy="8229600"/>
          </a:xfrm>
          <a:prstGeom prst="rect">
            <a:avLst/>
          </a:prstGeom>
          <a:solidFill>
            <a:srgbClr val="FFFDFA"/>
          </a:solidFill>
          <a:ln/>
        </p:spPr>
      </p:sp>
      <p:sp>
        <p:nvSpPr>
          <p:cNvPr id="16" name="Title 15">
            <a:extLst>
              <a:ext uri="{FF2B5EF4-FFF2-40B4-BE49-F238E27FC236}">
                <a16:creationId xmlns:a16="http://schemas.microsoft.com/office/drawing/2014/main" id="{2820A88C-57E8-6921-5F8A-D0A2D7413754}"/>
              </a:ext>
            </a:extLst>
          </p:cNvPr>
          <p:cNvSpPr>
            <a:spLocks noGrp="1"/>
          </p:cNvSpPr>
          <p:nvPr>
            <p:ph type="title"/>
          </p:nvPr>
        </p:nvSpPr>
        <p:spPr>
          <a:xfrm>
            <a:off x="1005840" y="67820"/>
            <a:ext cx="12618720" cy="1961006"/>
          </a:xfrm>
        </p:spPr>
        <p:txBody>
          <a:bodyPr/>
          <a:lstStyle/>
          <a:p>
            <a:r>
              <a:rPr lang="en-US" dirty="0">
                <a:solidFill>
                  <a:srgbClr val="604900"/>
                </a:solidFill>
                <a:latin typeface="Libre Baskerville" panose="02000000000000000000" pitchFamily="2" charset="0"/>
              </a:rPr>
              <a:t>R Code</a:t>
            </a:r>
            <a:endParaRPr lang="en-IN" dirty="0">
              <a:solidFill>
                <a:srgbClr val="604900"/>
              </a:solidFill>
              <a:latin typeface="Libre Baskerville" panose="02000000000000000000" pitchFamily="2" charset="0"/>
            </a:endParaRPr>
          </a:p>
        </p:txBody>
      </p:sp>
      <p:pic>
        <p:nvPicPr>
          <p:cNvPr id="19" name="Picture 18">
            <a:extLst>
              <a:ext uri="{FF2B5EF4-FFF2-40B4-BE49-F238E27FC236}">
                <a16:creationId xmlns:a16="http://schemas.microsoft.com/office/drawing/2014/main" id="{EAC3DA87-EB66-8F87-D9AE-CACC98A1BA3E}"/>
              </a:ext>
            </a:extLst>
          </p:cNvPr>
          <p:cNvPicPr>
            <a:picLocks noChangeAspect="1"/>
          </p:cNvPicPr>
          <p:nvPr/>
        </p:nvPicPr>
        <p:blipFill>
          <a:blip r:embed="rId4"/>
          <a:stretch>
            <a:fillRect/>
          </a:stretch>
        </p:blipFill>
        <p:spPr>
          <a:xfrm>
            <a:off x="868101" y="1632030"/>
            <a:ext cx="5810491" cy="5742672"/>
          </a:xfrm>
          <a:prstGeom prst="rect">
            <a:avLst/>
          </a:prstGeom>
        </p:spPr>
      </p:pic>
      <p:pic>
        <p:nvPicPr>
          <p:cNvPr id="21" name="Picture 20">
            <a:extLst>
              <a:ext uri="{FF2B5EF4-FFF2-40B4-BE49-F238E27FC236}">
                <a16:creationId xmlns:a16="http://schemas.microsoft.com/office/drawing/2014/main" id="{252237D2-005E-39F3-6E85-DB504D3FD6E1}"/>
              </a:ext>
            </a:extLst>
          </p:cNvPr>
          <p:cNvPicPr>
            <a:picLocks noChangeAspect="1"/>
          </p:cNvPicPr>
          <p:nvPr/>
        </p:nvPicPr>
        <p:blipFill rotWithShape="1">
          <a:blip r:embed="rId5"/>
          <a:srcRect b="1425"/>
          <a:stretch/>
        </p:blipFill>
        <p:spPr>
          <a:xfrm>
            <a:off x="7469016" y="1632030"/>
            <a:ext cx="6155544" cy="57426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dirty="0"/>
          </a:p>
        </p:txBody>
      </p:sp>
      <p:sp>
        <p:nvSpPr>
          <p:cNvPr id="7" name="Shape 2"/>
          <p:cNvSpPr/>
          <p:nvPr/>
        </p:nvSpPr>
        <p:spPr>
          <a:xfrm>
            <a:off x="6315194" y="2491978"/>
            <a:ext cx="7486412" cy="5080635"/>
          </a:xfrm>
          <a:prstGeom prst="roundRect">
            <a:avLst>
              <a:gd name="adj" fmla="val 2097"/>
            </a:avLst>
          </a:prstGeom>
          <a:noFill/>
          <a:ln w="7620">
            <a:solidFill>
              <a:srgbClr val="000000">
                <a:alpha val="8000"/>
              </a:srgbClr>
            </a:solidFill>
            <a:prstDash val="solid"/>
          </a:ln>
        </p:spPr>
      </p:sp>
      <p:sp>
        <p:nvSpPr>
          <p:cNvPr id="18" name="Title 17">
            <a:extLst>
              <a:ext uri="{FF2B5EF4-FFF2-40B4-BE49-F238E27FC236}">
                <a16:creationId xmlns:a16="http://schemas.microsoft.com/office/drawing/2014/main" id="{051C6AC7-CF82-AB84-5628-9C7B5FDA10CE}"/>
              </a:ext>
            </a:extLst>
          </p:cNvPr>
          <p:cNvSpPr>
            <a:spLocks noGrp="1"/>
          </p:cNvSpPr>
          <p:nvPr>
            <p:ph type="title"/>
          </p:nvPr>
        </p:nvSpPr>
        <p:spPr>
          <a:xfrm>
            <a:off x="336767" y="0"/>
            <a:ext cx="12618720" cy="1590676"/>
          </a:xfrm>
        </p:spPr>
        <p:txBody>
          <a:bodyPr/>
          <a:lstStyle/>
          <a:p>
            <a:r>
              <a:rPr lang="en-US" dirty="0">
                <a:solidFill>
                  <a:srgbClr val="604900"/>
                </a:solidFill>
                <a:latin typeface="Libre Baskerville" panose="02000000000000000000" pitchFamily="2" charset="0"/>
              </a:rPr>
              <a:t>Outputs</a:t>
            </a:r>
            <a:endParaRPr lang="en-IN" dirty="0">
              <a:solidFill>
                <a:srgbClr val="604900"/>
              </a:solidFill>
              <a:latin typeface="Libre Baskerville" panose="02000000000000000000" pitchFamily="2" charset="0"/>
            </a:endParaRPr>
          </a:p>
        </p:txBody>
      </p:sp>
      <p:pic>
        <p:nvPicPr>
          <p:cNvPr id="21" name="Picture 20">
            <a:extLst>
              <a:ext uri="{FF2B5EF4-FFF2-40B4-BE49-F238E27FC236}">
                <a16:creationId xmlns:a16="http://schemas.microsoft.com/office/drawing/2014/main" id="{B4CF58FE-10F5-39E9-6BBB-931B726B0542}"/>
              </a:ext>
            </a:extLst>
          </p:cNvPr>
          <p:cNvPicPr>
            <a:picLocks noChangeAspect="1"/>
          </p:cNvPicPr>
          <p:nvPr/>
        </p:nvPicPr>
        <p:blipFill>
          <a:blip r:embed="rId4"/>
          <a:stretch>
            <a:fillRect/>
          </a:stretch>
        </p:blipFill>
        <p:spPr>
          <a:xfrm>
            <a:off x="170201" y="1357780"/>
            <a:ext cx="5717644" cy="3490174"/>
          </a:xfrm>
          <a:prstGeom prst="rect">
            <a:avLst/>
          </a:prstGeom>
        </p:spPr>
      </p:pic>
      <p:pic>
        <p:nvPicPr>
          <p:cNvPr id="23" name="Picture 22">
            <a:extLst>
              <a:ext uri="{FF2B5EF4-FFF2-40B4-BE49-F238E27FC236}">
                <a16:creationId xmlns:a16="http://schemas.microsoft.com/office/drawing/2014/main" id="{B59D4473-0007-5C8D-ABD6-E113CD0BAAF1}"/>
              </a:ext>
            </a:extLst>
          </p:cNvPr>
          <p:cNvPicPr>
            <a:picLocks noChangeAspect="1"/>
          </p:cNvPicPr>
          <p:nvPr/>
        </p:nvPicPr>
        <p:blipFill>
          <a:blip r:embed="rId5"/>
          <a:stretch>
            <a:fillRect/>
          </a:stretch>
        </p:blipFill>
        <p:spPr>
          <a:xfrm>
            <a:off x="7844258" y="1186299"/>
            <a:ext cx="6025225" cy="3661656"/>
          </a:xfrm>
          <a:prstGeom prst="rect">
            <a:avLst/>
          </a:prstGeom>
        </p:spPr>
      </p:pic>
      <p:pic>
        <p:nvPicPr>
          <p:cNvPr id="25" name="Picture 24">
            <a:extLst>
              <a:ext uri="{FF2B5EF4-FFF2-40B4-BE49-F238E27FC236}">
                <a16:creationId xmlns:a16="http://schemas.microsoft.com/office/drawing/2014/main" id="{2FB96A0A-3B4B-D97F-30D4-2FD1C1D079F1}"/>
              </a:ext>
            </a:extLst>
          </p:cNvPr>
          <p:cNvPicPr>
            <a:picLocks noChangeAspect="1"/>
          </p:cNvPicPr>
          <p:nvPr/>
        </p:nvPicPr>
        <p:blipFill>
          <a:blip r:embed="rId6"/>
          <a:stretch>
            <a:fillRect/>
          </a:stretch>
        </p:blipFill>
        <p:spPr>
          <a:xfrm>
            <a:off x="4324226" y="4568556"/>
            <a:ext cx="5511000" cy="3332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430345"/>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1" y="-33337"/>
            <a:ext cx="5486400" cy="9430345"/>
          </a:xfrm>
          <a:prstGeom prst="rect">
            <a:avLst/>
          </a:prstGeom>
        </p:spPr>
      </p:pic>
      <p:pic>
        <p:nvPicPr>
          <p:cNvPr id="5" name="Image 2" descr="preencoded.png"/>
          <p:cNvPicPr>
            <a:picLocks noChangeAspect="1"/>
          </p:cNvPicPr>
          <p:nvPr/>
        </p:nvPicPr>
        <p:blipFill>
          <a:blip r:embed="rId5"/>
          <a:stretch>
            <a:fillRect/>
          </a:stretch>
        </p:blipFill>
        <p:spPr>
          <a:xfrm>
            <a:off x="215979" y="3097768"/>
            <a:ext cx="5054322" cy="3234809"/>
          </a:xfrm>
          <a:prstGeom prst="rect">
            <a:avLst/>
          </a:prstGeom>
        </p:spPr>
      </p:pic>
      <p:sp>
        <p:nvSpPr>
          <p:cNvPr id="6" name="Text 1"/>
          <p:cNvSpPr/>
          <p:nvPr/>
        </p:nvSpPr>
        <p:spPr>
          <a:xfrm>
            <a:off x="6091238" y="475178"/>
            <a:ext cx="7103150" cy="540068"/>
          </a:xfrm>
          <a:prstGeom prst="rect">
            <a:avLst/>
          </a:prstGeom>
          <a:noFill/>
          <a:ln/>
        </p:spPr>
        <p:txBody>
          <a:bodyPr wrap="none" rtlCol="0" anchor="t"/>
          <a:lstStyle/>
          <a:p>
            <a:pPr marL="0" indent="0">
              <a:lnSpc>
                <a:spcPts val="4253"/>
              </a:lnSpc>
              <a:buNone/>
            </a:pPr>
            <a:r>
              <a:rPr lang="en-US" sz="3402" dirty="0">
                <a:solidFill>
                  <a:srgbClr val="5C4E3D"/>
                </a:solidFill>
                <a:latin typeface="Libre Baskerville" pitchFamily="34" charset="0"/>
                <a:ea typeface="Libre Baskerville" pitchFamily="34" charset="-122"/>
                <a:cs typeface="Libre Baskerville" pitchFamily="34" charset="-120"/>
              </a:rPr>
              <a:t>Applying Segmentation Insights</a:t>
            </a:r>
            <a:endParaRPr lang="en-US" sz="3402" dirty="0"/>
          </a:p>
        </p:txBody>
      </p:sp>
      <p:pic>
        <p:nvPicPr>
          <p:cNvPr id="7" name="Image 3" descr="preencoded.png"/>
          <p:cNvPicPr>
            <a:picLocks noChangeAspect="1"/>
          </p:cNvPicPr>
          <p:nvPr/>
        </p:nvPicPr>
        <p:blipFill>
          <a:blip r:embed="rId6"/>
          <a:stretch>
            <a:fillRect/>
          </a:stretch>
        </p:blipFill>
        <p:spPr>
          <a:xfrm>
            <a:off x="6091238" y="1274445"/>
            <a:ext cx="431959" cy="431959"/>
          </a:xfrm>
          <a:prstGeom prst="rect">
            <a:avLst/>
          </a:prstGeom>
        </p:spPr>
      </p:pic>
      <p:sp>
        <p:nvSpPr>
          <p:cNvPr id="8" name="Text 2"/>
          <p:cNvSpPr/>
          <p:nvPr/>
        </p:nvSpPr>
        <p:spPr>
          <a:xfrm>
            <a:off x="6091238" y="1879163"/>
            <a:ext cx="2179320" cy="269915"/>
          </a:xfrm>
          <a:prstGeom prst="rect">
            <a:avLst/>
          </a:prstGeom>
          <a:noFill/>
          <a:ln/>
        </p:spPr>
        <p:txBody>
          <a:bodyPr wrap="none" rtlCol="0" anchor="t"/>
          <a:lstStyle/>
          <a:p>
            <a:pPr marL="0" indent="0" algn="l">
              <a:lnSpc>
                <a:spcPts val="2126"/>
              </a:lnSpc>
              <a:buNone/>
            </a:pPr>
            <a:r>
              <a:rPr lang="en-US" sz="1701" dirty="0">
                <a:solidFill>
                  <a:srgbClr val="454240"/>
                </a:solidFill>
                <a:latin typeface="Libre Baskerville" pitchFamily="34" charset="0"/>
                <a:ea typeface="Libre Baskerville" pitchFamily="34" charset="-122"/>
                <a:cs typeface="Libre Baskerville" pitchFamily="34" charset="-120"/>
              </a:rPr>
              <a:t>Targeted Marketing</a:t>
            </a:r>
            <a:endParaRPr lang="en-US" sz="1701" dirty="0"/>
          </a:p>
        </p:txBody>
      </p:sp>
      <p:sp>
        <p:nvSpPr>
          <p:cNvPr id="9" name="Text 3"/>
          <p:cNvSpPr/>
          <p:nvPr/>
        </p:nvSpPr>
        <p:spPr>
          <a:xfrm>
            <a:off x="6091238" y="2252663"/>
            <a:ext cx="7934325" cy="553164"/>
          </a:xfrm>
          <a:prstGeom prst="rect">
            <a:avLst/>
          </a:prstGeom>
          <a:noFill/>
          <a:ln/>
        </p:spPr>
        <p:txBody>
          <a:bodyPr wrap="square" rtlCol="0" anchor="t"/>
          <a:lstStyle/>
          <a:p>
            <a:pPr marL="0" indent="0" algn="l">
              <a:lnSpc>
                <a:spcPts val="2177"/>
              </a:lnSpc>
              <a:buNone/>
            </a:pPr>
            <a:r>
              <a:rPr lang="en-US" sz="1361" dirty="0">
                <a:solidFill>
                  <a:srgbClr val="454240"/>
                </a:solidFill>
                <a:latin typeface="DM Sans" pitchFamily="34" charset="0"/>
                <a:ea typeface="DM Sans" pitchFamily="34" charset="-122"/>
                <a:cs typeface="DM Sans" pitchFamily="34" charset="-120"/>
              </a:rPr>
              <a:t>Develop tailored marketing campaigns that resonate with the specific needs and preferences of each customer segment.</a:t>
            </a:r>
            <a:endParaRPr lang="en-US" sz="1361" dirty="0"/>
          </a:p>
        </p:txBody>
      </p:sp>
      <p:pic>
        <p:nvPicPr>
          <p:cNvPr id="10" name="Image 4" descr="preencoded.png"/>
          <p:cNvPicPr>
            <a:picLocks noChangeAspect="1"/>
          </p:cNvPicPr>
          <p:nvPr/>
        </p:nvPicPr>
        <p:blipFill>
          <a:blip r:embed="rId7"/>
          <a:stretch>
            <a:fillRect/>
          </a:stretch>
        </p:blipFill>
        <p:spPr>
          <a:xfrm>
            <a:off x="6091238" y="3324225"/>
            <a:ext cx="431959" cy="431959"/>
          </a:xfrm>
          <a:prstGeom prst="rect">
            <a:avLst/>
          </a:prstGeom>
        </p:spPr>
      </p:pic>
      <p:sp>
        <p:nvSpPr>
          <p:cNvPr id="11" name="Text 4"/>
          <p:cNvSpPr/>
          <p:nvPr/>
        </p:nvSpPr>
        <p:spPr>
          <a:xfrm>
            <a:off x="6091238" y="3928943"/>
            <a:ext cx="3436977" cy="269915"/>
          </a:xfrm>
          <a:prstGeom prst="rect">
            <a:avLst/>
          </a:prstGeom>
          <a:noFill/>
          <a:ln/>
        </p:spPr>
        <p:txBody>
          <a:bodyPr wrap="none" rtlCol="0" anchor="t"/>
          <a:lstStyle/>
          <a:p>
            <a:pPr marL="0" indent="0" algn="l">
              <a:lnSpc>
                <a:spcPts val="2126"/>
              </a:lnSpc>
              <a:buNone/>
            </a:pPr>
            <a:r>
              <a:rPr lang="en-US" sz="1701" dirty="0">
                <a:solidFill>
                  <a:srgbClr val="454240"/>
                </a:solidFill>
                <a:latin typeface="Libre Baskerville" pitchFamily="34" charset="0"/>
                <a:ea typeface="Libre Baskerville" pitchFamily="34" charset="-122"/>
                <a:cs typeface="Libre Baskerville" pitchFamily="34" charset="-120"/>
              </a:rPr>
              <a:t>Personalized Customer Service</a:t>
            </a:r>
            <a:endParaRPr lang="en-US" sz="1701" dirty="0"/>
          </a:p>
        </p:txBody>
      </p:sp>
      <p:sp>
        <p:nvSpPr>
          <p:cNvPr id="12" name="Text 5"/>
          <p:cNvSpPr/>
          <p:nvPr/>
        </p:nvSpPr>
        <p:spPr>
          <a:xfrm>
            <a:off x="6091238" y="4302443"/>
            <a:ext cx="7934325" cy="553164"/>
          </a:xfrm>
          <a:prstGeom prst="rect">
            <a:avLst/>
          </a:prstGeom>
          <a:noFill/>
          <a:ln/>
        </p:spPr>
        <p:txBody>
          <a:bodyPr wrap="square" rtlCol="0" anchor="t"/>
          <a:lstStyle/>
          <a:p>
            <a:pPr marL="0" indent="0" algn="l">
              <a:lnSpc>
                <a:spcPts val="2177"/>
              </a:lnSpc>
              <a:buNone/>
            </a:pPr>
            <a:r>
              <a:rPr lang="en-US" sz="1361" dirty="0">
                <a:solidFill>
                  <a:srgbClr val="454240"/>
                </a:solidFill>
                <a:latin typeface="DM Sans" pitchFamily="34" charset="0"/>
                <a:ea typeface="DM Sans" pitchFamily="34" charset="-122"/>
                <a:cs typeface="DM Sans" pitchFamily="34" charset="-120"/>
              </a:rPr>
              <a:t>Offer customized service experiences that address the unique needs of different customer segments.</a:t>
            </a:r>
            <a:endParaRPr lang="en-US" sz="1361" dirty="0"/>
          </a:p>
        </p:txBody>
      </p:sp>
      <p:pic>
        <p:nvPicPr>
          <p:cNvPr id="13" name="Image 5" descr="preencoded.png"/>
          <p:cNvPicPr>
            <a:picLocks noChangeAspect="1"/>
          </p:cNvPicPr>
          <p:nvPr/>
        </p:nvPicPr>
        <p:blipFill>
          <a:blip r:embed="rId8"/>
          <a:stretch>
            <a:fillRect/>
          </a:stretch>
        </p:blipFill>
        <p:spPr>
          <a:xfrm>
            <a:off x="6091238" y="5374005"/>
            <a:ext cx="431959" cy="431959"/>
          </a:xfrm>
          <a:prstGeom prst="rect">
            <a:avLst/>
          </a:prstGeom>
        </p:spPr>
      </p:pic>
      <p:sp>
        <p:nvSpPr>
          <p:cNvPr id="14" name="Text 6"/>
          <p:cNvSpPr/>
          <p:nvPr/>
        </p:nvSpPr>
        <p:spPr>
          <a:xfrm>
            <a:off x="6091238" y="5978723"/>
            <a:ext cx="2446853" cy="269915"/>
          </a:xfrm>
          <a:prstGeom prst="rect">
            <a:avLst/>
          </a:prstGeom>
          <a:noFill/>
          <a:ln/>
        </p:spPr>
        <p:txBody>
          <a:bodyPr wrap="none" rtlCol="0" anchor="t"/>
          <a:lstStyle/>
          <a:p>
            <a:pPr marL="0" indent="0" algn="l">
              <a:lnSpc>
                <a:spcPts val="2126"/>
              </a:lnSpc>
              <a:buNone/>
            </a:pPr>
            <a:r>
              <a:rPr lang="en-US" sz="1701" dirty="0">
                <a:solidFill>
                  <a:srgbClr val="454240"/>
                </a:solidFill>
                <a:latin typeface="Libre Baskerville" pitchFamily="34" charset="0"/>
                <a:ea typeface="Libre Baskerville" pitchFamily="34" charset="-122"/>
                <a:cs typeface="Libre Baskerville" pitchFamily="34" charset="-120"/>
              </a:rPr>
              <a:t>Product Development</a:t>
            </a:r>
            <a:endParaRPr lang="en-US" sz="1701" dirty="0"/>
          </a:p>
        </p:txBody>
      </p:sp>
      <p:sp>
        <p:nvSpPr>
          <p:cNvPr id="15" name="Text 7"/>
          <p:cNvSpPr/>
          <p:nvPr/>
        </p:nvSpPr>
        <p:spPr>
          <a:xfrm>
            <a:off x="6091238" y="6352223"/>
            <a:ext cx="7934325" cy="553164"/>
          </a:xfrm>
          <a:prstGeom prst="rect">
            <a:avLst/>
          </a:prstGeom>
          <a:noFill/>
          <a:ln/>
        </p:spPr>
        <p:txBody>
          <a:bodyPr wrap="square" rtlCol="0" anchor="t"/>
          <a:lstStyle/>
          <a:p>
            <a:pPr marL="0" indent="0" algn="l">
              <a:lnSpc>
                <a:spcPts val="2177"/>
              </a:lnSpc>
              <a:buNone/>
            </a:pPr>
            <a:r>
              <a:rPr lang="en-US" sz="1361" dirty="0">
                <a:solidFill>
                  <a:srgbClr val="454240"/>
                </a:solidFill>
                <a:latin typeface="DM Sans" pitchFamily="34" charset="0"/>
                <a:ea typeface="DM Sans" pitchFamily="34" charset="-122"/>
                <a:cs typeface="DM Sans" pitchFamily="34" charset="-120"/>
              </a:rPr>
              <a:t>Develop new products or features that cater to the specific needs and preferences of identified customer segments.</a:t>
            </a:r>
            <a:endParaRPr lang="en-US" sz="1361" dirty="0"/>
          </a:p>
        </p:txBody>
      </p:sp>
      <p:pic>
        <p:nvPicPr>
          <p:cNvPr id="16" name="Image 6" descr="preencoded.png"/>
          <p:cNvPicPr>
            <a:picLocks noChangeAspect="1"/>
          </p:cNvPicPr>
          <p:nvPr/>
        </p:nvPicPr>
        <p:blipFill>
          <a:blip r:embed="rId9"/>
          <a:stretch>
            <a:fillRect/>
          </a:stretch>
        </p:blipFill>
        <p:spPr>
          <a:xfrm>
            <a:off x="6091238" y="7423785"/>
            <a:ext cx="431959" cy="431959"/>
          </a:xfrm>
          <a:prstGeom prst="rect">
            <a:avLst/>
          </a:prstGeom>
        </p:spPr>
      </p:pic>
      <p:sp>
        <p:nvSpPr>
          <p:cNvPr id="17" name="Text 8"/>
          <p:cNvSpPr/>
          <p:nvPr/>
        </p:nvSpPr>
        <p:spPr>
          <a:xfrm>
            <a:off x="6091238" y="8028503"/>
            <a:ext cx="2160270" cy="269915"/>
          </a:xfrm>
          <a:prstGeom prst="rect">
            <a:avLst/>
          </a:prstGeom>
          <a:noFill/>
          <a:ln/>
        </p:spPr>
        <p:txBody>
          <a:bodyPr wrap="none" rtlCol="0" anchor="t"/>
          <a:lstStyle/>
          <a:p>
            <a:pPr marL="0" indent="0" algn="l">
              <a:lnSpc>
                <a:spcPts val="2126"/>
              </a:lnSpc>
              <a:buNone/>
            </a:pPr>
            <a:r>
              <a:rPr lang="en-US" sz="1701" dirty="0">
                <a:solidFill>
                  <a:srgbClr val="454240"/>
                </a:solidFill>
                <a:latin typeface="Libre Baskerville" pitchFamily="34" charset="0"/>
                <a:ea typeface="Libre Baskerville" pitchFamily="34" charset="-122"/>
                <a:cs typeface="Libre Baskerville" pitchFamily="34" charset="-120"/>
              </a:rPr>
              <a:t>Pricing Strategies</a:t>
            </a:r>
            <a:endParaRPr lang="en-US" sz="1701" dirty="0"/>
          </a:p>
        </p:txBody>
      </p:sp>
      <p:sp>
        <p:nvSpPr>
          <p:cNvPr id="18" name="Text 9"/>
          <p:cNvSpPr/>
          <p:nvPr/>
        </p:nvSpPr>
        <p:spPr>
          <a:xfrm>
            <a:off x="6091238" y="8402003"/>
            <a:ext cx="7934325" cy="553164"/>
          </a:xfrm>
          <a:prstGeom prst="rect">
            <a:avLst/>
          </a:prstGeom>
          <a:noFill/>
          <a:ln/>
        </p:spPr>
        <p:txBody>
          <a:bodyPr wrap="square" rtlCol="0" anchor="t"/>
          <a:lstStyle/>
          <a:p>
            <a:pPr marL="0" indent="0" algn="l">
              <a:lnSpc>
                <a:spcPts val="2177"/>
              </a:lnSpc>
              <a:buNone/>
            </a:pPr>
            <a:r>
              <a:rPr lang="en-US" sz="1361" dirty="0">
                <a:solidFill>
                  <a:srgbClr val="454240"/>
                </a:solidFill>
                <a:latin typeface="DM Sans" pitchFamily="34" charset="0"/>
                <a:ea typeface="DM Sans" pitchFamily="34" charset="-122"/>
                <a:cs typeface="DM Sans" pitchFamily="34" charset="-120"/>
              </a:rPr>
              <a:t>Implement pricing strategies that are tailored to the value perception and willingness to pay of different customer segments.</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516029"/>
            <a:ext cx="4869061" cy="3197423"/>
          </a:xfrm>
          <a:prstGeom prst="rect">
            <a:avLst/>
          </a:prstGeom>
        </p:spPr>
      </p:pic>
      <p:sp>
        <p:nvSpPr>
          <p:cNvPr id="6" name="Text 1"/>
          <p:cNvSpPr/>
          <p:nvPr/>
        </p:nvSpPr>
        <p:spPr>
          <a:xfrm>
            <a:off x="6350437" y="2358747"/>
            <a:ext cx="6172200" cy="771525"/>
          </a:xfrm>
          <a:prstGeom prst="rect">
            <a:avLst/>
          </a:prstGeom>
          <a:noFill/>
          <a:ln/>
        </p:spPr>
        <p:txBody>
          <a:bodyPr wrap="none" rtlCol="0" anchor="t"/>
          <a:lstStyle/>
          <a:p>
            <a:pPr marL="0" indent="0">
              <a:lnSpc>
                <a:spcPts val="6075"/>
              </a:lnSpc>
              <a:buNone/>
            </a:pPr>
            <a:r>
              <a:rPr lang="en-US" sz="4860" dirty="0">
                <a:solidFill>
                  <a:srgbClr val="5C4E3D"/>
                </a:solidFill>
                <a:latin typeface="Libre Baskerville" pitchFamily="34" charset="0"/>
                <a:ea typeface="Libre Baskerville" pitchFamily="34" charset="-122"/>
                <a:cs typeface="Libre Baskerville" pitchFamily="34" charset="-120"/>
              </a:rPr>
              <a:t>Conclusion</a:t>
            </a:r>
            <a:endParaRPr lang="en-US" sz="4860" dirty="0"/>
          </a:p>
        </p:txBody>
      </p:sp>
      <p:sp>
        <p:nvSpPr>
          <p:cNvPr id="7" name="Text 2"/>
          <p:cNvSpPr/>
          <p:nvPr/>
        </p:nvSpPr>
        <p:spPr>
          <a:xfrm>
            <a:off x="6350437" y="3500557"/>
            <a:ext cx="7415927" cy="2370296"/>
          </a:xfrm>
          <a:prstGeom prst="rect">
            <a:avLst/>
          </a:prstGeom>
          <a:noFill/>
          <a:ln/>
        </p:spPr>
        <p:txBody>
          <a:bodyPr wrap="square" rtlCol="0" anchor="t"/>
          <a:lstStyle/>
          <a:p>
            <a:pPr marL="0" indent="0">
              <a:lnSpc>
                <a:spcPts val="3110"/>
              </a:lnSpc>
              <a:buNone/>
            </a:pPr>
            <a:r>
              <a:rPr lang="en-US" sz="1944" dirty="0">
                <a:solidFill>
                  <a:srgbClr val="454240"/>
                </a:solidFill>
                <a:latin typeface="DM Sans" pitchFamily="34" charset="0"/>
                <a:ea typeface="DM Sans" pitchFamily="34" charset="-122"/>
                <a:cs typeface="DM Sans" pitchFamily="34" charset="-120"/>
              </a:rPr>
              <a:t>Customer segmentation is a powerful tool that allows businesses to gain a deeper understanding of their customers and tailor their marketing efforts for greater success. By leveraging data and applying appropriate clustering techniques, businesses can effectively identify and target customer segments, ultimately driving profitability and achieving their business objectives.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422</Words>
  <Application>Microsoft Office PowerPoint</Application>
  <PresentationFormat>Custom</PresentationFormat>
  <Paragraphs>58</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DM Sans</vt:lpstr>
      <vt:lpstr>Libre Baskerville</vt:lpstr>
      <vt:lpstr>Office Theme</vt:lpstr>
      <vt:lpstr>PowerPoint Presentation</vt:lpstr>
      <vt:lpstr>Introduction</vt:lpstr>
      <vt:lpstr>PowerPoint Presentation</vt:lpstr>
      <vt:lpstr>PowerPoint Presentation</vt:lpstr>
      <vt:lpstr>PowerPoint Presentation</vt:lpstr>
      <vt:lpstr>R Code</vt:lpstr>
      <vt:lpstr>Outputs</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BRIGHTYY JOEL</cp:lastModifiedBy>
  <cp:revision>3</cp:revision>
  <dcterms:created xsi:type="dcterms:W3CDTF">2024-06-30T14:09:51Z</dcterms:created>
  <dcterms:modified xsi:type="dcterms:W3CDTF">2024-07-01T14:01:50Z</dcterms:modified>
</cp:coreProperties>
</file>