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4" r:id="rId3"/>
    <p:sldId id="287" r:id="rId4"/>
    <p:sldId id="278" r:id="rId5"/>
    <p:sldId id="302" r:id="rId6"/>
    <p:sldId id="322" r:id="rId7"/>
    <p:sldId id="303" r:id="rId8"/>
    <p:sldId id="323" r:id="rId9"/>
    <p:sldId id="327" r:id="rId10"/>
    <p:sldId id="297" r:id="rId11"/>
    <p:sldId id="331" r:id="rId12"/>
    <p:sldId id="334" r:id="rId13"/>
    <p:sldId id="298" r:id="rId14"/>
    <p:sldId id="328" r:id="rId15"/>
    <p:sldId id="299" r:id="rId16"/>
    <p:sldId id="301" r:id="rId17"/>
    <p:sldId id="324" r:id="rId18"/>
    <p:sldId id="308" r:id="rId19"/>
    <p:sldId id="329" r:id="rId20"/>
    <p:sldId id="309" r:id="rId21"/>
    <p:sldId id="325" r:id="rId22"/>
    <p:sldId id="330" r:id="rId23"/>
    <p:sldId id="293" r:id="rId24"/>
    <p:sldId id="294" r:id="rId25"/>
    <p:sldId id="332" r:id="rId26"/>
    <p:sldId id="333" r:id="rId27"/>
    <p:sldId id="311" r:id="rId28"/>
    <p:sldId id="307" r:id="rId29"/>
    <p:sldId id="286" r:id="rId30"/>
    <p:sldId id="263" r:id="rId31"/>
    <p:sldId id="288" r:id="rId32"/>
    <p:sldId id="300" r:id="rId33"/>
    <p:sldId id="326" r:id="rId34"/>
    <p:sldId id="335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DF3DB-4B3A-4DB0-A2A3-5DC55106B90C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2A6A1-A408-4157-A797-83B149615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775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7A42-22B1-46D7-8B1C-9CBEBC86158B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E9ED-571E-4A3A-A9A2-01D6AB27BC63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9D95-CF6B-435D-A037-00BC19DCE7D1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8976-C8BA-4EBA-BC92-674834BAB072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4E6A-D849-4AF9-BE7B-2A5A1D8A74E6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2CAD-8AEC-4CDB-90A9-25AF06067050}" type="datetime1">
              <a:rPr lang="de-DE" smtClean="0"/>
              <a:t>09.02.2022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8760-8032-4D9F-8518-9C1ED8DBEFC6}" type="datetime1">
              <a:rPr lang="de-DE" smtClean="0"/>
              <a:t>09.02.2022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F7F4-B694-4FA5-A2F4-A787A9A9DE7F}" type="datetime1">
              <a:rPr lang="de-DE" smtClean="0"/>
              <a:t>09.02.2022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287-9935-474D-B095-5EA84C375D74}" type="datetime1">
              <a:rPr lang="de-DE" smtClean="0"/>
              <a:t>09.02.2022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58E-529E-46BE-8A8E-9A92750A8FB1}" type="datetime1">
              <a:rPr lang="de-DE" smtClean="0"/>
              <a:t>09.02.2022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318A-9E02-41A1-9110-C129EE5D44C4}" type="datetime1">
              <a:rPr lang="de-DE" smtClean="0"/>
              <a:t>09.02.2022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B111-E2A3-4C45-A29B-94F1D49FA93E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search.fr/blog/codes-http-definition-exemples-et-explication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rigittetc.github.io/P4Origin_ChouetteAgence/" TargetMode="External"/><Relationship Id="rId2" Type="http://schemas.openxmlformats.org/officeDocument/2006/relationships/hyperlink" Target="https://github.com/BrigitteTC/P4ChouetteAgenc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learn.fr/outils/mozrank" TargetMode="External"/><Relationship Id="rId7" Type="http://schemas.openxmlformats.org/officeDocument/2006/relationships/hyperlink" Target="http://www.indg.fr/SEO/texte-cache.html#:~:text=L'utilisation%20de%20texte%20ou,Consignes%20aux%20webmasters%20de%20Google" TargetMode="External"/><Relationship Id="rId2" Type="http://schemas.openxmlformats.org/officeDocument/2006/relationships/hyperlink" Target="http://D&#233;https:/www.seo.fr/definition/seo-defin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https:/blog.comexplorer.com/attribut-alt-images-interet" TargetMode="External"/><Relationship Id="rId5" Type="http://schemas.openxmlformats.org/officeDocument/2006/relationships/hyperlink" Target="https://gtmetrix.com/" TargetMode="External"/><Relationship Id="rId4" Type="http://schemas.openxmlformats.org/officeDocument/2006/relationships/hyperlink" Target="https://support.google.com/webmasters/answer/answer.py?answer=3576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mens.fr/expertise/seo/le-seo/referencement-google/optimiser-texte/titre-seo/" TargetMode="External"/><Relationship Id="rId2" Type="http://schemas.openxmlformats.org/officeDocument/2006/relationships/hyperlink" Target="https://justsearch.fr/blog/erreur-404-impact-seo-et-bonnes-pratiqu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nifier.org/" TargetMode="External"/><Relationship Id="rId5" Type="http://schemas.openxmlformats.org/officeDocument/2006/relationships/hyperlink" Target="https://fr.semrush.com/blog/meta-keywords-en-seo/" TargetMode="External"/><Relationship Id="rId4" Type="http://schemas.openxmlformats.org/officeDocument/2006/relationships/hyperlink" Target="https://digitad.ca/balise-meta-descrip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tmetrix.com/" TargetMode="External"/><Relationship Id="rId2" Type="http://schemas.openxmlformats.org/officeDocument/2006/relationships/hyperlink" Target="https://wave.webai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google.com/webmasters/answer/answer.py?answer=35769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search.fr/blog/codes-http-definition-exemples-et-explicati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Audit SEO</a:t>
            </a:r>
            <a:endParaRPr lang="de-D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3600" dirty="0">
                <a:cs typeface="Calibri"/>
              </a:rPr>
              <a:t>La </a:t>
            </a:r>
            <a:r>
              <a:rPr lang="de-DE" sz="3600" dirty="0" err="1">
                <a:cs typeface="Calibri"/>
              </a:rPr>
              <a:t>chouette</a:t>
            </a:r>
            <a:r>
              <a:rPr lang="de-DE" sz="3600" dirty="0">
                <a:cs typeface="Calibri"/>
              </a:rPr>
              <a:t> </a:t>
            </a:r>
            <a:r>
              <a:rPr lang="de-DE" sz="3600" dirty="0" err="1">
                <a:cs typeface="Calibri"/>
              </a:rPr>
              <a:t>agence</a:t>
            </a:r>
            <a:endParaRPr lang="de-DE" sz="3600" dirty="0">
              <a:cs typeface="Calibri"/>
            </a:endParaRPr>
          </a:p>
          <a:p>
            <a:r>
              <a:rPr lang="en-US" sz="2800" dirty="0"/>
              <a:t>2 place </a:t>
            </a:r>
            <a:r>
              <a:rPr lang="en-US" sz="2800" dirty="0" err="1"/>
              <a:t>Sathonay</a:t>
            </a:r>
            <a:r>
              <a:rPr lang="en-US" sz="2800" dirty="0"/>
              <a:t> </a:t>
            </a:r>
          </a:p>
          <a:p>
            <a:r>
              <a:rPr lang="en-US" sz="2800" dirty="0"/>
              <a:t>69001 Lyon</a:t>
            </a:r>
            <a:endParaRPr lang="de-DE" sz="3600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119D40-93E5-4A00-905A-2CD14A90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D8E503-DFF9-4151-AFF1-5E24AE7C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1203" y="6220651"/>
            <a:ext cx="9386169" cy="56345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/>
              <a:t>Audit SEO - La chouette agence Lyon</a:t>
            </a:r>
            <a:endParaRPr lang="fr-FR" dirty="0">
              <a:cs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8C9304-88B9-4F58-B35E-65F7268D9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09" y="1289432"/>
            <a:ext cx="24955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819CC-5202-47CF-8D2D-C3F60421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Bonnes pratiques: Structure du 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17834-ACC4-4F01-B3CF-173D9A00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dirty="0">
                <a:cs typeface="Calibri"/>
              </a:rPr>
              <a:t>Les images: </a:t>
            </a:r>
          </a:p>
          <a:p>
            <a:pPr lvl="1"/>
            <a:r>
              <a:rPr lang="fr-FR" dirty="0">
                <a:cs typeface="Calibri"/>
              </a:rPr>
              <a:t>Chaque image doit avoir un attribut « </a:t>
            </a:r>
            <a:r>
              <a:rPr lang="fr-FR" b="1" dirty="0">
                <a:cs typeface="Calibri"/>
              </a:rPr>
              <a:t>alt </a:t>
            </a:r>
            <a:r>
              <a:rPr lang="fr-FR" dirty="0">
                <a:cs typeface="Calibri"/>
              </a:rPr>
              <a:t>» </a:t>
            </a:r>
          </a:p>
          <a:p>
            <a:pPr lvl="1"/>
            <a:r>
              <a:rPr lang="fr-FR" dirty="0">
                <a:ea typeface="+mn-lt"/>
                <a:cs typeface="+mn-lt"/>
              </a:rPr>
              <a:t>L'attribut « alt » doit correspondre à l'image : </a:t>
            </a:r>
          </a:p>
          <a:p>
            <a:pPr lvl="2"/>
            <a:r>
              <a:rPr lang="fr-FR" dirty="0">
                <a:ea typeface="+mn-lt"/>
                <a:cs typeface="+mn-lt"/>
              </a:rPr>
              <a:t>il s'agit, en peu de mots, de décrire l'image tout en donnant son contexte. </a:t>
            </a:r>
            <a:endParaRPr lang="fr-FR" dirty="0">
              <a:cs typeface="Calibri"/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Il ne faut pas remplacer cette description par une suite de mots clés</a:t>
            </a:r>
          </a:p>
          <a:p>
            <a:pPr lvl="1"/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Ce texte alternatif pourra être lu par les assistants</a:t>
            </a:r>
            <a:br>
              <a:rPr lang="fr-FR" dirty="0">
                <a:ea typeface="+mn-lt"/>
                <a:cs typeface="+mn-lt"/>
              </a:rPr>
            </a:br>
            <a:r>
              <a:rPr lang="fr-FR" dirty="0">
                <a:ea typeface="+mn-lt"/>
                <a:cs typeface="+mn-lt"/>
              </a:rPr>
              <a:t>vocaux pour décrire l’image.</a:t>
            </a:r>
            <a:endParaRPr lang="fr-FR">
              <a:cs typeface="Calibri" panose="020F0502020204030204"/>
            </a:endParaRPr>
          </a:p>
          <a:p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Correction:</a:t>
            </a:r>
          </a:p>
          <a:p>
            <a:pPr lvl="1"/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Mise à jour des attributs « alt » de chaque image</a:t>
            </a:r>
          </a:p>
          <a:p>
            <a:pPr lvl="1"/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Par exemple: </a:t>
            </a:r>
          </a:p>
          <a:p>
            <a:pPr marL="914400" lvl="2" indent="0">
              <a:buNone/>
            </a:pPr>
            <a:r>
              <a:rPr lang="fr-FR" sz="1200" dirty="0">
                <a:solidFill>
                  <a:schemeClr val="accent1"/>
                </a:solidFill>
                <a:ea typeface="+mn-lt"/>
                <a:cs typeface="+mn-lt"/>
              </a:rPr>
              <a:t>« Articles pour agence de mariage»</a:t>
            </a:r>
          </a:p>
          <a:p>
            <a:pPr marL="914400" lvl="2" indent="0">
              <a:buNone/>
            </a:pPr>
            <a:r>
              <a:rPr lang="fr-FR" sz="1200" dirty="0">
                <a:solidFill>
                  <a:schemeClr val="accent1"/>
                </a:solidFill>
                <a:ea typeface="+mn-lt"/>
                <a:cs typeface="+mn-lt"/>
              </a:rPr>
              <a:t>au lieu de la série de mots clés</a:t>
            </a:r>
            <a:endParaRPr lang="fr-FR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fr-FR" sz="1200" dirty="0">
                <a:solidFill>
                  <a:schemeClr val="accent1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« paris web design logo agence web meilleure agence, </a:t>
            </a:r>
            <a:br>
              <a:rPr lang="fr-FR" sz="1200" dirty="0">
                <a:solidFill>
                  <a:schemeClr val="accent1"/>
                </a:solidFill>
                <a:latin typeface="Consolas"/>
                <a:ea typeface="Times New Roman" panose="02020603050405020304" pitchFamily="18" charset="0"/>
                <a:cs typeface="Times New Roman"/>
              </a:rPr>
            </a:br>
            <a:r>
              <a:rPr lang="fr-FR" sz="1200" dirty="0">
                <a:solidFill>
                  <a:schemeClr val="accent1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Création d'un site web pour agence de mariage"</a:t>
            </a:r>
          </a:p>
          <a:p>
            <a:pPr lvl="1"/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100625-13E5-40C4-91AB-C756BDEA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52E74C-066D-4B4A-A5B5-6BFF62FF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10</a:t>
            </a:fld>
            <a:endParaRPr lang="de-DE"/>
          </a:p>
        </p:txBody>
      </p:sp>
      <p:pic>
        <p:nvPicPr>
          <p:cNvPr id="6" name="Image 6" descr="Une image contenant texte, guichet&#10;&#10;Description générée automatiquement">
            <a:extLst>
              <a:ext uri="{FF2B5EF4-FFF2-40B4-BE49-F238E27FC236}">
                <a16:creationId xmlns:a16="http://schemas.microsoft.com/office/drawing/2014/main" id="{927A8EBD-45FD-4B4B-9348-B09B614B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213" y="3423874"/>
            <a:ext cx="25050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2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450F6-8E08-4CAF-87F4-FAA1FA0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Bonnes pratiques: structure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86478B-4C31-4595-8204-4485D75C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formulaires</a:t>
            </a:r>
          </a:p>
          <a:p>
            <a:pPr lvl="1"/>
            <a:r>
              <a:rPr lang="fr-FR" dirty="0"/>
              <a:t>Les formulaires HTML permettent d’interagir entre un utilisateur et un site web ou une application. Ils permettent à l'utilisateur d'envoyer des données au site web. </a:t>
            </a:r>
          </a:p>
          <a:p>
            <a:pPr lvl="1"/>
            <a:r>
              <a:rPr lang="fr-FR" dirty="0"/>
              <a:t>Il est important d’associer un attribut « for » sur tous les éléments &lt;label&gt;.  Cet attribut sera identique à </a:t>
            </a:r>
            <a:r>
              <a:rPr lang="fr-FR" dirty="0" err="1"/>
              <a:t>l’Id</a:t>
            </a:r>
            <a:r>
              <a:rPr lang="fr-FR" dirty="0"/>
              <a:t> du formulaire.</a:t>
            </a:r>
          </a:p>
          <a:p>
            <a:pPr lvl="1"/>
            <a:r>
              <a:rPr lang="fr-FR" dirty="0"/>
              <a:t>C'est une manière formelle de lier un libellé à un élément du formulaire. Le fait de cliquer sur l’étiquette mettra le curseur dans la zone de texte.</a:t>
            </a:r>
          </a:p>
          <a:p>
            <a:r>
              <a:rPr lang="fr-FR" dirty="0">
                <a:solidFill>
                  <a:srgbClr val="0070C0"/>
                </a:solidFill>
              </a:rPr>
              <a:t>Correction: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Ajout des libellés « for » égaux à l’  « Id » pour tous les champs du formulaire.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05F962-07CB-4742-996B-DEE026DF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73A940-3F7F-4462-9111-39EBB922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4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450F6-8E08-4CAF-87F4-FAA1FA0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Bonnes pratiques: structure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86478B-4C31-4595-8204-4485D75C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Les formulaires:</a:t>
            </a:r>
          </a:p>
          <a:p>
            <a:pPr lvl="1"/>
            <a:r>
              <a:rPr lang="fr-FR" sz="2000" dirty="0"/>
              <a:t>Exemple: un </a:t>
            </a:r>
            <a:r>
              <a:rPr lang="fr-FR" sz="2000" dirty="0" err="1"/>
              <a:t>click</a:t>
            </a:r>
            <a:r>
              <a:rPr lang="fr-FR" sz="2000" dirty="0"/>
              <a:t> sur "nom"  positionnera le curseur sur la zone de saisie associée</a:t>
            </a:r>
            <a:endParaRPr lang="fr-FR" sz="2000" dirty="0">
              <a:cs typeface="Calibri"/>
            </a:endParaRP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05F962-07CB-4742-996B-DEE026DF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73A940-3F7F-4462-9111-39EBB922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12</a:t>
            </a:fld>
            <a:endParaRPr lang="de-D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51AA0E-4F11-4146-811C-8945731EA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8" y="2798152"/>
            <a:ext cx="5864348" cy="305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4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9E11D-B707-4570-87BF-0872F38A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Bonnes pratiques: ne pas utiliser de texte caché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B179BC-8596-401E-AC20-59B071E2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L'utilisation de texte ou de </a:t>
            </a:r>
            <a:r>
              <a:rPr lang="fr-FR" b="1" dirty="0">
                <a:ea typeface="+mn-lt"/>
                <a:cs typeface="+mn-lt"/>
              </a:rPr>
              <a:t>liens cachés</a:t>
            </a:r>
            <a:r>
              <a:rPr lang="fr-FR" dirty="0">
                <a:ea typeface="+mn-lt"/>
                <a:cs typeface="+mn-lt"/>
              </a:rPr>
              <a:t> dans le contenu en vue de manipuler le classement des résultats de recherche Google peut être considérée comme une technique trompeuse et constitue une infraction aux règles de Google.</a:t>
            </a:r>
          </a:p>
          <a:p>
            <a:r>
              <a:rPr lang="fr-FR" dirty="0">
                <a:ea typeface="+mn-lt"/>
                <a:cs typeface="+mn-lt"/>
              </a:rPr>
              <a:t>Cette pratique s’appelle du black </a:t>
            </a:r>
            <a:r>
              <a:rPr lang="fr-FR" dirty="0" err="1">
                <a:ea typeface="+mn-lt"/>
                <a:cs typeface="+mn-lt"/>
              </a:rPr>
              <a:t>hat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r>
              <a:rPr lang="fr-FR" dirty="0">
                <a:ea typeface="+mn-lt"/>
                <a:cs typeface="+mn-lt"/>
              </a:rPr>
              <a:t>L’utilisation de texte caché peut faire rétrograder la place du référencement par les moteurs de recherche.</a:t>
            </a:r>
          </a:p>
          <a:p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Correction	:</a:t>
            </a:r>
          </a:p>
          <a:p>
            <a:pPr lvl="1"/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Index.html: Suppression du texte caché qui était affiché sous forme d’une mini ligne grise de 1px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99FCD9-F3A2-4EEC-ADB3-CC81A690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9B135B-CADC-4414-B4AF-2BD82B68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930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9E11D-B707-4570-87BF-0872F38A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Bonnes pratiques: ne pas répéter les mots clés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B179BC-8596-401E-AC20-59B071E2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fr-FR" b="0" i="0" dirty="0">
                <a:solidFill>
                  <a:srgbClr val="1A171B"/>
                </a:solidFill>
                <a:effectLst/>
                <a:latin typeface="Arial" panose="020B0604020202020204" pitchFamily="34" charset="0"/>
              </a:rPr>
              <a:t>Une erreur à éviter, c’est de vouloir répéter partout le même mot-clé.</a:t>
            </a:r>
          </a:p>
          <a:p>
            <a:r>
              <a:rPr lang="fr-FR" b="0" i="0" dirty="0">
                <a:solidFill>
                  <a:srgbClr val="1A171B"/>
                </a:solidFill>
                <a:effectLst/>
                <a:latin typeface="Arial" panose="020B0604020202020204" pitchFamily="34" charset="0"/>
              </a:rPr>
              <a:t>Le bourrage de mots-clés ( </a:t>
            </a:r>
            <a:r>
              <a:rPr lang="fr-FR" b="0" i="1" dirty="0">
                <a:solidFill>
                  <a:srgbClr val="1A171B"/>
                </a:solidFill>
                <a:effectLst/>
                <a:latin typeface="Arial" panose="020B0604020202020204" pitchFamily="34" charset="0"/>
              </a:rPr>
              <a:t>keyword </a:t>
            </a:r>
            <a:r>
              <a:rPr lang="fr-FR" b="0" i="1" dirty="0" err="1">
                <a:solidFill>
                  <a:srgbClr val="1A171B"/>
                </a:solidFill>
                <a:effectLst/>
                <a:latin typeface="Arial" panose="020B0604020202020204" pitchFamily="34" charset="0"/>
              </a:rPr>
              <a:t>stuffing</a:t>
            </a:r>
            <a:r>
              <a:rPr lang="fr-FR" b="0" i="1" dirty="0">
                <a:solidFill>
                  <a:srgbClr val="1A171B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fr-FR" b="0" i="0" dirty="0">
                <a:solidFill>
                  <a:srgbClr val="1A171B"/>
                </a:solidFill>
                <a:effectLst/>
                <a:latin typeface="Arial" panose="020B0604020202020204" pitchFamily="34" charset="0"/>
              </a:rPr>
              <a:t> consiste à multiplier le même mot-clé dans une page web</a:t>
            </a:r>
          </a:p>
          <a:p>
            <a:r>
              <a:rPr lang="fr-FR" b="0" i="0" dirty="0">
                <a:solidFill>
                  <a:srgbClr val="1A171B"/>
                </a:solidFill>
                <a:effectLst/>
                <a:latin typeface="Arial" panose="020B0604020202020204" pitchFamily="34" charset="0"/>
              </a:rPr>
              <a:t>Cette technique est considérée comme un défaut de qualité par google.</a:t>
            </a:r>
          </a:p>
          <a:p>
            <a:pPr lvl="1"/>
            <a:r>
              <a:rPr lang="fr-FR" b="0" i="0" dirty="0">
                <a:solidFill>
                  <a:srgbClr val="1A171B"/>
                </a:solidFill>
                <a:effectLst/>
                <a:latin typeface="Arial" panose="020B0604020202020204" pitchFamily="34" charset="0"/>
              </a:rPr>
              <a:t>Il est préférable de placer judicieusement les mots clés dans les </a:t>
            </a:r>
            <a:r>
              <a:rPr lang="fr-FR" dirty="0">
                <a:solidFill>
                  <a:srgbClr val="1A171B"/>
                </a:solidFill>
                <a:latin typeface="Arial" panose="020B0604020202020204" pitchFamily="34" charset="0"/>
              </a:rPr>
              <a:t>titres et textes des pages web.</a:t>
            </a:r>
            <a:endParaRPr lang="fr-FR" b="0" i="0" dirty="0">
              <a:solidFill>
                <a:srgbClr val="1A171B"/>
              </a:solidFill>
              <a:effectLst/>
              <a:latin typeface="Arial" panose="020B0604020202020204" pitchFamily="34" charset="0"/>
            </a:endParaRPr>
          </a:p>
          <a:p>
            <a:endParaRPr lang="fr-FR" dirty="0">
              <a:solidFill>
                <a:schemeClr val="accent1"/>
              </a:solidFill>
              <a:ea typeface="+mn-lt"/>
              <a:cs typeface="+mn-lt"/>
            </a:endParaRPr>
          </a:p>
          <a:p>
            <a:endParaRPr lang="fr-FR" dirty="0">
              <a:solidFill>
                <a:schemeClr val="accent1"/>
              </a:solidFill>
              <a:ea typeface="+mn-lt"/>
              <a:cs typeface="+mn-lt"/>
            </a:endParaRPr>
          </a:p>
          <a:p>
            <a:endParaRPr lang="fr-FR" dirty="0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Correction:</a:t>
            </a:r>
          </a:p>
          <a:p>
            <a:pPr lvl="1"/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Suppression des mots clés répétitifs dans les pages html:</a:t>
            </a:r>
          </a:p>
          <a:p>
            <a:pPr lvl="2"/>
            <a:r>
              <a:rPr lang="fr-FR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content="</a:t>
            </a:r>
            <a:r>
              <a:rPr lang="fr-FR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</a:t>
            </a:r>
            <a:r>
              <a:rPr lang="fr-FR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google, site web, site internet, agence design paris, agence design, agence </a:t>
            </a:r>
            <a:r>
              <a:rPr lang="fr-FR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design,agence</a:t>
            </a:r>
            <a:r>
              <a:rPr lang="fr-FR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design,agence</a:t>
            </a:r>
            <a:r>
              <a:rPr lang="fr-FR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design,agence</a:t>
            </a:r>
            <a:r>
              <a:rPr lang="fr-FR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design,agence</a:t>
            </a:r>
            <a:r>
              <a:rPr lang="fr-FR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design,agence</a:t>
            </a:r>
            <a:r>
              <a:rPr lang="fr-FR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design,agence</a:t>
            </a:r>
            <a:r>
              <a:rPr lang="fr-FR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design,agence</a:t>
            </a:r>
            <a:r>
              <a:rPr lang="fr-FR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design"&gt;</a:t>
            </a:r>
          </a:p>
          <a:p>
            <a:pPr lvl="1"/>
            <a:r>
              <a:rPr lang="fr-FR" sz="1800" dirty="0">
                <a:solidFill>
                  <a:schemeClr val="accent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Remplacé par:</a:t>
            </a:r>
          </a:p>
          <a:p>
            <a:pPr lvl="2"/>
            <a:r>
              <a:rPr lang="fr-FR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content="content="</a:t>
            </a:r>
            <a:r>
              <a:rPr lang="fr-FR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</a:t>
            </a:r>
            <a:r>
              <a:rPr lang="fr-FR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google, site web, site internet, agence design </a:t>
            </a:r>
            <a:r>
              <a:rPr lang="fr-FR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Lyon,Agence</a:t>
            </a:r>
            <a:r>
              <a:rPr lang="fr-FR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à Lyon, stratégie web, web design, illustrations"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99FCD9-F3A2-4EEC-ADB3-CC81A690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9B135B-CADC-4414-B4AF-2BD82B68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40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7DCA-88FD-4BC5-8E04-F0668A20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Conseils: privilégier le référencement local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CE36C8-1BB3-4730-B532-FC1C3B188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Le </a:t>
            </a:r>
            <a:r>
              <a:rPr lang="fr-FR" b="1" dirty="0">
                <a:ea typeface="+mn-lt"/>
                <a:cs typeface="+mn-lt"/>
              </a:rPr>
              <a:t>référencement</a:t>
            </a:r>
            <a:r>
              <a:rPr lang="fr-FR" dirty="0">
                <a:ea typeface="+mn-lt"/>
                <a:cs typeface="+mn-lt"/>
              </a:rPr>
              <a:t> local fait partie du </a:t>
            </a:r>
            <a:r>
              <a:rPr lang="fr-FR" b="1" dirty="0">
                <a:ea typeface="+mn-lt"/>
                <a:cs typeface="+mn-lt"/>
              </a:rPr>
              <a:t>référencement</a:t>
            </a:r>
            <a:r>
              <a:rPr lang="fr-FR" dirty="0">
                <a:ea typeface="+mn-lt"/>
                <a:cs typeface="+mn-lt"/>
              </a:rPr>
              <a:t> naturel et permet d'améliorer considérablement la visibilité dans les moteurs de recherche. </a:t>
            </a:r>
          </a:p>
          <a:p>
            <a:r>
              <a:rPr lang="fr-FR" dirty="0">
                <a:ea typeface="+mn-lt"/>
                <a:cs typeface="+mn-lt"/>
              </a:rPr>
              <a:t>En construisant un SEO local, il est possible d’apparaître sur diverses requêtes liées à l’activité dans une zone géographique bien ciblée.</a:t>
            </a:r>
          </a:p>
          <a:p>
            <a:endParaRPr lang="fr-FR" dirty="0">
              <a:ea typeface="+mn-lt"/>
              <a:cs typeface="+mn-lt"/>
            </a:endParaRPr>
          </a:p>
          <a:p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Correction:</a:t>
            </a:r>
          </a:p>
          <a:p>
            <a:pPr lvl="1"/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Changement de « Paris » pour « Lyon »: siège de la Chouette agence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D33CCC-4BC8-4FDE-BD13-B19DF799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72CA81-8EF2-4F05-9529-B3638277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78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57AAD-B4A3-4AE3-B18C-8A304E50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Conseils: éviter les erreurs 404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B1E9DE-6F63-40E9-AE80-7CC4C8D3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/>
              <a:t> Erreur 404 : définition</a:t>
            </a:r>
            <a:endParaRPr lang="fr-FR" dirty="0">
              <a:cs typeface="Calibri" panose="020F0502020204030204"/>
            </a:endParaRPr>
          </a:p>
          <a:p>
            <a:pPr lvl="1" algn="just"/>
            <a:r>
              <a:rPr lang="fr-FR" dirty="0">
                <a:ea typeface="+mn-lt"/>
                <a:cs typeface="+mn-lt"/>
              </a:rPr>
              <a:t>L’erreur 404 ou plus précisément </a:t>
            </a:r>
            <a:r>
              <a:rPr lang="fr-FR" b="1" dirty="0">
                <a:ea typeface="+mn-lt"/>
                <a:cs typeface="+mn-lt"/>
              </a:rPr>
              <a:t>le code d’erreur 404</a:t>
            </a:r>
            <a:r>
              <a:rPr lang="fr-FR" dirty="0">
                <a:ea typeface="+mn-lt"/>
                <a:cs typeface="+mn-lt"/>
              </a:rPr>
              <a:t> est le numéro envoyé par le </a:t>
            </a:r>
            <a:r>
              <a:rPr lang="fr-FR" dirty="0">
                <a:ea typeface="+mn-lt"/>
                <a:cs typeface="+mn-lt"/>
                <a:hlinkClick r:id="rId2"/>
              </a:rPr>
              <a:t>protocole HTTP</a:t>
            </a:r>
            <a:r>
              <a:rPr lang="fr-FR" dirty="0">
                <a:ea typeface="+mn-lt"/>
                <a:cs typeface="+mn-lt"/>
              </a:rPr>
              <a:t> lorsqu’une page n’est pas trouvée par le serveur. Autrement dit </a:t>
            </a:r>
            <a:r>
              <a:rPr lang="fr-FR" b="1" dirty="0">
                <a:ea typeface="+mn-lt"/>
                <a:cs typeface="+mn-lt"/>
              </a:rPr>
              <a:t>la page n’existe pas ou plus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  <a:p>
            <a:pPr algn="just"/>
            <a:r>
              <a:rPr lang="fr-FR" dirty="0">
                <a:ea typeface="+mn-lt"/>
                <a:cs typeface="+mn-lt"/>
              </a:rPr>
              <a:t>Pour éviter les erreurs 404: il faut corriger les liens.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solidFill>
                  <a:schemeClr val="accent1"/>
                </a:solidFill>
                <a:cs typeface="Calibri"/>
              </a:rPr>
              <a:t>Correction:</a:t>
            </a:r>
          </a:p>
          <a:p>
            <a:pPr lvl="1"/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Les liens des partenaires ont tous été corrigés.</a:t>
            </a:r>
            <a:endParaRPr lang="fr-FR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fr-FR" dirty="0">
              <a:cs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B99D0D-3B52-46A3-89EB-C81795E9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273185-B64C-4D75-BD1C-D6230435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57AAD-B4A3-4AE3-B18C-8A304E50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Conseils: Ne pas abuser des annuaires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B1E9DE-6F63-40E9-AE80-7CC4C8D3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/>
              <a:t>Les annuaires ne sont pas à privilégier et sont considérés comme du black </a:t>
            </a:r>
            <a:r>
              <a:rPr lang="fr-FR" dirty="0" err="1"/>
              <a:t>hat</a:t>
            </a:r>
            <a:r>
              <a:rPr lang="fr-FR" dirty="0"/>
              <a:t>.</a:t>
            </a:r>
          </a:p>
          <a:p>
            <a:r>
              <a:rPr lang="fr-FR" dirty="0"/>
              <a:t>Il est préférable de mettre des liens pertinents placés dans la page principale et non répétés dans le </a:t>
            </a:r>
            <a:r>
              <a:rPr lang="fr-FR" dirty="0" err="1"/>
              <a:t>footer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Correction:</a:t>
            </a:r>
          </a:p>
          <a:p>
            <a:pPr lvl="1"/>
            <a:r>
              <a:rPr lang="fr-FR" dirty="0">
                <a:solidFill>
                  <a:schemeClr val="accent1"/>
                </a:solidFill>
                <a:cs typeface="Calibri"/>
              </a:rPr>
              <a:t>Suppression des annuaires du </a:t>
            </a:r>
            <a:r>
              <a:rPr lang="fr-FR" dirty="0" err="1">
                <a:solidFill>
                  <a:schemeClr val="accent1"/>
                </a:solidFill>
                <a:cs typeface="Calibri"/>
              </a:rPr>
              <a:t>footer</a:t>
            </a:r>
            <a:r>
              <a:rPr lang="fr-FR" dirty="0">
                <a:solidFill>
                  <a:schemeClr val="accent1"/>
                </a:solidFill>
                <a:cs typeface="Calibri"/>
              </a:rPr>
              <a:t>.</a:t>
            </a:r>
          </a:p>
          <a:p>
            <a:pPr lvl="1"/>
            <a:endParaRPr lang="fr-FR" dirty="0">
              <a:solidFill>
                <a:schemeClr val="accent1"/>
              </a:solidFill>
              <a:cs typeface="Calibri"/>
            </a:endParaRPr>
          </a:p>
          <a:p>
            <a:r>
              <a:rPr lang="fr-FR" dirty="0">
                <a:solidFill>
                  <a:srgbClr val="7030A0"/>
                </a:solidFill>
                <a:cs typeface="Calibri"/>
              </a:rPr>
              <a:t>A prévoir</a:t>
            </a:r>
          </a:p>
          <a:p>
            <a:pPr lvl="1"/>
            <a:r>
              <a:rPr lang="fr-FR" dirty="0">
                <a:solidFill>
                  <a:srgbClr val="7030A0"/>
                </a:solidFill>
                <a:cs typeface="Calibri"/>
              </a:rPr>
              <a:t>Ajouter des liens pertinents sur les futurs clients.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B99D0D-3B52-46A3-89EB-C81795E9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273185-B64C-4D75-BD1C-D6230435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84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1D163-9A92-44A1-BDCF-D76213D3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Vitesse de chargement: réduire les photos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A199E-6C49-41E2-8D11-C7BDC930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La taille des photos est déterminante pour la vitesse de chargement du site:</a:t>
            </a:r>
          </a:p>
          <a:p>
            <a:pPr lvl="1"/>
            <a:r>
              <a:rPr lang="fr-FR" dirty="0">
                <a:cs typeface="Calibri"/>
              </a:rPr>
              <a:t>Les formats </a:t>
            </a:r>
            <a:r>
              <a:rPr lang="fr-FR" dirty="0" err="1">
                <a:cs typeface="Calibri"/>
              </a:rPr>
              <a:t>bmp</a:t>
            </a:r>
            <a:r>
              <a:rPr lang="fr-FR" dirty="0">
                <a:cs typeface="Calibri"/>
              </a:rPr>
              <a:t> doivent être comprimés en jpg ou png plus léger.</a:t>
            </a:r>
          </a:p>
          <a:p>
            <a:pPr lvl="1"/>
            <a:r>
              <a:rPr lang="fr-FR">
                <a:cs typeface="Calibri"/>
              </a:rPr>
              <a:t>Le format est plus léger tout en gardant les propriétés de l’image.</a:t>
            </a:r>
          </a:p>
          <a:p>
            <a:pPr lvl="2"/>
            <a:endParaRPr lang="fr-FR" dirty="0">
              <a:cs typeface="Calibri"/>
            </a:endParaRPr>
          </a:p>
          <a:p>
            <a:pPr lvl="2"/>
            <a:endParaRPr lang="fr-FR" dirty="0">
              <a:cs typeface="Calibri"/>
            </a:endParaRPr>
          </a:p>
          <a:p>
            <a:pPr lvl="2"/>
            <a:endParaRPr lang="fr-FR" dirty="0">
              <a:cs typeface="Calibri"/>
            </a:endParaRPr>
          </a:p>
          <a:p>
            <a:pPr marL="914400" lvl="2" indent="0">
              <a:buNone/>
            </a:pPr>
            <a:endParaRPr lang="fr-FR" dirty="0">
              <a:cs typeface="Calibri"/>
            </a:endParaRPr>
          </a:p>
          <a:p>
            <a:r>
              <a:rPr lang="fr-FR" dirty="0">
                <a:solidFill>
                  <a:schemeClr val="accent1"/>
                </a:solidFill>
                <a:cs typeface="Calibri"/>
              </a:rPr>
              <a:t>Correction:</a:t>
            </a:r>
          </a:p>
          <a:p>
            <a:pPr lvl="1"/>
            <a:r>
              <a:rPr lang="fr-FR" dirty="0">
                <a:solidFill>
                  <a:schemeClr val="accent1"/>
                </a:solidFill>
                <a:cs typeface="Calibri"/>
              </a:rPr>
              <a:t>Les fichiers </a:t>
            </a:r>
            <a:r>
              <a:rPr lang="fr-FR" dirty="0" err="1">
                <a:solidFill>
                  <a:schemeClr val="accent1"/>
                </a:solidFill>
                <a:cs typeface="Calibri"/>
              </a:rPr>
              <a:t>bmp</a:t>
            </a:r>
            <a:r>
              <a:rPr lang="fr-FR" dirty="0">
                <a:solidFill>
                  <a:schemeClr val="accent1"/>
                </a:solidFill>
                <a:cs typeface="Calibri"/>
              </a:rPr>
              <a:t> ont été transformés en jpg </a:t>
            </a:r>
          </a:p>
          <a:p>
            <a:pPr lvl="2"/>
            <a:r>
              <a:rPr lang="fr-FR" dirty="0">
                <a:solidFill>
                  <a:schemeClr val="accent1"/>
                </a:solidFill>
                <a:cs typeface="Calibri"/>
              </a:rPr>
              <a:t>Par exemple: image-de-representation.bmp de 6076ko ne fait plus que 91ko en jpg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23ABC3-7333-46B4-A01F-EAB097B8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3BEC28-0851-4CA6-A603-52BE3989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0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1D163-9A92-44A1-BDCF-D76213D3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Vitesse de chargement: réduire les photos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A199E-6C49-41E2-8D11-C7BDC930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La taille des photos est déterminante pour la vitesse de chargement du site:</a:t>
            </a:r>
          </a:p>
          <a:p>
            <a:pPr lvl="1"/>
            <a:r>
              <a:rPr lang="fr-FR" dirty="0">
                <a:cs typeface="Calibri"/>
              </a:rPr>
              <a:t>Les photos doivent être de la taille nécessaire et ne pas être réduites en </a:t>
            </a:r>
            <a:r>
              <a:rPr lang="fr-FR" dirty="0" err="1">
                <a:cs typeface="Calibri"/>
              </a:rPr>
              <a:t>css</a:t>
            </a:r>
            <a:r>
              <a:rPr lang="fr-FR" dirty="0">
                <a:cs typeface="Calibri"/>
              </a:rPr>
              <a:t>.</a:t>
            </a:r>
          </a:p>
          <a:p>
            <a:pPr lvl="1"/>
            <a:endParaRPr lang="fr-FR" dirty="0">
              <a:cs typeface="Calibri"/>
            </a:endParaRPr>
          </a:p>
          <a:p>
            <a:pPr lvl="1"/>
            <a:endParaRPr lang="fr-FR" dirty="0">
              <a:cs typeface="Calibri"/>
            </a:endParaRPr>
          </a:p>
          <a:p>
            <a:pPr lvl="1"/>
            <a:endParaRPr lang="fr-FR" dirty="0">
              <a:cs typeface="Calibri"/>
            </a:endParaRPr>
          </a:p>
          <a:p>
            <a:r>
              <a:rPr lang="fr-FR" dirty="0">
                <a:solidFill>
                  <a:schemeClr val="accent1"/>
                </a:solidFill>
                <a:cs typeface="Calibri"/>
              </a:rPr>
              <a:t>Correction:</a:t>
            </a:r>
          </a:p>
          <a:p>
            <a:pPr lvl="2"/>
            <a:r>
              <a:rPr lang="fr-FR" dirty="0">
                <a:solidFill>
                  <a:schemeClr val="accent1"/>
                </a:solidFill>
                <a:cs typeface="Calibri"/>
              </a:rPr>
              <a:t>les </a:t>
            </a:r>
            <a:r>
              <a:rPr lang="fr-FR" dirty="0" err="1">
                <a:solidFill>
                  <a:schemeClr val="accent1"/>
                </a:solidFill>
                <a:cs typeface="Calibri"/>
              </a:rPr>
              <a:t>cards</a:t>
            </a:r>
            <a:r>
              <a:rPr lang="fr-FR" dirty="0">
                <a:solidFill>
                  <a:schemeClr val="accent1"/>
                </a:solidFill>
                <a:cs typeface="Calibri"/>
              </a:rPr>
              <a:t> des sites réalisés ont été ajustés à la taille nécessaire.</a:t>
            </a:r>
          </a:p>
          <a:p>
            <a:pPr lvl="3"/>
            <a:r>
              <a:rPr lang="fr-FR" dirty="0">
                <a:solidFill>
                  <a:schemeClr val="accent1"/>
                </a:solidFill>
                <a:cs typeface="Calibri"/>
              </a:rPr>
              <a:t>Par exemple l’image 1.jpg des journaux de 1003*1003 pixels a été réduite à 320*320px</a:t>
            </a:r>
          </a:p>
          <a:p>
            <a:pPr lvl="3"/>
            <a:r>
              <a:rPr lang="fr-FR" dirty="0">
                <a:solidFill>
                  <a:schemeClr val="accent1"/>
                </a:solidFill>
                <a:cs typeface="Calibri"/>
              </a:rPr>
              <a:t>La taille est passée de 266ko à 23ko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23ABC3-7333-46B4-A01F-EAB097B8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3BEC28-0851-4CA6-A603-52BE3989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19</a:t>
            </a:fld>
            <a:endParaRPr lang="de-D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D44C9B-038B-4784-A66A-0B92FF2F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955" y="3104140"/>
            <a:ext cx="2653691" cy="15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8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A5AC8-E29E-407B-ABDE-AF683C3A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La mission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C6B2F-2122-498D-BFD6-18F616FC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Site existant La chouette agence.</a:t>
            </a:r>
          </a:p>
          <a:p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Améliorer le SEO = le référencement du site</a:t>
            </a:r>
          </a:p>
          <a:p>
            <a:pPr lvl="1"/>
            <a:r>
              <a:rPr lang="fr-FR" dirty="0">
                <a:ea typeface="+mn-lt"/>
                <a:cs typeface="+mn-lt"/>
              </a:rPr>
              <a:t>le site doit être mieux classé lorsqu’on tape “Entreprise webdesign Lyon” dans les moteurs de recherche. </a:t>
            </a:r>
          </a:p>
          <a:p>
            <a:pPr lvl="1"/>
            <a:r>
              <a:rPr lang="fr-FR" dirty="0">
                <a:ea typeface="+mn-lt"/>
                <a:cs typeface="+mn-lt"/>
              </a:rPr>
              <a:t>Analyse de:</a:t>
            </a:r>
          </a:p>
          <a:p>
            <a:pPr lvl="2"/>
            <a:r>
              <a:rPr lang="fr-FR" dirty="0">
                <a:ea typeface="+mn-lt"/>
                <a:cs typeface="+mn-lt"/>
              </a:rPr>
              <a:t>la vitesse de chargement</a:t>
            </a:r>
          </a:p>
          <a:p>
            <a:pPr lvl="2"/>
            <a:r>
              <a:rPr lang="fr-FR" dirty="0">
                <a:ea typeface="+mn-lt"/>
                <a:cs typeface="+mn-lt"/>
              </a:rPr>
              <a:t>la taille du site </a:t>
            </a:r>
          </a:p>
          <a:p>
            <a:pPr lvl="2"/>
            <a:r>
              <a:rPr lang="fr-FR" dirty="0">
                <a:ea typeface="+mn-lt"/>
                <a:cs typeface="+mn-lt"/>
              </a:rPr>
              <a:t>l’accessibilité.</a:t>
            </a:r>
            <a:endParaRPr lang="fr-FR" dirty="0">
              <a:cs typeface="Calibri"/>
            </a:endParaRPr>
          </a:p>
          <a:p>
            <a:pPr lvl="2"/>
            <a:endParaRPr lang="fr-FR" dirty="0">
              <a:cs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953ABC-7DD3-47E5-8503-E29B7352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CEC6F1-FCA7-4297-A70A-D17DC0EA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65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786C3-2CBF-49E6-9F1D-EDF64E63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Vitesse de chargement: Minifier les </a:t>
            </a:r>
            <a:r>
              <a:rPr lang="fr-FR" dirty="0" err="1">
                <a:cs typeface="Calibri Light"/>
              </a:rPr>
              <a:t>css</a:t>
            </a:r>
            <a:r>
              <a:rPr lang="fr-FR" dirty="0">
                <a:cs typeface="Calibri Light"/>
              </a:rPr>
              <a:t> et </a:t>
            </a:r>
            <a:r>
              <a:rPr lang="fr-FR" dirty="0" err="1">
                <a:cs typeface="Calibri Light"/>
              </a:rPr>
              <a:t>js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85A6F-A52D-4D71-9F3D-3A286661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Pour réduire la taille des fichiers </a:t>
            </a:r>
            <a:r>
              <a:rPr lang="fr-FR" dirty="0" err="1">
                <a:ea typeface="+mn-lt"/>
                <a:cs typeface="+mn-lt"/>
              </a:rPr>
              <a:t>css</a:t>
            </a:r>
            <a:r>
              <a:rPr lang="fr-FR" dirty="0">
                <a:ea typeface="+mn-lt"/>
                <a:cs typeface="+mn-lt"/>
              </a:rPr>
              <a:t> et </a:t>
            </a:r>
            <a:r>
              <a:rPr lang="fr-FR" dirty="0" err="1">
                <a:ea typeface="+mn-lt"/>
                <a:cs typeface="+mn-lt"/>
              </a:rPr>
              <a:t>js</a:t>
            </a:r>
            <a:r>
              <a:rPr lang="fr-FR" dirty="0">
                <a:ea typeface="+mn-lt"/>
                <a:cs typeface="+mn-lt"/>
              </a:rPr>
              <a:t>, il est possible de les passer dans un outil pour pourra les « minifier ».</a:t>
            </a:r>
          </a:p>
          <a:p>
            <a:pPr lvl="1"/>
            <a:r>
              <a:rPr lang="fr-FR" dirty="0">
                <a:ea typeface="+mn-lt"/>
                <a:cs typeface="+mn-lt"/>
              </a:rPr>
              <a:t>Cette opération consiste à supprimer les espaces, sauts de lignes.</a:t>
            </a: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Correction:</a:t>
            </a:r>
          </a:p>
          <a:p>
            <a:pPr lvl="1"/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Minifier les fichiers </a:t>
            </a:r>
            <a:r>
              <a:rPr lang="fr-FR" dirty="0" err="1">
                <a:solidFill>
                  <a:schemeClr val="accent1"/>
                </a:solidFill>
                <a:ea typeface="+mn-lt"/>
                <a:cs typeface="+mn-lt"/>
              </a:rPr>
              <a:t>css</a:t>
            </a:r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 et </a:t>
            </a:r>
            <a:r>
              <a:rPr lang="fr-FR" dirty="0" err="1">
                <a:solidFill>
                  <a:schemeClr val="accent1"/>
                </a:solidFill>
                <a:ea typeface="+mn-lt"/>
                <a:cs typeface="+mn-lt"/>
              </a:rPr>
              <a:t>js</a:t>
            </a:r>
            <a:endParaRPr lang="fr-FR" dirty="0">
              <a:solidFill>
                <a:schemeClr val="accent1"/>
              </a:solidFill>
              <a:ea typeface="+mn-lt"/>
              <a:cs typeface="+mn-lt"/>
            </a:endParaRPr>
          </a:p>
          <a:p>
            <a:pPr lvl="2"/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Exemple: boostrap.css passe de 154ko à 116 ko grâce au .min.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C38228-4461-4CEB-96FE-7751B4D0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1961E4-B311-486D-8AC2-E4465837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053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76CA0-FBA0-4FE7-AD0B-A40242B3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Accessibilité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D4881-75C3-4D40-946D-D244B1E9F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/>
              <a:t>Un site web doit être accessible à tous, y compris aux personnes handicapées, déficientes visuelles ou autre.</a:t>
            </a:r>
          </a:p>
          <a:p>
            <a:r>
              <a:rPr lang="fr-FR" dirty="0"/>
              <a:t>Un guide des standards à adopter a été crée pour éditer les règles à respecter:</a:t>
            </a:r>
          </a:p>
          <a:p>
            <a:pPr lvl="1"/>
            <a:r>
              <a:rPr lang="en-US" dirty="0"/>
              <a:t>Web Content Accessibility Guidelines (WCAG) </a:t>
            </a:r>
          </a:p>
          <a:p>
            <a:r>
              <a:rPr lang="fr-FR" dirty="0"/>
              <a:t>Les règles à respecter concernent les couleurs, les contrastes.</a:t>
            </a:r>
          </a:p>
          <a:p>
            <a:r>
              <a:rPr lang="fr-FR" dirty="0"/>
              <a:t>L’outil </a:t>
            </a:r>
            <a:r>
              <a:rPr lang="en-US" dirty="0"/>
              <a:t>WAVE Web Accessibility Evaluation Tool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détecter</a:t>
            </a:r>
            <a:r>
              <a:rPr lang="en-US" dirty="0"/>
              <a:t> les </a:t>
            </a:r>
            <a:r>
              <a:rPr lang="en-US" dirty="0" err="1"/>
              <a:t>erreurs</a:t>
            </a:r>
            <a:r>
              <a:rPr lang="en-US" dirty="0"/>
              <a:t> d’un site web.</a:t>
            </a:r>
          </a:p>
          <a:p>
            <a:r>
              <a:rPr lang="fr-FR" dirty="0">
                <a:solidFill>
                  <a:srgbClr val="0070C0"/>
                </a:solidFill>
              </a:rPr>
              <a:t>Correction:</a:t>
            </a:r>
          </a:p>
          <a:p>
            <a:pPr lvl="1"/>
            <a:r>
              <a:rPr lang="fr-FR" dirty="0">
                <a:solidFill>
                  <a:srgbClr val="0070C0"/>
                </a:solidFill>
              </a:rPr>
              <a:t>Correction des contrastes en tenant compte du rapport de </a:t>
            </a:r>
            <a:r>
              <a:rPr lang="fr-FR" dirty="0" err="1">
                <a:solidFill>
                  <a:srgbClr val="0070C0"/>
                </a:solidFill>
              </a:rPr>
              <a:t>wave</a:t>
            </a:r>
            <a:r>
              <a:rPr lang="fr-FR" dirty="0">
                <a:solidFill>
                  <a:srgbClr val="0070C0"/>
                </a:solidFill>
              </a:rPr>
              <a:t>.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D354B0-CE39-4CA0-BCE7-AC7EC8F8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18D2A0-FDDD-41DB-A8EA-9BBAB3F7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44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9D30C-D581-4BF9-891B-624F044E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Vérification du code par le WC3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A6E33-0748-44C8-A9A0-337AAADF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864702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fr-FR" sz="3400" dirty="0"/>
              <a:t>Un code qui passe au WC3 aura un meilleur référencement .</a:t>
            </a:r>
          </a:p>
          <a:p>
            <a:endParaRPr lang="fr-FR" dirty="0"/>
          </a:p>
          <a:p>
            <a:pPr lvl="1"/>
            <a:r>
              <a:rPr lang="fr-FR" dirty="0"/>
              <a:t>Le W3C dispose des normes pour assurer un bon référencement pour les sites web. </a:t>
            </a:r>
          </a:p>
          <a:p>
            <a:pPr lvl="1"/>
            <a:r>
              <a:rPr lang="fr-FR" dirty="0"/>
              <a:t>les moteurs de recherches comme Google classifient en fonction de la certification W3C. </a:t>
            </a:r>
          </a:p>
          <a:p>
            <a:pPr lvl="1"/>
            <a:r>
              <a:rPr lang="fr-FR" dirty="0"/>
              <a:t>les sites qui ne suivent pas les standards W3C seront classés après ceux qui les suivent. </a:t>
            </a:r>
          </a:p>
          <a:p>
            <a:pPr lvl="1"/>
            <a:r>
              <a:rPr lang="fr-FR" dirty="0"/>
              <a:t>En suivant les normes W3C, les sites gagnent en rapidité, en fluidité et en ergonomie pendant le chargement dans les navigateurs.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Correction: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Corrections des erreurs HTML et </a:t>
            </a:r>
            <a:r>
              <a:rPr lang="fr-FR" dirty="0" err="1">
                <a:solidFill>
                  <a:schemeClr val="accent1"/>
                </a:solidFill>
              </a:rPr>
              <a:t>css</a:t>
            </a:r>
            <a:r>
              <a:rPr lang="fr-FR" dirty="0">
                <a:solidFill>
                  <a:schemeClr val="accent1"/>
                </a:solidFill>
              </a:rPr>
              <a:t> remontées par le WC3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07BE6E-68F0-4EA5-AAA5-B1ED852C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C02B21-3E5E-46BF-84A4-5DDC6C38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64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EF1EB-FBB6-48B7-8680-D0357324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Vitesse de chargement du site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4F370-ABCF-40F5-AB63-5B1AD546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Analyse par </a:t>
            </a:r>
            <a:r>
              <a:rPr lang="fr-FR" dirty="0" err="1">
                <a:cs typeface="Calibri"/>
              </a:rPr>
              <a:t>GTmetrix</a:t>
            </a:r>
            <a:r>
              <a:rPr lang="fr-FR" dirty="0">
                <a:cs typeface="Calibri"/>
              </a:rPr>
              <a:t>: </a:t>
            </a:r>
          </a:p>
          <a:p>
            <a:r>
              <a:rPr lang="fr-FR" dirty="0">
                <a:cs typeface="Calibri"/>
              </a:rPr>
              <a:t>Site d'origine (après correction des erreurs 404):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81224B-3BBE-46DF-B1AB-639D6708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F85101-3E38-404B-9F89-28683D6F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23</a:t>
            </a:fld>
            <a:endParaRPr lang="de-D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8C9DB5-04C4-4023-851F-4EAA092D3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82" y="2965145"/>
            <a:ext cx="4572000" cy="2247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C547D0F-592E-4B24-84F5-AD249008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64" y="2738681"/>
            <a:ext cx="4572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17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BB589-A3CE-4D17-97F5-870B8454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Vitesse de chargement du site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52C129-43C7-4057-A033-ADA6D13A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522760-14FE-4670-9E11-483156E4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24</a:t>
            </a:fld>
            <a:endParaRPr lang="de-DE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8D9FB54-27B8-43CD-8555-95F914C0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Site modifié: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CDD0304-3D75-41D9-A0C4-23502FE40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0366"/>
            <a:ext cx="4572000" cy="31527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0C010B-C457-45B9-9D93-2C48438A2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46" y="2464165"/>
            <a:ext cx="4572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10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AEF48-65E8-4163-8A2D-AD95CBD6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Vitesse de chargement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829D1-EFBC-4183-9C1A-F956DCD88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Tableau récapitulatif:</a:t>
            </a:r>
          </a:p>
          <a:p>
            <a:pPr lvl="1"/>
            <a:r>
              <a:rPr lang="fr-FR" dirty="0"/>
              <a:t>Les mesures montrent une amélioration du chargement de la page après corrections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endParaRPr lang="fr-F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Mesures effectuées sur PC Pavillon laptop 13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I5 2,4 GHz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 en fibre optique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042081-F6BF-4CDB-BE88-56ECBA7C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43B47D-5F6F-402C-860C-A9AF7A5B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25</a:t>
            </a:fld>
            <a:endParaRPr lang="de-D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5CC1FE-5822-4356-892B-8EC2A175C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2" y="2832222"/>
            <a:ext cx="73437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41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DD0D7-489C-4102-A982-97EF06FA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Accessibilité.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09038-DC5A-4971-AD33-69B8D6DA8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Mesures avec </a:t>
            </a:r>
            <a:r>
              <a:rPr lang="fr-FR" dirty="0" err="1"/>
              <a:t>wave</a:t>
            </a:r>
            <a:r>
              <a:rPr lang="fr-FR" dirty="0"/>
              <a:t> </a:t>
            </a:r>
            <a:r>
              <a:rPr lang="fr-FR" dirty="0" err="1"/>
              <a:t>accessibility</a:t>
            </a:r>
            <a:r>
              <a:rPr lang="fr-FR" dirty="0"/>
              <a:t> </a:t>
            </a:r>
            <a:r>
              <a:rPr lang="fr-FR" dirty="0" err="1"/>
              <a:t>evaluation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r>
              <a:rPr lang="fr-FR" dirty="0"/>
              <a:t>Avant corrections: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9CC2C3-182F-4B23-B667-CD1FF328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8F02E1-0152-4636-A02D-AE190838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26</a:t>
            </a:fld>
            <a:endParaRPr lang="de-D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EE5271-1BBF-453B-ABDC-187E97B00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15" y="2852918"/>
            <a:ext cx="9104519" cy="323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52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F546C-04EE-4620-B9DA-CC68A57B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Mesures d’accessibilité: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54E8D0-0188-44A8-BC90-2003BE7A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496FA5-940B-4BED-90B7-0D8CD6F4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27</a:t>
            </a:fld>
            <a:endParaRPr lang="de-DE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A46BF17-5EBF-45F0-AEDF-2DDC35091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Après corrections: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70C0"/>
                </a:solidFill>
              </a:rPr>
              <a:t>Correction de:</a:t>
            </a:r>
          </a:p>
          <a:p>
            <a:pPr lvl="1" indent="44958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70C0"/>
                </a:solidFill>
              </a:rPr>
              <a:t> Page accueil: </a:t>
            </a:r>
          </a:p>
          <a:p>
            <a:pPr lvl="2" indent="44958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70C0"/>
                </a:solidFill>
              </a:rPr>
              <a:t>29 erreurs de contraste</a:t>
            </a:r>
          </a:p>
          <a:p>
            <a:pPr lvl="2" indent="44958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70C0"/>
                </a:solidFill>
              </a:rPr>
              <a:t> et 5 erreurs de liens</a:t>
            </a:r>
          </a:p>
          <a:p>
            <a:pPr lvl="1" indent="44958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70C0"/>
                </a:solidFill>
              </a:rPr>
              <a:t>Page contact: </a:t>
            </a:r>
          </a:p>
          <a:p>
            <a:pPr lvl="2" indent="44958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70C0"/>
                </a:solidFill>
              </a:rPr>
              <a:t>4 erreurs de contraste et </a:t>
            </a:r>
          </a:p>
          <a:p>
            <a:pPr lvl="2" indent="44958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70C0"/>
                </a:solidFill>
              </a:rPr>
              <a:t>9 erreurs de liens et sur le formulaire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30DFCC9-2ABC-4204-8F6C-1195150B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791" y="1772041"/>
            <a:ext cx="8135316" cy="276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09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10153-4A26-4A2A-84EB-7ED227D4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Conseils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5D6FA7-2167-4D16-8C88-E8E80CBF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Contacter les partenaires pour obtenir des liens.</a:t>
            </a:r>
          </a:p>
          <a:p>
            <a:pPr lvl="1"/>
            <a:r>
              <a:rPr lang="fr-FR" dirty="0">
                <a:cs typeface="Calibri"/>
              </a:rPr>
              <a:t>Leur  proposer un échange</a:t>
            </a:r>
          </a:p>
          <a:p>
            <a:pPr lvl="1"/>
            <a:r>
              <a:rPr lang="fr-FR" dirty="0">
                <a:cs typeface="Calibri"/>
              </a:rPr>
              <a:t>Installer google </a:t>
            </a:r>
            <a:r>
              <a:rPr lang="fr-FR" dirty="0" err="1">
                <a:cs typeface="Calibri"/>
              </a:rPr>
              <a:t>analytics</a:t>
            </a:r>
            <a:r>
              <a:rPr lang="fr-FR" dirty="0">
                <a:cs typeface="Calibri"/>
              </a:rPr>
              <a:t>: </a:t>
            </a:r>
          </a:p>
          <a:p>
            <a:pPr lvl="2"/>
            <a:r>
              <a:rPr lang="fr-FR" dirty="0">
                <a:cs typeface="Calibri"/>
              </a:rPr>
              <a:t>analyse des visites du site, pages visitées.</a:t>
            </a:r>
          </a:p>
          <a:p>
            <a:pPr lvl="1"/>
            <a:r>
              <a:rPr lang="fr-FR" dirty="0">
                <a:cs typeface="Calibri"/>
              </a:rPr>
              <a:t>Installer console google </a:t>
            </a:r>
            <a:r>
              <a:rPr lang="fr-FR" dirty="0" err="1">
                <a:cs typeface="Calibri"/>
              </a:rPr>
              <a:t>search</a:t>
            </a:r>
            <a:r>
              <a:rPr lang="fr-FR" dirty="0">
                <a:cs typeface="Calibri"/>
              </a:rPr>
              <a:t>:</a:t>
            </a:r>
          </a:p>
          <a:p>
            <a:pPr lvl="2"/>
            <a:r>
              <a:rPr lang="fr-FR" b="0" i="0" dirty="0">
                <a:solidFill>
                  <a:srgbClr val="1F1F1F"/>
                </a:solidFill>
                <a:effectLst/>
                <a:latin typeface="Google Sans Text"/>
              </a:rPr>
              <a:t>Google </a:t>
            </a:r>
            <a:r>
              <a:rPr lang="fr-FR" b="0" i="0" dirty="0" err="1">
                <a:solidFill>
                  <a:srgbClr val="1F1F1F"/>
                </a:solidFill>
                <a:effectLst/>
                <a:latin typeface="Google Sans Text"/>
              </a:rPr>
              <a:t>Search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 Text"/>
              </a:rPr>
              <a:t> Console est un service gratuit pour aider à contrôler et maintenir la présence d’un site dans les résultats de recherche Google, et à résoudre tout problème qui pourrait se poser.</a:t>
            </a:r>
            <a:endParaRPr lang="fr-FR" dirty="0">
              <a:cs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061F20-F1F9-4FCC-8971-83A6A7CD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BBD141-8417-4249-92EC-D856ED7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710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E57B1-073E-4197-B098-DD159283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5FD9A7-2F4D-4D92-9408-938CD4FD8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L’audit SEO a permis de mettre en lumière de nombreuses erreurs.</a:t>
            </a:r>
          </a:p>
          <a:p>
            <a:pPr lvl="1"/>
            <a:r>
              <a:rPr lang="fr-FR" dirty="0">
                <a:cs typeface="Calibri"/>
              </a:rPr>
              <a:t>Ces erreurs ont été corrigées</a:t>
            </a:r>
          </a:p>
          <a:p>
            <a:r>
              <a:rPr lang="fr-FR" dirty="0">
                <a:cs typeface="Calibri"/>
              </a:rPr>
              <a:t>L’impact sur le référencement se verra au fil du temps mais pas immédiatement</a:t>
            </a:r>
          </a:p>
          <a:p>
            <a:r>
              <a:rPr lang="fr-FR" dirty="0">
                <a:cs typeface="Calibri"/>
              </a:rPr>
              <a:t>Il faudra refaire régulièrement un audit car les règles de référencement évoluent, que ce soit pour google ou les autres moteurs de recherche.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2E4406-C957-4581-A0F8-213B96DF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866145-9CA0-43B5-8B23-80C9219B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12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A5AC8-E29E-407B-ABDE-AF683C3A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Définition: </a:t>
            </a:r>
            <a:r>
              <a:rPr lang="fr-FR" b="1" dirty="0"/>
              <a:t>Le SEO, qu’est ce que c’est ?</a:t>
            </a:r>
            <a:br>
              <a:rPr lang="fr-FR" dirty="0">
                <a:ea typeface="+mn-lt"/>
                <a:cs typeface="+mn-lt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C6B2F-2122-498D-BFD6-18F616FC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78" y="17108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>
                <a:ea typeface="+mn-lt"/>
                <a:cs typeface="+mn-lt"/>
              </a:rPr>
              <a:t>SEO</a:t>
            </a:r>
            <a:r>
              <a:rPr lang="fr-FR" dirty="0">
                <a:ea typeface="+mn-lt"/>
                <a:cs typeface="+mn-lt"/>
              </a:rPr>
              <a:t> (</a:t>
            </a:r>
            <a:r>
              <a:rPr lang="fr-FR" dirty="0" err="1">
                <a:ea typeface="+mn-lt"/>
                <a:cs typeface="+mn-lt"/>
              </a:rPr>
              <a:t>Search</a:t>
            </a:r>
            <a:r>
              <a:rPr lang="fr-FR" dirty="0">
                <a:ea typeface="+mn-lt"/>
                <a:cs typeface="+mn-lt"/>
              </a:rPr>
              <a:t> Engine </a:t>
            </a:r>
            <a:r>
              <a:rPr lang="fr-FR" dirty="0" err="1">
                <a:ea typeface="+mn-lt"/>
                <a:cs typeface="+mn-lt"/>
              </a:rPr>
              <a:t>Optimization</a:t>
            </a:r>
            <a:r>
              <a:rPr lang="fr-FR" dirty="0">
                <a:ea typeface="+mn-lt"/>
                <a:cs typeface="+mn-lt"/>
              </a:rPr>
              <a:t>) signifie en français : « Optimisation pour les moteurs de recherche ».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Ce terme définit l’ensemble des techniques mises en œuvre pour améliorer la position d’un site web sur les pages de résultats des moteurs de recherche . On l’appelle aussi référencement naturel. </a:t>
            </a:r>
            <a:endParaRPr lang="fr-FR" dirty="0"/>
          </a:p>
          <a:p>
            <a:r>
              <a:rPr lang="fr-FR" dirty="0">
                <a:ea typeface="+mn-lt"/>
                <a:cs typeface="+mn-lt"/>
              </a:rPr>
              <a:t>On dit qu’</a:t>
            </a:r>
            <a:r>
              <a:rPr lang="fr-FR" b="1" dirty="0">
                <a:ea typeface="+mn-lt"/>
                <a:cs typeface="+mn-lt"/>
              </a:rPr>
              <a:t>un site est bien optimisé ou référencé s’il se trouve dans les premières positions d’un moteur de recherche sur les requêtes souhaitées.</a:t>
            </a:r>
            <a:endParaRPr lang="fr-FR" dirty="0"/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  <a:p>
            <a:pPr lvl="2"/>
            <a:endParaRPr lang="fr-FR" dirty="0">
              <a:cs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953ABC-7DD3-47E5-8503-E29B7352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CEC6F1-FCA7-4297-A70A-D17DC0EA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108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CE75C-22DF-42A9-B164-B59B9C0A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Livrables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60755-1A8C-47BC-8A12-0761FA31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Liens sur </a:t>
            </a:r>
            <a:r>
              <a:rPr lang="fr-FR" dirty="0" err="1">
                <a:cs typeface="Calibri"/>
              </a:rPr>
              <a:t>github</a:t>
            </a:r>
            <a:r>
              <a:rPr lang="fr-FR" dirty="0">
                <a:cs typeface="Calibri"/>
              </a:rPr>
              <a:t>:</a:t>
            </a:r>
          </a:p>
          <a:p>
            <a:pPr lvl="1"/>
            <a:r>
              <a:rPr lang="fr-FR" dirty="0">
                <a:cs typeface="Calibri"/>
                <a:hlinkClick r:id="rId2"/>
              </a:rPr>
              <a:t>https://github.com/BrigitteTC/P4ChouetteAgence</a:t>
            </a:r>
            <a:endParaRPr lang="fr-FR" dirty="0">
              <a:ea typeface="+mn-lt"/>
              <a:cs typeface="+mn-lt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Lien sur le projet sous </a:t>
            </a:r>
            <a:r>
              <a:rPr lang="fr-FR" dirty="0" err="1">
                <a:ea typeface="+mn-lt"/>
                <a:cs typeface="+mn-lt"/>
              </a:rPr>
              <a:t>github</a:t>
            </a:r>
            <a:endParaRPr lang="fr-FR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fr-FR" dirty="0">
                <a:ea typeface="+mn-lt"/>
                <a:cs typeface="+mn-lt"/>
              </a:rPr>
              <a:t>https://brigittetc.github.io/P4ChouetteAgence/</a:t>
            </a:r>
          </a:p>
          <a:p>
            <a:pPr lvl="1"/>
            <a:endParaRPr lang="fr-FR" dirty="0">
              <a:cs typeface="Calibri"/>
            </a:endParaRPr>
          </a:p>
          <a:p>
            <a:pPr lvl="1"/>
            <a:r>
              <a:rPr lang="fr-FR" dirty="0">
                <a:cs typeface="Calibri"/>
              </a:rPr>
              <a:t>Site d'origine avant transformation:</a:t>
            </a:r>
          </a:p>
          <a:p>
            <a:pPr marL="457200" lvl="1" indent="0">
              <a:buNone/>
            </a:pPr>
            <a:r>
              <a:rPr lang="fr-FR" dirty="0">
                <a:ea typeface="+mn-lt"/>
                <a:cs typeface="+mn-lt"/>
                <a:hlinkClick r:id="rId3"/>
              </a:rPr>
              <a:t>https://brigittetc.github.io/P4Origin_ChouetteAgence/</a:t>
            </a:r>
          </a:p>
          <a:p>
            <a:pPr lvl="1"/>
            <a:endParaRPr lang="fr-FR" dirty="0">
              <a:cs typeface="Calibri"/>
            </a:endParaRPr>
          </a:p>
          <a:p>
            <a:pPr marL="457200" lvl="1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C92F82-58C3-47B6-89FB-07D133BB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 dirty="0">
              <a:cs typeface="Calibri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479EDE-5FC0-4270-BA5E-2B5F9C5F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370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CE75C-22DF-42A9-B164-B59B9C0A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Liens utiles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60755-1A8C-47BC-8A12-0761FA31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fr-FR" dirty="0">
              <a:cs typeface="Calibri"/>
            </a:endParaRPr>
          </a:p>
          <a:p>
            <a:r>
              <a:rPr lang="fr-FR" dirty="0">
                <a:ea typeface="+mn-lt"/>
                <a:cs typeface="+mn-lt"/>
                <a:hlinkClick r:id="rId2"/>
              </a:rPr>
              <a:t>Définition SEO: https://www.seo.fr/definition/seo-definition</a:t>
            </a:r>
            <a:endParaRPr lang="fr-FR" dirty="0">
              <a:cs typeface="Calibri"/>
              <a:hlinkClick r:id="rId2"/>
            </a:endParaRPr>
          </a:p>
          <a:p>
            <a:r>
              <a:rPr lang="fr-FR" dirty="0">
                <a:cs typeface="Calibri"/>
              </a:rPr>
              <a:t>Vérification autorité du site: </a:t>
            </a:r>
            <a:r>
              <a:rPr lang="fr-FR" dirty="0">
                <a:ea typeface="+mn-lt"/>
                <a:cs typeface="+mn-lt"/>
                <a:hlinkClick r:id="rId3"/>
              </a:rPr>
              <a:t>https://busilearn.fr/outils/mozrank</a:t>
            </a:r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  <a:hlinkClick r:id="rId4"/>
              </a:rPr>
              <a:t>Consignes aux </a:t>
            </a:r>
            <a:r>
              <a:rPr lang="fr-FR" dirty="0" err="1">
                <a:ea typeface="+mn-lt"/>
                <a:cs typeface="+mn-lt"/>
                <a:hlinkClick r:id="rId4"/>
              </a:rPr>
              <a:t>wabmaster</a:t>
            </a:r>
            <a:r>
              <a:rPr lang="fr-FR" dirty="0">
                <a:ea typeface="+mn-lt"/>
                <a:cs typeface="+mn-lt"/>
                <a:hlinkClick r:id="rId4"/>
              </a:rPr>
              <a:t>: Consignes aux webmasters</a:t>
            </a:r>
            <a:r>
              <a:rPr lang="fr-FR" dirty="0">
                <a:ea typeface="+mn-lt"/>
                <a:cs typeface="+mn-lt"/>
              </a:rPr>
              <a:t> </a:t>
            </a:r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Calcul de la vitesse de chargement: </a:t>
            </a:r>
            <a:r>
              <a:rPr lang="fr-FR" dirty="0">
                <a:ea typeface="+mn-lt"/>
                <a:cs typeface="+mn-lt"/>
                <a:hlinkClick r:id="rId5"/>
              </a:rPr>
              <a:t>https://gtmetrix.com/</a:t>
            </a:r>
            <a:endParaRPr lang="fr-FR" dirty="0">
              <a:cs typeface="Calibri"/>
            </a:endParaRPr>
          </a:p>
          <a:p>
            <a:r>
              <a:rPr lang="fr-FR" dirty="0">
                <a:ea typeface="+mn-lt"/>
                <a:cs typeface="+mn-lt"/>
                <a:hlinkClick r:id="rId6"/>
              </a:rPr>
              <a:t>alt: https://blog.comexplorer.com/attribut-alt-images-interet</a:t>
            </a:r>
            <a:endParaRPr lang="fr-FR" dirty="0">
              <a:cs typeface="Calibri"/>
              <a:hlinkClick r:id="rId6"/>
            </a:endParaRPr>
          </a:p>
          <a:p>
            <a:r>
              <a:rPr lang="fr-FR" dirty="0">
                <a:cs typeface="Calibri"/>
              </a:rPr>
              <a:t>Texte caché: </a:t>
            </a:r>
            <a:r>
              <a:rPr lang="fr-FR" dirty="0">
                <a:ea typeface="+mn-lt"/>
                <a:cs typeface="+mn-lt"/>
                <a:hlinkClick r:id="rId7"/>
              </a:rPr>
              <a:t>http://www.indg.fr/SEO/texte-cache.html#:~:text=L'utilisation%20de%20texte%20ou,Consignes%20aux%20webmasters%20de%20Google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Référencement local: </a:t>
            </a:r>
            <a:r>
              <a:rPr lang="fr-FR" dirty="0">
                <a:ea typeface="+mn-lt"/>
                <a:cs typeface="+mn-lt"/>
              </a:rPr>
              <a:t>https://fr.semrush.com/blog/referencement-local-importance-et-criteres-optimisation/</a:t>
            </a: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C92F82-58C3-47B6-89FB-07D133BB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 dirty="0">
              <a:cs typeface="Calibri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479EDE-5FC0-4270-BA5E-2B5F9C5F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754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DFA73-C94D-4091-81B7-F3D83E26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Liens utiles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1094F4-A123-44FA-9DB8-5D1B07F8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>
                <a:cs typeface="Calibri"/>
              </a:rPr>
              <a:t>Erreurs 404: </a:t>
            </a:r>
            <a:r>
              <a:rPr lang="fr-FR" dirty="0">
                <a:ea typeface="+mn-lt"/>
                <a:cs typeface="+mn-lt"/>
                <a:hlinkClick r:id="rId2"/>
              </a:rPr>
              <a:t>https://justsearch.fr/blog/erreur-404-impact-seo-et-bonnes-pratiques/</a:t>
            </a:r>
            <a:endParaRPr lang="fr-FR"/>
          </a:p>
          <a:p>
            <a:r>
              <a:rPr lang="fr-FR" dirty="0">
                <a:ea typeface="+mn-lt"/>
                <a:cs typeface="+mn-lt"/>
              </a:rPr>
              <a:t>Balise </a:t>
            </a:r>
            <a:r>
              <a:rPr lang="fr-FR" dirty="0" err="1">
                <a:ea typeface="+mn-lt"/>
                <a:cs typeface="+mn-lt"/>
              </a:rPr>
              <a:t>title</a:t>
            </a:r>
            <a:r>
              <a:rPr lang="fr-FR" dirty="0">
                <a:ea typeface="+mn-lt"/>
                <a:cs typeface="+mn-lt"/>
              </a:rPr>
              <a:t>: </a:t>
            </a:r>
            <a:r>
              <a:rPr lang="fr-FR" dirty="0">
                <a:ea typeface="+mn-lt"/>
                <a:cs typeface="+mn-lt"/>
                <a:hlinkClick r:id="rId3"/>
              </a:rPr>
              <a:t>https://www.yumens.fr/expertise/seo/le-seo/referencement-google/optimiser-texte/titre-seo/</a:t>
            </a:r>
          </a:p>
          <a:p>
            <a:r>
              <a:rPr lang="fr-FR" dirty="0">
                <a:ea typeface="+mn-lt"/>
                <a:cs typeface="+mn-lt"/>
              </a:rPr>
              <a:t>Balise </a:t>
            </a:r>
            <a:r>
              <a:rPr lang="fr-FR" dirty="0" err="1">
                <a:ea typeface="+mn-lt"/>
                <a:cs typeface="+mn-lt"/>
              </a:rPr>
              <a:t>meta</a:t>
            </a:r>
            <a:r>
              <a:rPr lang="fr-FR" dirty="0">
                <a:ea typeface="+mn-lt"/>
                <a:cs typeface="+mn-lt"/>
              </a:rPr>
              <a:t> description: </a:t>
            </a:r>
            <a:r>
              <a:rPr lang="fr-FR" dirty="0">
                <a:ea typeface="+mn-lt"/>
                <a:cs typeface="+mn-lt"/>
                <a:hlinkClick r:id="rId4"/>
              </a:rPr>
              <a:t>https://digitad.ca/balise-meta-description/</a:t>
            </a:r>
          </a:p>
          <a:p>
            <a:r>
              <a:rPr lang="fr-FR" dirty="0">
                <a:ea typeface="+mn-lt"/>
                <a:cs typeface="+mn-lt"/>
              </a:rPr>
              <a:t>Balise </a:t>
            </a:r>
            <a:r>
              <a:rPr lang="fr-FR" dirty="0" err="1">
                <a:ea typeface="+mn-lt"/>
                <a:cs typeface="+mn-lt"/>
              </a:rPr>
              <a:t>meta</a:t>
            </a:r>
            <a:r>
              <a:rPr lang="fr-FR" dirty="0">
                <a:ea typeface="+mn-lt"/>
                <a:cs typeface="+mn-lt"/>
              </a:rPr>
              <a:t> keyword: </a:t>
            </a:r>
            <a:r>
              <a:rPr lang="fr-FR" dirty="0">
                <a:ea typeface="+mn-lt"/>
                <a:cs typeface="+mn-lt"/>
                <a:hlinkClick r:id="rId5"/>
              </a:rPr>
              <a:t>https://fr.semrush.com/blog/meta-keywords-en-seo/</a:t>
            </a:r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Retoucher les protos: </a:t>
            </a:r>
            <a:r>
              <a:rPr lang="fr-FR" dirty="0" err="1">
                <a:ea typeface="+mn-lt"/>
                <a:cs typeface="+mn-lt"/>
              </a:rPr>
              <a:t>irfanview</a:t>
            </a:r>
          </a:p>
          <a:p>
            <a:r>
              <a:rPr lang="fr-FR">
                <a:ea typeface="+mn-lt"/>
                <a:cs typeface="+mn-lt"/>
              </a:rPr>
              <a:t>Minifier les js et css: </a:t>
            </a:r>
            <a:r>
              <a:rPr lang="fr-FR" dirty="0">
                <a:ea typeface="+mn-lt"/>
                <a:cs typeface="+mn-lt"/>
                <a:hlinkClick r:id="rId6"/>
              </a:rPr>
              <a:t>https://www.minifier.org/</a:t>
            </a:r>
          </a:p>
          <a:p>
            <a:pPr lvl="1"/>
            <a:r>
              <a:rPr lang="fr-FR" dirty="0">
                <a:ea typeface="+mn-lt"/>
                <a:cs typeface="+mn-lt"/>
              </a:rPr>
              <a:t>https://refresh-sf.com/</a:t>
            </a:r>
          </a:p>
          <a:p>
            <a:endParaRPr lang="fr-FR" dirty="0">
              <a:ea typeface="+mn-lt"/>
              <a:cs typeface="+mn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829C4E-4D67-4845-9887-53635E4B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63D22A-41F5-43A3-A392-DC502371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437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F36AB-5CF3-4379-B3B7-059A06EB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Liens </a:t>
            </a:r>
            <a:r>
              <a:rPr lang="fr-FR" dirty="0"/>
              <a:t>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77C0F-9078-4161-9F11-76C1A5B3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Wave</a:t>
            </a:r>
            <a:r>
              <a:rPr lang="fr-FR" dirty="0"/>
              <a:t> </a:t>
            </a:r>
            <a:r>
              <a:rPr lang="fr-FR" dirty="0" err="1"/>
              <a:t>accessibility</a:t>
            </a:r>
            <a:r>
              <a:rPr lang="fr-FR" dirty="0"/>
              <a:t> </a:t>
            </a:r>
            <a:r>
              <a:rPr lang="fr-FR" dirty="0" err="1"/>
              <a:t>evaluation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https://wave.webaim.org/</a:t>
            </a:r>
            <a:endParaRPr lang="fr-FR" dirty="0"/>
          </a:p>
          <a:p>
            <a:r>
              <a:rPr lang="fr-FR" dirty="0"/>
              <a:t>Mesure de vitesse de chargement: </a:t>
            </a:r>
            <a:r>
              <a:rPr lang="fr-FR" dirty="0" err="1"/>
              <a:t>Gtmetrix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https://gtmetrix.com/</a:t>
            </a:r>
            <a:endParaRPr lang="fr-FR" dirty="0"/>
          </a:p>
          <a:p>
            <a:r>
              <a:rPr lang="fr-FR" dirty="0"/>
              <a:t>Consignes aux webmasters par google: </a:t>
            </a:r>
            <a:r>
              <a:rPr lang="fr-FR" dirty="0">
                <a:ea typeface="+mn-lt"/>
                <a:cs typeface="+mn-lt"/>
                <a:hlinkClick r:id="rId4"/>
              </a:rPr>
              <a:t>Consignes aux webmasters</a:t>
            </a:r>
            <a:r>
              <a:rPr lang="fr-FR" dirty="0">
                <a:ea typeface="+mn-lt"/>
                <a:cs typeface="+mn-lt"/>
              </a:rPr>
              <a:t> </a:t>
            </a:r>
          </a:p>
          <a:p>
            <a:r>
              <a:rPr lang="fr-FR" dirty="0">
                <a:ea typeface="+mn-lt"/>
                <a:cs typeface="+mn-lt"/>
              </a:rPr>
              <a:t>WCAG guidelines: https://www.w3.org/WAI/standards-guidelines/wcag/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FD6F2B-F6EF-4EAD-9712-26590366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F6AB35-7540-41B9-93D1-2DF1E0E3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72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76BE3-9136-41D9-9B06-4DF965CB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Glossaire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46D704-58BD-4B6D-8240-35E5A714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fr-FR" dirty="0"/>
              <a:t>: HyperText Transfert Protocol</a:t>
            </a:r>
          </a:p>
          <a:p>
            <a:r>
              <a:rPr lang="fr-FR" dirty="0"/>
              <a:t>SERP: </a:t>
            </a:r>
            <a:r>
              <a:rPr lang="fr-FR" dirty="0" err="1"/>
              <a:t>Search</a:t>
            </a:r>
            <a:r>
              <a:rPr lang="fr-FR" dirty="0"/>
              <a:t> Engine </a:t>
            </a:r>
            <a:r>
              <a:rPr lang="fr-FR" dirty="0" err="1"/>
              <a:t>Results</a:t>
            </a:r>
            <a:r>
              <a:rPr lang="fr-FR" dirty="0"/>
              <a:t> Pages</a:t>
            </a:r>
            <a:endParaRPr lang="fr-FR"/>
          </a:p>
          <a:p>
            <a:r>
              <a:rPr lang="fr-FR" dirty="0">
                <a:ea typeface="+mn-lt"/>
                <a:cs typeface="+mn-lt"/>
              </a:rPr>
              <a:t>SEO: </a:t>
            </a:r>
            <a:r>
              <a:rPr lang="fr-FR" dirty="0" err="1">
                <a:ea typeface="+mn-lt"/>
                <a:cs typeface="+mn-lt"/>
              </a:rPr>
              <a:t>Search</a:t>
            </a:r>
            <a:r>
              <a:rPr lang="fr-FR" dirty="0">
                <a:ea typeface="+mn-lt"/>
                <a:cs typeface="+mn-lt"/>
              </a:rPr>
              <a:t> Engine </a:t>
            </a:r>
            <a:r>
              <a:rPr lang="fr-FR" dirty="0" err="1">
                <a:ea typeface="+mn-lt"/>
                <a:cs typeface="+mn-lt"/>
              </a:rPr>
              <a:t>Optimization</a:t>
            </a:r>
            <a:endParaRPr lang="fr-FR" dirty="0">
              <a:ea typeface="+mn-lt"/>
              <a:cs typeface="+mn-lt"/>
            </a:endParaRPr>
          </a:p>
          <a:p>
            <a:r>
              <a:rPr lang="en-US" dirty="0"/>
              <a:t>WCAG : Web Content Accessibility Guidelines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604C85-A184-42B6-9B7B-C7BD6993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0DF8DE-E14A-4960-986E-6C670915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4FBFD7-7F5C-41B7-A4A4-C6961BA2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Démarche de vérification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EB9A1-8B3B-4F00-AB67-5F79BC6F7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30" y="1695527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fr-FR" sz="20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fr-FR" dirty="0">
              <a:cs typeface="Calibri"/>
            </a:endParaRP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D5CAA6D-19E6-47D2-8B08-5AA15442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C714BCD-3568-4C7D-AFD2-D4B26F09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4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232990-BBF9-436B-9221-AFF7A6A61564}"/>
              </a:ext>
            </a:extLst>
          </p:cNvPr>
          <p:cNvSpPr txBox="1"/>
          <p:nvPr/>
        </p:nvSpPr>
        <p:spPr>
          <a:xfrm>
            <a:off x="1305755" y="1409335"/>
            <a:ext cx="10652760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n-US" dirty="0">
              <a:ea typeface="+mn-lt"/>
              <a:cs typeface="Arial"/>
            </a:endParaRP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Arial"/>
              </a:rPr>
              <a:t>Audit du site </a:t>
            </a:r>
            <a:r>
              <a:rPr lang="en-US" b="1" dirty="0" err="1">
                <a:ea typeface="+mn-lt"/>
                <a:cs typeface="Arial"/>
              </a:rPr>
              <a:t>en</a:t>
            </a:r>
            <a:r>
              <a:rPr lang="en-US" b="1" dirty="0">
                <a:ea typeface="+mn-lt"/>
                <a:cs typeface="Arial"/>
              </a:rPr>
              <a:t> </a:t>
            </a:r>
            <a:r>
              <a:rPr lang="en-US" b="1" dirty="0" err="1">
                <a:ea typeface="+mn-lt"/>
                <a:cs typeface="Arial"/>
              </a:rPr>
              <a:t>cours</a:t>
            </a:r>
            <a:r>
              <a:rPr lang="en-US" dirty="0">
                <a:ea typeface="+mn-lt"/>
                <a:cs typeface="Arial"/>
              </a:rPr>
              <a:t>:</a:t>
            </a:r>
          </a:p>
          <a:p>
            <a:pPr lvl="1">
              <a:buFont typeface="Arial"/>
              <a:buChar char="•"/>
            </a:pPr>
            <a:r>
              <a:rPr lang="en-US" dirty="0" err="1">
                <a:cs typeface="Arial"/>
              </a:rPr>
              <a:t>Vérification</a:t>
            </a:r>
            <a:r>
              <a:rPr lang="en-US" dirty="0">
                <a:cs typeface="Arial"/>
              </a:rPr>
              <a:t> des </a:t>
            </a:r>
            <a:r>
              <a:rPr lang="en-US" dirty="0" err="1">
                <a:cs typeface="Arial"/>
              </a:rPr>
              <a:t>bonnes</a:t>
            </a:r>
            <a:r>
              <a:rPr lang="en-US" dirty="0">
                <a:cs typeface="Arial"/>
              </a:rPr>
              <a:t> pratiques</a:t>
            </a:r>
          </a:p>
          <a:p>
            <a:pPr lvl="2">
              <a:buFont typeface="Arial"/>
              <a:buChar char="•"/>
            </a:pPr>
            <a:r>
              <a:rPr lang="en-US" dirty="0">
                <a:cs typeface="Arial"/>
              </a:rPr>
              <a:t>Bonne structure du code</a:t>
            </a:r>
          </a:p>
          <a:p>
            <a:pPr lvl="2">
              <a:buFont typeface="Arial"/>
              <a:buChar char="•"/>
            </a:pPr>
            <a:r>
              <a:rPr lang="en-US" dirty="0" err="1">
                <a:cs typeface="Arial"/>
              </a:rPr>
              <a:t>Optimisation</a:t>
            </a:r>
            <a:r>
              <a:rPr lang="en-US" dirty="0">
                <a:cs typeface="Arial"/>
              </a:rPr>
              <a:t> de la taille des images</a:t>
            </a:r>
          </a:p>
          <a:p>
            <a:pPr lvl="2">
              <a:buFont typeface="Arial"/>
              <a:buChar char="•"/>
            </a:pPr>
            <a:r>
              <a:rPr lang="en-US" dirty="0" err="1">
                <a:cs typeface="Arial"/>
              </a:rPr>
              <a:t>Optimisation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l’affichage</a:t>
            </a:r>
            <a:endParaRPr lang="en-US" dirty="0">
              <a:cs typeface="Arial"/>
            </a:endParaRPr>
          </a:p>
          <a:p>
            <a:pPr lvl="2">
              <a:buFont typeface="Arial"/>
              <a:buChar char="•"/>
            </a:pPr>
            <a:endParaRPr lang="en-US" dirty="0">
              <a:cs typeface="Arial"/>
            </a:endParaRPr>
          </a:p>
          <a:p>
            <a:pPr>
              <a:buFont typeface="Arial"/>
              <a:buChar char="•"/>
            </a:pPr>
            <a:r>
              <a:rPr lang="en-US" b="1" dirty="0">
                <a:cs typeface="Arial"/>
              </a:rPr>
              <a:t>Correction</a:t>
            </a:r>
            <a:r>
              <a:rPr lang="en-US" dirty="0">
                <a:cs typeface="Arial"/>
              </a:rPr>
              <a:t> du site </a:t>
            </a:r>
            <a:r>
              <a:rPr lang="en-US" dirty="0" err="1">
                <a:cs typeface="Arial"/>
              </a:rPr>
              <a:t>d’origine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en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prenant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en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compte</a:t>
            </a:r>
            <a:r>
              <a:rPr lang="en-US" dirty="0">
                <a:cs typeface="Arial"/>
              </a:rPr>
              <a:t> les </a:t>
            </a:r>
            <a:r>
              <a:rPr lang="en-US" dirty="0" err="1">
                <a:cs typeface="Arial"/>
              </a:rPr>
              <a:t>recommandations</a:t>
            </a:r>
            <a:endParaRPr lang="en-US" dirty="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dirty="0" err="1">
                <a:cs typeface="Arial"/>
              </a:rPr>
              <a:t>Vérification</a:t>
            </a:r>
            <a:r>
              <a:rPr lang="en-US" dirty="0">
                <a:cs typeface="Arial"/>
              </a:rPr>
              <a:t> code CSS et HTML5 avec WC3 et la </a:t>
            </a:r>
            <a:r>
              <a:rPr lang="en-US" dirty="0" err="1">
                <a:cs typeface="Arial"/>
              </a:rPr>
              <a:t>compatibilité</a:t>
            </a:r>
            <a:r>
              <a:rPr lang="en-US" dirty="0">
                <a:cs typeface="Arial"/>
              </a:rPr>
              <a:t> avec les </a:t>
            </a:r>
            <a:r>
              <a:rPr lang="en-US" dirty="0" err="1">
                <a:cs typeface="Arial"/>
              </a:rPr>
              <a:t>navigateurs</a:t>
            </a:r>
            <a:r>
              <a:rPr lang="en-US" dirty="0">
                <a:cs typeface="Arial"/>
              </a:rPr>
              <a:t>.</a:t>
            </a:r>
          </a:p>
          <a:p>
            <a:pPr lvl="1">
              <a:buFont typeface="Arial"/>
              <a:buChar char="•"/>
            </a:pPr>
            <a:r>
              <a:rPr lang="en-US" dirty="0" err="1">
                <a:cs typeface="Arial"/>
              </a:rPr>
              <a:t>Vérification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l’affichage</a:t>
            </a:r>
            <a:r>
              <a:rPr lang="en-US" dirty="0">
                <a:cs typeface="Arial"/>
              </a:rPr>
              <a:t> sur les mobiles.</a:t>
            </a:r>
            <a:endParaRPr lang="en-US" dirty="0">
              <a:cs typeface="Calibri"/>
            </a:endParaRPr>
          </a:p>
          <a:p>
            <a:pPr lvl="2">
              <a:buFont typeface="Arial"/>
              <a:buChar char="•"/>
            </a:pPr>
            <a:endParaRPr lang="en-US" dirty="0">
              <a:cs typeface="Arial"/>
            </a:endParaRPr>
          </a:p>
          <a:p>
            <a:pPr>
              <a:buFont typeface="Arial"/>
              <a:buChar char="•"/>
            </a:pPr>
            <a:r>
              <a:rPr lang="en-US" b="1" dirty="0">
                <a:cs typeface="Arial"/>
              </a:rPr>
              <a:t>Analyse</a:t>
            </a:r>
            <a:r>
              <a:rPr lang="en-US" dirty="0">
                <a:cs typeface="Arial"/>
              </a:rPr>
              <a:t> du site </a:t>
            </a:r>
            <a:r>
              <a:rPr lang="en-US" dirty="0" err="1">
                <a:cs typeface="Arial"/>
              </a:rPr>
              <a:t>corrigé</a:t>
            </a:r>
            <a:r>
              <a:rPr lang="en-US" dirty="0">
                <a:cs typeface="Arial"/>
              </a:rPr>
              <a:t> par rapport au site </a:t>
            </a:r>
            <a:r>
              <a:rPr lang="en-US" dirty="0" err="1">
                <a:cs typeface="Arial"/>
              </a:rPr>
              <a:t>d’origine</a:t>
            </a:r>
            <a:r>
              <a:rPr lang="en-US" dirty="0">
                <a:cs typeface="Arial"/>
              </a:rPr>
              <a:t> par des </a:t>
            </a:r>
            <a:r>
              <a:rPr lang="en-US" dirty="0" err="1">
                <a:cs typeface="Arial"/>
              </a:rPr>
              <a:t>outils</a:t>
            </a:r>
            <a:r>
              <a:rPr lang="en-US" dirty="0">
                <a:cs typeface="Arial"/>
              </a:rPr>
              <a:t>:</a:t>
            </a:r>
          </a:p>
          <a:p>
            <a:pPr lvl="1">
              <a:buFont typeface="Arial"/>
              <a:buChar char="•"/>
            </a:pPr>
            <a:r>
              <a:rPr lang="en-US" dirty="0" err="1">
                <a:cs typeface="Arial"/>
              </a:rPr>
              <a:t>GTMetrix</a:t>
            </a:r>
            <a:r>
              <a:rPr lang="en-US" dirty="0">
                <a:cs typeface="Arial"/>
              </a:rPr>
              <a:t> : site </a:t>
            </a:r>
            <a:r>
              <a:rPr lang="en-US" dirty="0" err="1">
                <a:cs typeface="Arial"/>
              </a:rPr>
              <a:t>d’analyse</a:t>
            </a:r>
            <a:r>
              <a:rPr lang="en-US" dirty="0">
                <a:cs typeface="Arial"/>
              </a:rPr>
              <a:t> de performance de site</a:t>
            </a:r>
          </a:p>
          <a:p>
            <a:pPr lvl="1">
              <a:buFont typeface="Arial"/>
              <a:buChar char="•"/>
            </a:pPr>
            <a:r>
              <a:rPr lang="en-US" dirty="0">
                <a:cs typeface="Arial"/>
              </a:rPr>
              <a:t>Wave </a:t>
            </a:r>
            <a:r>
              <a:rPr lang="en-US" dirty="0" err="1">
                <a:cs typeface="Arial"/>
              </a:rPr>
              <a:t>webaim</a:t>
            </a:r>
            <a:r>
              <a:rPr lang="en-US" dirty="0">
                <a:cs typeface="Arial"/>
              </a:rPr>
              <a:t>: </a:t>
            </a:r>
            <a:r>
              <a:rPr lang="en-US" dirty="0" err="1">
                <a:cs typeface="Arial"/>
              </a:rPr>
              <a:t>outil</a:t>
            </a:r>
            <a:r>
              <a:rPr lang="en-US" dirty="0">
                <a:cs typeface="Arial"/>
              </a:rPr>
              <a:t> de test </a:t>
            </a:r>
            <a:r>
              <a:rPr lang="en-US" dirty="0" err="1">
                <a:cs typeface="Arial"/>
              </a:rPr>
              <a:t>d’accessibilité</a:t>
            </a:r>
            <a:endParaRPr lang="en-US" dirty="0">
              <a:cs typeface="Arial"/>
            </a:endParaRPr>
          </a:p>
          <a:p>
            <a:pPr marL="1657350" lvl="3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1657350" lvl="3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1657350" lvl="3" indent="-285750">
              <a:buFont typeface="Arial,Sans-Serif"/>
              <a:buChar char="•"/>
            </a:pPr>
            <a:endParaRPr lang="en-US" dirty="0"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lvl="2">
              <a:buChar char="•"/>
            </a:pPr>
            <a:endParaRPr lang="en-US" dirty="0">
              <a:cs typeface="Arial"/>
            </a:endParaRPr>
          </a:p>
          <a:p>
            <a:pPr lvl="1">
              <a:buChar char="•"/>
            </a:pPr>
            <a:endParaRPr lang="en-US" dirty="0">
              <a:cs typeface="Arial"/>
            </a:endParaRPr>
          </a:p>
          <a:p>
            <a:pPr lvl="1">
              <a:buChar char="•"/>
            </a:pPr>
            <a:endParaRPr lang="en-US" dirty="0">
              <a:cs typeface="Arial"/>
            </a:endParaRPr>
          </a:p>
          <a:p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199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D8503-D17B-4005-A5DD-A3593C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Bonnes pratiques: Structure du 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2A1601-A850-4055-BDE8-32D2ED38F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La balise </a:t>
            </a:r>
            <a:r>
              <a:rPr lang="fr-FR" dirty="0" err="1">
                <a:ea typeface="+mn-lt"/>
                <a:cs typeface="+mn-lt"/>
              </a:rPr>
              <a:t>Title</a:t>
            </a:r>
            <a:endParaRPr lang="fr-FR" dirty="0" err="1">
              <a:cs typeface="Calibri" panose="020F0502020204030204"/>
            </a:endParaRPr>
          </a:p>
          <a:p>
            <a:pPr lvl="1"/>
            <a:r>
              <a:rPr lang="fr-FR" dirty="0">
                <a:ea typeface="+mn-lt"/>
                <a:cs typeface="+mn-lt"/>
              </a:rPr>
              <a:t>C'est une donnée obligatoire du code utilisée par les moteurs de recherche (Google, </a:t>
            </a:r>
            <a:r>
              <a:rPr lang="fr-FR" dirty="0" err="1">
                <a:ea typeface="+mn-lt"/>
                <a:cs typeface="+mn-lt"/>
              </a:rPr>
              <a:t>Qwant</a:t>
            </a:r>
            <a:r>
              <a:rPr lang="fr-FR" dirty="0">
                <a:ea typeface="+mn-lt"/>
                <a:cs typeface="+mn-lt"/>
              </a:rPr>
              <a:t>, Bing, etc.) qui l'affichent dans les </a:t>
            </a:r>
            <a:r>
              <a:rPr lang="fr-FR" b="1" dirty="0">
                <a:ea typeface="+mn-lt"/>
                <a:cs typeface="+mn-lt"/>
              </a:rPr>
              <a:t>pages</a:t>
            </a:r>
            <a:r>
              <a:rPr lang="fr-FR" dirty="0">
                <a:ea typeface="+mn-lt"/>
                <a:cs typeface="+mn-lt"/>
              </a:rPr>
              <a:t> de résultats de recherche (</a:t>
            </a:r>
            <a:r>
              <a:rPr lang="fr-FR" dirty="0" err="1">
                <a:ea typeface="+mn-lt"/>
                <a:cs typeface="+mn-lt"/>
              </a:rPr>
              <a:t>SERPs</a:t>
            </a:r>
            <a:r>
              <a:rPr lang="fr-FR" dirty="0">
                <a:ea typeface="+mn-lt"/>
                <a:cs typeface="+mn-lt"/>
              </a:rPr>
              <a:t>). ... Cette balise </a:t>
            </a:r>
            <a:r>
              <a:rPr lang="fr-FR" b="1" dirty="0">
                <a:ea typeface="+mn-lt"/>
                <a:cs typeface="+mn-lt"/>
              </a:rPr>
              <a:t>titre</a:t>
            </a:r>
            <a:r>
              <a:rPr lang="fr-FR" dirty="0">
                <a:ea typeface="+mn-lt"/>
                <a:cs typeface="+mn-lt"/>
              </a:rPr>
              <a:t> est considérée comme une balise importante en </a:t>
            </a:r>
            <a:r>
              <a:rPr lang="fr-FR" b="1" dirty="0">
                <a:ea typeface="+mn-lt"/>
                <a:cs typeface="+mn-lt"/>
              </a:rPr>
              <a:t>référencement</a:t>
            </a:r>
            <a:r>
              <a:rPr lang="fr-FR" dirty="0">
                <a:ea typeface="+mn-lt"/>
                <a:cs typeface="+mn-lt"/>
              </a:rPr>
              <a:t> naturel.</a:t>
            </a:r>
          </a:p>
          <a:p>
            <a:pPr lvl="1"/>
            <a:endParaRPr lang="fr-FR" dirty="0">
              <a:ea typeface="+mn-lt"/>
              <a:cs typeface="+mn-lt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pPr lvl="1"/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Correction:</a:t>
            </a:r>
          </a:p>
          <a:p>
            <a:pPr lvl="2"/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Ajout de la balise &lt;</a:t>
            </a:r>
            <a:r>
              <a:rPr lang="fr-FR" dirty="0" err="1">
                <a:solidFill>
                  <a:schemeClr val="accent1"/>
                </a:solidFill>
                <a:ea typeface="+mn-lt"/>
                <a:cs typeface="+mn-lt"/>
              </a:rPr>
              <a:t>title</a:t>
            </a:r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&gt; dans les fichiers html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9AF299-61BA-4F5A-AC6E-40E24A07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844DC2-0096-40A5-9A61-0B808144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53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D8503-D17B-4005-A5DD-A3593C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Bonnes pratiques: Structure du 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2A1601-A850-4055-BDE8-32D2ED38F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La balise html </a:t>
            </a:r>
            <a:r>
              <a:rPr lang="fr-FR" dirty="0" err="1">
                <a:ea typeface="+mn-lt"/>
                <a:cs typeface="+mn-lt"/>
              </a:rPr>
              <a:t>lang</a:t>
            </a:r>
            <a:r>
              <a:rPr lang="fr-FR" dirty="0">
                <a:ea typeface="+mn-lt"/>
                <a:cs typeface="+mn-lt"/>
              </a:rPr>
              <a:t>=« </a:t>
            </a:r>
            <a:r>
              <a:rPr lang="fr-FR" dirty="0" err="1">
                <a:ea typeface="+mn-lt"/>
                <a:cs typeface="+mn-lt"/>
              </a:rPr>
              <a:t>fr</a:t>
            </a:r>
            <a:r>
              <a:rPr lang="fr-FR" dirty="0">
                <a:ea typeface="+mn-lt"/>
                <a:cs typeface="+mn-lt"/>
              </a:rPr>
              <a:t> » </a:t>
            </a:r>
          </a:p>
          <a:p>
            <a:pPr lvl="1"/>
            <a:r>
              <a:rPr lang="fr-FR" dirty="0">
                <a:ea typeface="+mn-lt"/>
                <a:cs typeface="+mn-lt"/>
              </a:rPr>
              <a:t>L’attribut </a:t>
            </a:r>
            <a:r>
              <a:rPr lang="fr-FR" dirty="0" err="1">
                <a:ea typeface="+mn-lt"/>
                <a:cs typeface="+mn-lt"/>
              </a:rPr>
              <a:t>lang</a:t>
            </a:r>
            <a:r>
              <a:rPr lang="fr-FR" dirty="0">
                <a:ea typeface="+mn-lt"/>
                <a:cs typeface="+mn-lt"/>
              </a:rPr>
              <a:t> indiquant la langue par défaut du texte de la page est requis par le WC3.</a:t>
            </a:r>
          </a:p>
          <a:p>
            <a:pPr lvl="1"/>
            <a:r>
              <a:rPr lang="fr-FR" dirty="0">
                <a:ea typeface="+mn-lt"/>
                <a:cs typeface="+mn-lt"/>
              </a:rPr>
              <a:t>Cette information permet aux navigateurs de connaitre la langue utilisée  et par exemple de lire les textes alternatifs des images.</a:t>
            </a:r>
          </a:p>
          <a:p>
            <a:pPr lvl="1"/>
            <a:endParaRPr lang="fr-FR" dirty="0">
              <a:ea typeface="+mn-lt"/>
              <a:cs typeface="+mn-lt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Correction:</a:t>
            </a:r>
          </a:p>
          <a:p>
            <a:pPr lvl="1"/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Fichiers html: Ajout de la balise &lt;html </a:t>
            </a:r>
            <a:r>
              <a:rPr lang="fr-FR" dirty="0" err="1">
                <a:solidFill>
                  <a:schemeClr val="accent1"/>
                </a:solidFill>
                <a:ea typeface="+mn-lt"/>
                <a:cs typeface="+mn-lt"/>
              </a:rPr>
              <a:t>lang</a:t>
            </a:r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=« </a:t>
            </a:r>
            <a:r>
              <a:rPr lang="fr-FR" dirty="0" err="1">
                <a:solidFill>
                  <a:schemeClr val="accent1"/>
                </a:solidFill>
                <a:ea typeface="+mn-lt"/>
                <a:cs typeface="+mn-lt"/>
              </a:rPr>
              <a:t>fr</a:t>
            </a:r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 »&gt;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9AF299-61BA-4F5A-AC6E-40E24A07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844DC2-0096-40A5-9A61-0B808144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70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CE08A-B069-43FF-9566-CDD6A2C5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Bonnes pratiques: Structure du 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461EE-A0BB-49E1-B4CB-9A6031103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>
                <a:ea typeface="+mn-lt"/>
                <a:cs typeface="+mn-lt"/>
              </a:rPr>
              <a:t>La balise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meta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b="1" dirty="0">
                <a:ea typeface="+mn-lt"/>
                <a:cs typeface="+mn-lt"/>
              </a:rPr>
              <a:t>description</a:t>
            </a:r>
          </a:p>
          <a:p>
            <a:pPr lvl="1"/>
            <a:r>
              <a:rPr lang="fr-FR" dirty="0">
                <a:ea typeface="+mn-lt"/>
                <a:cs typeface="+mn-lt"/>
              </a:rPr>
              <a:t>La </a:t>
            </a:r>
            <a:r>
              <a:rPr lang="fr-FR" b="1" dirty="0">
                <a:ea typeface="+mn-lt"/>
                <a:cs typeface="+mn-lt"/>
              </a:rPr>
              <a:t>balise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meta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b="1" dirty="0">
                <a:ea typeface="+mn-lt"/>
                <a:cs typeface="+mn-lt"/>
              </a:rPr>
              <a:t>description</a:t>
            </a:r>
            <a:r>
              <a:rPr lang="fr-FR" dirty="0">
                <a:ea typeface="+mn-lt"/>
                <a:cs typeface="+mn-lt"/>
              </a:rPr>
              <a:t> est un extrait d'environ 240 caractères qui résume le contenu de la page internet. </a:t>
            </a:r>
          </a:p>
          <a:p>
            <a:pPr lvl="1"/>
            <a:r>
              <a:rPr lang="fr-FR" dirty="0">
                <a:ea typeface="+mn-lt"/>
                <a:cs typeface="+mn-lt"/>
              </a:rPr>
              <a:t>Elle s'affiche sous chaque titre SEO dans les résultats de recherches.</a:t>
            </a:r>
          </a:p>
          <a:p>
            <a:pPr lvl="1"/>
            <a:endParaRPr lang="fr-FR" dirty="0">
              <a:ea typeface="+mn-lt"/>
              <a:cs typeface="+mn-lt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Correction:</a:t>
            </a:r>
          </a:p>
          <a:p>
            <a:pPr lvl="1"/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Fichiers html: Mise à jour de la description de la page. </a:t>
            </a:r>
          </a:p>
          <a:p>
            <a:pPr lvl="2"/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« La chouette agence </a:t>
            </a:r>
            <a:r>
              <a:rPr lang="fr-FR" dirty="0" err="1">
                <a:solidFill>
                  <a:schemeClr val="accent1"/>
                </a:solidFill>
                <a:ea typeface="+mn-lt"/>
                <a:cs typeface="+mn-lt"/>
              </a:rPr>
              <a:t>Agence</a:t>
            </a:r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 de web design »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72B2A7-6C96-4B84-A30D-D7A5DBEB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FF1872-F0E3-4D2E-B46C-D992D94E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8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CE08A-B069-43FF-9566-CDD6A2C5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Bonnes pratiques: Structure du 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461EE-A0BB-49E1-B4CB-9A6031103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b="1" dirty="0">
                <a:ea typeface="+mn-lt"/>
                <a:cs typeface="+mn-lt"/>
              </a:rPr>
              <a:t>Structuration avec les balises h1, h2…</a:t>
            </a:r>
          </a:p>
          <a:p>
            <a:r>
              <a:rPr lang="fr-FR" dirty="0">
                <a:ea typeface="+mn-lt"/>
                <a:cs typeface="+mn-lt"/>
              </a:rPr>
              <a:t>Ces balises permettent de naviguer dans la page. Elles aident les utilisateurs à comprendre rapidement la structure du contenu, à parcourir la page et à trouver les informations cherchées.</a:t>
            </a:r>
          </a:p>
          <a:p>
            <a:r>
              <a:rPr lang="fr-FR" dirty="0">
                <a:ea typeface="+mn-lt"/>
                <a:cs typeface="+mn-lt"/>
              </a:rPr>
              <a:t>Pour le SEO, il est très important de respecter les balises </a:t>
            </a:r>
            <a:r>
              <a:rPr lang="fr-FR" dirty="0" err="1">
                <a:ea typeface="+mn-lt"/>
                <a:cs typeface="+mn-lt"/>
              </a:rPr>
              <a:t>hn</a:t>
            </a:r>
            <a:r>
              <a:rPr lang="fr-FR" dirty="0">
                <a:ea typeface="+mn-lt"/>
                <a:cs typeface="+mn-lt"/>
              </a:rPr>
              <a:t>:</a:t>
            </a:r>
          </a:p>
          <a:p>
            <a:pPr lvl="2"/>
            <a:r>
              <a:rPr lang="fr-FR" dirty="0">
                <a:ea typeface="+mn-lt"/>
                <a:cs typeface="+mn-lt"/>
              </a:rPr>
              <a:t>1 seule balise h1 qui sera le titre de la page</a:t>
            </a:r>
          </a:p>
          <a:p>
            <a:pPr lvl="2"/>
            <a:r>
              <a:rPr lang="fr-FR" dirty="0">
                <a:ea typeface="+mn-lt"/>
                <a:cs typeface="+mn-lt"/>
              </a:rPr>
              <a:t>Des balises h2 pour les différents paragraphes</a:t>
            </a:r>
          </a:p>
          <a:p>
            <a:pPr lvl="2"/>
            <a:r>
              <a:rPr lang="fr-FR" dirty="0">
                <a:ea typeface="+mn-lt"/>
                <a:cs typeface="+mn-lt"/>
              </a:rPr>
              <a:t>Des balises H3 jusqu’à h6 pour les sous paragraphes</a:t>
            </a:r>
          </a:p>
          <a:p>
            <a:pPr lvl="2"/>
            <a:r>
              <a:rPr lang="fr-FR" dirty="0">
                <a:ea typeface="+mn-lt"/>
                <a:cs typeface="+mn-lt"/>
              </a:rPr>
              <a:t>Attention à ne pas sauter les niveaux.</a:t>
            </a:r>
          </a:p>
          <a:p>
            <a:pPr lvl="2"/>
            <a:endParaRPr lang="fr-FR" dirty="0">
              <a:ea typeface="+mn-lt"/>
              <a:cs typeface="+mn-lt"/>
            </a:endParaRPr>
          </a:p>
          <a:p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Correction:</a:t>
            </a:r>
          </a:p>
          <a:p>
            <a:pPr lvl="1"/>
            <a:r>
              <a:rPr lang="fr-FR" dirty="0">
                <a:solidFill>
                  <a:schemeClr val="accent1"/>
                </a:solidFill>
                <a:ea typeface="+mn-lt"/>
                <a:cs typeface="+mn-lt"/>
              </a:rPr>
              <a:t>Index.html: Ajout de balises h2 dans les blocs qui sautaient directement à h3</a:t>
            </a:r>
          </a:p>
          <a:p>
            <a:pPr lvl="2"/>
            <a:endParaRPr lang="fr-FR" dirty="0">
              <a:ea typeface="+mn-lt"/>
              <a:cs typeface="+mn-lt"/>
            </a:endParaRPr>
          </a:p>
          <a:p>
            <a:pPr lvl="2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72B2A7-6C96-4B84-A30D-D7A5DBEB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FF1872-F0E3-4D2E-B46C-D992D94E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50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819CC-5202-47CF-8D2D-C3F60421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Bonnes pratiques: Structure du 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17834-ACC4-4F01-B3CF-173D9A00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b="1" dirty="0">
                <a:cs typeface="Calibri"/>
              </a:rPr>
              <a:t>Ne pas utiliser une image qui ne contient qu’un texte: </a:t>
            </a:r>
          </a:p>
          <a:p>
            <a:pPr lvl="1"/>
            <a:r>
              <a:rPr lang="fr-FR" dirty="0">
                <a:cs typeface="Calibri"/>
              </a:rPr>
              <a:t>Si le texte est représenté sous la forme d’une image:</a:t>
            </a:r>
          </a:p>
          <a:p>
            <a:pPr lvl="2"/>
            <a:r>
              <a:rPr lang="fr-FR" dirty="0">
                <a:ea typeface="+mn-lt"/>
                <a:cs typeface="Calibri"/>
              </a:rPr>
              <a:t>Il ne pourra pas être sélectionné</a:t>
            </a:r>
          </a:p>
          <a:p>
            <a:pPr lvl="2"/>
            <a:r>
              <a:rPr lang="fr-FR" dirty="0">
                <a:ea typeface="+mn-lt"/>
                <a:cs typeface="Calibri"/>
              </a:rPr>
              <a:t>Les utilisateurs ne pourront en modifier la police de caractères.</a:t>
            </a:r>
          </a:p>
          <a:p>
            <a:pPr lvl="2"/>
            <a:r>
              <a:rPr lang="fr-FR" dirty="0">
                <a:ea typeface="+mn-lt"/>
                <a:cs typeface="Calibri"/>
              </a:rPr>
              <a:t>L’utilisateur ne pourra pas en modifier la taille.</a:t>
            </a:r>
          </a:p>
          <a:p>
            <a:pPr lvl="2"/>
            <a:r>
              <a:rPr lang="fr-FR" dirty="0">
                <a:ea typeface="+mn-lt"/>
                <a:cs typeface="Calibri"/>
              </a:rPr>
              <a:t>Un lecteur d’écran ne pourra pas lire le texte de l’image.</a:t>
            </a:r>
            <a:endParaRPr lang="fr-FR" dirty="0">
              <a:ea typeface="+mn-lt"/>
              <a:cs typeface="+mn-lt"/>
            </a:endParaRPr>
          </a:p>
          <a:p>
            <a:pPr lvl="1"/>
            <a:endParaRPr lang="fr-FR" dirty="0">
              <a:ea typeface="+mn-lt"/>
              <a:cs typeface="+mn-lt"/>
            </a:endParaRPr>
          </a:p>
          <a:p>
            <a:r>
              <a:rPr lang="fr-FR" dirty="0">
                <a:solidFill>
                  <a:schemeClr val="accent1"/>
                </a:solidFill>
                <a:cs typeface="Calibri"/>
              </a:rPr>
              <a:t>Correction:</a:t>
            </a:r>
          </a:p>
          <a:p>
            <a:pPr lvl="1"/>
            <a:r>
              <a:rPr lang="fr-FR" dirty="0">
                <a:solidFill>
                  <a:schemeClr val="accent1"/>
                </a:solidFill>
                <a:cs typeface="Calibri"/>
              </a:rPr>
              <a:t>Les images représentant du texte sont remplacées par le texte</a:t>
            </a:r>
          </a:p>
          <a:p>
            <a:pPr lvl="2"/>
            <a:r>
              <a:rPr lang="fr-FR" dirty="0" err="1">
                <a:solidFill>
                  <a:schemeClr val="accent1"/>
                </a:solidFill>
                <a:cs typeface="Calibri"/>
              </a:rPr>
              <a:t>Exemple:Index.html</a:t>
            </a:r>
            <a:r>
              <a:rPr lang="fr-FR" dirty="0">
                <a:solidFill>
                  <a:schemeClr val="accent1"/>
                </a:solidFill>
                <a:cs typeface="Calibri"/>
              </a:rPr>
              <a:t>: l’image « title.png » est replacée par une balise h2 avec le texte.</a:t>
            </a:r>
          </a:p>
          <a:p>
            <a:endParaRPr lang="fr-FR" dirty="0">
              <a:cs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100625-13E5-40C4-91AB-C756BDEA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Audit SEO - La chouette agence Lyon</a:t>
            </a:r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52E74C-066D-4B4A-A5B5-6BFF62FF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526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2587</Words>
  <Application>Microsoft Office PowerPoint</Application>
  <PresentationFormat>Grand écran</PresentationFormat>
  <Paragraphs>360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Arial,Sans-Serif</vt:lpstr>
      <vt:lpstr>Calibri</vt:lpstr>
      <vt:lpstr>Calibri Light</vt:lpstr>
      <vt:lpstr>Consolas</vt:lpstr>
      <vt:lpstr>Google Sans Text</vt:lpstr>
      <vt:lpstr>Thème Office</vt:lpstr>
      <vt:lpstr>Audit SEO</vt:lpstr>
      <vt:lpstr>La mission</vt:lpstr>
      <vt:lpstr>Définition: Le SEO, qu’est ce que c’est ? </vt:lpstr>
      <vt:lpstr>Démarche de vérification</vt:lpstr>
      <vt:lpstr>Bonnes pratiques: Structure du code</vt:lpstr>
      <vt:lpstr>Bonnes pratiques: Structure du code</vt:lpstr>
      <vt:lpstr>Bonnes pratiques: Structure du code</vt:lpstr>
      <vt:lpstr>Bonnes pratiques: Structure du code</vt:lpstr>
      <vt:lpstr>Bonnes pratiques: Structure du code</vt:lpstr>
      <vt:lpstr>Bonnes pratiques: Structure du code</vt:lpstr>
      <vt:lpstr>Bonnes pratiques: structure du code</vt:lpstr>
      <vt:lpstr>Bonnes pratiques: structure du code</vt:lpstr>
      <vt:lpstr>Bonnes pratiques: ne pas utiliser de texte caché</vt:lpstr>
      <vt:lpstr>Bonnes pratiques: ne pas répéter les mots clés</vt:lpstr>
      <vt:lpstr>Conseils: privilégier le référencement local</vt:lpstr>
      <vt:lpstr>Conseils: éviter les erreurs 404</vt:lpstr>
      <vt:lpstr>Conseils: Ne pas abuser des annuaires</vt:lpstr>
      <vt:lpstr>Vitesse de chargement: réduire les photos</vt:lpstr>
      <vt:lpstr>Vitesse de chargement: réduire les photos</vt:lpstr>
      <vt:lpstr>Vitesse de chargement: Minifier les css et js</vt:lpstr>
      <vt:lpstr> Accessibilité du site</vt:lpstr>
      <vt:lpstr>Vérification du code par le WC3</vt:lpstr>
      <vt:lpstr>Vitesse de chargement du site</vt:lpstr>
      <vt:lpstr>Vitesse de chargement du site</vt:lpstr>
      <vt:lpstr>Vitesse de chargement du site</vt:lpstr>
      <vt:lpstr>Accessibilité. </vt:lpstr>
      <vt:lpstr>Mesures d’accessibilité:</vt:lpstr>
      <vt:lpstr>Conseils</vt:lpstr>
      <vt:lpstr>Conclusion</vt:lpstr>
      <vt:lpstr>Livrables</vt:lpstr>
      <vt:lpstr>Liens utiles</vt:lpstr>
      <vt:lpstr>Liens utiles</vt:lpstr>
      <vt:lpstr>Liens utiles</vt:lpstr>
      <vt:lpstr>Glossaire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</dc:title>
  <dc:creator>Brigitte TC</dc:creator>
  <cp:lastModifiedBy>TRICOT-CENSIER Brigitte</cp:lastModifiedBy>
  <cp:revision>1342</cp:revision>
  <dcterms:created xsi:type="dcterms:W3CDTF">2021-11-14T08:58:27Z</dcterms:created>
  <dcterms:modified xsi:type="dcterms:W3CDTF">2022-02-09T18:25:03Z</dcterms:modified>
</cp:coreProperties>
</file>