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SemiBold"/>
      <p:regular r:id="rId28"/>
      <p:bold r:id="rId29"/>
      <p:italic r:id="rId30"/>
      <p:boldItalic r:id="rId31"/>
    </p:embeddedFont>
    <p:embeddedFont>
      <p:font typeface="Montserrat"/>
      <p:regular r:id="rId32"/>
      <p:bold r:id="rId33"/>
      <p:italic r:id="rId34"/>
      <p:boldItalic r:id="rId35"/>
    </p:embeddedFont>
    <p:embeddedFont>
      <p:font typeface="Montserrat Medium"/>
      <p:regular r:id="rId36"/>
      <p:bold r:id="rId37"/>
      <p:italic r:id="rId38"/>
      <p:boldItalic r:id="rId39"/>
    </p:embeddedFont>
    <p:embeddedFont>
      <p:font typeface="Roboto Mon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4.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RobotoMono-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font" Target="fonts/MontserratSemiBold-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MontserratMedium-bold.fntdata"/><Relationship Id="rId14" Type="http://schemas.openxmlformats.org/officeDocument/2006/relationships/slide" Target="slides/slide8.xml"/><Relationship Id="rId36" Type="http://schemas.openxmlformats.org/officeDocument/2006/relationships/font" Target="fonts/MontserratMedium-regular.fntdata"/><Relationship Id="rId17" Type="http://schemas.openxmlformats.org/officeDocument/2006/relationships/slide" Target="slides/slide11.xml"/><Relationship Id="rId39" Type="http://schemas.openxmlformats.org/officeDocument/2006/relationships/font" Target="fonts/MontserratMedium-boldItalic.fntdata"/><Relationship Id="rId16" Type="http://schemas.openxmlformats.org/officeDocument/2006/relationships/slide" Target="slides/slide10.xml"/><Relationship Id="rId38" Type="http://schemas.openxmlformats.org/officeDocument/2006/relationships/font" Target="fonts/Montserrat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7413da2d9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413da2d9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51a81209d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09" name="Google Shape;209;g851a81209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847fded3f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18" name="Google Shape;218;ga847fded3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847fded3f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24" name="Google Shape;224;ga847fded3f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847fded3f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30" name="Google Shape;230;ga847fded3f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847fded3f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36" name="Google Shape;236;ga847fded3f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847fded3f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42" name="Google Shape;242;ga847fded3f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847fded3f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49" name="Google Shape;249;ga847fded3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847fded3f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58" name="Google Shape;258;ga847fded3f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847fded3f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64" name="Google Shape;264;ga847fded3f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847fded3f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70" name="Google Shape;270;ga847fded3f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17d50579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b17d50579b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847fded3f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76" name="Google Shape;276;ga847fded3f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769e3488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83" name="Google Shape;283;g8769e3488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17d50579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17d50579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17d50579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b17d50579b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4a2f1a8a0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164" name="Google Shape;164;g84a2f1a8a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847fded3f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173" name="Google Shape;173;ga847fded3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847fded3f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182" name="Google Shape;182;ga847fded3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847fded3f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191" name="Google Shape;191;ga847fded3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296f5a56a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BR"/>
              <a:t>Agenda da reunião, basicamente quais os pontos que planejamos trazer para a reunião de hoje</a:t>
            </a:r>
            <a:endParaRPr/>
          </a:p>
        </p:txBody>
      </p:sp>
      <p:sp>
        <p:nvSpPr>
          <p:cNvPr id="201" name="Google Shape;201;g7296f5a56a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p:nvPr/>
        </p:nvSpPr>
        <p:spPr>
          <a:xfrm rot="10800000">
            <a:off x="470550" y="700150"/>
            <a:ext cx="8202900" cy="3703800"/>
          </a:xfrm>
          <a:prstGeom prst="roundRect">
            <a:avLst>
              <a:gd fmla="val 4252" name="adj"/>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2"/>
          <p:cNvSpPr txBox="1"/>
          <p:nvPr/>
        </p:nvSpPr>
        <p:spPr>
          <a:xfrm>
            <a:off x="277500" y="73225"/>
            <a:ext cx="86133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12"/>
          <p:cNvPicPr preferRelativeResize="0"/>
          <p:nvPr/>
        </p:nvPicPr>
        <p:blipFill rotWithShape="1">
          <a:blip r:embed="rId2">
            <a:alphaModFix/>
          </a:blip>
          <a:srcRect b="44304" l="30313" r="30317" t="37974"/>
          <a:stretch/>
        </p:blipFill>
        <p:spPr>
          <a:xfrm>
            <a:off x="4037829" y="4564512"/>
            <a:ext cx="1068341" cy="270521"/>
          </a:xfrm>
          <a:prstGeom prst="rect">
            <a:avLst/>
          </a:prstGeom>
          <a:noFill/>
          <a:ln>
            <a:noFill/>
          </a:ln>
        </p:spPr>
      </p:pic>
      <p:pic>
        <p:nvPicPr>
          <p:cNvPr id="55" name="Google Shape;55;p12"/>
          <p:cNvPicPr preferRelativeResize="0"/>
          <p:nvPr/>
        </p:nvPicPr>
        <p:blipFill rotWithShape="1">
          <a:blip r:embed="rId2">
            <a:alphaModFix/>
          </a:blip>
          <a:srcRect b="37721" l="30313" r="30317" t="55696"/>
          <a:stretch/>
        </p:blipFill>
        <p:spPr>
          <a:xfrm>
            <a:off x="4037829" y="4835033"/>
            <a:ext cx="1068341" cy="10048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6" name="Shape 56"/>
        <p:cNvGrpSpPr/>
        <p:nvPr/>
      </p:nvGrpSpPr>
      <p:grpSpPr>
        <a:xfrm>
          <a:off x="0" y="0"/>
          <a:ext cx="0" cy="0"/>
          <a:chOff x="0" y="0"/>
          <a:chExt cx="0" cy="0"/>
        </a:xfrm>
      </p:grpSpPr>
      <p:sp>
        <p:nvSpPr>
          <p:cNvPr id="57" name="Google Shape;57;p1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3"/>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5" name="Google Shape;65;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id="66" name="Google Shape;66;p14"/>
          <p:cNvPicPr preferRelativeResize="0"/>
          <p:nvPr/>
        </p:nvPicPr>
        <p:blipFill rotWithShape="1">
          <a:blip r:embed="rId2">
            <a:alphaModFix/>
          </a:blip>
          <a:srcRect b="85484" l="0" r="0" t="0"/>
          <a:stretch/>
        </p:blipFill>
        <p:spPr>
          <a:xfrm>
            <a:off x="0" y="0"/>
            <a:ext cx="9144000" cy="746566"/>
          </a:xfrm>
          <a:prstGeom prst="rect">
            <a:avLst/>
          </a:prstGeom>
          <a:noFill/>
          <a:ln>
            <a:noFill/>
          </a:ln>
        </p:spPr>
      </p:pic>
      <p:pic>
        <p:nvPicPr>
          <p:cNvPr id="67" name="Google Shape;67;p14"/>
          <p:cNvPicPr preferRelativeResize="0"/>
          <p:nvPr/>
        </p:nvPicPr>
        <p:blipFill rotWithShape="1">
          <a:blip r:embed="rId3">
            <a:alphaModFix/>
          </a:blip>
          <a:srcRect b="0" l="0" r="0" t="88742"/>
          <a:stretch/>
        </p:blipFill>
        <p:spPr>
          <a:xfrm>
            <a:off x="0" y="4621654"/>
            <a:ext cx="9144000" cy="57899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8" name="Shape 68"/>
        <p:cNvGrpSpPr/>
        <p:nvPr/>
      </p:nvGrpSpPr>
      <p:grpSpPr>
        <a:xfrm>
          <a:off x="0" y="0"/>
          <a:ext cx="0" cy="0"/>
          <a:chOff x="0" y="0"/>
          <a:chExt cx="0" cy="0"/>
        </a:xfrm>
      </p:grpSpPr>
      <p:sp>
        <p:nvSpPr>
          <p:cNvPr id="69" name="Google Shape;6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8" name="Google Shape;78;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sp>
        <p:nvSpPr>
          <p:cNvPr id="84" name="Google Shape;8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Google Shape;9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2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5" name="Google Shape;105;p2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2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10" name="Google Shape;11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sp>
        <p:nvSpPr>
          <p:cNvPr id="112" name="Google Shape;112;p2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 name="Google Shape;113;p2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4" name="Google Shape;11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2400"/>
              <a:buFont typeface="Montserrat"/>
              <a:buNone/>
              <a:defRPr b="1" sz="2400">
                <a:latin typeface="Montserrat"/>
                <a:ea typeface="Montserrat"/>
                <a:cs typeface="Montserrat"/>
                <a:sym typeface="Montserrat"/>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9" name="Google Shape;119;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150000"/>
              </a:lnSpc>
              <a:spcBef>
                <a:spcPts val="800"/>
              </a:spcBef>
              <a:spcAft>
                <a:spcPts val="0"/>
              </a:spcAft>
              <a:buClr>
                <a:schemeClr val="dk1"/>
              </a:buClr>
              <a:buSzPts val="1400"/>
              <a:buFont typeface="Montserrat"/>
              <a:buChar char="•"/>
              <a:defRPr>
                <a:latin typeface="Montserrat"/>
                <a:ea typeface="Montserrat"/>
                <a:cs typeface="Montserrat"/>
                <a:sym typeface="Montserrat"/>
              </a:defRPr>
            </a:lvl1pPr>
            <a:lvl2pPr indent="-317500" lvl="1" marL="9144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2pPr>
            <a:lvl3pPr indent="-317500" lvl="2" marL="13716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3pPr>
            <a:lvl4pPr indent="-317500" lvl="3" marL="18288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4pPr>
            <a:lvl5pPr indent="-317500" lvl="4" marL="22860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5pPr>
            <a:lvl6pPr indent="-317500" lvl="5" marL="27432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6pPr>
            <a:lvl7pPr indent="-317500" lvl="6" marL="32004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7pPr>
            <a:lvl8pPr indent="-317500" lvl="7" marL="36576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8pPr>
            <a:lvl9pPr indent="-317500" lvl="8" marL="4114800" rtl="0" algn="l">
              <a:lnSpc>
                <a:spcPct val="150000"/>
              </a:lnSpc>
              <a:spcBef>
                <a:spcPts val="400"/>
              </a:spcBef>
              <a:spcAft>
                <a:spcPts val="0"/>
              </a:spcAft>
              <a:buClr>
                <a:schemeClr val="dk1"/>
              </a:buClr>
              <a:buSzPts val="1400"/>
              <a:buFont typeface="Montserrat"/>
              <a:buChar char="•"/>
              <a:defRPr>
                <a:latin typeface="Montserrat"/>
                <a:ea typeface="Montserrat"/>
                <a:cs typeface="Montserrat"/>
                <a:sym typeface="Montserrat"/>
              </a:defRPr>
            </a:lvl9pPr>
          </a:lstStyle>
          <a:p/>
        </p:txBody>
      </p:sp>
      <p:sp>
        <p:nvSpPr>
          <p:cNvPr id="120" name="Google Shape;120;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21" name="Google Shape;121;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22" name="Google Shape;122;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
        <p:nvSpPr>
          <p:cNvPr id="34" name="Google Shape;34;p8"/>
          <p:cNvSpPr/>
          <p:nvPr/>
        </p:nvSpPr>
        <p:spPr>
          <a:xfrm>
            <a:off x="-150" y="3318175"/>
            <a:ext cx="3981000" cy="1106100"/>
          </a:xfrm>
          <a:prstGeom prst="rect">
            <a:avLst/>
          </a:prstGeom>
          <a:solidFill>
            <a:srgbClr val="006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8"/>
          <p:cNvPicPr preferRelativeResize="0"/>
          <p:nvPr/>
        </p:nvPicPr>
        <p:blipFill rotWithShape="1">
          <a:blip r:embed="rId2">
            <a:alphaModFix/>
          </a:blip>
          <a:srcRect b="44304" l="30313" r="30317" t="37974"/>
          <a:stretch/>
        </p:blipFill>
        <p:spPr>
          <a:xfrm>
            <a:off x="5492769" y="3470775"/>
            <a:ext cx="2275550" cy="668061"/>
          </a:xfrm>
          <a:prstGeom prst="rect">
            <a:avLst/>
          </a:prstGeom>
          <a:noFill/>
          <a:ln>
            <a:noFill/>
          </a:ln>
        </p:spPr>
      </p:pic>
      <p:pic>
        <p:nvPicPr>
          <p:cNvPr id="36" name="Google Shape;36;p8"/>
          <p:cNvPicPr preferRelativeResize="0"/>
          <p:nvPr/>
        </p:nvPicPr>
        <p:blipFill rotWithShape="1">
          <a:blip r:embed="rId2">
            <a:alphaModFix/>
          </a:blip>
          <a:srcRect b="37721" l="30313" r="30317" t="55696"/>
          <a:stretch/>
        </p:blipFill>
        <p:spPr>
          <a:xfrm>
            <a:off x="5315850" y="4083056"/>
            <a:ext cx="2629402" cy="28671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pic>
        <p:nvPicPr>
          <p:cNvPr id="40" name="Google Shape;40;p9"/>
          <p:cNvPicPr preferRelativeResize="0"/>
          <p:nvPr/>
        </p:nvPicPr>
        <p:blipFill rotWithShape="1">
          <a:blip r:embed="rId2">
            <a:alphaModFix/>
          </a:blip>
          <a:srcRect b="44304" l="30313" r="30317" t="37974"/>
          <a:stretch/>
        </p:blipFill>
        <p:spPr>
          <a:xfrm>
            <a:off x="4037829" y="4564512"/>
            <a:ext cx="1068341" cy="270521"/>
          </a:xfrm>
          <a:prstGeom prst="rect">
            <a:avLst/>
          </a:prstGeom>
          <a:noFill/>
          <a:ln>
            <a:noFill/>
          </a:ln>
        </p:spPr>
      </p:pic>
      <p:pic>
        <p:nvPicPr>
          <p:cNvPr id="41" name="Google Shape;41;p9"/>
          <p:cNvPicPr preferRelativeResize="0"/>
          <p:nvPr/>
        </p:nvPicPr>
        <p:blipFill rotWithShape="1">
          <a:blip r:embed="rId2">
            <a:alphaModFix/>
          </a:blip>
          <a:srcRect b="37721" l="30313" r="30317" t="55696"/>
          <a:stretch/>
        </p:blipFill>
        <p:spPr>
          <a:xfrm>
            <a:off x="4037829" y="4835033"/>
            <a:ext cx="1068341" cy="10048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3650" y="1773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pic>
        <p:nvPicPr>
          <p:cNvPr id="45" name="Google Shape;45;p10"/>
          <p:cNvPicPr preferRelativeResize="0"/>
          <p:nvPr/>
        </p:nvPicPr>
        <p:blipFill rotWithShape="1">
          <a:blip r:embed="rId2">
            <a:alphaModFix/>
          </a:blip>
          <a:srcRect b="44304" l="30313" r="30317" t="37974"/>
          <a:stretch/>
        </p:blipFill>
        <p:spPr>
          <a:xfrm>
            <a:off x="4037829" y="4564512"/>
            <a:ext cx="1068341" cy="270521"/>
          </a:xfrm>
          <a:prstGeom prst="rect">
            <a:avLst/>
          </a:prstGeom>
          <a:noFill/>
          <a:ln>
            <a:noFill/>
          </a:ln>
        </p:spPr>
      </p:pic>
      <p:pic>
        <p:nvPicPr>
          <p:cNvPr id="46" name="Google Shape;46;p10"/>
          <p:cNvPicPr preferRelativeResize="0"/>
          <p:nvPr/>
        </p:nvPicPr>
        <p:blipFill rotWithShape="1">
          <a:blip r:embed="rId2">
            <a:alphaModFix/>
          </a:blip>
          <a:srcRect b="37721" l="30313" r="30317" t="55696"/>
          <a:stretch/>
        </p:blipFill>
        <p:spPr>
          <a:xfrm>
            <a:off x="4037829" y="4835033"/>
            <a:ext cx="1068341" cy="10048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theme" Target="../theme/theme1.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4" name="Google Shape;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75" name="Google Shape;7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github.com/pantsel/kong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localhost:1337" TargetMode="Externa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github.com/Brigone/spring-boot-hibernate-envers"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gif"/><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p:nvPr/>
        </p:nvSpPr>
        <p:spPr>
          <a:xfrm>
            <a:off x="-150" y="3318175"/>
            <a:ext cx="3981000" cy="1106100"/>
          </a:xfrm>
          <a:prstGeom prst="rect">
            <a:avLst/>
          </a:prstGeom>
          <a:solidFill>
            <a:srgbClr val="006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9"/>
          <p:cNvSpPr txBox="1"/>
          <p:nvPr/>
        </p:nvSpPr>
        <p:spPr>
          <a:xfrm>
            <a:off x="1407700" y="922100"/>
            <a:ext cx="1279200" cy="242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lang="pt-BR" sz="1200">
                <a:solidFill>
                  <a:srgbClr val="FFFFFF"/>
                </a:solidFill>
                <a:latin typeface="Montserrat"/>
                <a:ea typeface="Montserrat"/>
                <a:cs typeface="Montserrat"/>
                <a:sym typeface="Montserrat"/>
              </a:rPr>
              <a:t>Palestrante</a:t>
            </a:r>
            <a:endParaRPr b="1" i="0" sz="1200" u="none" cap="none" strike="noStrike">
              <a:solidFill>
                <a:srgbClr val="000000"/>
              </a:solidFill>
              <a:latin typeface="Montserrat"/>
              <a:ea typeface="Montserrat"/>
              <a:cs typeface="Montserrat"/>
              <a:sym typeface="Montserrat"/>
            </a:endParaRPr>
          </a:p>
        </p:txBody>
      </p:sp>
      <p:sp>
        <p:nvSpPr>
          <p:cNvPr id="129" name="Google Shape;129;p29"/>
          <p:cNvSpPr txBox="1"/>
          <p:nvPr/>
        </p:nvSpPr>
        <p:spPr>
          <a:xfrm>
            <a:off x="224550" y="3483625"/>
            <a:ext cx="3531600" cy="77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t-BR" sz="1800">
                <a:latin typeface="Calibri"/>
                <a:ea typeface="Calibri"/>
                <a:cs typeface="Calibri"/>
                <a:sym typeface="Calibri"/>
              </a:rPr>
              <a:t>Orquestrando APIs com Kong API Gateway</a:t>
            </a:r>
            <a:endParaRPr sz="1500">
              <a:solidFill>
                <a:srgbClr val="FFFFFF"/>
              </a:solidFill>
              <a:latin typeface="Calibri"/>
              <a:ea typeface="Calibri"/>
              <a:cs typeface="Calibri"/>
              <a:sym typeface="Calibri"/>
            </a:endParaRPr>
          </a:p>
        </p:txBody>
      </p:sp>
      <p:pic>
        <p:nvPicPr>
          <p:cNvPr id="130" name="Google Shape;130;p29"/>
          <p:cNvPicPr preferRelativeResize="0"/>
          <p:nvPr/>
        </p:nvPicPr>
        <p:blipFill rotWithShape="1">
          <a:blip r:embed="rId3">
            <a:alphaModFix/>
          </a:blip>
          <a:srcRect b="44304" l="30313" r="30317" t="37974"/>
          <a:stretch/>
        </p:blipFill>
        <p:spPr>
          <a:xfrm>
            <a:off x="860917" y="1271171"/>
            <a:ext cx="2290181" cy="586526"/>
          </a:xfrm>
          <a:prstGeom prst="rect">
            <a:avLst/>
          </a:prstGeom>
          <a:noFill/>
          <a:ln>
            <a:noFill/>
          </a:ln>
        </p:spPr>
      </p:pic>
      <p:pic>
        <p:nvPicPr>
          <p:cNvPr id="131" name="Google Shape;131;p29"/>
          <p:cNvPicPr preferRelativeResize="0"/>
          <p:nvPr/>
        </p:nvPicPr>
        <p:blipFill rotWithShape="1">
          <a:blip r:embed="rId3">
            <a:alphaModFix/>
          </a:blip>
          <a:srcRect b="37721" l="30313" r="30317" t="55696"/>
          <a:stretch/>
        </p:blipFill>
        <p:spPr>
          <a:xfrm>
            <a:off x="829600" y="1857697"/>
            <a:ext cx="2290181" cy="217852"/>
          </a:xfrm>
          <a:prstGeom prst="rect">
            <a:avLst/>
          </a:prstGeom>
          <a:noFill/>
          <a:ln>
            <a:noFill/>
          </a:ln>
        </p:spPr>
      </p:pic>
      <p:sp>
        <p:nvSpPr>
          <p:cNvPr id="132" name="Google Shape;132;p29"/>
          <p:cNvSpPr/>
          <p:nvPr/>
        </p:nvSpPr>
        <p:spPr>
          <a:xfrm>
            <a:off x="5611175" y="340925"/>
            <a:ext cx="2988900" cy="3582900"/>
          </a:xfrm>
          <a:prstGeom prst="roundRect">
            <a:avLst>
              <a:gd fmla="val 9468" name="adj"/>
            </a:avLst>
          </a:prstGeom>
          <a:solidFill>
            <a:srgbClr val="006990"/>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nvSpPr>
        <p:spPr>
          <a:xfrm>
            <a:off x="6251400" y="3255700"/>
            <a:ext cx="1882800" cy="45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pt-BR" sz="1500">
                <a:solidFill>
                  <a:srgbClr val="FFFFFF"/>
                </a:solidFill>
                <a:latin typeface="Calibri"/>
                <a:ea typeface="Calibri"/>
                <a:cs typeface="Calibri"/>
                <a:sym typeface="Calibri"/>
              </a:rPr>
              <a:t>Henrique Brigone</a:t>
            </a:r>
            <a:endParaRPr sz="1500">
              <a:solidFill>
                <a:srgbClr val="FFFFFF"/>
              </a:solidFill>
              <a:latin typeface="Calibri"/>
              <a:ea typeface="Calibri"/>
              <a:cs typeface="Calibri"/>
              <a:sym typeface="Calibri"/>
            </a:endParaRPr>
          </a:p>
        </p:txBody>
      </p:sp>
      <p:pic>
        <p:nvPicPr>
          <p:cNvPr id="134" name="Google Shape;134;p29"/>
          <p:cNvPicPr preferRelativeResize="0"/>
          <p:nvPr/>
        </p:nvPicPr>
        <p:blipFill>
          <a:blip r:embed="rId4">
            <a:alphaModFix/>
          </a:blip>
          <a:stretch>
            <a:fillRect/>
          </a:stretch>
        </p:blipFill>
        <p:spPr>
          <a:xfrm>
            <a:off x="5785273" y="615000"/>
            <a:ext cx="2640701" cy="2640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nvSpPr>
        <p:spPr>
          <a:xfrm>
            <a:off x="1356150" y="97775"/>
            <a:ext cx="6431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latin typeface="Calibri"/>
              <a:ea typeface="Calibri"/>
              <a:cs typeface="Calibri"/>
              <a:sym typeface="Calibri"/>
            </a:endParaRPr>
          </a:p>
        </p:txBody>
      </p:sp>
      <p:pic>
        <p:nvPicPr>
          <p:cNvPr id="212" name="Google Shape;212;p38"/>
          <p:cNvPicPr preferRelativeResize="0"/>
          <p:nvPr/>
        </p:nvPicPr>
        <p:blipFill rotWithShape="1">
          <a:blip r:embed="rId3">
            <a:alphaModFix/>
          </a:blip>
          <a:srcRect b="44304" l="30313" r="30317" t="37974"/>
          <a:stretch/>
        </p:blipFill>
        <p:spPr>
          <a:xfrm>
            <a:off x="4037829" y="4564512"/>
            <a:ext cx="1068341" cy="270521"/>
          </a:xfrm>
          <a:prstGeom prst="rect">
            <a:avLst/>
          </a:prstGeom>
          <a:noFill/>
          <a:ln>
            <a:noFill/>
          </a:ln>
        </p:spPr>
      </p:pic>
      <p:pic>
        <p:nvPicPr>
          <p:cNvPr id="213" name="Google Shape;213;p38"/>
          <p:cNvPicPr preferRelativeResize="0"/>
          <p:nvPr/>
        </p:nvPicPr>
        <p:blipFill rotWithShape="1">
          <a:blip r:embed="rId3">
            <a:alphaModFix/>
          </a:blip>
          <a:srcRect b="37721" l="30313" r="30317" t="55696"/>
          <a:stretch/>
        </p:blipFill>
        <p:spPr>
          <a:xfrm>
            <a:off x="4037829" y="4835033"/>
            <a:ext cx="1068341" cy="100481"/>
          </a:xfrm>
          <a:prstGeom prst="rect">
            <a:avLst/>
          </a:prstGeom>
          <a:noFill/>
          <a:ln>
            <a:noFill/>
          </a:ln>
        </p:spPr>
      </p:pic>
      <p:sp>
        <p:nvSpPr>
          <p:cNvPr id="214" name="Google Shape;214;p38"/>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chemeClr val="dk1"/>
                </a:solidFill>
                <a:latin typeface="Calibri"/>
                <a:ea typeface="Calibri"/>
                <a:cs typeface="Calibri"/>
                <a:sym typeface="Calibri"/>
              </a:rPr>
              <a:t>KONG</a:t>
            </a:r>
            <a:endParaRPr b="1" i="1" sz="2600">
              <a:solidFill>
                <a:srgbClr val="FFFFFF"/>
              </a:solidFill>
              <a:latin typeface="Calibri"/>
              <a:ea typeface="Calibri"/>
              <a:cs typeface="Calibri"/>
              <a:sym typeface="Calibri"/>
            </a:endParaRPr>
          </a:p>
        </p:txBody>
      </p:sp>
      <p:sp>
        <p:nvSpPr>
          <p:cNvPr id="215" name="Google Shape;215;p38"/>
          <p:cNvSpPr txBox="1"/>
          <p:nvPr/>
        </p:nvSpPr>
        <p:spPr>
          <a:xfrm>
            <a:off x="719850" y="1123900"/>
            <a:ext cx="7704300" cy="172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lt1"/>
              </a:buClr>
              <a:buSzPts val="2000"/>
              <a:buFont typeface="Arial"/>
              <a:buNone/>
            </a:pPr>
            <a:r>
              <a:rPr b="1" lang="pt-BR" sz="1800">
                <a:solidFill>
                  <a:srgbClr val="FFFFFF"/>
                </a:solidFill>
                <a:latin typeface="Calibri"/>
                <a:ea typeface="Calibri"/>
                <a:cs typeface="Calibri"/>
                <a:sym typeface="Calibri"/>
              </a:rPr>
              <a:t>Kong é um gateway de API construído sobre (NGINX). Possui 2 tipos de produto que são open source e enterprise.</a:t>
            </a:r>
            <a:endParaRPr sz="18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pt-BR" sz="1000">
                <a:solidFill>
                  <a:srgbClr val="37474F"/>
                </a:solidFill>
                <a:latin typeface="Roboto Mono"/>
                <a:ea typeface="Roboto Mono"/>
                <a:cs typeface="Roboto Mono"/>
                <a:sym typeface="Roboto Mono"/>
              </a:rPr>
              <a:t>--Criamos uma rede kong-net</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sudo docker network create kong-net</a:t>
            </a:r>
            <a:endParaRPr sz="1500">
              <a:solidFill>
                <a:srgbClr val="C5392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000">
                <a:solidFill>
                  <a:srgbClr val="37474F"/>
                </a:solidFill>
                <a:latin typeface="Roboto Mono"/>
                <a:ea typeface="Roboto Mono"/>
                <a:cs typeface="Roboto Mono"/>
                <a:sym typeface="Roboto Mono"/>
              </a:rPr>
              <a:t>--Criamos um banco de dados Postgresql na mesma rede</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sudo docker run -d --name kong-database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--network=kong-net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-p </a:t>
            </a:r>
            <a:r>
              <a:rPr lang="pt-BR" sz="1500">
                <a:solidFill>
                  <a:srgbClr val="C53929"/>
                </a:solidFill>
                <a:latin typeface="Roboto Mono"/>
                <a:ea typeface="Roboto Mono"/>
                <a:cs typeface="Roboto Mono"/>
                <a:sym typeface="Roboto Mono"/>
              </a:rPr>
              <a:t>5433</a:t>
            </a:r>
            <a:r>
              <a:rPr lang="pt-BR" sz="1500">
                <a:solidFill>
                  <a:srgbClr val="37474F"/>
                </a:solidFill>
                <a:latin typeface="Roboto Mono"/>
                <a:ea typeface="Roboto Mono"/>
                <a:cs typeface="Roboto Mono"/>
                <a:sym typeface="Roboto Mono"/>
              </a:rPr>
              <a:t>:</a:t>
            </a:r>
            <a:r>
              <a:rPr lang="pt-BR" sz="1500">
                <a:solidFill>
                  <a:srgbClr val="C53929"/>
                </a:solidFill>
                <a:latin typeface="Roboto Mono"/>
                <a:ea typeface="Roboto Mono"/>
                <a:cs typeface="Roboto Mono"/>
                <a:sym typeface="Roboto Mono"/>
              </a:rPr>
              <a:t>5433</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"POSTGRES_USER=kong"</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"POSTGRES_PASSWORD=kong"</a:t>
            </a:r>
            <a:r>
              <a:rPr lang="pt-BR" sz="1500">
                <a:solidFill>
                  <a:srgbClr val="37474F"/>
                </a:solidFill>
                <a:latin typeface="Roboto Mono"/>
                <a:ea typeface="Roboto Mono"/>
                <a:cs typeface="Roboto Mono"/>
                <a:sym typeface="Roboto Mono"/>
              </a:rPr>
              <a:t>\</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"POSTGRES_DB=kong"</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lt1"/>
              </a:buClr>
              <a:buSzPts val="1100"/>
              <a:buFont typeface="Arial"/>
              <a:buNone/>
            </a:pPr>
            <a:r>
              <a:rPr lang="pt-BR" sz="1500">
                <a:solidFill>
                  <a:srgbClr val="37474F"/>
                </a:solidFill>
                <a:latin typeface="Roboto Mono"/>
                <a:ea typeface="Roboto Mono"/>
                <a:cs typeface="Roboto Mono"/>
                <a:sym typeface="Roboto Mono"/>
              </a:rPr>
              <a:t>       postgres:</a:t>
            </a:r>
            <a:r>
              <a:rPr lang="pt-BR" sz="1500">
                <a:solidFill>
                  <a:srgbClr val="C53929"/>
                </a:solidFill>
                <a:latin typeface="Roboto Mono"/>
                <a:ea typeface="Roboto Mono"/>
                <a:cs typeface="Roboto Mono"/>
                <a:sym typeface="Roboto Mono"/>
              </a:rPr>
              <a:t>9.6</a:t>
            </a:r>
            <a:endParaRPr sz="1500">
              <a:solidFill>
                <a:srgbClr val="37474F"/>
              </a:solidFill>
              <a:latin typeface="Roboto Mono"/>
              <a:ea typeface="Roboto Mono"/>
              <a:cs typeface="Roboto Mono"/>
              <a:sym typeface="Roboto Mono"/>
            </a:endParaRPr>
          </a:p>
        </p:txBody>
      </p:sp>
      <p:sp>
        <p:nvSpPr>
          <p:cNvPr id="221" name="Google Shape;221;p39"/>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t>
            </a:r>
            <a:endParaRPr b="1" i="1" sz="2600">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pt-BR" sz="1000">
                <a:solidFill>
                  <a:srgbClr val="37474F"/>
                </a:solidFill>
                <a:latin typeface="Roboto Mono"/>
                <a:ea typeface="Roboto Mono"/>
                <a:cs typeface="Roboto Mono"/>
                <a:sym typeface="Roboto Mono"/>
              </a:rPr>
              <a:t>--Rodamos o script de migrations para configuração do banco de dados</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sudo docker run --rm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--network=kong-net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"KONG_DATABASE=postgres"</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"KONG_PG_HOST=kong-database"</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"KONG_PG_PASSWORD=kong"</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-e </a:t>
            </a:r>
            <a:r>
              <a:rPr lang="pt-BR" sz="1500">
                <a:solidFill>
                  <a:srgbClr val="388E3C"/>
                </a:solidFill>
                <a:latin typeface="Roboto Mono"/>
                <a:ea typeface="Roboto Mono"/>
                <a:cs typeface="Roboto Mono"/>
                <a:sym typeface="Roboto Mono"/>
              </a:rPr>
              <a:t>"KONG_CASSANDRA_CONTACT_POINTS=kong-database"</a:t>
            </a:r>
            <a:r>
              <a:rPr lang="pt-BR" sz="1500">
                <a:solidFill>
                  <a:srgbClr val="37474F"/>
                </a:solidFill>
                <a:latin typeface="Roboto Mono"/>
                <a:ea typeface="Roboto Mono"/>
                <a:cs typeface="Roboto Mono"/>
                <a:sym typeface="Roboto Mono"/>
              </a:rPr>
              <a:t> \</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500">
                <a:solidFill>
                  <a:srgbClr val="37474F"/>
                </a:solidFill>
                <a:latin typeface="Roboto Mono"/>
                <a:ea typeface="Roboto Mono"/>
                <a:cs typeface="Roboto Mono"/>
                <a:sym typeface="Roboto Mono"/>
              </a:rPr>
              <a:t>     kong:latest kong migrations bootstrap</a:t>
            </a:r>
            <a:endParaRPr sz="15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500">
              <a:solidFill>
                <a:srgbClr val="37474F"/>
              </a:solidFill>
              <a:latin typeface="Roboto Mono"/>
              <a:ea typeface="Roboto Mono"/>
              <a:cs typeface="Roboto Mono"/>
              <a:sym typeface="Roboto Mono"/>
            </a:endParaRPr>
          </a:p>
        </p:txBody>
      </p:sp>
      <p:sp>
        <p:nvSpPr>
          <p:cNvPr id="227" name="Google Shape;227;p40"/>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t>
            </a:r>
            <a:endParaRPr b="1" i="1" sz="26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000">
                <a:solidFill>
                  <a:srgbClr val="37474F"/>
                </a:solidFill>
                <a:latin typeface="Roboto Mono"/>
                <a:ea typeface="Roboto Mono"/>
                <a:cs typeface="Roboto Mono"/>
                <a:sym typeface="Roboto Mono"/>
              </a:rPr>
              <a:t>--Criamos um containner para o Kong, ouvindo as portas HTTP e HTTPS, e sua parte administrativa na porta 8001</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sudo docker run -d --name kong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--network=kong-net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"KONG_DATABASE=postgres"</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"KONG_PG_HOST=kong-database"</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"KONG_PG_PASSWORD=kong"</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"KONG_CASSANDRA_CONTACT_POINTS=kong-database"</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"KONG_PROXY_ACCESS_LOG=/dev/stdout"</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"KONG_ADMIN_ACCESS_LOG=/dev/stdout"</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"KONG_PROXY_ERROR_LOG=/dev/stderr"</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"KONG_ADMIN_ERROR_LOG=/dev/stderr"</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-e </a:t>
            </a:r>
            <a:r>
              <a:rPr lang="pt-BR" sz="800">
                <a:solidFill>
                  <a:srgbClr val="388E3C"/>
                </a:solidFill>
                <a:latin typeface="Roboto Mono"/>
                <a:ea typeface="Roboto Mono"/>
                <a:cs typeface="Roboto Mono"/>
                <a:sym typeface="Roboto Mono"/>
              </a:rPr>
              <a:t>"KONG_ADMIN_LISTEN=0.0.0.0:8001, 0.0.0.0:8444 ssl"</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-p </a:t>
            </a:r>
            <a:r>
              <a:rPr lang="pt-BR" sz="800">
                <a:solidFill>
                  <a:srgbClr val="C53929"/>
                </a:solidFill>
                <a:latin typeface="Roboto Mono"/>
                <a:ea typeface="Roboto Mono"/>
                <a:cs typeface="Roboto Mono"/>
                <a:sym typeface="Roboto Mono"/>
              </a:rPr>
              <a:t>80</a:t>
            </a:r>
            <a:r>
              <a:rPr lang="pt-BR" sz="800">
                <a:solidFill>
                  <a:schemeClr val="lt1"/>
                </a:solidFill>
                <a:latin typeface="Roboto Mono"/>
                <a:ea typeface="Roboto Mono"/>
                <a:cs typeface="Roboto Mono"/>
                <a:sym typeface="Roboto Mono"/>
              </a:rPr>
              <a:t>:</a:t>
            </a:r>
            <a:r>
              <a:rPr lang="pt-BR" sz="800">
                <a:solidFill>
                  <a:srgbClr val="C53929"/>
                </a:solidFill>
                <a:latin typeface="Roboto Mono"/>
                <a:ea typeface="Roboto Mono"/>
                <a:cs typeface="Roboto Mono"/>
                <a:sym typeface="Roboto Mono"/>
              </a:rPr>
              <a:t>8000</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-p </a:t>
            </a:r>
            <a:r>
              <a:rPr lang="pt-BR" sz="800">
                <a:solidFill>
                  <a:srgbClr val="C53929"/>
                </a:solidFill>
                <a:latin typeface="Roboto Mono"/>
                <a:ea typeface="Roboto Mono"/>
                <a:cs typeface="Roboto Mono"/>
                <a:sym typeface="Roboto Mono"/>
              </a:rPr>
              <a:t>8443</a:t>
            </a:r>
            <a:r>
              <a:rPr lang="pt-BR" sz="800">
                <a:solidFill>
                  <a:schemeClr val="lt1"/>
                </a:solidFill>
                <a:latin typeface="Roboto Mono"/>
                <a:ea typeface="Roboto Mono"/>
                <a:cs typeface="Roboto Mono"/>
                <a:sym typeface="Roboto Mono"/>
              </a:rPr>
              <a:t>:</a:t>
            </a:r>
            <a:r>
              <a:rPr lang="pt-BR" sz="800">
                <a:solidFill>
                  <a:srgbClr val="C53929"/>
                </a:solidFill>
                <a:latin typeface="Roboto Mono"/>
                <a:ea typeface="Roboto Mono"/>
                <a:cs typeface="Roboto Mono"/>
                <a:sym typeface="Roboto Mono"/>
              </a:rPr>
              <a:t>8443</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-p </a:t>
            </a:r>
            <a:r>
              <a:rPr lang="pt-BR" sz="800">
                <a:solidFill>
                  <a:srgbClr val="C53929"/>
                </a:solidFill>
                <a:latin typeface="Roboto Mono"/>
                <a:ea typeface="Roboto Mono"/>
                <a:cs typeface="Roboto Mono"/>
                <a:sym typeface="Roboto Mono"/>
              </a:rPr>
              <a:t>8001</a:t>
            </a:r>
            <a:r>
              <a:rPr lang="pt-BR" sz="800">
                <a:solidFill>
                  <a:schemeClr val="lt1"/>
                </a:solidFill>
                <a:latin typeface="Roboto Mono"/>
                <a:ea typeface="Roboto Mono"/>
                <a:cs typeface="Roboto Mono"/>
                <a:sym typeface="Roboto Mono"/>
              </a:rPr>
              <a:t>:</a:t>
            </a:r>
            <a:r>
              <a:rPr lang="pt-BR" sz="800">
                <a:solidFill>
                  <a:srgbClr val="C53929"/>
                </a:solidFill>
                <a:latin typeface="Roboto Mono"/>
                <a:ea typeface="Roboto Mono"/>
                <a:cs typeface="Roboto Mono"/>
                <a:sym typeface="Roboto Mono"/>
              </a:rPr>
              <a:t>8001</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800">
                <a:solidFill>
                  <a:schemeClr val="lt1"/>
                </a:solidFill>
                <a:latin typeface="Roboto Mono"/>
                <a:ea typeface="Roboto Mono"/>
                <a:cs typeface="Roboto Mono"/>
                <a:sym typeface="Roboto Mono"/>
              </a:rPr>
              <a:t>     -p </a:t>
            </a:r>
            <a:r>
              <a:rPr lang="pt-BR" sz="800">
                <a:solidFill>
                  <a:srgbClr val="C53929"/>
                </a:solidFill>
                <a:latin typeface="Roboto Mono"/>
                <a:ea typeface="Roboto Mono"/>
                <a:cs typeface="Roboto Mono"/>
                <a:sym typeface="Roboto Mono"/>
              </a:rPr>
              <a:t>8444</a:t>
            </a:r>
            <a:r>
              <a:rPr lang="pt-BR" sz="800">
                <a:solidFill>
                  <a:schemeClr val="lt1"/>
                </a:solidFill>
                <a:latin typeface="Roboto Mono"/>
                <a:ea typeface="Roboto Mono"/>
                <a:cs typeface="Roboto Mono"/>
                <a:sym typeface="Roboto Mono"/>
              </a:rPr>
              <a:t>:</a:t>
            </a:r>
            <a:r>
              <a:rPr lang="pt-BR" sz="800">
                <a:solidFill>
                  <a:srgbClr val="C53929"/>
                </a:solidFill>
                <a:latin typeface="Roboto Mono"/>
                <a:ea typeface="Roboto Mono"/>
                <a:cs typeface="Roboto Mono"/>
                <a:sym typeface="Roboto Mono"/>
              </a:rPr>
              <a:t>8444</a:t>
            </a:r>
            <a:r>
              <a:rPr lang="pt-BR" sz="800">
                <a:solidFill>
                  <a:schemeClr val="lt1"/>
                </a:solidFill>
                <a:latin typeface="Roboto Mono"/>
                <a:ea typeface="Roboto Mono"/>
                <a:cs typeface="Roboto Mono"/>
                <a:sym typeface="Roboto Mono"/>
              </a:rPr>
              <a:t> \</a:t>
            </a:r>
            <a:endParaRPr sz="80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800">
                <a:solidFill>
                  <a:schemeClr val="lt1"/>
                </a:solidFill>
                <a:latin typeface="Roboto Mono"/>
                <a:ea typeface="Roboto Mono"/>
                <a:cs typeface="Roboto Mono"/>
                <a:sym typeface="Roboto Mono"/>
              </a:rPr>
              <a:t>     kong:latest</a:t>
            </a:r>
            <a:endParaRPr sz="8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00">
              <a:solidFill>
                <a:srgbClr val="37474F"/>
              </a:solidFill>
              <a:latin typeface="Roboto Mono"/>
              <a:ea typeface="Roboto Mono"/>
              <a:cs typeface="Roboto Mono"/>
              <a:sym typeface="Roboto Mono"/>
            </a:endParaRPr>
          </a:p>
        </p:txBody>
      </p:sp>
      <p:sp>
        <p:nvSpPr>
          <p:cNvPr id="233" name="Google Shape;233;p41"/>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t>
            </a:r>
            <a:endParaRPr b="1" i="1" sz="26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000">
                <a:solidFill>
                  <a:srgbClr val="37474F"/>
                </a:solidFill>
                <a:latin typeface="Roboto Mono"/>
                <a:ea typeface="Roboto Mono"/>
                <a:cs typeface="Roboto Mono"/>
                <a:sym typeface="Roboto Mono"/>
              </a:rPr>
              <a:t>--Criamos um containner para o Kong, ouvindo as portas HTTP e HTTPS, e sua parte administrativa na porta 8001</a:t>
            </a:r>
            <a:endParaRPr sz="10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pt-BR" sz="1000">
                <a:solidFill>
                  <a:srgbClr val="37474F"/>
                </a:solidFill>
                <a:latin typeface="Roboto Mono"/>
                <a:ea typeface="Roboto Mono"/>
                <a:cs typeface="Roboto Mono"/>
                <a:sym typeface="Roboto Mono"/>
              </a:rPr>
              <a:t>--Conseguimos verificar que o Kong está de pé, porém sem UI</a:t>
            </a:r>
            <a:endParaRPr sz="1000">
              <a:solidFill>
                <a:srgbClr val="37474F"/>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80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200">
                <a:solidFill>
                  <a:schemeClr val="lt1"/>
                </a:solidFill>
                <a:latin typeface="Roboto Mono"/>
                <a:ea typeface="Roboto Mono"/>
                <a:cs typeface="Roboto Mono"/>
                <a:sym typeface="Roboto Mono"/>
              </a:rPr>
              <a:t>curl -i http://localhost:8001</a:t>
            </a:r>
            <a:endParaRPr sz="1200">
              <a:solidFill>
                <a:schemeClr val="lt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100">
              <a:solidFill>
                <a:srgbClr val="37474F"/>
              </a:solidFill>
              <a:latin typeface="Roboto Mono"/>
              <a:ea typeface="Roboto Mono"/>
              <a:cs typeface="Roboto Mono"/>
              <a:sym typeface="Roboto Mono"/>
            </a:endParaRPr>
          </a:p>
        </p:txBody>
      </p:sp>
      <p:sp>
        <p:nvSpPr>
          <p:cNvPr id="239" name="Google Shape;239;p42"/>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t>
            </a:r>
            <a:endParaRPr b="1" i="1" sz="26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3"/>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a:t>
            </a:r>
            <a:endParaRPr b="1" i="1" sz="2600">
              <a:solidFill>
                <a:srgbClr val="FFFFFF"/>
              </a:solidFill>
              <a:latin typeface="Calibri"/>
              <a:ea typeface="Calibri"/>
              <a:cs typeface="Calibri"/>
              <a:sym typeface="Calibri"/>
            </a:endParaRPr>
          </a:p>
        </p:txBody>
      </p:sp>
      <p:pic>
        <p:nvPicPr>
          <p:cNvPr id="246" name="Google Shape;246;p43"/>
          <p:cNvPicPr preferRelativeResize="0"/>
          <p:nvPr/>
        </p:nvPicPr>
        <p:blipFill>
          <a:blip r:embed="rId3">
            <a:alphaModFix/>
          </a:blip>
          <a:stretch>
            <a:fillRect/>
          </a:stretch>
        </p:blipFill>
        <p:spPr>
          <a:xfrm>
            <a:off x="1330188" y="1834122"/>
            <a:ext cx="6510725" cy="139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nvSpPr>
        <p:spPr>
          <a:xfrm>
            <a:off x="1356150" y="97775"/>
            <a:ext cx="6431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latin typeface="Calibri"/>
              <a:ea typeface="Calibri"/>
              <a:cs typeface="Calibri"/>
              <a:sym typeface="Calibri"/>
            </a:endParaRPr>
          </a:p>
        </p:txBody>
      </p:sp>
      <p:pic>
        <p:nvPicPr>
          <p:cNvPr id="252" name="Google Shape;252;p44"/>
          <p:cNvPicPr preferRelativeResize="0"/>
          <p:nvPr/>
        </p:nvPicPr>
        <p:blipFill rotWithShape="1">
          <a:blip r:embed="rId3">
            <a:alphaModFix/>
          </a:blip>
          <a:srcRect b="44304" l="30313" r="30317" t="37974"/>
          <a:stretch/>
        </p:blipFill>
        <p:spPr>
          <a:xfrm>
            <a:off x="4037829" y="4564512"/>
            <a:ext cx="1068341" cy="270521"/>
          </a:xfrm>
          <a:prstGeom prst="rect">
            <a:avLst/>
          </a:prstGeom>
          <a:noFill/>
          <a:ln>
            <a:noFill/>
          </a:ln>
        </p:spPr>
      </p:pic>
      <p:pic>
        <p:nvPicPr>
          <p:cNvPr id="253" name="Google Shape;253;p44"/>
          <p:cNvPicPr preferRelativeResize="0"/>
          <p:nvPr/>
        </p:nvPicPr>
        <p:blipFill rotWithShape="1">
          <a:blip r:embed="rId3">
            <a:alphaModFix/>
          </a:blip>
          <a:srcRect b="37721" l="30313" r="30317" t="55696"/>
          <a:stretch/>
        </p:blipFill>
        <p:spPr>
          <a:xfrm>
            <a:off x="4037829" y="4835033"/>
            <a:ext cx="1068341" cy="100481"/>
          </a:xfrm>
          <a:prstGeom prst="rect">
            <a:avLst/>
          </a:prstGeom>
          <a:noFill/>
          <a:ln>
            <a:noFill/>
          </a:ln>
        </p:spPr>
      </p:pic>
      <p:sp>
        <p:nvSpPr>
          <p:cNvPr id="254" name="Google Shape;254;p44"/>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chemeClr val="dk1"/>
                </a:solidFill>
                <a:latin typeface="Calibri"/>
                <a:ea typeface="Calibri"/>
                <a:cs typeface="Calibri"/>
                <a:sym typeface="Calibri"/>
              </a:rPr>
              <a:t>KONGA</a:t>
            </a:r>
            <a:endParaRPr b="1" i="1" sz="2600">
              <a:solidFill>
                <a:srgbClr val="FFFFFF"/>
              </a:solidFill>
              <a:latin typeface="Calibri"/>
              <a:ea typeface="Calibri"/>
              <a:cs typeface="Calibri"/>
              <a:sym typeface="Calibri"/>
            </a:endParaRPr>
          </a:p>
        </p:txBody>
      </p:sp>
      <p:sp>
        <p:nvSpPr>
          <p:cNvPr id="255" name="Google Shape;255;p44"/>
          <p:cNvSpPr txBox="1"/>
          <p:nvPr/>
        </p:nvSpPr>
        <p:spPr>
          <a:xfrm>
            <a:off x="719850" y="1123900"/>
            <a:ext cx="7704300" cy="172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lt1"/>
              </a:buClr>
              <a:buSzPts val="2000"/>
              <a:buFont typeface="Arial"/>
              <a:buNone/>
            </a:pPr>
            <a:r>
              <a:rPr lang="pt-BR" sz="1100" u="sng">
                <a:solidFill>
                  <a:schemeClr val="hlink"/>
                </a:solidFill>
                <a:hlinkClick r:id="rId4"/>
              </a:rPr>
              <a:t>https://github.com/pantsel/konga</a:t>
            </a:r>
            <a:endParaRPr sz="1800">
              <a:solidFill>
                <a:srgbClr val="FFFFFF"/>
              </a:solidFill>
              <a:latin typeface="Calibri"/>
              <a:ea typeface="Calibri"/>
              <a:cs typeface="Calibri"/>
              <a:sym typeface="Calibri"/>
            </a:endParaRPr>
          </a:p>
          <a:p>
            <a:pPr indent="0" lvl="0" marL="0" rtl="0" algn="l">
              <a:lnSpc>
                <a:spcPct val="150000"/>
              </a:lnSpc>
              <a:spcBef>
                <a:spcPts val="0"/>
              </a:spcBef>
              <a:spcAft>
                <a:spcPts val="0"/>
              </a:spcAft>
              <a:buClr>
                <a:schemeClr val="lt1"/>
              </a:buClr>
              <a:buSzPts val="1100"/>
              <a:buFont typeface="Arial"/>
              <a:buNone/>
            </a:pPr>
            <a:r>
              <a:rPr lang="pt-BR" sz="1800">
                <a:solidFill>
                  <a:srgbClr val="FFFFFF"/>
                </a:solidFill>
                <a:latin typeface="Calibri"/>
                <a:ea typeface="Calibri"/>
                <a:cs typeface="Calibri"/>
                <a:sym typeface="Calibri"/>
              </a:rPr>
              <a:t>Konga é uma GUI multiusuário de código aberto com recursos completos, que facilita a difícil tarefa de gerenciar várias instalações do Kong.</a:t>
            </a:r>
            <a:endParaRPr sz="1800">
              <a:solidFill>
                <a:srgbClr val="FFFFFF"/>
              </a:solidFill>
              <a:latin typeface="Calibri"/>
              <a:ea typeface="Calibri"/>
              <a:cs typeface="Calibri"/>
              <a:sym typeface="Calibri"/>
            </a:endParaRPr>
          </a:p>
          <a:p>
            <a:pPr indent="0" lvl="0" marL="0" rtl="0" algn="l">
              <a:lnSpc>
                <a:spcPct val="150000"/>
              </a:lnSpc>
              <a:spcBef>
                <a:spcPts val="0"/>
              </a:spcBef>
              <a:spcAft>
                <a:spcPts val="0"/>
              </a:spcAft>
              <a:buClr>
                <a:schemeClr val="lt1"/>
              </a:buClr>
              <a:buSzPts val="1100"/>
              <a:buFont typeface="Arial"/>
              <a:buNone/>
            </a:pPr>
            <a:r>
              <a:rPr lang="pt-BR" sz="1800">
                <a:solidFill>
                  <a:srgbClr val="FFFFFF"/>
                </a:solidFill>
                <a:latin typeface="Calibri"/>
                <a:ea typeface="Calibri"/>
                <a:cs typeface="Calibri"/>
                <a:sym typeface="Calibri"/>
              </a:rPr>
              <a:t>Ele pode ser integrado com bancos de dados MySQL, postgresSQL e MongoDB prontos para uso e fornece a GUI para melhor compreensão e manutenção da arquitetura.</a:t>
            </a:r>
            <a:endParaRPr sz="1800">
              <a:solidFill>
                <a:srgbClr val="FFFFFF"/>
              </a:solidFill>
              <a:latin typeface="Calibri"/>
              <a:ea typeface="Calibri"/>
              <a:cs typeface="Calibri"/>
              <a:sym typeface="Calibri"/>
            </a:endParaRPr>
          </a:p>
          <a:p>
            <a:pPr indent="0" lvl="0" marL="0" rtl="0" algn="l">
              <a:lnSpc>
                <a:spcPct val="150000"/>
              </a:lnSpc>
              <a:spcBef>
                <a:spcPts val="0"/>
              </a:spcBef>
              <a:spcAft>
                <a:spcPts val="0"/>
              </a:spcAft>
              <a:buClr>
                <a:schemeClr val="lt1"/>
              </a:buClr>
              <a:buSzPts val="2000"/>
              <a:buFont typeface="Arial"/>
              <a:buNone/>
            </a:pPr>
            <a:r>
              <a:t/>
            </a:r>
            <a:endParaRPr sz="18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sz="1000">
                <a:solidFill>
                  <a:srgbClr val="37474F"/>
                </a:solidFill>
                <a:latin typeface="Roboto Mono"/>
                <a:ea typeface="Roboto Mono"/>
                <a:cs typeface="Roboto Mono"/>
                <a:sym typeface="Roboto Mono"/>
              </a:rPr>
              <a:t>--Criamos um containner para o Konga, respondendo na porta 1337</a:t>
            </a:r>
            <a:endParaRPr sz="1150">
              <a:solidFill>
                <a:schemeClr val="lt1"/>
              </a:solidFill>
              <a:latin typeface="Roboto Mono"/>
              <a:ea typeface="Roboto Mono"/>
              <a:cs typeface="Roboto Mono"/>
              <a:sym typeface="Roboto Mono"/>
            </a:endParaRPr>
          </a:p>
          <a:p>
            <a:pPr indent="0" lvl="0" marL="0" rtl="0" algn="l">
              <a:spcBef>
                <a:spcPts val="0"/>
              </a:spcBef>
              <a:spcAft>
                <a:spcPts val="0"/>
              </a:spcAft>
              <a:buNone/>
            </a:pPr>
            <a:r>
              <a:rPr lang="pt-BR" sz="1150">
                <a:solidFill>
                  <a:schemeClr val="lt1"/>
                </a:solidFill>
                <a:latin typeface="Roboto Mono"/>
                <a:ea typeface="Roboto Mono"/>
                <a:cs typeface="Roboto Mono"/>
                <a:sym typeface="Roboto Mono"/>
              </a:rPr>
              <a:t>sudo docker run -d -p </a:t>
            </a:r>
            <a:r>
              <a:rPr lang="pt-BR" sz="1150">
                <a:solidFill>
                  <a:srgbClr val="C53929"/>
                </a:solidFill>
                <a:latin typeface="Roboto Mono"/>
                <a:ea typeface="Roboto Mono"/>
                <a:cs typeface="Roboto Mono"/>
                <a:sym typeface="Roboto Mono"/>
              </a:rPr>
              <a:t>1337</a:t>
            </a:r>
            <a:r>
              <a:rPr lang="pt-BR" sz="1150">
                <a:solidFill>
                  <a:schemeClr val="lt1"/>
                </a:solidFill>
                <a:latin typeface="Roboto Mono"/>
                <a:ea typeface="Roboto Mono"/>
                <a:cs typeface="Roboto Mono"/>
                <a:sym typeface="Roboto Mono"/>
              </a:rPr>
              <a:t>:</a:t>
            </a:r>
            <a:r>
              <a:rPr lang="pt-BR" sz="1150">
                <a:solidFill>
                  <a:srgbClr val="C53929"/>
                </a:solidFill>
                <a:latin typeface="Roboto Mono"/>
                <a:ea typeface="Roboto Mono"/>
                <a:cs typeface="Roboto Mono"/>
                <a:sym typeface="Roboto Mono"/>
              </a:rPr>
              <a:t>1337</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spcBef>
                <a:spcPts val="0"/>
              </a:spcBef>
              <a:spcAft>
                <a:spcPts val="0"/>
              </a:spcAft>
              <a:buNone/>
            </a:pPr>
            <a:r>
              <a:rPr lang="pt-BR" sz="1150">
                <a:solidFill>
                  <a:schemeClr val="lt1"/>
                </a:solidFill>
                <a:latin typeface="Roboto Mono"/>
                <a:ea typeface="Roboto Mono"/>
                <a:cs typeface="Roboto Mono"/>
                <a:sym typeface="Roboto Mono"/>
              </a:rPr>
              <a:t>     --network=kong-net \</a:t>
            </a:r>
            <a:endParaRPr sz="1150">
              <a:solidFill>
                <a:schemeClr val="lt1"/>
              </a:solidFill>
              <a:latin typeface="Roboto Mono"/>
              <a:ea typeface="Roboto Mono"/>
              <a:cs typeface="Roboto Mono"/>
              <a:sym typeface="Roboto Mono"/>
            </a:endParaRPr>
          </a:p>
          <a:p>
            <a:pPr indent="0" lvl="0" marL="0" rtl="0" algn="l">
              <a:spcBef>
                <a:spcPts val="0"/>
              </a:spcBef>
              <a:spcAft>
                <a:spcPts val="0"/>
              </a:spcAft>
              <a:buNone/>
            </a:pPr>
            <a:r>
              <a:rPr lang="pt-BR" sz="1150">
                <a:solidFill>
                  <a:schemeClr val="lt1"/>
                </a:solidFill>
                <a:latin typeface="Roboto Mono"/>
                <a:ea typeface="Roboto Mono"/>
                <a:cs typeface="Roboto Mono"/>
                <a:sym typeface="Roboto Mono"/>
              </a:rPr>
              <a:t>     --name konga \</a:t>
            </a:r>
            <a:endParaRPr sz="1150">
              <a:solidFill>
                <a:schemeClr val="lt1"/>
              </a:solidFill>
              <a:latin typeface="Roboto Mono"/>
              <a:ea typeface="Roboto Mono"/>
              <a:cs typeface="Roboto Mono"/>
              <a:sym typeface="Roboto Mono"/>
            </a:endParaRPr>
          </a:p>
          <a:p>
            <a:pPr indent="0" lvl="0" marL="0" rtl="0" algn="l">
              <a:spcBef>
                <a:spcPts val="0"/>
              </a:spcBef>
              <a:spcAft>
                <a:spcPts val="0"/>
              </a:spcAft>
              <a:buNone/>
            </a:pPr>
            <a:r>
              <a:rPr lang="pt-BR" sz="1150">
                <a:solidFill>
                  <a:schemeClr val="lt1"/>
                </a:solidFill>
                <a:latin typeface="Roboto Mono"/>
                <a:ea typeface="Roboto Mono"/>
                <a:cs typeface="Roboto Mono"/>
                <a:sym typeface="Roboto Mono"/>
              </a:rPr>
              <a:t>     -v /</a:t>
            </a:r>
            <a:r>
              <a:rPr lang="pt-BR" sz="1150">
                <a:solidFill>
                  <a:srgbClr val="3F51B5"/>
                </a:solidFill>
                <a:latin typeface="Roboto Mono"/>
                <a:ea typeface="Roboto Mono"/>
                <a:cs typeface="Roboto Mono"/>
                <a:sym typeface="Roboto Mono"/>
              </a:rPr>
              <a:t>var</a:t>
            </a:r>
            <a:r>
              <a:rPr lang="pt-BR" sz="1150">
                <a:solidFill>
                  <a:schemeClr val="lt1"/>
                </a:solidFill>
                <a:latin typeface="Roboto Mono"/>
                <a:ea typeface="Roboto Mono"/>
                <a:cs typeface="Roboto Mono"/>
                <a:sym typeface="Roboto Mono"/>
              </a:rPr>
              <a:t>/data/kongadatanew:/app/kongadata \</a:t>
            </a:r>
            <a:endParaRPr sz="1150">
              <a:solidFill>
                <a:schemeClr val="lt1"/>
              </a:solidFill>
              <a:latin typeface="Roboto Mono"/>
              <a:ea typeface="Roboto Mono"/>
              <a:cs typeface="Roboto Mono"/>
              <a:sym typeface="Roboto Mono"/>
            </a:endParaRPr>
          </a:p>
          <a:p>
            <a:pPr indent="0" lvl="0" marL="0" rtl="0" algn="l">
              <a:spcBef>
                <a:spcPts val="0"/>
              </a:spcBef>
              <a:spcAft>
                <a:spcPts val="0"/>
              </a:spcAft>
              <a:buNone/>
            </a:pPr>
            <a:r>
              <a:rPr lang="pt-BR" sz="1150">
                <a:solidFill>
                  <a:schemeClr val="lt1"/>
                </a:solidFill>
                <a:latin typeface="Roboto Mono"/>
                <a:ea typeface="Roboto Mono"/>
                <a:cs typeface="Roboto Mono"/>
                <a:sym typeface="Roboto Mono"/>
              </a:rPr>
              <a:t>     -e </a:t>
            </a:r>
            <a:r>
              <a:rPr lang="pt-BR" sz="1150">
                <a:solidFill>
                  <a:srgbClr val="388E3C"/>
                </a:solidFill>
                <a:latin typeface="Roboto Mono"/>
                <a:ea typeface="Roboto Mono"/>
                <a:cs typeface="Roboto Mono"/>
                <a:sym typeface="Roboto Mono"/>
              </a:rPr>
              <a:t>"NODE_ENV=production"</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Clr>
                <a:schemeClr val="lt1"/>
              </a:buClr>
              <a:buSzPts val="1100"/>
              <a:buFont typeface="Arial"/>
              <a:buNone/>
            </a:pPr>
            <a:r>
              <a:rPr lang="pt-BR" sz="1150">
                <a:solidFill>
                  <a:schemeClr val="lt1"/>
                </a:solidFill>
                <a:latin typeface="Roboto Mono"/>
                <a:ea typeface="Roboto Mono"/>
                <a:cs typeface="Roboto Mono"/>
                <a:sym typeface="Roboto Mono"/>
              </a:rPr>
              <a:t>     pantsel/konga</a:t>
            </a:r>
            <a:endParaRPr sz="1150">
              <a:solidFill>
                <a:schemeClr val="lt1"/>
              </a:solidFill>
              <a:latin typeface="Roboto Mono"/>
              <a:ea typeface="Roboto Mono"/>
              <a:cs typeface="Roboto Mono"/>
              <a:sym typeface="Roboto Mono"/>
            </a:endParaRPr>
          </a:p>
        </p:txBody>
      </p:sp>
      <p:sp>
        <p:nvSpPr>
          <p:cNvPr id="261" name="Google Shape;261;p45"/>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a:t>
            </a:r>
            <a:endParaRPr b="1" i="1" sz="2600">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curl --</a:t>
            </a:r>
            <a:r>
              <a:rPr lang="pt-BR" sz="1150">
                <a:solidFill>
                  <a:srgbClr val="C53929"/>
                </a:solidFill>
                <a:latin typeface="Roboto Mono"/>
                <a:ea typeface="Roboto Mono"/>
                <a:cs typeface="Roboto Mono"/>
                <a:sym typeface="Roboto Mono"/>
              </a:rPr>
              <a:t>location</a:t>
            </a:r>
            <a:r>
              <a:rPr lang="pt-BR" sz="1150">
                <a:solidFill>
                  <a:schemeClr val="lt1"/>
                </a:solidFill>
                <a:latin typeface="Roboto Mono"/>
                <a:ea typeface="Roboto Mono"/>
                <a:cs typeface="Roboto Mono"/>
                <a:sym typeface="Roboto Mono"/>
              </a:rPr>
              <a:t> --request </a:t>
            </a:r>
            <a:r>
              <a:rPr lang="pt-BR" sz="1150">
                <a:solidFill>
                  <a:srgbClr val="C53929"/>
                </a:solidFill>
                <a:latin typeface="Roboto Mono"/>
                <a:ea typeface="Roboto Mono"/>
                <a:cs typeface="Roboto Mono"/>
                <a:sym typeface="Roboto Mono"/>
              </a:rPr>
              <a:t>POST</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'http://localhost:8001/services/'</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--header </a:t>
            </a:r>
            <a:r>
              <a:rPr lang="pt-BR" sz="1150">
                <a:solidFill>
                  <a:srgbClr val="388E3C"/>
                </a:solidFill>
                <a:latin typeface="Roboto Mono"/>
                <a:ea typeface="Roboto Mono"/>
                <a:cs typeface="Roboto Mono"/>
                <a:sym typeface="Roboto Mono"/>
              </a:rPr>
              <a:t>'Content-Type: application/json'</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--data-raw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"name"</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"admin-api"</a:t>
            </a:r>
            <a:r>
              <a:rPr lang="pt-BR" sz="1150">
                <a:solidFill>
                  <a:schemeClr val="lt1"/>
                </a:solidFill>
                <a:latin typeface="Roboto Mono"/>
                <a:ea typeface="Roboto Mono"/>
                <a:cs typeface="Roboto Mono"/>
                <a:sym typeface="Roboto Mono"/>
              </a:rPr>
              <a:t>,</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"host"</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"localhost"</a:t>
            </a:r>
            <a:r>
              <a:rPr lang="pt-BR" sz="1150">
                <a:solidFill>
                  <a:schemeClr val="lt1"/>
                </a:solidFill>
                <a:latin typeface="Roboto Mono"/>
                <a:ea typeface="Roboto Mono"/>
                <a:cs typeface="Roboto Mono"/>
                <a:sym typeface="Roboto Mono"/>
              </a:rPr>
              <a:t>,</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"port"</a:t>
            </a:r>
            <a:r>
              <a:rPr lang="pt-BR" sz="1150">
                <a:solidFill>
                  <a:schemeClr val="lt1"/>
                </a:solidFill>
                <a:latin typeface="Roboto Mono"/>
                <a:ea typeface="Roboto Mono"/>
                <a:cs typeface="Roboto Mono"/>
                <a:sym typeface="Roboto Mono"/>
              </a:rPr>
              <a:t>: </a:t>
            </a:r>
            <a:r>
              <a:rPr lang="pt-BR" sz="1150">
                <a:solidFill>
                  <a:srgbClr val="C53929"/>
                </a:solidFill>
                <a:latin typeface="Roboto Mono"/>
                <a:ea typeface="Roboto Mono"/>
                <a:cs typeface="Roboto Mono"/>
                <a:sym typeface="Roboto Mono"/>
              </a:rPr>
              <a:t>8001</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curl --</a:t>
            </a:r>
            <a:r>
              <a:rPr lang="pt-BR" sz="1150">
                <a:solidFill>
                  <a:srgbClr val="C53929"/>
                </a:solidFill>
                <a:latin typeface="Roboto Mono"/>
                <a:ea typeface="Roboto Mono"/>
                <a:cs typeface="Roboto Mono"/>
                <a:sym typeface="Roboto Mono"/>
              </a:rPr>
              <a:t>location</a:t>
            </a:r>
            <a:r>
              <a:rPr lang="pt-BR" sz="1150">
                <a:solidFill>
                  <a:schemeClr val="lt1"/>
                </a:solidFill>
                <a:latin typeface="Roboto Mono"/>
                <a:ea typeface="Roboto Mono"/>
                <a:cs typeface="Roboto Mono"/>
                <a:sym typeface="Roboto Mono"/>
              </a:rPr>
              <a:t> --request </a:t>
            </a:r>
            <a:r>
              <a:rPr lang="pt-BR" sz="1150">
                <a:solidFill>
                  <a:srgbClr val="C53929"/>
                </a:solidFill>
                <a:latin typeface="Roboto Mono"/>
                <a:ea typeface="Roboto Mono"/>
                <a:cs typeface="Roboto Mono"/>
                <a:sym typeface="Roboto Mono"/>
              </a:rPr>
              <a:t>POST</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'http://localhost:8001/services/admin-api/routes'</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--header </a:t>
            </a:r>
            <a:r>
              <a:rPr lang="pt-BR" sz="1150">
                <a:solidFill>
                  <a:srgbClr val="388E3C"/>
                </a:solidFill>
                <a:latin typeface="Roboto Mono"/>
                <a:ea typeface="Roboto Mono"/>
                <a:cs typeface="Roboto Mono"/>
                <a:sym typeface="Roboto Mono"/>
              </a:rPr>
              <a:t>'Content-Type: application/json'</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--data-raw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"paths"</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"/admin-api"</a:t>
            </a:r>
            <a:r>
              <a:rPr lang="pt-BR" sz="1150">
                <a:solidFill>
                  <a:schemeClr val="lt1"/>
                </a:solidFill>
                <a:latin typeface="Roboto Mono"/>
                <a:ea typeface="Roboto Mono"/>
                <a:cs typeface="Roboto Mono"/>
                <a:sym typeface="Roboto Mono"/>
              </a:rPr>
              <a:t>]</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a:t>
            </a:r>
            <a:endParaRPr sz="1150">
              <a:solidFill>
                <a:schemeClr val="lt1"/>
              </a:solidFill>
              <a:latin typeface="Roboto Mono"/>
              <a:ea typeface="Roboto Mono"/>
              <a:cs typeface="Roboto Mono"/>
              <a:sym typeface="Roboto Mono"/>
            </a:endParaRPr>
          </a:p>
        </p:txBody>
      </p:sp>
      <p:sp>
        <p:nvSpPr>
          <p:cNvPr id="267" name="Google Shape;267;p46"/>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a:t>
            </a:r>
            <a:endParaRPr b="1" i="1" sz="2600">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curl -</a:t>
            </a:r>
            <a:r>
              <a:rPr lang="pt-BR" sz="1150">
                <a:solidFill>
                  <a:srgbClr val="C53929"/>
                </a:solidFill>
                <a:latin typeface="Roboto Mono"/>
                <a:ea typeface="Roboto Mono"/>
                <a:cs typeface="Roboto Mono"/>
                <a:sym typeface="Roboto Mono"/>
              </a:rPr>
              <a:t>X</a:t>
            </a:r>
            <a:r>
              <a:rPr lang="pt-BR" sz="1150">
                <a:solidFill>
                  <a:schemeClr val="lt1"/>
                </a:solidFill>
                <a:latin typeface="Roboto Mono"/>
                <a:ea typeface="Roboto Mono"/>
                <a:cs typeface="Roboto Mono"/>
                <a:sym typeface="Roboto Mono"/>
              </a:rPr>
              <a:t> </a:t>
            </a:r>
            <a:r>
              <a:rPr lang="pt-BR" sz="1150">
                <a:solidFill>
                  <a:srgbClr val="C53929"/>
                </a:solidFill>
                <a:latin typeface="Roboto Mono"/>
                <a:ea typeface="Roboto Mono"/>
                <a:cs typeface="Roboto Mono"/>
                <a:sym typeface="Roboto Mono"/>
              </a:rPr>
              <a:t>POST</a:t>
            </a:r>
            <a:r>
              <a:rPr lang="pt-BR" sz="1150">
                <a:solidFill>
                  <a:schemeClr val="lt1"/>
                </a:solidFill>
                <a:latin typeface="Roboto Mono"/>
                <a:ea typeface="Roboto Mono"/>
                <a:cs typeface="Roboto Mono"/>
                <a:sym typeface="Roboto Mono"/>
              </a:rPr>
              <a:t> http://localhost:</a:t>
            </a:r>
            <a:r>
              <a:rPr lang="pt-BR" sz="1150">
                <a:solidFill>
                  <a:srgbClr val="388E3C"/>
                </a:solidFill>
                <a:latin typeface="Roboto Mono"/>
                <a:ea typeface="Roboto Mono"/>
                <a:cs typeface="Roboto Mono"/>
                <a:sym typeface="Roboto Mono"/>
              </a:rPr>
              <a:t>8444</a:t>
            </a:r>
            <a:r>
              <a:rPr lang="pt-BR" sz="1150">
                <a:solidFill>
                  <a:schemeClr val="lt1"/>
                </a:solidFill>
                <a:latin typeface="Roboto Mono"/>
                <a:ea typeface="Roboto Mono"/>
                <a:cs typeface="Roboto Mono"/>
                <a:sym typeface="Roboto Mono"/>
              </a:rPr>
              <a:t>/services/admin-api/plugins --data </a:t>
            </a:r>
            <a:r>
              <a:rPr lang="pt-BR" sz="1150">
                <a:solidFill>
                  <a:srgbClr val="388E3C"/>
                </a:solidFill>
                <a:latin typeface="Roboto Mono"/>
                <a:ea typeface="Roboto Mono"/>
                <a:cs typeface="Roboto Mono"/>
                <a:sym typeface="Roboto Mono"/>
              </a:rPr>
              <a:t>"name=key-auth"</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curl --</a:t>
            </a:r>
            <a:r>
              <a:rPr lang="pt-BR" sz="1150">
                <a:solidFill>
                  <a:srgbClr val="C53929"/>
                </a:solidFill>
                <a:latin typeface="Roboto Mono"/>
                <a:ea typeface="Roboto Mono"/>
                <a:cs typeface="Roboto Mono"/>
                <a:sym typeface="Roboto Mono"/>
              </a:rPr>
              <a:t>location</a:t>
            </a:r>
            <a:r>
              <a:rPr lang="pt-BR" sz="1150">
                <a:solidFill>
                  <a:schemeClr val="lt1"/>
                </a:solidFill>
                <a:latin typeface="Roboto Mono"/>
                <a:ea typeface="Roboto Mono"/>
                <a:cs typeface="Roboto Mono"/>
                <a:sym typeface="Roboto Mono"/>
              </a:rPr>
              <a:t> --request </a:t>
            </a:r>
            <a:r>
              <a:rPr lang="pt-BR" sz="1150">
                <a:solidFill>
                  <a:srgbClr val="C53929"/>
                </a:solidFill>
                <a:latin typeface="Roboto Mono"/>
                <a:ea typeface="Roboto Mono"/>
                <a:cs typeface="Roboto Mono"/>
                <a:sym typeface="Roboto Mono"/>
              </a:rPr>
              <a:t>POST</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'http://localhost:8444/consumers/'</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--form </a:t>
            </a:r>
            <a:r>
              <a:rPr lang="pt-BR" sz="1150">
                <a:solidFill>
                  <a:srgbClr val="388E3C"/>
                </a:solidFill>
                <a:latin typeface="Roboto Mono"/>
                <a:ea typeface="Roboto Mono"/>
                <a:cs typeface="Roboto Mono"/>
                <a:sym typeface="Roboto Mono"/>
              </a:rPr>
              <a:t>'username=konga'</a:t>
            </a:r>
            <a:r>
              <a:rPr lang="pt-BR" sz="1150">
                <a:solidFill>
                  <a:schemeClr val="lt1"/>
                </a:solidFill>
                <a:latin typeface="Roboto Mono"/>
                <a:ea typeface="Roboto Mono"/>
                <a:cs typeface="Roboto Mono"/>
                <a:sym typeface="Roboto Mono"/>
              </a:rPr>
              <a:t>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--form </a:t>
            </a:r>
            <a:r>
              <a:rPr lang="pt-BR" sz="1150">
                <a:solidFill>
                  <a:srgbClr val="388E3C"/>
                </a:solidFill>
                <a:latin typeface="Roboto Mono"/>
                <a:ea typeface="Roboto Mono"/>
                <a:cs typeface="Roboto Mono"/>
                <a:sym typeface="Roboto Mono"/>
              </a:rPr>
              <a:t>'custom_id=cebd360d-3de6-4f8f-81b2-31575fe9846a'</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pt-BR" sz="1150">
                <a:solidFill>
                  <a:schemeClr val="lt1"/>
                </a:solidFill>
                <a:latin typeface="Roboto Mono"/>
                <a:ea typeface="Roboto Mono"/>
                <a:cs typeface="Roboto Mono"/>
                <a:sym typeface="Roboto Mono"/>
              </a:rPr>
              <a:t>curl --</a:t>
            </a:r>
            <a:r>
              <a:rPr lang="pt-BR" sz="1150">
                <a:solidFill>
                  <a:srgbClr val="C53929"/>
                </a:solidFill>
                <a:latin typeface="Roboto Mono"/>
                <a:ea typeface="Roboto Mono"/>
                <a:cs typeface="Roboto Mono"/>
                <a:sym typeface="Roboto Mono"/>
              </a:rPr>
              <a:t>location</a:t>
            </a:r>
            <a:r>
              <a:rPr lang="pt-BR" sz="1150">
                <a:solidFill>
                  <a:schemeClr val="lt1"/>
                </a:solidFill>
                <a:latin typeface="Roboto Mono"/>
                <a:ea typeface="Roboto Mono"/>
                <a:cs typeface="Roboto Mono"/>
                <a:sym typeface="Roboto Mono"/>
              </a:rPr>
              <a:t> --request </a:t>
            </a:r>
            <a:r>
              <a:rPr lang="pt-BR" sz="1150">
                <a:solidFill>
                  <a:srgbClr val="C53929"/>
                </a:solidFill>
                <a:latin typeface="Roboto Mono"/>
                <a:ea typeface="Roboto Mono"/>
                <a:cs typeface="Roboto Mono"/>
                <a:sym typeface="Roboto Mono"/>
              </a:rPr>
              <a:t>POST</a:t>
            </a:r>
            <a:r>
              <a:rPr lang="pt-BR" sz="1150">
                <a:solidFill>
                  <a:schemeClr val="lt1"/>
                </a:solidFill>
                <a:latin typeface="Roboto Mono"/>
                <a:ea typeface="Roboto Mono"/>
                <a:cs typeface="Roboto Mono"/>
                <a:sym typeface="Roboto Mono"/>
              </a:rPr>
              <a:t> </a:t>
            </a:r>
            <a:r>
              <a:rPr lang="pt-BR" sz="1150">
                <a:solidFill>
                  <a:srgbClr val="388E3C"/>
                </a:solidFill>
                <a:latin typeface="Roboto Mono"/>
                <a:ea typeface="Roboto Mono"/>
                <a:cs typeface="Roboto Mono"/>
                <a:sym typeface="Roboto Mono"/>
              </a:rPr>
              <a:t>'http://localhost:</a:t>
            </a:r>
            <a:r>
              <a:rPr lang="pt-BR" sz="1150">
                <a:solidFill>
                  <a:srgbClr val="388E3C"/>
                </a:solidFill>
                <a:latin typeface="Roboto Mono"/>
                <a:ea typeface="Roboto Mono"/>
                <a:cs typeface="Roboto Mono"/>
                <a:sym typeface="Roboto Mono"/>
              </a:rPr>
              <a:t>8444</a:t>
            </a:r>
            <a:r>
              <a:rPr lang="pt-BR" sz="1150">
                <a:solidFill>
                  <a:srgbClr val="388E3C"/>
                </a:solidFill>
                <a:latin typeface="Roboto Mono"/>
                <a:ea typeface="Roboto Mono"/>
                <a:cs typeface="Roboto Mono"/>
                <a:sym typeface="Roboto Mono"/>
              </a:rPr>
              <a:t>/consumers/</a:t>
            </a:r>
            <a:r>
              <a:rPr lang="pt-BR" sz="1150">
                <a:solidFill>
                  <a:srgbClr val="388E3C"/>
                </a:solidFill>
                <a:latin typeface="Roboto Mono"/>
                <a:ea typeface="Roboto Mono"/>
                <a:cs typeface="Roboto Mono"/>
                <a:sym typeface="Roboto Mono"/>
              </a:rPr>
              <a:t>bd9f4b59-422d-42a2-815d-df2cfeaa02dd</a:t>
            </a:r>
            <a:r>
              <a:rPr lang="pt-BR" sz="1150">
                <a:solidFill>
                  <a:srgbClr val="388E3C"/>
                </a:solidFill>
                <a:latin typeface="Roboto Mono"/>
                <a:ea typeface="Roboto Mono"/>
                <a:cs typeface="Roboto Mono"/>
                <a:sym typeface="Roboto Mono"/>
              </a:rPr>
              <a:t>/key-auth'</a:t>
            </a:r>
            <a:endParaRPr sz="1150">
              <a:solidFill>
                <a:srgbClr val="388E3C"/>
              </a:solidFill>
              <a:latin typeface="Roboto Mono"/>
              <a:ea typeface="Roboto Mono"/>
              <a:cs typeface="Roboto Mono"/>
              <a:sym typeface="Roboto Mono"/>
            </a:endParaRPr>
          </a:p>
          <a:p>
            <a:pPr indent="0" lvl="0" marL="0" rtl="0" algn="l">
              <a:lnSpc>
                <a:spcPct val="146739"/>
              </a:lnSpc>
              <a:spcBef>
                <a:spcPts val="0"/>
              </a:spcBef>
              <a:spcAft>
                <a:spcPts val="0"/>
              </a:spcAft>
              <a:buNone/>
            </a:pPr>
            <a:r>
              <a:t/>
            </a:r>
            <a:endParaRPr sz="1150">
              <a:solidFill>
                <a:schemeClr val="lt1"/>
              </a:solidFill>
              <a:latin typeface="Roboto Mono"/>
              <a:ea typeface="Roboto Mono"/>
              <a:cs typeface="Roboto Mono"/>
              <a:sym typeface="Roboto Mono"/>
            </a:endParaRPr>
          </a:p>
        </p:txBody>
      </p:sp>
      <p:sp>
        <p:nvSpPr>
          <p:cNvPr id="273" name="Google Shape;273;p47"/>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a:t>
            </a:r>
            <a:endParaRPr b="1" i="1" sz="26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p:nvPr/>
        </p:nvSpPr>
        <p:spPr>
          <a:xfrm>
            <a:off x="0" y="-25"/>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30"/>
          <p:cNvPicPr preferRelativeResize="0"/>
          <p:nvPr/>
        </p:nvPicPr>
        <p:blipFill>
          <a:blip r:embed="rId3">
            <a:alphaModFix/>
          </a:blip>
          <a:stretch>
            <a:fillRect/>
          </a:stretch>
        </p:blipFill>
        <p:spPr>
          <a:xfrm>
            <a:off x="2671450" y="811638"/>
            <a:ext cx="3801101" cy="38011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6739"/>
              </a:lnSpc>
              <a:spcBef>
                <a:spcPts val="0"/>
              </a:spcBef>
              <a:spcAft>
                <a:spcPts val="0"/>
              </a:spcAft>
              <a:buNone/>
            </a:pPr>
            <a:r>
              <a:t/>
            </a:r>
            <a:endParaRPr sz="1150">
              <a:solidFill>
                <a:schemeClr val="lt1"/>
              </a:solidFill>
              <a:latin typeface="Roboto Mono"/>
              <a:ea typeface="Roboto Mono"/>
              <a:cs typeface="Roboto Mono"/>
              <a:sym typeface="Roboto Mono"/>
            </a:endParaRPr>
          </a:p>
        </p:txBody>
      </p:sp>
      <p:sp>
        <p:nvSpPr>
          <p:cNvPr id="279" name="Google Shape;279;p48"/>
          <p:cNvSpPr txBox="1"/>
          <p:nvPr/>
        </p:nvSpPr>
        <p:spPr>
          <a:xfrm>
            <a:off x="1202850" y="224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a:t>
            </a:r>
            <a:endParaRPr b="1" i="1" sz="2600">
              <a:solidFill>
                <a:srgbClr val="FFFFFF"/>
              </a:solidFill>
              <a:latin typeface="Calibri"/>
              <a:ea typeface="Calibri"/>
              <a:cs typeface="Calibri"/>
              <a:sym typeface="Calibri"/>
            </a:endParaRPr>
          </a:p>
          <a:p>
            <a:pPr indent="0" lvl="0" marL="0" rtl="0" algn="ctr">
              <a:spcBef>
                <a:spcPts val="0"/>
              </a:spcBef>
              <a:spcAft>
                <a:spcPts val="0"/>
              </a:spcAft>
              <a:buNone/>
            </a:pPr>
            <a:r>
              <a:rPr lang="pt-BR" sz="1150" u="sng">
                <a:solidFill>
                  <a:schemeClr val="accent5"/>
                </a:solidFill>
                <a:latin typeface="Roboto Mono"/>
                <a:ea typeface="Roboto Mono"/>
                <a:cs typeface="Roboto Mono"/>
                <a:sym typeface="Roboto Mono"/>
                <a:hlinkClick r:id="rId3">
                  <a:extLst>
                    <a:ext uri="{A12FA001-AC4F-418D-AE19-62706E023703}">
                      <ahyp:hlinkClr val="tx"/>
                    </a:ext>
                  </a:extLst>
                </a:hlinkClick>
              </a:rPr>
              <a:t>http://localhost:1337</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Clr>
                <a:schemeClr val="lt1"/>
              </a:buClr>
              <a:buSzPts val="1100"/>
              <a:buFont typeface="Arial"/>
              <a:buNone/>
            </a:pPr>
            <a:r>
              <a:t/>
            </a:r>
            <a:endParaRPr sz="1150">
              <a:solidFill>
                <a:schemeClr val="lt1"/>
              </a:solidFill>
              <a:latin typeface="Roboto Mono"/>
              <a:ea typeface="Roboto Mono"/>
              <a:cs typeface="Roboto Mono"/>
              <a:sym typeface="Roboto Mono"/>
            </a:endParaRPr>
          </a:p>
          <a:p>
            <a:pPr indent="0" lvl="0" marL="0" rtl="0" algn="l">
              <a:lnSpc>
                <a:spcPct val="146739"/>
              </a:lnSpc>
              <a:spcBef>
                <a:spcPts val="0"/>
              </a:spcBef>
              <a:spcAft>
                <a:spcPts val="0"/>
              </a:spcAft>
              <a:buClr>
                <a:schemeClr val="lt1"/>
              </a:buClr>
              <a:buSzPts val="1100"/>
              <a:buFont typeface="Arial"/>
              <a:buNone/>
            </a:pPr>
            <a:r>
              <a:t/>
            </a:r>
            <a:endParaRPr sz="1150">
              <a:solidFill>
                <a:schemeClr val="lt1"/>
              </a:solidFill>
              <a:latin typeface="Roboto Mono"/>
              <a:ea typeface="Roboto Mono"/>
              <a:cs typeface="Roboto Mono"/>
              <a:sym typeface="Roboto Mono"/>
            </a:endParaRPr>
          </a:p>
          <a:p>
            <a:pPr indent="0" lvl="0" marL="0" rtl="0" algn="ctr">
              <a:spcBef>
                <a:spcPts val="0"/>
              </a:spcBef>
              <a:spcAft>
                <a:spcPts val="0"/>
              </a:spcAft>
              <a:buNone/>
            </a:pPr>
            <a:r>
              <a:rPr b="1" i="1" lang="pt-BR" sz="2600">
                <a:solidFill>
                  <a:srgbClr val="FFFFFF"/>
                </a:solidFill>
                <a:latin typeface="Calibri"/>
                <a:ea typeface="Calibri"/>
                <a:cs typeface="Calibri"/>
                <a:sym typeface="Calibri"/>
              </a:rPr>
              <a:t>	</a:t>
            </a:r>
            <a:endParaRPr b="1" i="1" sz="2600">
              <a:solidFill>
                <a:srgbClr val="FFFFFF"/>
              </a:solidFill>
              <a:latin typeface="Calibri"/>
              <a:ea typeface="Calibri"/>
              <a:cs typeface="Calibri"/>
              <a:sym typeface="Calibri"/>
            </a:endParaRPr>
          </a:p>
        </p:txBody>
      </p:sp>
      <p:pic>
        <p:nvPicPr>
          <p:cNvPr id="280" name="Google Shape;280;p48"/>
          <p:cNvPicPr preferRelativeResize="0"/>
          <p:nvPr/>
        </p:nvPicPr>
        <p:blipFill>
          <a:blip r:embed="rId4">
            <a:alphaModFix/>
          </a:blip>
          <a:stretch>
            <a:fillRect/>
          </a:stretch>
        </p:blipFill>
        <p:spPr>
          <a:xfrm>
            <a:off x="2801176" y="874525"/>
            <a:ext cx="3541650" cy="3317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p:nvPr/>
        </p:nvSpPr>
        <p:spPr>
          <a:xfrm>
            <a:off x="5525025" y="1221150"/>
            <a:ext cx="2495400" cy="25935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9"/>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600">
                <a:solidFill>
                  <a:srgbClr val="FFFFFF"/>
                </a:solidFill>
                <a:latin typeface="Calibri"/>
                <a:ea typeface="Calibri"/>
                <a:cs typeface="Calibri"/>
                <a:sym typeface="Calibri"/>
              </a:rPr>
              <a:t>Projeto de Exemplo</a:t>
            </a:r>
            <a:endParaRPr sz="2600">
              <a:solidFill>
                <a:srgbClr val="FFFFFF"/>
              </a:solidFill>
              <a:latin typeface="Calibri"/>
              <a:ea typeface="Calibri"/>
              <a:cs typeface="Calibri"/>
              <a:sym typeface="Calibri"/>
            </a:endParaRPr>
          </a:p>
        </p:txBody>
      </p:sp>
      <p:sp>
        <p:nvSpPr>
          <p:cNvPr id="287" name="Google Shape;287;p49"/>
          <p:cNvSpPr txBox="1"/>
          <p:nvPr/>
        </p:nvSpPr>
        <p:spPr>
          <a:xfrm>
            <a:off x="612700" y="2213900"/>
            <a:ext cx="4844100" cy="1106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pt-BR" u="sng">
                <a:solidFill>
                  <a:schemeClr val="hlink"/>
                </a:solidFill>
                <a:hlinkClick r:id="rId3"/>
              </a:rPr>
              <a:t>https://github.com/Brigone/spring-boot-hibernate-envers</a:t>
            </a:r>
            <a:endParaRPr sz="2100">
              <a:solidFill>
                <a:srgbClr val="FFFFFF"/>
              </a:solidFill>
              <a:latin typeface="Calibri"/>
              <a:ea typeface="Calibri"/>
              <a:cs typeface="Calibri"/>
              <a:sym typeface="Calibri"/>
            </a:endParaRPr>
          </a:p>
          <a:p>
            <a:pPr indent="0" lvl="0" marL="0" rtl="0" algn="ctr">
              <a:lnSpc>
                <a:spcPct val="200000"/>
              </a:lnSpc>
              <a:spcBef>
                <a:spcPts val="0"/>
              </a:spcBef>
              <a:spcAft>
                <a:spcPts val="0"/>
              </a:spcAft>
              <a:buNone/>
            </a:pPr>
            <a:r>
              <a:t/>
            </a:r>
            <a:endParaRPr sz="2100">
              <a:solidFill>
                <a:srgbClr val="FFFFFF"/>
              </a:solidFill>
              <a:latin typeface="Calibri"/>
              <a:ea typeface="Calibri"/>
              <a:cs typeface="Calibri"/>
              <a:sym typeface="Calibri"/>
            </a:endParaRPr>
          </a:p>
        </p:txBody>
      </p:sp>
      <p:pic>
        <p:nvPicPr>
          <p:cNvPr id="288" name="Google Shape;288;p49"/>
          <p:cNvPicPr preferRelativeResize="0"/>
          <p:nvPr/>
        </p:nvPicPr>
        <p:blipFill>
          <a:blip r:embed="rId4">
            <a:alphaModFix/>
          </a:blip>
          <a:stretch>
            <a:fillRect/>
          </a:stretch>
        </p:blipFill>
        <p:spPr>
          <a:xfrm>
            <a:off x="5648775" y="1393950"/>
            <a:ext cx="2247900" cy="224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nvSpPr>
        <p:spPr>
          <a:xfrm>
            <a:off x="4286925" y="550900"/>
            <a:ext cx="4270200" cy="44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solidFill>
                  <a:srgbClr val="434343"/>
                </a:solidFill>
                <a:latin typeface="Montserrat"/>
                <a:ea typeface="Montserrat"/>
                <a:cs typeface="Montserrat"/>
                <a:sym typeface="Montserrat"/>
              </a:rPr>
              <a:t>Sobre o </a:t>
            </a:r>
            <a:r>
              <a:rPr b="1" lang="pt-BR" sz="3000">
                <a:solidFill>
                  <a:srgbClr val="FEA100"/>
                </a:solidFill>
                <a:latin typeface="Montserrat"/>
                <a:ea typeface="Montserrat"/>
                <a:cs typeface="Montserrat"/>
                <a:sym typeface="Montserrat"/>
              </a:rPr>
              <a:t>palestrante</a:t>
            </a:r>
            <a:endParaRPr b="1" sz="3000">
              <a:solidFill>
                <a:srgbClr val="FEA100"/>
              </a:solidFill>
              <a:latin typeface="Montserrat"/>
              <a:ea typeface="Montserrat"/>
              <a:cs typeface="Montserrat"/>
              <a:sym typeface="Montserrat"/>
            </a:endParaRPr>
          </a:p>
        </p:txBody>
      </p:sp>
      <p:sp>
        <p:nvSpPr>
          <p:cNvPr id="146" name="Google Shape;146;p31"/>
          <p:cNvSpPr txBox="1"/>
          <p:nvPr/>
        </p:nvSpPr>
        <p:spPr>
          <a:xfrm>
            <a:off x="4367475" y="2105875"/>
            <a:ext cx="4109100" cy="932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900"/>
              </a:spcBef>
              <a:spcAft>
                <a:spcPts val="0"/>
              </a:spcAft>
              <a:buClr>
                <a:schemeClr val="dk1"/>
              </a:buClr>
              <a:buSzPts val="1100"/>
              <a:buFont typeface="Arial"/>
              <a:buNone/>
            </a:pPr>
            <a:r>
              <a:rPr lang="pt-BR" sz="1200">
                <a:solidFill>
                  <a:srgbClr val="666666"/>
                </a:solidFill>
                <a:latin typeface="Montserrat"/>
                <a:ea typeface="Montserrat"/>
                <a:cs typeface="Montserrat"/>
                <a:sym typeface="Montserrat"/>
              </a:rPr>
              <a:t>24 anos, natural de Campinas.</a:t>
            </a:r>
            <a:endParaRPr sz="1200">
              <a:solidFill>
                <a:srgbClr val="666666"/>
              </a:solidFill>
              <a:latin typeface="Montserrat"/>
              <a:ea typeface="Montserrat"/>
              <a:cs typeface="Montserrat"/>
              <a:sym typeface="Montserrat"/>
            </a:endParaRPr>
          </a:p>
          <a:p>
            <a:pPr indent="0" lvl="0" marL="0" rtl="0" algn="just">
              <a:lnSpc>
                <a:spcPct val="115000"/>
              </a:lnSpc>
              <a:spcBef>
                <a:spcPts val="900"/>
              </a:spcBef>
              <a:spcAft>
                <a:spcPts val="0"/>
              </a:spcAft>
              <a:buClr>
                <a:schemeClr val="dk1"/>
              </a:buClr>
              <a:buSzPts val="1100"/>
              <a:buFont typeface="Arial"/>
              <a:buNone/>
            </a:pPr>
            <a:r>
              <a:rPr lang="pt-BR" sz="1200">
                <a:solidFill>
                  <a:srgbClr val="666666"/>
                </a:solidFill>
                <a:latin typeface="Montserrat"/>
                <a:ea typeface="Montserrat"/>
                <a:cs typeface="Montserrat"/>
                <a:sym typeface="Montserrat"/>
              </a:rPr>
              <a:t>Formado em Sistema de Informação pela PUC-Campinas. </a:t>
            </a:r>
            <a:endParaRPr sz="1200">
              <a:solidFill>
                <a:srgbClr val="666666"/>
              </a:solidFill>
              <a:latin typeface="Montserrat"/>
              <a:ea typeface="Montserrat"/>
              <a:cs typeface="Montserrat"/>
              <a:sym typeface="Montserrat"/>
            </a:endParaRPr>
          </a:p>
          <a:p>
            <a:pPr indent="0" lvl="0" marL="0" rtl="0" algn="just">
              <a:lnSpc>
                <a:spcPct val="115000"/>
              </a:lnSpc>
              <a:spcBef>
                <a:spcPts val="900"/>
              </a:spcBef>
              <a:spcAft>
                <a:spcPts val="0"/>
              </a:spcAft>
              <a:buClr>
                <a:schemeClr val="dk1"/>
              </a:buClr>
              <a:buSzPts val="1100"/>
              <a:buFont typeface="Arial"/>
              <a:buNone/>
            </a:pPr>
            <a:r>
              <a:rPr lang="pt-BR" sz="1200">
                <a:solidFill>
                  <a:srgbClr val="666666"/>
                </a:solidFill>
                <a:latin typeface="Montserrat"/>
                <a:ea typeface="Montserrat"/>
                <a:cs typeface="Montserrat"/>
                <a:sym typeface="Montserrat"/>
              </a:rPr>
              <a:t>Entrou na Stoom em 2017 como estagiário atuando no projeto da Meu Móvel de Madeira, foi Tech Lead na equipe responsável pela sustentação do site de clientes como Tenda Atacado, Suzano Celulose e Bifarma. Hoje atua como desenvolvedor no time SaaS.</a:t>
            </a:r>
            <a:endParaRPr sz="1200">
              <a:solidFill>
                <a:srgbClr val="666666"/>
              </a:solidFill>
              <a:latin typeface="Montserrat"/>
              <a:ea typeface="Montserrat"/>
              <a:cs typeface="Montserrat"/>
              <a:sym typeface="Montserrat"/>
            </a:endParaRPr>
          </a:p>
        </p:txBody>
      </p:sp>
      <p:sp>
        <p:nvSpPr>
          <p:cNvPr id="147" name="Google Shape;147;p31"/>
          <p:cNvSpPr txBox="1"/>
          <p:nvPr/>
        </p:nvSpPr>
        <p:spPr>
          <a:xfrm>
            <a:off x="205001" y="4158100"/>
            <a:ext cx="2904900" cy="44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2400">
                <a:solidFill>
                  <a:srgbClr val="FFFFFF"/>
                </a:solidFill>
                <a:latin typeface="Montserrat"/>
                <a:ea typeface="Montserrat"/>
                <a:cs typeface="Montserrat"/>
                <a:sym typeface="Montserrat"/>
              </a:rPr>
              <a:t>como</a:t>
            </a:r>
            <a:r>
              <a:rPr lang="pt-BR" sz="2400">
                <a:solidFill>
                  <a:srgbClr val="FFFFFF"/>
                </a:solidFill>
                <a:latin typeface="Montserrat SemiBold"/>
                <a:ea typeface="Montserrat SemiBold"/>
                <a:cs typeface="Montserrat SemiBold"/>
                <a:sym typeface="Montserrat SemiBold"/>
              </a:rPr>
              <a:t> </a:t>
            </a:r>
            <a:endParaRPr sz="2400">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None/>
            </a:pPr>
            <a:r>
              <a:rPr b="1" lang="pt-BR" sz="2400">
                <a:solidFill>
                  <a:srgbClr val="FEA100"/>
                </a:solidFill>
                <a:latin typeface="Montserrat"/>
                <a:ea typeface="Montserrat"/>
                <a:cs typeface="Montserrat"/>
                <a:sym typeface="Montserrat"/>
              </a:rPr>
              <a:t>trabalhamos</a:t>
            </a:r>
            <a:endParaRPr b="1" sz="2400">
              <a:solidFill>
                <a:srgbClr val="FEA100"/>
              </a:solidFill>
              <a:latin typeface="Montserrat"/>
              <a:ea typeface="Montserrat"/>
              <a:cs typeface="Montserrat"/>
              <a:sym typeface="Montserrat"/>
            </a:endParaRPr>
          </a:p>
        </p:txBody>
      </p:sp>
      <p:sp>
        <p:nvSpPr>
          <p:cNvPr id="148" name="Google Shape;148;p31"/>
          <p:cNvSpPr/>
          <p:nvPr/>
        </p:nvSpPr>
        <p:spPr>
          <a:xfrm>
            <a:off x="-10150" y="-14200"/>
            <a:ext cx="3855000" cy="5143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1"/>
          <p:cNvSpPr txBox="1"/>
          <p:nvPr/>
        </p:nvSpPr>
        <p:spPr>
          <a:xfrm>
            <a:off x="5527575" y="1450175"/>
            <a:ext cx="1788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434343"/>
                </a:solidFill>
                <a:latin typeface="Montserrat"/>
                <a:ea typeface="Montserrat"/>
                <a:cs typeface="Montserrat"/>
                <a:sym typeface="Montserrat"/>
              </a:rPr>
              <a:t>Henrique Brigone</a:t>
            </a:r>
            <a:endParaRPr>
              <a:solidFill>
                <a:srgbClr val="434343"/>
              </a:solidFill>
              <a:latin typeface="Montserrat"/>
              <a:ea typeface="Montserrat"/>
              <a:cs typeface="Montserrat"/>
              <a:sym typeface="Montserrat"/>
            </a:endParaRPr>
          </a:p>
        </p:txBody>
      </p:sp>
      <p:pic>
        <p:nvPicPr>
          <p:cNvPr id="150" name="Google Shape;150;p31"/>
          <p:cNvPicPr preferRelativeResize="0"/>
          <p:nvPr/>
        </p:nvPicPr>
        <p:blipFill rotWithShape="1">
          <a:blip r:embed="rId3">
            <a:alphaModFix amt="80000"/>
          </a:blip>
          <a:srcRect b="279" l="18273" r="6775" t="-280"/>
          <a:stretch/>
        </p:blipFill>
        <p:spPr>
          <a:xfrm>
            <a:off x="-10150" y="-14200"/>
            <a:ext cx="3855000" cy="5143500"/>
          </a:xfrm>
          <a:prstGeom prst="rect">
            <a:avLst/>
          </a:prstGeom>
          <a:noFill/>
          <a:ln>
            <a:noFill/>
          </a:ln>
        </p:spPr>
      </p:pic>
      <p:pic>
        <p:nvPicPr>
          <p:cNvPr id="151" name="Google Shape;151;p31"/>
          <p:cNvPicPr preferRelativeResize="0"/>
          <p:nvPr/>
        </p:nvPicPr>
        <p:blipFill>
          <a:blip r:embed="rId4">
            <a:alphaModFix/>
          </a:blip>
          <a:stretch>
            <a:fillRect/>
          </a:stretch>
        </p:blipFill>
        <p:spPr>
          <a:xfrm>
            <a:off x="136879" y="158450"/>
            <a:ext cx="851774" cy="19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2985150" y="141414"/>
            <a:ext cx="3173700" cy="41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pt-BR" sz="3600">
                <a:solidFill>
                  <a:srgbClr val="434343"/>
                </a:solidFill>
                <a:latin typeface="Montserrat"/>
                <a:ea typeface="Montserrat"/>
                <a:cs typeface="Montserrat"/>
                <a:sym typeface="Montserrat"/>
              </a:rPr>
              <a:t>AGENDA</a:t>
            </a:r>
            <a:endParaRPr b="1" sz="3600">
              <a:solidFill>
                <a:srgbClr val="434343"/>
              </a:solidFill>
              <a:latin typeface="Montserrat"/>
              <a:ea typeface="Montserrat"/>
              <a:cs typeface="Montserrat"/>
              <a:sym typeface="Montserrat"/>
            </a:endParaRPr>
          </a:p>
        </p:txBody>
      </p:sp>
      <p:pic>
        <p:nvPicPr>
          <p:cNvPr id="157" name="Google Shape;157;p32"/>
          <p:cNvPicPr preferRelativeResize="0"/>
          <p:nvPr/>
        </p:nvPicPr>
        <p:blipFill>
          <a:blip r:embed="rId3">
            <a:alphaModFix/>
          </a:blip>
          <a:stretch>
            <a:fillRect/>
          </a:stretch>
        </p:blipFill>
        <p:spPr>
          <a:xfrm>
            <a:off x="5935125" y="1115537"/>
            <a:ext cx="2715699" cy="3362374"/>
          </a:xfrm>
          <a:prstGeom prst="rect">
            <a:avLst/>
          </a:prstGeom>
          <a:noFill/>
          <a:ln>
            <a:noFill/>
          </a:ln>
        </p:spPr>
      </p:pic>
      <p:sp>
        <p:nvSpPr>
          <p:cNvPr id="158" name="Google Shape;158;p32"/>
          <p:cNvSpPr/>
          <p:nvPr/>
        </p:nvSpPr>
        <p:spPr>
          <a:xfrm>
            <a:off x="6283479" y="1438019"/>
            <a:ext cx="2068200" cy="272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sz="1300">
                <a:solidFill>
                  <a:srgbClr val="FAC632"/>
                </a:solidFill>
                <a:latin typeface="Open Sans"/>
                <a:ea typeface="Open Sans"/>
                <a:cs typeface="Open Sans"/>
                <a:sym typeface="Open Sans"/>
              </a:rPr>
              <a:t>Crie novas funcionalidades</a:t>
            </a:r>
            <a:endParaRPr sz="1300">
              <a:solidFill>
                <a:srgbClr val="FAC632"/>
              </a:solidFill>
              <a:latin typeface="Open Sans"/>
              <a:ea typeface="Open Sans"/>
              <a:cs typeface="Open Sans"/>
              <a:sym typeface="Open Sans"/>
            </a:endParaRPr>
          </a:p>
        </p:txBody>
      </p:sp>
      <p:pic>
        <p:nvPicPr>
          <p:cNvPr id="159" name="Google Shape;159;p32"/>
          <p:cNvPicPr preferRelativeResize="0"/>
          <p:nvPr/>
        </p:nvPicPr>
        <p:blipFill>
          <a:blip r:embed="rId4">
            <a:alphaModFix/>
          </a:blip>
          <a:stretch>
            <a:fillRect/>
          </a:stretch>
        </p:blipFill>
        <p:spPr>
          <a:xfrm>
            <a:off x="6258854" y="2329626"/>
            <a:ext cx="2068236" cy="1543650"/>
          </a:xfrm>
          <a:prstGeom prst="rect">
            <a:avLst/>
          </a:prstGeom>
          <a:noFill/>
          <a:ln>
            <a:noFill/>
          </a:ln>
        </p:spPr>
      </p:pic>
      <p:pic>
        <p:nvPicPr>
          <p:cNvPr id="160" name="Google Shape;160;p32"/>
          <p:cNvPicPr preferRelativeResize="0"/>
          <p:nvPr/>
        </p:nvPicPr>
        <p:blipFill>
          <a:blip r:embed="rId5">
            <a:alphaModFix/>
          </a:blip>
          <a:stretch>
            <a:fillRect/>
          </a:stretch>
        </p:blipFill>
        <p:spPr>
          <a:xfrm>
            <a:off x="4138900" y="4779761"/>
            <a:ext cx="866201" cy="200900"/>
          </a:xfrm>
          <a:prstGeom prst="rect">
            <a:avLst/>
          </a:prstGeom>
          <a:noFill/>
          <a:ln>
            <a:noFill/>
          </a:ln>
        </p:spPr>
      </p:pic>
      <p:sp>
        <p:nvSpPr>
          <p:cNvPr id="161" name="Google Shape;161;p32"/>
          <p:cNvSpPr txBox="1"/>
          <p:nvPr/>
        </p:nvSpPr>
        <p:spPr>
          <a:xfrm>
            <a:off x="654425" y="1296713"/>
            <a:ext cx="42027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Montserrat Medium"/>
              <a:buChar char="●"/>
            </a:pPr>
            <a:r>
              <a:rPr lang="pt-BR">
                <a:latin typeface="Montserrat Medium"/>
                <a:ea typeface="Montserrat Medium"/>
                <a:cs typeface="Montserrat Medium"/>
                <a:sym typeface="Montserrat Medium"/>
              </a:rPr>
              <a:t>O que é API Gateway.</a:t>
            </a:r>
            <a:endParaRPr>
              <a:latin typeface="Montserrat Medium"/>
              <a:ea typeface="Montserrat Medium"/>
              <a:cs typeface="Montserrat Medium"/>
              <a:sym typeface="Montserrat Medium"/>
            </a:endParaRPr>
          </a:p>
          <a:p>
            <a:pPr indent="-317500" lvl="0" marL="457200" rtl="0" algn="l">
              <a:lnSpc>
                <a:spcPct val="200000"/>
              </a:lnSpc>
              <a:spcBef>
                <a:spcPts val="0"/>
              </a:spcBef>
              <a:spcAft>
                <a:spcPts val="0"/>
              </a:spcAft>
              <a:buSzPts val="1400"/>
              <a:buFont typeface="Montserrat Medium"/>
              <a:buChar char="●"/>
            </a:pPr>
            <a:r>
              <a:rPr lang="pt-BR">
                <a:latin typeface="Montserrat Medium"/>
                <a:ea typeface="Montserrat Medium"/>
                <a:cs typeface="Montserrat Medium"/>
                <a:sym typeface="Montserrat Medium"/>
              </a:rPr>
              <a:t>Necessidades.</a:t>
            </a:r>
            <a:endParaRPr>
              <a:latin typeface="Montserrat Medium"/>
              <a:ea typeface="Montserrat Medium"/>
              <a:cs typeface="Montserrat Medium"/>
              <a:sym typeface="Montserrat Medium"/>
            </a:endParaRPr>
          </a:p>
          <a:p>
            <a:pPr indent="-317500" lvl="0" marL="457200" rtl="0" algn="l">
              <a:lnSpc>
                <a:spcPct val="200000"/>
              </a:lnSpc>
              <a:spcBef>
                <a:spcPts val="0"/>
              </a:spcBef>
              <a:spcAft>
                <a:spcPts val="0"/>
              </a:spcAft>
              <a:buSzPts val="1400"/>
              <a:buFont typeface="Montserrat Medium"/>
              <a:buChar char="●"/>
            </a:pPr>
            <a:r>
              <a:rPr lang="pt-BR">
                <a:latin typeface="Montserrat Medium"/>
                <a:ea typeface="Montserrat Medium"/>
                <a:cs typeface="Montserrat Medium"/>
                <a:sym typeface="Montserrat Medium"/>
              </a:rPr>
              <a:t>Kong + Konga.</a:t>
            </a:r>
            <a:endParaRPr>
              <a:latin typeface="Montserrat Medium"/>
              <a:ea typeface="Montserrat Medium"/>
              <a:cs typeface="Montserrat Medium"/>
              <a:sym typeface="Montserrat Medium"/>
            </a:endParaRPr>
          </a:p>
          <a:p>
            <a:pPr indent="-317500" lvl="0" marL="457200" rtl="0" algn="l">
              <a:lnSpc>
                <a:spcPct val="200000"/>
              </a:lnSpc>
              <a:spcBef>
                <a:spcPts val="0"/>
              </a:spcBef>
              <a:spcAft>
                <a:spcPts val="0"/>
              </a:spcAft>
              <a:buSzPts val="1400"/>
              <a:buFont typeface="Montserrat Medium"/>
              <a:buChar char="●"/>
            </a:pPr>
            <a:r>
              <a:rPr lang="pt-BR">
                <a:latin typeface="Montserrat Medium"/>
                <a:ea typeface="Montserrat Medium"/>
                <a:cs typeface="Montserrat Medium"/>
                <a:sym typeface="Montserrat Medium"/>
              </a:rPr>
              <a:t>Prática e exemplos.</a:t>
            </a:r>
            <a:endParaRPr>
              <a:latin typeface="Montserrat Medium"/>
              <a:ea typeface="Montserrat Medium"/>
              <a:cs typeface="Montserrat Medium"/>
              <a:sym typeface="Montserrat Medium"/>
            </a:endParaRPr>
          </a:p>
          <a:p>
            <a:pPr indent="-317500" lvl="0" marL="457200" rtl="0" algn="l">
              <a:lnSpc>
                <a:spcPct val="200000"/>
              </a:lnSpc>
              <a:spcBef>
                <a:spcPts val="0"/>
              </a:spcBef>
              <a:spcAft>
                <a:spcPts val="0"/>
              </a:spcAft>
              <a:buSzPts val="1400"/>
              <a:buFont typeface="Montserrat Medium"/>
              <a:buChar char="●"/>
            </a:pPr>
            <a:r>
              <a:rPr lang="pt-BR">
                <a:latin typeface="Montserrat Medium"/>
                <a:ea typeface="Montserrat Medium"/>
                <a:cs typeface="Montserrat Medium"/>
                <a:sym typeface="Montserrat Medium"/>
              </a:rPr>
              <a:t>Vagas!!!</a:t>
            </a:r>
            <a:endParaRPr>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nvSpPr>
        <p:spPr>
          <a:xfrm>
            <a:off x="1356150" y="97775"/>
            <a:ext cx="6431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latin typeface="Calibri"/>
              <a:ea typeface="Calibri"/>
              <a:cs typeface="Calibri"/>
              <a:sym typeface="Calibri"/>
            </a:endParaRPr>
          </a:p>
        </p:txBody>
      </p:sp>
      <p:pic>
        <p:nvPicPr>
          <p:cNvPr id="167" name="Google Shape;167;p33"/>
          <p:cNvPicPr preferRelativeResize="0"/>
          <p:nvPr/>
        </p:nvPicPr>
        <p:blipFill rotWithShape="1">
          <a:blip r:embed="rId3">
            <a:alphaModFix/>
          </a:blip>
          <a:srcRect b="44304" l="30313" r="30317" t="37974"/>
          <a:stretch/>
        </p:blipFill>
        <p:spPr>
          <a:xfrm>
            <a:off x="4037829" y="4564512"/>
            <a:ext cx="1068341" cy="270521"/>
          </a:xfrm>
          <a:prstGeom prst="rect">
            <a:avLst/>
          </a:prstGeom>
          <a:noFill/>
          <a:ln>
            <a:noFill/>
          </a:ln>
        </p:spPr>
      </p:pic>
      <p:pic>
        <p:nvPicPr>
          <p:cNvPr id="168" name="Google Shape;168;p33"/>
          <p:cNvPicPr preferRelativeResize="0"/>
          <p:nvPr/>
        </p:nvPicPr>
        <p:blipFill rotWithShape="1">
          <a:blip r:embed="rId3">
            <a:alphaModFix/>
          </a:blip>
          <a:srcRect b="37721" l="30313" r="30317" t="55696"/>
          <a:stretch/>
        </p:blipFill>
        <p:spPr>
          <a:xfrm>
            <a:off x="4037829" y="4835033"/>
            <a:ext cx="1068341" cy="100481"/>
          </a:xfrm>
          <a:prstGeom prst="rect">
            <a:avLst/>
          </a:prstGeom>
          <a:noFill/>
          <a:ln>
            <a:noFill/>
          </a:ln>
        </p:spPr>
      </p:pic>
      <p:sp>
        <p:nvSpPr>
          <p:cNvPr id="169" name="Google Shape;169;p33"/>
          <p:cNvSpPr txBox="1"/>
          <p:nvPr/>
        </p:nvSpPr>
        <p:spPr>
          <a:xfrm>
            <a:off x="541025" y="1423125"/>
            <a:ext cx="8064600" cy="16053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FFFFFF"/>
              </a:buClr>
              <a:buSzPts val="1700"/>
              <a:buFont typeface="Calibri"/>
              <a:buChar char="●"/>
            </a:pPr>
            <a:r>
              <a:rPr lang="pt-BR" sz="1700">
                <a:solidFill>
                  <a:srgbClr val="FFFFFF"/>
                </a:solidFill>
                <a:latin typeface="Calibri"/>
                <a:ea typeface="Calibri"/>
                <a:cs typeface="Calibri"/>
                <a:sym typeface="Calibri"/>
              </a:rPr>
              <a:t>Com a migração de várias empresas e projetos para arquitetura de microsserviços.</a:t>
            </a:r>
            <a:endParaRPr sz="1700">
              <a:solidFill>
                <a:srgbClr val="FFFFFF"/>
              </a:solidFill>
              <a:latin typeface="Calibri"/>
              <a:ea typeface="Calibri"/>
              <a:cs typeface="Calibri"/>
              <a:sym typeface="Calibri"/>
            </a:endParaRPr>
          </a:p>
          <a:p>
            <a:pPr indent="-336550" lvl="0" marL="457200" rtl="0" algn="l">
              <a:lnSpc>
                <a:spcPct val="200000"/>
              </a:lnSpc>
              <a:spcBef>
                <a:spcPts val="0"/>
              </a:spcBef>
              <a:spcAft>
                <a:spcPts val="0"/>
              </a:spcAft>
              <a:buClr>
                <a:srgbClr val="FFFFFF"/>
              </a:buClr>
              <a:buSzPts val="1700"/>
              <a:buFont typeface="Calibri"/>
              <a:buChar char="●"/>
            </a:pPr>
            <a:r>
              <a:rPr lang="pt-BR" sz="1700">
                <a:solidFill>
                  <a:srgbClr val="FFFFFF"/>
                </a:solidFill>
                <a:latin typeface="Calibri"/>
                <a:ea typeface="Calibri"/>
                <a:cs typeface="Calibri"/>
                <a:sym typeface="Calibri"/>
              </a:rPr>
              <a:t>O API Gateway é um middleware que fica entre o aplicativo cliente e o aplicativo do lado do servidor.</a:t>
            </a:r>
            <a:endParaRPr sz="1700">
              <a:solidFill>
                <a:srgbClr val="FFFFFF"/>
              </a:solidFill>
              <a:latin typeface="Calibri"/>
              <a:ea typeface="Calibri"/>
              <a:cs typeface="Calibri"/>
              <a:sym typeface="Calibri"/>
            </a:endParaRPr>
          </a:p>
          <a:p>
            <a:pPr indent="0" lvl="0" marL="457200" rtl="0" algn="l">
              <a:lnSpc>
                <a:spcPct val="200000"/>
              </a:lnSpc>
              <a:spcBef>
                <a:spcPts val="0"/>
              </a:spcBef>
              <a:spcAft>
                <a:spcPts val="0"/>
              </a:spcAft>
              <a:buNone/>
            </a:pPr>
            <a:r>
              <a:t/>
            </a:r>
            <a:endParaRPr sz="1700">
              <a:solidFill>
                <a:srgbClr val="FFFFFF"/>
              </a:solidFill>
              <a:latin typeface="Calibri"/>
              <a:ea typeface="Calibri"/>
              <a:cs typeface="Calibri"/>
              <a:sym typeface="Calibri"/>
            </a:endParaRPr>
          </a:p>
        </p:txBody>
      </p:sp>
      <p:sp>
        <p:nvSpPr>
          <p:cNvPr id="170" name="Google Shape;170;p33"/>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600">
                <a:solidFill>
                  <a:srgbClr val="FFFFFF"/>
                </a:solidFill>
                <a:latin typeface="Calibri"/>
                <a:ea typeface="Calibri"/>
                <a:cs typeface="Calibri"/>
                <a:sym typeface="Calibri"/>
              </a:rPr>
              <a:t>API Gateway</a:t>
            </a:r>
            <a:endParaRPr sz="26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nvSpPr>
        <p:spPr>
          <a:xfrm>
            <a:off x="1356150" y="97775"/>
            <a:ext cx="6431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latin typeface="Calibri"/>
              <a:ea typeface="Calibri"/>
              <a:cs typeface="Calibri"/>
              <a:sym typeface="Calibri"/>
            </a:endParaRPr>
          </a:p>
        </p:txBody>
      </p:sp>
      <p:pic>
        <p:nvPicPr>
          <p:cNvPr id="176" name="Google Shape;176;p34"/>
          <p:cNvPicPr preferRelativeResize="0"/>
          <p:nvPr/>
        </p:nvPicPr>
        <p:blipFill rotWithShape="1">
          <a:blip r:embed="rId3">
            <a:alphaModFix/>
          </a:blip>
          <a:srcRect b="44304" l="30313" r="30317" t="37974"/>
          <a:stretch/>
        </p:blipFill>
        <p:spPr>
          <a:xfrm>
            <a:off x="4037829" y="4564512"/>
            <a:ext cx="1068341" cy="270521"/>
          </a:xfrm>
          <a:prstGeom prst="rect">
            <a:avLst/>
          </a:prstGeom>
          <a:noFill/>
          <a:ln>
            <a:noFill/>
          </a:ln>
        </p:spPr>
      </p:pic>
      <p:pic>
        <p:nvPicPr>
          <p:cNvPr id="177" name="Google Shape;177;p34"/>
          <p:cNvPicPr preferRelativeResize="0"/>
          <p:nvPr/>
        </p:nvPicPr>
        <p:blipFill rotWithShape="1">
          <a:blip r:embed="rId3">
            <a:alphaModFix/>
          </a:blip>
          <a:srcRect b="37721" l="30313" r="30317" t="55696"/>
          <a:stretch/>
        </p:blipFill>
        <p:spPr>
          <a:xfrm>
            <a:off x="4037829" y="4835033"/>
            <a:ext cx="1068341" cy="100481"/>
          </a:xfrm>
          <a:prstGeom prst="rect">
            <a:avLst/>
          </a:prstGeom>
          <a:noFill/>
          <a:ln>
            <a:noFill/>
          </a:ln>
        </p:spPr>
      </p:pic>
      <p:sp>
        <p:nvSpPr>
          <p:cNvPr id="178" name="Google Shape;178;p34"/>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600">
                <a:solidFill>
                  <a:srgbClr val="FFFFFF"/>
                </a:solidFill>
                <a:latin typeface="Calibri"/>
                <a:ea typeface="Calibri"/>
                <a:cs typeface="Calibri"/>
                <a:sym typeface="Calibri"/>
              </a:rPr>
              <a:t>Aplicação monolítica</a:t>
            </a:r>
            <a:endParaRPr sz="2600">
              <a:solidFill>
                <a:srgbClr val="FFFFFF"/>
              </a:solidFill>
              <a:latin typeface="Calibri"/>
              <a:ea typeface="Calibri"/>
              <a:cs typeface="Calibri"/>
              <a:sym typeface="Calibri"/>
            </a:endParaRPr>
          </a:p>
        </p:txBody>
      </p:sp>
      <p:pic>
        <p:nvPicPr>
          <p:cNvPr id="179" name="Google Shape;179;p34"/>
          <p:cNvPicPr preferRelativeResize="0"/>
          <p:nvPr/>
        </p:nvPicPr>
        <p:blipFill>
          <a:blip r:embed="rId4">
            <a:alphaModFix/>
          </a:blip>
          <a:stretch>
            <a:fillRect/>
          </a:stretch>
        </p:blipFill>
        <p:spPr>
          <a:xfrm>
            <a:off x="947088" y="848239"/>
            <a:ext cx="7249814" cy="3655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nvSpPr>
        <p:spPr>
          <a:xfrm>
            <a:off x="1356150" y="97775"/>
            <a:ext cx="6431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latin typeface="Calibri"/>
              <a:ea typeface="Calibri"/>
              <a:cs typeface="Calibri"/>
              <a:sym typeface="Calibri"/>
            </a:endParaRPr>
          </a:p>
        </p:txBody>
      </p:sp>
      <p:pic>
        <p:nvPicPr>
          <p:cNvPr id="185" name="Google Shape;185;p35"/>
          <p:cNvPicPr preferRelativeResize="0"/>
          <p:nvPr/>
        </p:nvPicPr>
        <p:blipFill rotWithShape="1">
          <a:blip r:embed="rId3">
            <a:alphaModFix/>
          </a:blip>
          <a:srcRect b="44304" l="30313" r="30317" t="37974"/>
          <a:stretch/>
        </p:blipFill>
        <p:spPr>
          <a:xfrm>
            <a:off x="4037829" y="4564512"/>
            <a:ext cx="1068341" cy="270521"/>
          </a:xfrm>
          <a:prstGeom prst="rect">
            <a:avLst/>
          </a:prstGeom>
          <a:noFill/>
          <a:ln>
            <a:noFill/>
          </a:ln>
        </p:spPr>
      </p:pic>
      <p:pic>
        <p:nvPicPr>
          <p:cNvPr id="186" name="Google Shape;186;p35"/>
          <p:cNvPicPr preferRelativeResize="0"/>
          <p:nvPr/>
        </p:nvPicPr>
        <p:blipFill rotWithShape="1">
          <a:blip r:embed="rId3">
            <a:alphaModFix/>
          </a:blip>
          <a:srcRect b="37721" l="30313" r="30317" t="55696"/>
          <a:stretch/>
        </p:blipFill>
        <p:spPr>
          <a:xfrm>
            <a:off x="4037829" y="4835033"/>
            <a:ext cx="1068341" cy="100481"/>
          </a:xfrm>
          <a:prstGeom prst="rect">
            <a:avLst/>
          </a:prstGeom>
          <a:noFill/>
          <a:ln>
            <a:noFill/>
          </a:ln>
        </p:spPr>
      </p:pic>
      <p:sp>
        <p:nvSpPr>
          <p:cNvPr id="187" name="Google Shape;187;p35"/>
          <p:cNvSpPr txBox="1"/>
          <p:nvPr/>
        </p:nvSpPr>
        <p:spPr>
          <a:xfrm>
            <a:off x="1202850" y="-152411"/>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600">
                <a:solidFill>
                  <a:srgbClr val="FFFFFF"/>
                </a:solidFill>
                <a:latin typeface="Calibri"/>
                <a:ea typeface="Calibri"/>
                <a:cs typeface="Calibri"/>
                <a:sym typeface="Calibri"/>
              </a:rPr>
              <a:t>Aplicação microsserviços</a:t>
            </a:r>
            <a:endParaRPr sz="2600">
              <a:solidFill>
                <a:srgbClr val="FFFFFF"/>
              </a:solidFill>
              <a:latin typeface="Calibri"/>
              <a:ea typeface="Calibri"/>
              <a:cs typeface="Calibri"/>
              <a:sym typeface="Calibri"/>
            </a:endParaRPr>
          </a:p>
          <a:p>
            <a:pPr indent="0" lvl="0" marL="0" rtl="0" algn="ctr">
              <a:spcBef>
                <a:spcPts val="0"/>
              </a:spcBef>
              <a:spcAft>
                <a:spcPts val="0"/>
              </a:spcAft>
              <a:buNone/>
            </a:pPr>
            <a:r>
              <a:rPr lang="pt-BR" sz="2000">
                <a:solidFill>
                  <a:srgbClr val="FFFFFF"/>
                </a:solidFill>
                <a:latin typeface="Calibri"/>
                <a:ea typeface="Calibri"/>
                <a:cs typeface="Calibri"/>
                <a:sym typeface="Calibri"/>
              </a:rPr>
              <a:t>(Comunicação direta de cliente para microsserviço)</a:t>
            </a:r>
            <a:endParaRPr sz="2000">
              <a:solidFill>
                <a:srgbClr val="FFFFFF"/>
              </a:solidFill>
              <a:latin typeface="Calibri"/>
              <a:ea typeface="Calibri"/>
              <a:cs typeface="Calibri"/>
              <a:sym typeface="Calibri"/>
            </a:endParaRPr>
          </a:p>
        </p:txBody>
      </p:sp>
      <p:pic>
        <p:nvPicPr>
          <p:cNvPr id="188" name="Google Shape;188;p35"/>
          <p:cNvPicPr preferRelativeResize="0"/>
          <p:nvPr/>
        </p:nvPicPr>
        <p:blipFill>
          <a:blip r:embed="rId4">
            <a:alphaModFix/>
          </a:blip>
          <a:stretch>
            <a:fillRect/>
          </a:stretch>
        </p:blipFill>
        <p:spPr>
          <a:xfrm>
            <a:off x="2629282" y="733214"/>
            <a:ext cx="3733030" cy="37021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nvSpPr>
        <p:spPr>
          <a:xfrm>
            <a:off x="1356150" y="97775"/>
            <a:ext cx="6431700" cy="49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latin typeface="Calibri"/>
              <a:ea typeface="Calibri"/>
              <a:cs typeface="Calibri"/>
              <a:sym typeface="Calibri"/>
            </a:endParaRPr>
          </a:p>
        </p:txBody>
      </p:sp>
      <p:pic>
        <p:nvPicPr>
          <p:cNvPr id="194" name="Google Shape;194;p36"/>
          <p:cNvPicPr preferRelativeResize="0"/>
          <p:nvPr/>
        </p:nvPicPr>
        <p:blipFill rotWithShape="1">
          <a:blip r:embed="rId3">
            <a:alphaModFix/>
          </a:blip>
          <a:srcRect b="44304" l="30313" r="30317" t="37974"/>
          <a:stretch/>
        </p:blipFill>
        <p:spPr>
          <a:xfrm>
            <a:off x="4037829" y="4564512"/>
            <a:ext cx="1068341" cy="270521"/>
          </a:xfrm>
          <a:prstGeom prst="rect">
            <a:avLst/>
          </a:prstGeom>
          <a:noFill/>
          <a:ln>
            <a:noFill/>
          </a:ln>
        </p:spPr>
      </p:pic>
      <p:pic>
        <p:nvPicPr>
          <p:cNvPr id="195" name="Google Shape;195;p36"/>
          <p:cNvPicPr preferRelativeResize="0"/>
          <p:nvPr/>
        </p:nvPicPr>
        <p:blipFill rotWithShape="1">
          <a:blip r:embed="rId3">
            <a:alphaModFix/>
          </a:blip>
          <a:srcRect b="37721" l="30313" r="30317" t="55696"/>
          <a:stretch/>
        </p:blipFill>
        <p:spPr>
          <a:xfrm>
            <a:off x="4037829" y="4835033"/>
            <a:ext cx="1068341" cy="100481"/>
          </a:xfrm>
          <a:prstGeom prst="rect">
            <a:avLst/>
          </a:prstGeom>
          <a:noFill/>
          <a:ln>
            <a:noFill/>
          </a:ln>
        </p:spPr>
      </p:pic>
      <p:sp>
        <p:nvSpPr>
          <p:cNvPr id="196" name="Google Shape;196;p36"/>
          <p:cNvSpPr txBox="1"/>
          <p:nvPr/>
        </p:nvSpPr>
        <p:spPr>
          <a:xfrm>
            <a:off x="1202850" y="-152411"/>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2600">
                <a:solidFill>
                  <a:srgbClr val="FFFFFF"/>
                </a:solidFill>
                <a:latin typeface="Calibri"/>
                <a:ea typeface="Calibri"/>
                <a:cs typeface="Calibri"/>
                <a:sym typeface="Calibri"/>
              </a:rPr>
              <a:t>Aplicação microsserviços</a:t>
            </a:r>
            <a:endParaRPr sz="2600">
              <a:solidFill>
                <a:srgbClr val="FFFFFF"/>
              </a:solidFill>
              <a:latin typeface="Calibri"/>
              <a:ea typeface="Calibri"/>
              <a:cs typeface="Calibri"/>
              <a:sym typeface="Calibri"/>
            </a:endParaRPr>
          </a:p>
          <a:p>
            <a:pPr indent="0" lvl="0" marL="0" rtl="0" algn="ctr">
              <a:spcBef>
                <a:spcPts val="0"/>
              </a:spcBef>
              <a:spcAft>
                <a:spcPts val="0"/>
              </a:spcAft>
              <a:buNone/>
            </a:pPr>
            <a:r>
              <a:rPr lang="pt-BR" sz="2000">
                <a:solidFill>
                  <a:srgbClr val="FFFFFF"/>
                </a:solidFill>
                <a:latin typeface="Calibri"/>
                <a:ea typeface="Calibri"/>
                <a:cs typeface="Calibri"/>
                <a:sym typeface="Calibri"/>
              </a:rPr>
              <a:t>(Comunicação com API Gateway)</a:t>
            </a:r>
            <a:endParaRPr sz="2000">
              <a:solidFill>
                <a:srgbClr val="FFFFFF"/>
              </a:solidFill>
              <a:latin typeface="Calibri"/>
              <a:ea typeface="Calibri"/>
              <a:cs typeface="Calibri"/>
              <a:sym typeface="Calibri"/>
            </a:endParaRPr>
          </a:p>
        </p:txBody>
      </p:sp>
      <p:pic>
        <p:nvPicPr>
          <p:cNvPr id="197" name="Google Shape;197;p36"/>
          <p:cNvPicPr preferRelativeResize="0"/>
          <p:nvPr/>
        </p:nvPicPr>
        <p:blipFill>
          <a:blip r:embed="rId4">
            <a:alphaModFix/>
          </a:blip>
          <a:stretch>
            <a:fillRect/>
          </a:stretch>
        </p:blipFill>
        <p:spPr>
          <a:xfrm>
            <a:off x="4650946" y="1168437"/>
            <a:ext cx="3920481" cy="2851262"/>
          </a:xfrm>
          <a:prstGeom prst="rect">
            <a:avLst/>
          </a:prstGeom>
          <a:noFill/>
          <a:ln>
            <a:noFill/>
          </a:ln>
        </p:spPr>
      </p:pic>
      <p:pic>
        <p:nvPicPr>
          <p:cNvPr id="198" name="Google Shape;198;p36"/>
          <p:cNvPicPr preferRelativeResize="0"/>
          <p:nvPr/>
        </p:nvPicPr>
        <p:blipFill>
          <a:blip r:embed="rId5">
            <a:alphaModFix/>
          </a:blip>
          <a:stretch>
            <a:fillRect/>
          </a:stretch>
        </p:blipFill>
        <p:spPr>
          <a:xfrm>
            <a:off x="588025" y="727250"/>
            <a:ext cx="3733029" cy="37021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p:nvPr/>
        </p:nvSpPr>
        <p:spPr>
          <a:xfrm>
            <a:off x="580850" y="756625"/>
            <a:ext cx="8009400" cy="3553800"/>
          </a:xfrm>
          <a:prstGeom prst="roundRect">
            <a:avLst>
              <a:gd fmla="val 6986"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7"/>
          <p:cNvSpPr txBox="1"/>
          <p:nvPr/>
        </p:nvSpPr>
        <p:spPr>
          <a:xfrm>
            <a:off x="1202850" y="98614"/>
            <a:ext cx="6738300" cy="50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600">
                <a:solidFill>
                  <a:srgbClr val="FFFFFF"/>
                </a:solidFill>
                <a:latin typeface="Calibri"/>
                <a:ea typeface="Calibri"/>
                <a:cs typeface="Calibri"/>
                <a:sym typeface="Calibri"/>
              </a:rPr>
              <a:t>KONG</a:t>
            </a:r>
            <a:endParaRPr b="1" i="1" sz="2600">
              <a:solidFill>
                <a:srgbClr val="FFFFFF"/>
              </a:solidFill>
              <a:latin typeface="Calibri"/>
              <a:ea typeface="Calibri"/>
              <a:cs typeface="Calibri"/>
              <a:sym typeface="Calibri"/>
            </a:endParaRPr>
          </a:p>
        </p:txBody>
      </p:sp>
      <p:pic>
        <p:nvPicPr>
          <p:cNvPr id="205" name="Google Shape;205;p37"/>
          <p:cNvPicPr preferRelativeResize="0"/>
          <p:nvPr/>
        </p:nvPicPr>
        <p:blipFill>
          <a:blip r:embed="rId3">
            <a:alphaModFix/>
          </a:blip>
          <a:stretch>
            <a:fillRect/>
          </a:stretch>
        </p:blipFill>
        <p:spPr>
          <a:xfrm>
            <a:off x="1032300" y="798713"/>
            <a:ext cx="6850149" cy="2216225"/>
          </a:xfrm>
          <a:prstGeom prst="rect">
            <a:avLst/>
          </a:prstGeom>
          <a:noFill/>
          <a:ln>
            <a:noFill/>
          </a:ln>
        </p:spPr>
      </p:pic>
      <p:pic>
        <p:nvPicPr>
          <p:cNvPr id="206" name="Google Shape;206;p37"/>
          <p:cNvPicPr preferRelativeResize="0"/>
          <p:nvPr/>
        </p:nvPicPr>
        <p:blipFill>
          <a:blip r:embed="rId4">
            <a:alphaModFix/>
          </a:blip>
          <a:stretch>
            <a:fillRect/>
          </a:stretch>
        </p:blipFill>
        <p:spPr>
          <a:xfrm>
            <a:off x="2543438" y="2948203"/>
            <a:ext cx="4057123" cy="136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000000"/>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