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ML </a:t>
            </a:r>
            <a:r>
              <a:rPr lang="en-IN" dirty="0" err="1" smtClean="0"/>
              <a:t>Probalities</a:t>
            </a:r>
            <a:r>
              <a:rPr lang="en-IN" dirty="0" smtClean="0"/>
              <a:t> &amp; </a:t>
            </a:r>
            <a:r>
              <a:rPr lang="en-IN" dirty="0" err="1" smtClean="0"/>
              <a:t>statisticals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0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194560"/>
            <a:ext cx="11495313" cy="4024125"/>
          </a:xfrm>
        </p:spPr>
        <p:txBody>
          <a:bodyPr/>
          <a:lstStyle/>
          <a:p>
            <a:r>
              <a:rPr lang="en-IN" dirty="0"/>
              <a:t>Euclidean distance				Manhattan 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3385185"/>
            <a:ext cx="3971925" cy="264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6" y="2689860"/>
            <a:ext cx="35242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47" y="3385185"/>
            <a:ext cx="4086225" cy="272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0" y="2689860"/>
            <a:ext cx="1876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Mahalanobis</a:t>
            </a:r>
            <a:r>
              <a:rPr lang="en-US" b="1" dirty="0"/>
              <a:t> Distance: </a:t>
            </a:r>
            <a:r>
              <a:rPr lang="en-US" dirty="0"/>
              <a:t>When we need to calculate the distance of two points in multivariate space, we need to use the </a:t>
            </a:r>
            <a:r>
              <a:rPr lang="en-US" dirty="0" err="1"/>
              <a:t>Mahalanobis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Xb</a:t>
            </a:r>
            <a:r>
              <a:rPr lang="en-US" dirty="0"/>
              <a:t> are a pair of objects and C is the sample covariance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r>
              <a:rPr lang="en-IN" b="1" dirty="0"/>
              <a:t>Cosine</a:t>
            </a:r>
            <a:r>
              <a:rPr lang="en-IN" dirty="0"/>
              <a:t> </a:t>
            </a:r>
            <a:r>
              <a:rPr lang="en-IN" b="1" dirty="0"/>
              <a:t>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187" y="2821578"/>
            <a:ext cx="4341932" cy="796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79" y="4428309"/>
            <a:ext cx="2710135" cy="2429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217" y="4951502"/>
            <a:ext cx="3474075" cy="1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Jaccard</a:t>
            </a:r>
            <a:r>
              <a:rPr lang="en-IN" b="1" dirty="0"/>
              <a:t> </a:t>
            </a:r>
            <a:r>
              <a:rPr lang="en-IN" b="1" dirty="0" smtClean="0"/>
              <a:t>distance</a:t>
            </a:r>
          </a:p>
          <a:p>
            <a:pPr marL="0" indent="0">
              <a:buNone/>
            </a:pPr>
            <a:r>
              <a:rPr lang="en-IN" dirty="0" err="1"/>
              <a:t>Jaccard</a:t>
            </a:r>
            <a:r>
              <a:rPr lang="en-IN" dirty="0"/>
              <a:t> similarity = |A ∩ B| / |A ∪ B</a:t>
            </a:r>
            <a:r>
              <a:rPr lang="en-IN" dirty="0" smtClean="0"/>
              <a:t>|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Minkowski</a:t>
            </a:r>
            <a:r>
              <a:rPr lang="en-IN" b="1" dirty="0"/>
              <a:t> </a:t>
            </a:r>
            <a:r>
              <a:rPr lang="en-IN" b="1" dirty="0" smtClean="0"/>
              <a:t>distance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similarity metric between two points in the normed vector space (N-dimensional real </a:t>
            </a:r>
            <a:r>
              <a:rPr lang="en-US" dirty="0" smtClean="0"/>
              <a:t>space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41" y="4724808"/>
            <a:ext cx="2457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en-US" dirty="0"/>
              <a:t>Probabilistic Classification Principle</a:t>
            </a:r>
            <a:endParaRPr lang="en-I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800" y="1920240"/>
            <a:ext cx="1082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>
            <a:normAutofit fontScale="92500" lnSpcReduction="10000"/>
          </a:bodyPr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 b="1" dirty="0">
                <a:solidFill>
                  <a:srgbClr val="FF0000"/>
                </a:solidFill>
              </a:rPr>
              <a:t>M</a:t>
            </a:r>
            <a:r>
              <a:rPr lang="en-US" altLang="en-US" sz="2539" dirty="0"/>
              <a:t>aximum </a:t>
            </a:r>
            <a:r>
              <a:rPr lang="en-US" altLang="en-US" sz="2539" b="1" dirty="0">
                <a:solidFill>
                  <a:srgbClr val="FF0000"/>
                </a:solidFill>
              </a:rPr>
              <a:t>A</a:t>
            </a:r>
            <a:r>
              <a:rPr lang="en-US" altLang="en-US" sz="2539" dirty="0"/>
              <a:t> </a:t>
            </a:r>
            <a:r>
              <a:rPr lang="en-US" altLang="en-US" sz="2539" b="1" dirty="0">
                <a:solidFill>
                  <a:srgbClr val="FF0000"/>
                </a:solidFill>
              </a:rPr>
              <a:t>P</a:t>
            </a:r>
            <a:r>
              <a:rPr lang="en-US" altLang="en-US" sz="2539" dirty="0"/>
              <a:t>osterior (</a:t>
            </a:r>
            <a:r>
              <a:rPr lang="en-US" altLang="en-US" sz="2539" b="1" dirty="0">
                <a:solidFill>
                  <a:srgbClr val="FF0000"/>
                </a:solidFill>
              </a:rPr>
              <a:t>MAP</a:t>
            </a:r>
            <a:r>
              <a:rPr lang="en-US" altLang="en-US" sz="2539" dirty="0"/>
              <a:t>) classification rule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 dirty="0"/>
              <a:t>For an input </a:t>
            </a:r>
            <a:r>
              <a:rPr lang="en-US" altLang="en-US" sz="253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177" dirty="0"/>
              <a:t>, find the largest one from L probabilities output by a discriminative probabilistic classifier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 dirty="0"/>
              <a:t>Assign </a:t>
            </a:r>
            <a:r>
              <a:rPr lang="en-US" altLang="en-US" sz="2539" b="1" i="1" dirty="0">
                <a:latin typeface="Palatino Linotype" panose="02040502050505030304" pitchFamily="18" charset="0"/>
              </a:rPr>
              <a:t>x</a:t>
            </a:r>
            <a:r>
              <a:rPr lang="en-US" altLang="en-US" sz="2177" dirty="0"/>
              <a:t> to label </a:t>
            </a:r>
            <a:r>
              <a:rPr lang="en-US" altLang="en-US" sz="2177" i="1" dirty="0">
                <a:latin typeface="Palatino Linotype" panose="02040502050505030304" pitchFamily="18" charset="0"/>
              </a:rPr>
              <a:t>c*  </a:t>
            </a:r>
            <a:r>
              <a:rPr lang="en-US" altLang="en-US" sz="2177" dirty="0"/>
              <a:t>if            is the largest.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539" dirty="0"/>
              <a:t>Generative classification with the MAP rule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 dirty="0"/>
              <a:t>Apply Bayesian rule to convert them into posterior probabilities</a:t>
            </a:r>
          </a:p>
          <a:p>
            <a:pPr lvl="1" eaLnBrk="1" hangingPunct="1">
              <a:lnSpc>
                <a:spcPct val="110000"/>
              </a:lnSpc>
            </a:pPr>
            <a:endParaRPr lang="en-GB" altLang="en-US" sz="2177" dirty="0"/>
          </a:p>
          <a:p>
            <a:pPr lvl="1" eaLnBrk="1" hangingPunct="1">
              <a:lnSpc>
                <a:spcPct val="110000"/>
              </a:lnSpc>
            </a:pPr>
            <a:endParaRPr lang="en-GB" altLang="en-US" sz="2177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GB" altLang="en-US" sz="2177" dirty="0" smtClean="0"/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GB" altLang="en-US" sz="2177" dirty="0"/>
          </a:p>
          <a:p>
            <a:pPr lvl="1" eaLnBrk="1" hangingPunct="1">
              <a:lnSpc>
                <a:spcPct val="110000"/>
              </a:lnSpc>
            </a:pPr>
            <a:endParaRPr lang="en-GB" altLang="en-US" sz="2177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177" dirty="0"/>
              <a:t>Then apply the MAP rule to assign a label</a:t>
            </a:r>
            <a:endParaRPr lang="en-US" altLang="en-US" sz="2177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83105"/>
              </p:ext>
            </p:extLst>
          </p:nvPr>
        </p:nvGraphicFramePr>
        <p:xfrm>
          <a:off x="2053155" y="4376837"/>
          <a:ext cx="5318522" cy="145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373870" imgH="634725" progId="Equation.3">
                  <p:embed/>
                </p:oleObj>
              </mc:Choice>
              <mc:Fallback>
                <p:oleObj name="Equation" r:id="rId3" imgW="2373870" imgH="634725" progId="Equation.3">
                  <p:embed/>
                  <p:pic>
                    <p:nvPicPr>
                      <p:cNvPr id="92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55" y="4376837"/>
                        <a:ext cx="5318522" cy="145129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679301" y="4791492"/>
            <a:ext cx="4975856" cy="650691"/>
            <a:chOff x="4965700" y="4923631"/>
            <a:chExt cx="5486400" cy="717314"/>
          </a:xfrm>
        </p:grpSpPr>
        <p:cxnSp>
          <p:nvCxnSpPr>
            <p:cNvPr id="7" name="Straight Arrow Connector 9"/>
            <p:cNvCxnSpPr>
              <a:cxnSpLocks noChangeShapeType="1"/>
            </p:cNvCxnSpPr>
            <p:nvPr/>
          </p:nvCxnSpPr>
          <p:spPr bwMode="auto">
            <a:xfrm flipH="1">
              <a:off x="4965700" y="5304631"/>
              <a:ext cx="3276600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8242300" y="4923631"/>
              <a:ext cx="2209800" cy="717314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Common factor for all </a:t>
              </a:r>
              <a:r>
                <a:rPr lang="en-GB" altLang="en-US" sz="1814" i="1">
                  <a:solidFill>
                    <a:srgbClr val="FF0000"/>
                  </a:solidFill>
                </a:rPr>
                <a:t>L</a:t>
              </a:r>
              <a:r>
                <a:rPr lang="en-GB" altLang="en-US" sz="1814">
                  <a:solidFill>
                    <a:srgbClr val="FF0000"/>
                  </a:solidFill>
                </a:rPr>
                <a:t> probabilities</a:t>
              </a:r>
              <a:r>
                <a:rPr lang="en-GB" altLang="en-US" sz="1814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89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</a:t>
            </a:r>
            <a:r>
              <a:rPr lang="en-US" altLang="en-US" dirty="0" smtClean="0"/>
              <a:t>Bayes classifier</a:t>
            </a:r>
            <a:endParaRPr lang="en-IN" dirty="0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94114"/>
            <a:ext cx="10820400" cy="432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>
            <a:normAutofit lnSpcReduction="10000"/>
          </a:bodyPr>
          <a:lstStyle>
            <a:lvl1pPr marL="533400" indent="-5334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979488" indent="-4572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539" dirty="0">
                <a:latin typeface="Tahoma" pitchFamily="34" charset="0"/>
              </a:rPr>
              <a:t>Bayes classification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en-US" sz="2539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en-US" sz="2177" dirty="0">
                <a:latin typeface="Tahoma" pitchFamily="34" charset="0"/>
              </a:rPr>
              <a:t> Difficulty: learning the joint probability                       is often infeasible!            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539" dirty="0">
                <a:latin typeface="Tahoma" pitchFamily="34" charset="0"/>
              </a:rPr>
              <a:t>Naïve Bayes classification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Assume </a:t>
            </a:r>
            <a:r>
              <a:rPr lang="en-US" altLang="en-US" sz="2177" dirty="0">
                <a:solidFill>
                  <a:srgbClr val="FF0000"/>
                </a:solidFill>
                <a:latin typeface="Tahoma" pitchFamily="34" charset="0"/>
              </a:rPr>
              <a:t>all input features are class conditionally independent!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Apply the MAP classification rule: assign                          to </a:t>
            </a:r>
            <a:r>
              <a:rPr lang="en-US" altLang="en-US" sz="2177" i="1" dirty="0">
                <a:latin typeface="Palatino Linotype" panose="02040502050505030304" pitchFamily="18" charset="0"/>
              </a:rPr>
              <a:t>c* </a:t>
            </a:r>
            <a:r>
              <a:rPr lang="en-US" altLang="en-US" sz="2177" dirty="0">
                <a:latin typeface="+mj-lt"/>
              </a:rPr>
              <a:t>if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177" dirty="0">
              <a:latin typeface="Tahoma" pitchFamily="34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9377"/>
              </p:ext>
            </p:extLst>
          </p:nvPr>
        </p:nvGraphicFramePr>
        <p:xfrm>
          <a:off x="1536556" y="2324980"/>
          <a:ext cx="7750299" cy="48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3619500" imgH="228600" progId="Equation.3">
                  <p:embed/>
                </p:oleObj>
              </mc:Choice>
              <mc:Fallback>
                <p:oleObj name="Equation" r:id="rId3" imgW="3619500" imgH="228600" progId="Equation.3">
                  <p:embed/>
                  <p:pic>
                    <p:nvPicPr>
                      <p:cNvPr id="102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556" y="2324980"/>
                        <a:ext cx="7750299" cy="48232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2825"/>
              </p:ext>
            </p:extLst>
          </p:nvPr>
        </p:nvGraphicFramePr>
        <p:xfrm>
          <a:off x="1940298" y="5873577"/>
          <a:ext cx="7947548" cy="4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4660900" imgH="241300" progId="Equation.3">
                  <p:embed/>
                </p:oleObj>
              </mc:Choice>
              <mc:Fallback>
                <p:oleObj name="Equation" r:id="rId5" imgW="4660900" imgH="241300" progId="Equation.3">
                  <p:embed/>
                  <p:pic>
                    <p:nvPicPr>
                      <p:cNvPr id="1024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98" y="5873577"/>
                        <a:ext cx="7947548" cy="411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533107" y="4228172"/>
            <a:ext cx="5998095" cy="1264121"/>
            <a:chOff x="1689100" y="4085431"/>
            <a:chExt cx="6918325" cy="1471362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689100" y="4085431"/>
            <a:ext cx="6918325" cy="147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7" imgW="3175000" imgH="673100" progId="Equation.3">
                    <p:embed/>
                  </p:oleObj>
                </mc:Choice>
                <mc:Fallback>
                  <p:oleObj name="Equation" r:id="rId7" imgW="3175000" imgH="673100" progId="Equation.3">
                    <p:embed/>
                    <p:pic>
                      <p:nvPicPr>
                        <p:cNvPr id="102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100" y="4085431"/>
                          <a:ext cx="6918325" cy="147136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56100" y="4466431"/>
              <a:ext cx="2209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32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813300" y="4998244"/>
              <a:ext cx="91440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32"/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2895600" y="4562733"/>
            <a:ext cx="2292702" cy="951303"/>
            <a:chOff x="2465846" y="4487780"/>
            <a:chExt cx="2527944" cy="1050203"/>
          </a:xfrm>
        </p:grpSpPr>
        <p:cxnSp>
          <p:nvCxnSpPr>
            <p:cNvPr id="12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4066045" y="4487780"/>
              <a:ext cx="8382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>
              <a:off x="4003190" y="4734848"/>
              <a:ext cx="9906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2465846" y="4511441"/>
              <a:ext cx="1600199" cy="1026542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 dirty="0">
                  <a:solidFill>
                    <a:srgbClr val="FF0000"/>
                  </a:solidFill>
                </a:rPr>
                <a:t>Applying the independence assumption </a:t>
              </a:r>
              <a:r>
                <a:rPr lang="en-GB" altLang="en-US" sz="1814" dirty="0"/>
                <a:t> </a:t>
              </a:r>
            </a:p>
          </p:txBody>
        </p:sp>
      </p:grp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00610"/>
              </p:ext>
            </p:extLst>
          </p:nvPr>
        </p:nvGraphicFramePr>
        <p:xfrm>
          <a:off x="1940298" y="6307094"/>
          <a:ext cx="2286360" cy="33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9" imgW="1663700" imgH="241300" progId="Equation.3">
                  <p:embed/>
                </p:oleObj>
              </mc:Choice>
              <mc:Fallback>
                <p:oleObj name="Equation" r:id="rId9" imgW="1663700" imgH="241300" progId="Equation.3">
                  <p:embed/>
                  <p:pic>
                    <p:nvPicPr>
                      <p:cNvPr id="102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98" y="6307094"/>
                        <a:ext cx="2286360" cy="331148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14755"/>
              </p:ext>
            </p:extLst>
          </p:nvPr>
        </p:nvGraphicFramePr>
        <p:xfrm>
          <a:off x="5216108" y="6293574"/>
          <a:ext cx="2045917" cy="29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1" imgW="1600200" imgH="228600" progId="Equation.3">
                  <p:embed/>
                </p:oleObj>
              </mc:Choice>
              <mc:Fallback>
                <p:oleObj name="Equation" r:id="rId11" imgW="1600200" imgH="228600" progId="Equation.3">
                  <p:embed/>
                  <p:pic>
                    <p:nvPicPr>
                      <p:cNvPr id="1025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108" y="6293574"/>
                        <a:ext cx="2045917" cy="293714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166622"/>
              </p:ext>
            </p:extLst>
          </p:nvPr>
        </p:nvGraphicFramePr>
        <p:xfrm>
          <a:off x="6741255" y="5558960"/>
          <a:ext cx="2022196" cy="43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3" imgW="1066800" imgH="228600" progId="Equation.3">
                  <p:embed/>
                </p:oleObj>
              </mc:Choice>
              <mc:Fallback>
                <p:oleObj name="Equation" r:id="rId13" imgW="1066800" imgH="228600" progId="Equation.3">
                  <p:embed/>
                  <p:pic>
                    <p:nvPicPr>
                      <p:cNvPr id="102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255" y="5558960"/>
                        <a:ext cx="2022196" cy="431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096596"/>
              </p:ext>
            </p:extLst>
          </p:nvPr>
        </p:nvGraphicFramePr>
        <p:xfrm>
          <a:off x="6640779" y="2949954"/>
          <a:ext cx="1890423" cy="48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5" imgW="889000" imgH="228600" progId="Equation.3">
                  <p:embed/>
                </p:oleObj>
              </mc:Choice>
              <mc:Fallback>
                <p:oleObj name="Equation" r:id="rId15" imgW="889000" imgH="228600" progId="Equation.3">
                  <p:embed/>
                  <p:pic>
                    <p:nvPicPr>
                      <p:cNvPr id="102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779" y="2949954"/>
                        <a:ext cx="1890423" cy="486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Naive Bayes </a:t>
            </a:r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52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Easy to implement.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If the independence assumption holds then it works more efficiently than other algorithms.</a:t>
            </a:r>
          </a:p>
          <a:p>
            <a:r>
              <a:rPr lang="en-US" dirty="0"/>
              <a:t>It requires less training data.</a:t>
            </a:r>
          </a:p>
          <a:p>
            <a:r>
              <a:rPr lang="en-US" dirty="0"/>
              <a:t>It is highly scalable.</a:t>
            </a:r>
          </a:p>
          <a:p>
            <a:r>
              <a:rPr lang="en-US" dirty="0"/>
              <a:t>It can make probabilistic predictions.</a:t>
            </a:r>
          </a:p>
          <a:p>
            <a:r>
              <a:rPr lang="en-US" dirty="0"/>
              <a:t>Can handle both continuous and discrete data.</a:t>
            </a:r>
          </a:p>
          <a:p>
            <a:r>
              <a:rPr lang="en-US" dirty="0"/>
              <a:t>Insensitive towards irrelevant features.</a:t>
            </a:r>
          </a:p>
          <a:p>
            <a:r>
              <a:rPr lang="en-US" dirty="0"/>
              <a:t>It can work easily with missing values.</a:t>
            </a:r>
          </a:p>
          <a:p>
            <a:r>
              <a:rPr lang="en-US" dirty="0"/>
              <a:t>Easy to update on arrival of new data.</a:t>
            </a:r>
          </a:p>
          <a:p>
            <a:r>
              <a:rPr lang="en-US" dirty="0"/>
              <a:t>Best suited for text classification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Naive Bayes </a:t>
            </a:r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strong assumption about the features to be independent which is hardly true in real life applications.</a:t>
            </a:r>
          </a:p>
          <a:p>
            <a:r>
              <a:rPr lang="en-US" dirty="0"/>
              <a:t>Data scarcity.</a:t>
            </a:r>
          </a:p>
          <a:p>
            <a:r>
              <a:rPr lang="en-US" dirty="0"/>
              <a:t>Chances of loss of accuracy.</a:t>
            </a:r>
          </a:p>
          <a:p>
            <a:r>
              <a:rPr lang="en-US" dirty="0"/>
              <a:t>Zero Frequency i.e. if the category of any categorical variable is not seen in training data set then model assigns a zero probability to that category and then a prediction cannot be made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Gaussian or normal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18" y="3686061"/>
            <a:ext cx="4559964" cy="892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2" y="2057400"/>
            <a:ext cx="5856378" cy="48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Bias-Variance Trade-off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806" y="2161905"/>
            <a:ext cx="6522459" cy="4343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27869" y="2303642"/>
            <a:ext cx="36641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595858"/>
                </a:solidFill>
                <a:latin typeface="roboto"/>
              </a:rPr>
              <a:t>Bias error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 is useful to quantify how much on an average are the predicted values different from the actual </a:t>
            </a:r>
            <a:r>
              <a:rPr lang="en-US" dirty="0" smtClean="0">
                <a:solidFill>
                  <a:srgbClr val="595858"/>
                </a:solidFill>
                <a:latin typeface="roboto"/>
              </a:rPr>
              <a:t>value</a:t>
            </a:r>
          </a:p>
          <a:p>
            <a:pPr algn="just"/>
            <a:endParaRPr lang="en-US" dirty="0">
              <a:solidFill>
                <a:srgbClr val="595858"/>
              </a:solidFill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595858"/>
                </a:solidFill>
                <a:latin typeface="roboto"/>
              </a:rPr>
              <a:t>Variance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 on the other side quantifies how are the prediction made on same observation different from each other</a:t>
            </a:r>
            <a:endParaRPr lang="en-US" b="0" i="0" dirty="0">
              <a:solidFill>
                <a:srgbClr val="595858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57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8091"/>
            <a:ext cx="10820400" cy="999310"/>
          </a:xfrm>
        </p:spPr>
        <p:txBody>
          <a:bodyPr>
            <a:normAutofit/>
          </a:bodyPr>
          <a:lstStyle/>
          <a:p>
            <a:r>
              <a:rPr lang="en-US" sz="3600" dirty="0"/>
              <a:t>Bias and variance using bulls-eye diagram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6" y="2057401"/>
            <a:ext cx="4437425" cy="4288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74" y="3339611"/>
            <a:ext cx="7001713" cy="19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basic 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194560"/>
            <a:ext cx="11495313" cy="4024125"/>
          </a:xfrm>
        </p:spPr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is used to measure the spread of given set of numbers and calculated by </a:t>
            </a:r>
            <a:r>
              <a:rPr lang="en-US" dirty="0" smtClean="0"/>
              <a:t>the </a:t>
            </a:r>
            <a:r>
              <a:rPr lang="en-US" dirty="0"/>
              <a:t>average of squared distances from the </a:t>
            </a:r>
            <a:r>
              <a:rPr lang="en-US" dirty="0" smtClean="0"/>
              <a:t>mean</a:t>
            </a:r>
            <a:endParaRPr lang="en-IN" dirty="0"/>
          </a:p>
          <a:p>
            <a:r>
              <a:rPr lang="en-US" b="1" dirty="0"/>
              <a:t>Covariance</a:t>
            </a:r>
            <a:r>
              <a:rPr lang="en-US" dirty="0"/>
              <a:t> is a measure of the joint variability of two random variables. It’s similar to variance, but where variance tells you how a single variable varies, co variance tells you how two variables vary together. The formula for covariance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Standard deviation </a:t>
            </a:r>
            <a:r>
              <a:rPr lang="en-US" dirty="0"/>
              <a:t>signifies how dispersed is the data. It is the square root of the variance of underlying data. Standard deviation is calculated for a population.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866987"/>
            <a:ext cx="3286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9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114</TotalTime>
  <Words>405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Palatino Linotype</vt:lpstr>
      <vt:lpstr>roboto</vt:lpstr>
      <vt:lpstr>Tahoma</vt:lpstr>
      <vt:lpstr>Times New Roman</vt:lpstr>
      <vt:lpstr>Vapor Trail</vt:lpstr>
      <vt:lpstr>Equation</vt:lpstr>
      <vt:lpstr>ML Probalities &amp; statisticals</vt:lpstr>
      <vt:lpstr>Probabilistic Classification Principle</vt:lpstr>
      <vt:lpstr>Naïve Bayes classifier</vt:lpstr>
      <vt:lpstr>Advantages of Naive Bayes Algorithm</vt:lpstr>
      <vt:lpstr>Disadvantages of Naive Bayes Algorithm</vt:lpstr>
      <vt:lpstr>The Gaussian or normal distribution</vt:lpstr>
      <vt:lpstr>Bias-Variance Trade-off</vt:lpstr>
      <vt:lpstr>Bias and variance using bulls-eye diagram</vt:lpstr>
      <vt:lpstr>Some basic statistic</vt:lpstr>
      <vt:lpstr>Distance measures</vt:lpstr>
      <vt:lpstr>Distance measures</vt:lpstr>
      <vt:lpstr>Distance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Probalities &amp; statisticals</dc:title>
  <dc:creator>Bsp2017 Bsp2017</dc:creator>
  <cp:lastModifiedBy>Bsp2017 Bsp2017</cp:lastModifiedBy>
  <cp:revision>9</cp:revision>
  <dcterms:created xsi:type="dcterms:W3CDTF">2020-02-10T04:14:36Z</dcterms:created>
  <dcterms:modified xsi:type="dcterms:W3CDTF">2020-02-10T06:08:42Z</dcterms:modified>
</cp:coreProperties>
</file>