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5" r:id="rId18"/>
    <p:sldId id="266" r:id="rId19"/>
    <p:sldId id="25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E5E6-5B41-4F79-AE00-9D67858E7412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794432E-670E-4924-AB91-8DD79954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9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E5E6-5B41-4F79-AE00-9D67858E7412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94432E-670E-4924-AB91-8DD79954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8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E5E6-5B41-4F79-AE00-9D67858E7412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94432E-670E-4924-AB91-8DD79954330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458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E5E6-5B41-4F79-AE00-9D67858E7412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94432E-670E-4924-AB91-8DD79954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89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E5E6-5B41-4F79-AE00-9D67858E7412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94432E-670E-4924-AB91-8DD79954330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3032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E5E6-5B41-4F79-AE00-9D67858E7412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94432E-670E-4924-AB91-8DD79954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44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E5E6-5B41-4F79-AE00-9D67858E7412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432E-670E-4924-AB91-8DD79954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62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E5E6-5B41-4F79-AE00-9D67858E7412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432E-670E-4924-AB91-8DD79954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4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E5E6-5B41-4F79-AE00-9D67858E7412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432E-670E-4924-AB91-8DD79954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3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E5E6-5B41-4F79-AE00-9D67858E7412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94432E-670E-4924-AB91-8DD79954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6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E5E6-5B41-4F79-AE00-9D67858E7412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94432E-670E-4924-AB91-8DD79954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0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E5E6-5B41-4F79-AE00-9D67858E7412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94432E-670E-4924-AB91-8DD79954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E5E6-5B41-4F79-AE00-9D67858E7412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432E-670E-4924-AB91-8DD79954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1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E5E6-5B41-4F79-AE00-9D67858E7412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432E-670E-4924-AB91-8DD79954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E5E6-5B41-4F79-AE00-9D67858E7412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432E-670E-4924-AB91-8DD79954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1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E5E6-5B41-4F79-AE00-9D67858E7412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94432E-670E-4924-AB91-8DD79954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6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6E5E6-5B41-4F79-AE00-9D67858E7412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794432E-670E-4924-AB91-8DD79954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0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backpropogation-neural-network.html" TargetMode="External"/><Relationship Id="rId2" Type="http://schemas.openxmlformats.org/officeDocument/2006/relationships/hyperlink" Target="https://www.cse.unsw.edu.au/~cs9417ml/MLP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tmazur.com/2015/03/17/a-step-by-step-backpropagation-exampl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860C-A7B7-4E57-80CD-F991E9A85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980612" cy="2387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Classification by Backpropagation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735B2-7824-4551-89A2-AA4F97CC3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162567"/>
            <a:ext cx="8915399" cy="174109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Brihat Ratna Bajracharya</a:t>
            </a:r>
          </a:p>
          <a:p>
            <a:r>
              <a:rPr lang="en-US" sz="2800" dirty="0">
                <a:solidFill>
                  <a:schemeClr val="tx1"/>
                </a:solidFill>
              </a:rPr>
              <a:t>19/075</a:t>
            </a:r>
          </a:p>
          <a:p>
            <a:r>
              <a:rPr lang="en-US" sz="2800" dirty="0">
                <a:solidFill>
                  <a:schemeClr val="tx1"/>
                </a:solidFill>
              </a:rPr>
              <a:t>CDCSIT</a:t>
            </a:r>
          </a:p>
        </p:txBody>
      </p:sp>
    </p:spTree>
    <p:extLst>
      <p:ext uri="{BB962C8B-B14F-4D97-AF65-F5344CB8AC3E}">
        <p14:creationId xmlns:p14="http://schemas.microsoft.com/office/powerpoint/2010/main" val="4080002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418FB-B225-4C8B-B9C0-BC6655F6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323" y="624110"/>
            <a:ext cx="9812290" cy="75431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(Forward Pass)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42330E-B7D9-4BAB-8634-F4EEAC8FBC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51127" y="1501253"/>
                <a:ext cx="10426891" cy="5092051"/>
              </a:xfrm>
            </p:spPr>
            <p:txBody>
              <a:bodyPr>
                <a:normAutofit fontScale="85000" lnSpcReduction="10000"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1×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2×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1×1)</m:t>
                              </m:r>
                            </m:sup>
                          </m:sSup>
                        </m:den>
                      </m:f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0.15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0.20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0.10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0.35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×1)</m:t>
                              </m:r>
                            </m:sup>
                          </m:sSup>
                        </m:den>
                      </m:f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=0.5932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1×1)</m:t>
                              </m:r>
                            </m:sup>
                          </m:sSup>
                        </m:den>
                      </m:f>
                      <m:r>
                        <a:rPr 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−(0.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5×0.05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+0.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0×0.10+0.35×1)</m:t>
                              </m:r>
                            </m:sup>
                          </m:sSup>
                        </m:den>
                      </m:f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=0.59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68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×1)</m:t>
                              </m:r>
                            </m:sup>
                          </m:sSup>
                        </m:den>
                      </m:f>
                      <m:r>
                        <a:rPr 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−(0.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×0.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5932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+0.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45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5968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+0.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60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×1)</m:t>
                              </m:r>
                            </m:sup>
                          </m:sSup>
                        </m:den>
                      </m:f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7513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2×1)</m:t>
                              </m:r>
                            </m:sup>
                          </m:sSup>
                        </m:den>
                      </m:f>
                      <m:r>
                        <a:rPr 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−(0.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0×0.5932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+0.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5×0.5968+0.60×1)</m:t>
                              </m:r>
                            </m:sup>
                          </m:sSup>
                        </m:den>
                      </m:f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729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42330E-B7D9-4BAB-8634-F4EEAC8FBC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1127" y="1501253"/>
                <a:ext cx="10426891" cy="5092051"/>
              </a:xfrm>
              <a:blipFill>
                <a:blip r:embed="rId2"/>
                <a:stretch>
                  <a:fillRect l="-819" t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370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418FB-B225-4C8B-B9C0-BC6655F6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323" y="624110"/>
            <a:ext cx="9812290" cy="7543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Example (Error Calculation)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42330E-B7D9-4BAB-8634-F4EEAC8FBC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51127" y="1501253"/>
                <a:ext cx="10153483" cy="517531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𝑎𝑐𝑡𝑢𝑎𝑙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𝑐𝑎𝑙𝑐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0.01−0.7513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=0.2748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457200" indent="0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𝑎𝑐𝑡𝑢𝑎𝑙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𝑐𝑎𝑙𝑐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(0.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99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−0.7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729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0235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457200" indent="0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0.2748+0.0235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2983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42330E-B7D9-4BAB-8634-F4EEAC8FBC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1127" y="1501253"/>
                <a:ext cx="10153483" cy="517531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22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418FB-B225-4C8B-B9C0-BC6655F6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323" y="624110"/>
            <a:ext cx="9812290" cy="75431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(Backpropagation of Error)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42330E-B7D9-4BAB-8634-F4EEAC8FBC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51127" y="1501254"/>
                <a:ext cx="10153483" cy="5116114"/>
              </a:xfrm>
            </p:spPr>
            <p:txBody>
              <a:bodyPr>
                <a:normAutofit fontScale="85000" lnSpcReduction="10000"/>
              </a:bodyPr>
              <a:lstStyle/>
              <a:p>
                <a:pPr algn="just"/>
                <a:r>
                  <a:rPr lang="en-US" sz="2800" dirty="0">
                    <a:solidFill>
                      <a:schemeClr val="tx1"/>
                    </a:solidFill>
                  </a:rPr>
                  <a:t>Calculation of w5, w6, w7, w8</a:t>
                </a:r>
              </a:p>
              <a:p>
                <a:pPr algn="just"/>
                <a:r>
                  <a:rPr lang="en-US" sz="2800" dirty="0">
                    <a:solidFill>
                      <a:schemeClr val="tx1"/>
                    </a:solidFill>
                  </a:rPr>
                  <a:t>For w5, how much a change in w5 affects the total error</a:t>
                </a: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</m:num>
                      <m:den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</m:num>
                      <m:den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𝑎𝑐𝑡𝑢𝑎𝑙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𝑐𝑎𝑙𝑐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𝑎𝑐𝑡𝑢𝑎𝑙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𝑐𝑎𝑙𝑐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5×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6×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2×1</m:t>
                    </m:r>
                  </m:oMath>
                </a14:m>
                <a:endParaRPr lang="en-US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(1−1)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+0+0=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α</m:t>
                    </m:r>
                    <m:r>
                      <a:rPr lang="el-G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algn="just"/>
                <a:endParaRPr lang="en-US" sz="2800" dirty="0">
                  <a:solidFill>
                    <a:schemeClr val="tx1"/>
                  </a:solidFill>
                </a:endParaRPr>
              </a:p>
              <a:p>
                <a:pPr algn="just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42330E-B7D9-4BAB-8634-F4EEAC8FBC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1127" y="1501254"/>
                <a:ext cx="10153483" cy="5116114"/>
              </a:xfrm>
              <a:blipFill>
                <a:blip r:embed="rId2"/>
                <a:stretch>
                  <a:fillRect l="-841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466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418FB-B225-4C8B-B9C0-BC6655F6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323" y="624110"/>
            <a:ext cx="9812290" cy="75431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(Backpropagation of Error)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42330E-B7D9-4BAB-8634-F4EEAC8FBC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51127" y="1501254"/>
                <a:ext cx="10153483" cy="5140178"/>
              </a:xfrm>
            </p:spPr>
            <p:txBody>
              <a:bodyPr>
                <a:normAutofit fontScale="92500"/>
              </a:bodyPr>
              <a:lstStyle/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0.01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0.7513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=0.7413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=0.15×0.05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+0.20×0.10+0.35×1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=0.3775</m:t>
                    </m:r>
                  </m:oMath>
                </a14:m>
                <a:endParaRPr lang="en-US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0.7513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0.7513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=0.1868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0.5932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0.7413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0.1868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0.5932=0.0821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0.4−0.5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×0.821=0.3589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sz="2800" dirty="0">
                    <a:solidFill>
                      <a:schemeClr val="tx1"/>
                    </a:solidFill>
                  </a:rPr>
                  <a:t>Similarly,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0.4086</m:t>
                    </m:r>
                  </m:oMath>
                </a14:m>
                <a:r>
                  <a:rPr lang="en-US" sz="28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=0.5113</m:t>
                    </m:r>
                  </m:oMath>
                </a14:m>
                <a:r>
                  <a:rPr lang="en-US" sz="28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=0.5613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42330E-B7D9-4BAB-8634-F4EEAC8FBC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1127" y="1501254"/>
                <a:ext cx="10153483" cy="5140178"/>
              </a:xfrm>
              <a:blipFill>
                <a:blip r:embed="rId2"/>
                <a:stretch>
                  <a:fillRect l="-961" b="-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99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418FB-B225-4C8B-B9C0-BC6655F6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323" y="624110"/>
            <a:ext cx="9812290" cy="75431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(Backpropagation of Error)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7F21722-A1A9-4D20-8E97-15B62C8971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50963" y="1501775"/>
                <a:ext cx="10153650" cy="5174795"/>
              </a:xfrm>
            </p:spPr>
            <p:txBody>
              <a:bodyPr>
                <a:normAutofit fontScale="62500" lnSpcReduction="20000"/>
              </a:bodyPr>
              <a:lstStyle/>
              <a:p>
                <a:pPr algn="just"/>
                <a:r>
                  <a:rPr lang="en-US" sz="2800" dirty="0">
                    <a:solidFill>
                      <a:schemeClr val="tx1"/>
                    </a:solidFill>
                  </a:rPr>
                  <a:t>Calculation of w1, w2, w3, w4</a:t>
                </a:r>
              </a:p>
              <a:p>
                <a:pPr algn="just"/>
                <a:r>
                  <a:rPr lang="en-US" sz="2800" dirty="0">
                    <a:solidFill>
                      <a:schemeClr val="tx1"/>
                    </a:solidFill>
                  </a:rPr>
                  <a:t>For w1,</a:t>
                </a: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</m:num>
                      <m:den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</m:num>
                      <m:den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2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num>
                      <m:den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𝑛𝑒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2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1+0+0=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α</m:t>
                    </m:r>
                    <m:r>
                      <a:rPr lang="el-G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7F21722-A1A9-4D20-8E97-15B62C8971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963" y="1501775"/>
                <a:ext cx="10153650" cy="5174795"/>
              </a:xfrm>
              <a:blipFill>
                <a:blip r:embed="rId2"/>
                <a:stretch>
                  <a:fillRect l="-420" t="-1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4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418FB-B225-4C8B-B9C0-BC6655F6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323" y="624110"/>
            <a:ext cx="9812290" cy="75431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(Backpropagation of Error)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2C49231-F92C-4084-80F1-273499AE09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50963" y="1501775"/>
                <a:ext cx="10153650" cy="5102225"/>
              </a:xfrm>
            </p:spPr>
            <p:txBody>
              <a:bodyPr>
                <a:normAutofit fontScale="62500" lnSpcReduction="20000"/>
              </a:bodyPr>
              <a:lstStyle/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0.7413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0.1868=0.1384</m:t>
                    </m:r>
                  </m:oMath>
                </a14:m>
                <a:r>
                  <a:rPr lang="en-US" sz="28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(from previous calculations)</a:t>
                </a: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5=0.40</m:t>
                    </m:r>
                  </m:oMath>
                </a14:m>
                <a:endParaRPr lang="en-US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0.1384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×0.40=0.0553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Similarly,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190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=0.0553+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−0.0190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=0.0363</m:t>
                    </m:r>
                  </m:oMath>
                </a14:m>
                <a:endParaRPr lang="en-US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0.5932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0.5932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=0.2413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0.05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0.0363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0.2413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0.05=0.0004385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0.15−0.5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×0.0004385=0.1497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sz="2800" dirty="0">
                    <a:solidFill>
                      <a:schemeClr val="tx1"/>
                    </a:solidFill>
                  </a:rPr>
                  <a:t>Similarly,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.1995</m:t>
                    </m:r>
                  </m:oMath>
                </a14:m>
                <a:r>
                  <a:rPr lang="en-US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2497</m:t>
                    </m:r>
                  </m:oMath>
                </a14:m>
                <a:r>
                  <a:rPr lang="en-US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2995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2C49231-F92C-4084-80F1-273499AE09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963" y="1501775"/>
                <a:ext cx="10153650" cy="5102225"/>
              </a:xfrm>
              <a:blipFill>
                <a:blip r:embed="rId2"/>
                <a:stretch>
                  <a:fillRect l="-420" t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024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418FB-B225-4C8B-B9C0-BC6655F6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323" y="624110"/>
            <a:ext cx="9812290" cy="75431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(Final)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42330E-B7D9-4BAB-8634-F4EEAC8FBC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51127" y="1501254"/>
                <a:ext cx="10153483" cy="453105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800" dirty="0">
                    <a:solidFill>
                      <a:schemeClr val="tx1"/>
                    </a:solidFill>
                  </a:rPr>
                  <a:t>After 10000 iterations</a:t>
                </a:r>
              </a:p>
              <a:p>
                <a:pPr marL="0" indent="0" algn="ctr">
                  <a:buNone/>
                </a:pPr>
                <a:endParaRPr lang="en-US" sz="28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1=0.3785</m:t>
                    </m:r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l-PL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0.6570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l-PL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0.4773</m:t>
                    </m:r>
                  </m:oMath>
                </a14:m>
                <a:r>
                  <a:rPr lang="en-US" sz="2800" b="0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l-PL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0.7546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l-PL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−3.8929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l-PL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−3.8684</m:t>
                    </m:r>
                  </m:oMath>
                </a14:m>
                <a:r>
                  <a:rPr lang="en-US" sz="2800" b="0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l-PL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2.8618</m:t>
                    </m:r>
                  </m:oMath>
                </a14:m>
                <a:r>
                  <a:rPr lang="en-US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l-PL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2.92568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l-PL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0.01591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l-PL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0.98406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42330E-B7D9-4BAB-8634-F4EEAC8FBC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1127" y="1501254"/>
                <a:ext cx="10153483" cy="4531056"/>
              </a:xfrm>
              <a:blipFill>
                <a:blip r:embed="rId2"/>
                <a:stretch>
                  <a:fillRect l="-1141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0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418FB-B225-4C8B-B9C0-BC6655F6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323" y="624110"/>
            <a:ext cx="9812290" cy="75431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Advantages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42330E-B7D9-4BAB-8634-F4EEAC8FB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127" y="1501253"/>
            <a:ext cx="10153483" cy="4217159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</a:rPr>
              <a:t>Backpropagation is fast, simple and easy to program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It has no parameters to tune apart from the numbers of input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It is a flexible method as it does not require prior knowledge about the network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It is a standard method that generally works well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It does not need any special mention of the features of the function to be learned.</a:t>
            </a:r>
          </a:p>
        </p:txBody>
      </p:sp>
    </p:spTree>
    <p:extLst>
      <p:ext uri="{BB962C8B-B14F-4D97-AF65-F5344CB8AC3E}">
        <p14:creationId xmlns:p14="http://schemas.microsoft.com/office/powerpoint/2010/main" val="3103995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418FB-B225-4C8B-B9C0-BC6655F6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323" y="624110"/>
            <a:ext cx="9812290" cy="75431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Disadvantages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42330E-B7D9-4BAB-8634-F4EEAC8FB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127" y="1501254"/>
            <a:ext cx="10153483" cy="4531056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</a:rPr>
              <a:t>The actual performance of backpropagation on a specific problem is dependent on the input data.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Backpropagation can be quite sensitive to noisy data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You need to use the matrix-based approach for backpropagation instead of mini-batch.</a:t>
            </a:r>
          </a:p>
        </p:txBody>
      </p:sp>
    </p:spTree>
    <p:extLst>
      <p:ext uri="{BB962C8B-B14F-4D97-AF65-F5344CB8AC3E}">
        <p14:creationId xmlns:p14="http://schemas.microsoft.com/office/powerpoint/2010/main" val="1692417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8CFF30B-7E29-4B61-9268-557779CB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323" y="624110"/>
            <a:ext cx="9812290" cy="75431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FE4C-CFE6-4BEC-80C4-F9E8967A8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424" y="1842448"/>
            <a:ext cx="10126188" cy="406877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https://www.cse.unsw.edu.au/~cs9417ml/MLP2/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https://www.guru99.com/backpropogation-neural-network.html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https://mattmazur.com/2015/03/17/a-step-by-step-backpropagation-example/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47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D39F-CD46-4285-A300-575C77CA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323" y="624110"/>
            <a:ext cx="9812290" cy="75431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9996A-359F-4742-9136-B8CF90D09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481" y="1542196"/>
            <a:ext cx="10167131" cy="4369025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</a:rPr>
              <a:t>The Backpropagation neural network is a multilayered, feedforward neural network 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It is also one of the simplest and most general methods used for supervised training of multilayered neural networks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It works by approximating the non-linear relationship between the input and the output by adjusting the weight values internally</a:t>
            </a:r>
          </a:p>
        </p:txBody>
      </p:sp>
    </p:spTree>
    <p:extLst>
      <p:ext uri="{BB962C8B-B14F-4D97-AF65-F5344CB8AC3E}">
        <p14:creationId xmlns:p14="http://schemas.microsoft.com/office/powerpoint/2010/main" val="233977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A1A0C2-3639-43B4-BEF1-3B06BDF9E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225" y="1264116"/>
            <a:ext cx="7450360" cy="43234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A4DF06-766D-497F-A328-762655BE6546}"/>
              </a:ext>
            </a:extLst>
          </p:cNvPr>
          <p:cNvSpPr txBox="1"/>
          <p:nvPr/>
        </p:nvSpPr>
        <p:spPr>
          <a:xfrm>
            <a:off x="1692322" y="5587559"/>
            <a:ext cx="98122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Backpropagation topology includes an input layer, one or more hidden layer and an output layer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59FD766-5DFE-4329-AB7C-161AEB182DF9}"/>
              </a:ext>
            </a:extLst>
          </p:cNvPr>
          <p:cNvSpPr txBox="1">
            <a:spLocks/>
          </p:cNvSpPr>
          <p:nvPr/>
        </p:nvSpPr>
        <p:spPr>
          <a:xfrm>
            <a:off x="1692323" y="624110"/>
            <a:ext cx="9812290" cy="754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Topology</a:t>
            </a:r>
          </a:p>
        </p:txBody>
      </p:sp>
    </p:spTree>
    <p:extLst>
      <p:ext uri="{BB962C8B-B14F-4D97-AF65-F5344CB8AC3E}">
        <p14:creationId xmlns:p14="http://schemas.microsoft.com/office/powerpoint/2010/main" val="408201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B273E35-51F3-4A7F-A4E3-16FFA5866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323" y="624110"/>
            <a:ext cx="9812290" cy="75431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Operation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D4E09-B9E0-495C-9F4B-9C2C352B9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128" y="1487606"/>
            <a:ext cx="10153484" cy="494049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</a:rPr>
              <a:t>The operations of Backpropagation neural networks can be divided into two steps: </a:t>
            </a:r>
            <a:r>
              <a:rPr lang="en-US" sz="2800" b="1" dirty="0">
                <a:solidFill>
                  <a:schemeClr val="tx1"/>
                </a:solidFill>
              </a:rPr>
              <a:t>feedforward</a:t>
            </a:r>
            <a:r>
              <a:rPr lang="en-US" sz="2800" dirty="0">
                <a:solidFill>
                  <a:schemeClr val="tx1"/>
                </a:solidFill>
              </a:rPr>
              <a:t> and </a:t>
            </a:r>
            <a:r>
              <a:rPr lang="en-US" sz="2800" b="1" dirty="0">
                <a:solidFill>
                  <a:schemeClr val="tx1"/>
                </a:solidFill>
              </a:rPr>
              <a:t>Backpropagation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In the feedforward step, an input pattern is applied to the input layer and its effect propagates, layer by layer, through the network until an output is produced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The network's actual output value is then compared to the expected output, and an error signal is computed for each of the output nodes</a:t>
            </a:r>
          </a:p>
        </p:txBody>
      </p:sp>
    </p:spTree>
    <p:extLst>
      <p:ext uri="{BB962C8B-B14F-4D97-AF65-F5344CB8AC3E}">
        <p14:creationId xmlns:p14="http://schemas.microsoft.com/office/powerpoint/2010/main" val="225211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2C8B11-BDFF-4C4F-9565-0A86AB87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323" y="624110"/>
            <a:ext cx="9812290" cy="75431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Operation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66A87-178D-4876-A708-60C2329E5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127" y="1501254"/>
            <a:ext cx="10153483" cy="453105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</a:rPr>
              <a:t>The output error signals are transmitted backwards from the output layer to each node in the hidden layer that immediately contributed to the output layer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This process is then repeated, layer by layer, until each node in the network has received an error signal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The Backpropagation algorithm looks for the minimum value of the error function in weight space using the delta rule or gradient descent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The weights that minimize the error function is considered to be a solution to the learning problem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63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D7C565-6314-4C3F-A202-E719566F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323" y="624110"/>
            <a:ext cx="9812290" cy="754314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Pseudo Code 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33137-E4F1-46D0-B810-2FE1E0589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128" y="1392071"/>
            <a:ext cx="10153484" cy="515885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Assign all network inputs and output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Initialize all weights with small random numbers, typically between -1 and 1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repeat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</a:rPr>
              <a:t>for every pattern in the training set</a:t>
            </a:r>
          </a:p>
          <a:p>
            <a:pPr lvl="2" algn="just"/>
            <a:r>
              <a:rPr lang="en-US" sz="1800" dirty="0">
                <a:solidFill>
                  <a:schemeClr val="tx1"/>
                </a:solidFill>
              </a:rPr>
              <a:t>Present the pattern to the network</a:t>
            </a:r>
          </a:p>
          <a:p>
            <a:pPr lvl="2" algn="just"/>
            <a:r>
              <a:rPr lang="en-US" sz="1800" dirty="0">
                <a:solidFill>
                  <a:schemeClr val="tx1"/>
                </a:solidFill>
              </a:rPr>
              <a:t>// Propagated the input forward through the network (Feed Forward)</a:t>
            </a:r>
          </a:p>
          <a:p>
            <a:pPr lvl="2" algn="just"/>
            <a:r>
              <a:rPr lang="en-US" sz="1800" dirty="0">
                <a:solidFill>
                  <a:schemeClr val="tx1"/>
                </a:solidFill>
              </a:rPr>
              <a:t>// Propagate the errors backward through the network (Back propagation)</a:t>
            </a:r>
          </a:p>
          <a:p>
            <a:pPr lvl="2" algn="just"/>
            <a:r>
              <a:rPr lang="en-US" sz="1800" dirty="0">
                <a:solidFill>
                  <a:schemeClr val="tx1"/>
                </a:solidFill>
              </a:rPr>
              <a:t>// Calculate Global Error</a:t>
            </a:r>
          </a:p>
          <a:p>
            <a:pPr lvl="3" algn="just"/>
            <a:r>
              <a:rPr lang="en-US" sz="1600" dirty="0">
                <a:solidFill>
                  <a:schemeClr val="tx1"/>
                </a:solidFill>
              </a:rPr>
              <a:t>Calculate the Error Function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end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while ((maximum  number of iterations &lt; than specified) AND (Error Function is &gt; than specified))</a:t>
            </a:r>
          </a:p>
        </p:txBody>
      </p:sp>
    </p:spTree>
    <p:extLst>
      <p:ext uri="{BB962C8B-B14F-4D97-AF65-F5344CB8AC3E}">
        <p14:creationId xmlns:p14="http://schemas.microsoft.com/office/powerpoint/2010/main" val="315825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34C4F16-6836-4245-BFFC-805B8F955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323" y="624110"/>
            <a:ext cx="9812290" cy="75431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Pseudo Code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69BC8-1238-45EF-96FB-6BA8D150B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2322" y="1555845"/>
            <a:ext cx="9812290" cy="4940489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2800" u="sng" dirty="0">
                <a:solidFill>
                  <a:schemeClr val="tx1"/>
                </a:solidFill>
              </a:rPr>
              <a:t>Feed Forward Step</a:t>
            </a:r>
          </a:p>
          <a:p>
            <a:r>
              <a:rPr lang="en-US" sz="2800" dirty="0">
                <a:solidFill>
                  <a:schemeClr val="tx1"/>
                </a:solidFill>
              </a:rPr>
              <a:t>for each layer in the network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for every node in the layer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Calculate the weight sum of the inputs to the node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Add the threshold to the sum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Calculate the activation for the node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end</a:t>
            </a:r>
          </a:p>
          <a:p>
            <a:r>
              <a:rPr lang="en-US" sz="2800" dirty="0">
                <a:solidFill>
                  <a:schemeClr val="tx1"/>
                </a:solidFill>
              </a:rPr>
              <a:t>end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62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DAB06E5-329E-42C8-BC49-9FFEBE3B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323" y="624110"/>
            <a:ext cx="9812290" cy="75431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Pseudo Code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69BC8-1238-45EF-96FB-6BA8D150B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2322" y="1555845"/>
            <a:ext cx="9812290" cy="4940489"/>
          </a:xfrm>
        </p:spPr>
        <p:txBody>
          <a:bodyPr numCol="1">
            <a:normAutofit/>
          </a:bodyPr>
          <a:lstStyle/>
          <a:p>
            <a:pPr marL="0" indent="0" algn="just">
              <a:buNone/>
            </a:pPr>
            <a:r>
              <a:rPr lang="en-US" sz="2800" u="sng" dirty="0">
                <a:solidFill>
                  <a:schemeClr val="tx1"/>
                </a:solidFill>
              </a:rPr>
              <a:t>Backpropagation of Error Step</a:t>
            </a:r>
          </a:p>
          <a:p>
            <a:pPr lvl="0" algn="just"/>
            <a:r>
              <a:rPr lang="en-US" sz="2400" dirty="0">
                <a:solidFill>
                  <a:schemeClr val="tx1"/>
                </a:solidFill>
              </a:rPr>
              <a:t>for every node in the output layer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</a:rPr>
              <a:t>calculate the error signal</a:t>
            </a:r>
          </a:p>
          <a:p>
            <a:pPr lvl="0" algn="just"/>
            <a:r>
              <a:rPr lang="en-US" sz="2400" dirty="0">
                <a:solidFill>
                  <a:schemeClr val="tx1"/>
                </a:solidFill>
              </a:rPr>
              <a:t>end</a:t>
            </a:r>
          </a:p>
          <a:p>
            <a:pPr lvl="0" algn="just"/>
            <a:r>
              <a:rPr lang="en-US" sz="2400" dirty="0">
                <a:solidFill>
                  <a:schemeClr val="tx1"/>
                </a:solidFill>
              </a:rPr>
              <a:t>for all hidden layers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</a:rPr>
              <a:t>for every node in the layer</a:t>
            </a:r>
          </a:p>
          <a:p>
            <a:pPr lvl="2" algn="just"/>
            <a:r>
              <a:rPr lang="en-US" sz="1800" dirty="0">
                <a:solidFill>
                  <a:schemeClr val="tx1"/>
                </a:solidFill>
              </a:rPr>
              <a:t>Calculate the node's signal error</a:t>
            </a:r>
          </a:p>
          <a:p>
            <a:pPr lvl="2" algn="just"/>
            <a:r>
              <a:rPr lang="en-US" sz="1800" dirty="0">
                <a:solidFill>
                  <a:schemeClr val="tx1"/>
                </a:solidFill>
              </a:rPr>
              <a:t>Update each node's weight in the network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</a:rPr>
              <a:t>end</a:t>
            </a:r>
          </a:p>
          <a:p>
            <a:pPr lvl="0" algn="just"/>
            <a:r>
              <a:rPr lang="en-US" sz="2400" dirty="0">
                <a:solidFill>
                  <a:schemeClr val="tx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238361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418FB-B225-4C8B-B9C0-BC6655F6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323" y="624110"/>
            <a:ext cx="9812290" cy="75431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7916514-BC2D-486A-B988-87DEFFA56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66" y="1227204"/>
            <a:ext cx="5883868" cy="5006686"/>
          </a:xfrm>
        </p:spPr>
      </p:pic>
    </p:spTree>
    <p:extLst>
      <p:ext uri="{BB962C8B-B14F-4D97-AF65-F5344CB8AC3E}">
        <p14:creationId xmlns:p14="http://schemas.microsoft.com/office/powerpoint/2010/main" val="42853190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220</TotalTime>
  <Words>935</Words>
  <Application>Microsoft Office PowerPoint</Application>
  <PresentationFormat>Widescreen</PresentationFormat>
  <Paragraphs>133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Century Gothic</vt:lpstr>
      <vt:lpstr>Wingdings 3</vt:lpstr>
      <vt:lpstr>Wisp</vt:lpstr>
      <vt:lpstr>Classification by Backpropagation</vt:lpstr>
      <vt:lpstr>Introduction</vt:lpstr>
      <vt:lpstr>PowerPoint Presentation</vt:lpstr>
      <vt:lpstr>Operation I</vt:lpstr>
      <vt:lpstr>Operation II</vt:lpstr>
      <vt:lpstr>Pseudo Code I</vt:lpstr>
      <vt:lpstr>Pseudo Code II</vt:lpstr>
      <vt:lpstr>Pseudo Code III</vt:lpstr>
      <vt:lpstr>Example</vt:lpstr>
      <vt:lpstr>Example (Forward Pass)</vt:lpstr>
      <vt:lpstr>Example (Error Calculation)</vt:lpstr>
      <vt:lpstr>Example (Backpropagation of Error)</vt:lpstr>
      <vt:lpstr>Example (Backpropagation of Error)</vt:lpstr>
      <vt:lpstr>Example (Backpropagation of Error)</vt:lpstr>
      <vt:lpstr>Example (Backpropagation of Error)</vt:lpstr>
      <vt:lpstr>Example (Final)</vt:lpstr>
      <vt:lpstr>Advantages</vt:lpstr>
      <vt:lpstr>Disadvantages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by Backpropagation</dc:title>
  <dc:creator>user</dc:creator>
  <cp:lastModifiedBy>user</cp:lastModifiedBy>
  <cp:revision>56</cp:revision>
  <dcterms:created xsi:type="dcterms:W3CDTF">2020-02-09T12:07:02Z</dcterms:created>
  <dcterms:modified xsi:type="dcterms:W3CDTF">2020-02-11T11:19:41Z</dcterms:modified>
</cp:coreProperties>
</file>