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7559675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2"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2"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3"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4"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3"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4"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5"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6"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2"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idx="1"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"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2"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3"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2"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3"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"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2"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3"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4"/>
          <p:cNvSpPr txBox="1"/>
          <p:nvPr>
            <p:ph idx="1"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4"/>
          <p:cNvSpPr txBox="1"/>
          <p:nvPr>
            <p:ph idx="2"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1"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2"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3"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4"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1"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2"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3"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4"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5"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6"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idx="1"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2"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3"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3"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2"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3"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92000" y="5904000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04000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 </a:t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0" y="4320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Google Shape;63;p14"/>
          <p:cNvSpPr txBox="1"/>
          <p:nvPr>
            <p:ph idx="10" type="dt"/>
          </p:nvPr>
        </p:nvSpPr>
        <p:spPr>
          <a:xfrm>
            <a:off x="504000" y="68868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4" name="Google Shape;64;p14"/>
          <p:cNvSpPr txBox="1"/>
          <p:nvPr>
            <p:ph idx="11"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 </a:t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0" y="288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/>
          <p:nvPr/>
        </p:nvSpPr>
        <p:spPr>
          <a:xfrm>
            <a:off x="758880" y="807480"/>
            <a:ext cx="8568000" cy="16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Detecting DDoS attack using Logistic Regression</a:t>
            </a:r>
            <a:endParaRPr b="1" i="0" sz="48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7"/>
          <p:cNvSpPr txBox="1"/>
          <p:nvPr/>
        </p:nvSpPr>
        <p:spPr>
          <a:xfrm>
            <a:off x="850320" y="2672280"/>
            <a:ext cx="8568000" cy="40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Supervised By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Mr. Jagdish Bhatta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CDCSIT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Submitted By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Brihat Ratna Bajracharya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19/075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Submitted To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Central Department of Computer Science and Information Technology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6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DETAILS</a:t>
            </a:r>
            <a:endParaRPr b="1" sz="4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80" y="1371600"/>
            <a:ext cx="8778240" cy="571356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6"/>
          <p:cNvSpPr txBox="1"/>
          <p:nvPr/>
        </p:nvSpPr>
        <p:spPr>
          <a:xfrm>
            <a:off x="640080" y="6788880"/>
            <a:ext cx="8869680" cy="34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Times New Roman"/>
                <a:ea typeface="Times New Roman"/>
                <a:cs typeface="Times New Roman"/>
                <a:sym typeface="Times New Roman"/>
              </a:rPr>
              <a:t>Portmap Dataset (1/2)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7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DETAILS</a:t>
            </a:r>
            <a:endParaRPr b="1" sz="4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7"/>
          <p:cNvSpPr txBox="1"/>
          <p:nvPr/>
        </p:nvSpPr>
        <p:spPr>
          <a:xfrm>
            <a:off x="640080" y="6788880"/>
            <a:ext cx="8869680" cy="34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Times New Roman"/>
                <a:ea typeface="Times New Roman"/>
                <a:cs typeface="Times New Roman"/>
                <a:sym typeface="Times New Roman"/>
              </a:rPr>
              <a:t>Portmap Dataset (2/2)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640" y="1441800"/>
            <a:ext cx="8991720" cy="541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8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DETAILS</a:t>
            </a:r>
            <a:endParaRPr b="1" sz="4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8"/>
          <p:cNvSpPr txBox="1"/>
          <p:nvPr/>
        </p:nvSpPr>
        <p:spPr>
          <a:xfrm>
            <a:off x="548640" y="6126480"/>
            <a:ext cx="8961120" cy="34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Times New Roman"/>
                <a:ea typeface="Times New Roman"/>
                <a:cs typeface="Times New Roman"/>
                <a:sym typeface="Times New Roman"/>
              </a:rPr>
              <a:t>Portmap Dataset after encoding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640" y="2011680"/>
            <a:ext cx="8790840" cy="3749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9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DETAILS</a:t>
            </a:r>
            <a:endParaRPr b="1" sz="4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9"/>
          <p:cNvSpPr txBox="1"/>
          <p:nvPr/>
        </p:nvSpPr>
        <p:spPr>
          <a:xfrm>
            <a:off x="640080" y="1393920"/>
            <a:ext cx="8640000" cy="892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80"/>
              <a:buFont typeface="Noto Sans Symbols"/>
              <a:buChar char="●"/>
            </a:pPr>
            <a:r>
              <a:rPr b="0" lang="en-US" sz="2400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Selection using correlation test</a:t>
            </a:r>
            <a:endParaRPr b="0" sz="2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2"/>
              </a:spcBef>
              <a:spcAft>
                <a:spcPts val="0"/>
              </a:spcAft>
              <a:buClr>
                <a:srgbClr val="EF2929"/>
              </a:buClr>
              <a:buSzPts val="18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Selected features for Portmap dataset</a:t>
            </a:r>
            <a:endParaRPr b="0" i="0" sz="2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134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9"/>
          <p:cNvSpPr txBox="1"/>
          <p:nvPr/>
        </p:nvSpPr>
        <p:spPr>
          <a:xfrm>
            <a:off x="1472040" y="2286000"/>
            <a:ext cx="7863840" cy="17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latin typeface="Courier New"/>
                <a:ea typeface="Courier New"/>
                <a:cs typeface="Courier New"/>
                <a:sym typeface="Courier New"/>
              </a:rPr>
              <a:t>Protocol: 			 0.705635574606102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latin typeface="Courier New"/>
                <a:ea typeface="Courier New"/>
                <a:cs typeface="Courier New"/>
                <a:sym typeface="Courier New"/>
              </a:rPr>
              <a:t>Fwd_Packet_Length_Min: 0.7291026803636192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latin typeface="Courier New"/>
                <a:ea typeface="Courier New"/>
                <a:cs typeface="Courier New"/>
                <a:sym typeface="Courier New"/>
              </a:rPr>
              <a:t>Min_Packet_Length: 	 0.7291679201346289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latin typeface="Courier New"/>
                <a:ea typeface="Courier New"/>
                <a:cs typeface="Courier New"/>
                <a:sym typeface="Courier New"/>
              </a:rPr>
              <a:t>Source_Port: 		 0.8189050406122815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latin typeface="Courier New"/>
                <a:ea typeface="Courier New"/>
                <a:cs typeface="Courier New"/>
                <a:sym typeface="Courier New"/>
              </a:rPr>
              <a:t>Inbound:				 0.8600933612454168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latin typeface="Courier New"/>
                <a:ea typeface="Courier New"/>
                <a:cs typeface="Courier New"/>
                <a:sym typeface="Courier New"/>
              </a:rPr>
              <a:t>Source_IP: 			 0.8660476930033244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latin typeface="Courier New"/>
                <a:ea typeface="Courier New"/>
                <a:cs typeface="Courier New"/>
                <a:sym typeface="Courier New"/>
              </a:rPr>
              <a:t>Label: 				 1.0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9"/>
          <p:cNvSpPr txBox="1"/>
          <p:nvPr/>
        </p:nvSpPr>
        <p:spPr>
          <a:xfrm>
            <a:off x="640080" y="4297680"/>
            <a:ext cx="8640000" cy="374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1" marL="864000" marR="0" rtl="0" algn="l"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18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of discarded features for Portmap dataset</a:t>
            </a:r>
            <a:endParaRPr b="0" i="0" sz="2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134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9"/>
          <p:cNvSpPr txBox="1"/>
          <p:nvPr/>
        </p:nvSpPr>
        <p:spPr>
          <a:xfrm>
            <a:off x="1472040" y="4672440"/>
            <a:ext cx="786384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Down_Up_Ratio': 			0.6485234774068003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URG_Flag_Count': 			0.6150806663811492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Bwd_Packet_Length_Min': 	0.5505265792832202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Destination_IP': 			0.5434405331523054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CWE_Flag_Count':			0.4208864290747812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Avg_Bwd_Segment_Size': 	0.41915492520184805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Bwd_Packet_Length_Mean':	0.41915492520184805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Fwd_IAT_Total': 			0.3345362968706236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Unnamed_0': 				0.11675730059144739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0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DETAILS</a:t>
            </a:r>
            <a:endParaRPr b="1" sz="4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40"/>
          <p:cNvSpPr txBox="1"/>
          <p:nvPr/>
        </p:nvSpPr>
        <p:spPr>
          <a:xfrm>
            <a:off x="640080" y="1393920"/>
            <a:ext cx="8640000" cy="892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80"/>
              <a:buFont typeface="Noto Sans Symbols"/>
              <a:buChar char="●"/>
            </a:pPr>
            <a:r>
              <a:rPr b="0" lang="en-US" sz="2400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Selection using correlation test</a:t>
            </a:r>
            <a:endParaRPr b="0" sz="2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2"/>
              </a:spcBef>
              <a:spcAft>
                <a:spcPts val="0"/>
              </a:spcAft>
              <a:buClr>
                <a:srgbClr val="EF2929"/>
              </a:buClr>
              <a:buSzPts val="18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Selected features for LDAP dataset</a:t>
            </a:r>
            <a:endParaRPr b="0" i="0" sz="2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134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40"/>
          <p:cNvSpPr txBox="1"/>
          <p:nvPr/>
        </p:nvSpPr>
        <p:spPr>
          <a:xfrm>
            <a:off x="1463040" y="2212920"/>
            <a:ext cx="786384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Min Packet Length: 		0.9276131094369818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Fwd Packet Length Min: 	0.9277359022458002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Avg Fwd Segment Size: 	0.9291694741755031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Fwd Packet Length Mean: 	0.9291694741755031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Average Packet Size: 		0.9292312255418383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Packet Length Mean: 		0.9302060576330425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Fwd Packet Length Max: 	0.9327888918318388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Max Packet Length: 		0.9359158567754134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Label: 					1.0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40"/>
          <p:cNvSpPr txBox="1"/>
          <p:nvPr/>
        </p:nvSpPr>
        <p:spPr>
          <a:xfrm>
            <a:off x="640080" y="4380120"/>
            <a:ext cx="8640000" cy="374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1" marL="864000" marR="0" rtl="0" algn="l"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18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of discarded features for LDAP dataset</a:t>
            </a:r>
            <a:endParaRPr b="0" i="0" sz="2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134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40"/>
          <p:cNvSpPr txBox="1"/>
          <p:nvPr/>
        </p:nvSpPr>
        <p:spPr>
          <a:xfrm>
            <a:off x="1472040" y="4730760"/>
            <a:ext cx="7863840" cy="2401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Protocol: 			0.15101837887241756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Inbound: 			0.14945687840206262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min_seg_size_forward:	0.05637313458482986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Fwd Header Length: 	0.05629353491866543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Destination_Port: 	0.012102190951823352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Bwd Header Length: 	0.00633967032746798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Timestamp: 			0.00018127588100869682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Flow ID: 			0.0014231120955229765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SimillarHTTP:		0.014568932109410395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Active Std: 			0.01713683548092619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endParaRPr b="1" sz="4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8280" y="1920240"/>
            <a:ext cx="2551320" cy="246924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41"/>
          <p:cNvSpPr txBox="1"/>
          <p:nvPr/>
        </p:nvSpPr>
        <p:spPr>
          <a:xfrm>
            <a:off x="731520" y="1463040"/>
            <a:ext cx="80467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Times New Roman"/>
                <a:ea typeface="Times New Roman"/>
                <a:cs typeface="Times New Roman"/>
                <a:sym typeface="Times New Roman"/>
              </a:rPr>
              <a:t>Confusion Matrix for Portmap dataset and LDAP dataset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41"/>
          <p:cNvSpPr txBox="1"/>
          <p:nvPr/>
        </p:nvSpPr>
        <p:spPr>
          <a:xfrm>
            <a:off x="1005840" y="4600440"/>
            <a:ext cx="3657600" cy="14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strike="noStrike">
                <a:latin typeface="Times New Roman"/>
                <a:ea typeface="Times New Roman"/>
                <a:cs typeface="Times New Roman"/>
                <a:sym typeface="Times New Roman"/>
              </a:rPr>
              <a:t>Performance Metrics for Portmap dataset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 strike="noStrike">
                <a:latin typeface="Courier New"/>
                <a:ea typeface="Courier New"/>
                <a:cs typeface="Courier New"/>
                <a:sym typeface="Courier New"/>
              </a:rPr>
              <a:t>Accuracy  = 99.91 %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 strike="noStrike">
                <a:latin typeface="Courier New"/>
                <a:ea typeface="Courier New"/>
                <a:cs typeface="Courier New"/>
                <a:sym typeface="Courier New"/>
              </a:rPr>
              <a:t>Precision = 98.59 %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 strike="noStrike">
                <a:latin typeface="Courier New"/>
                <a:ea typeface="Courier New"/>
                <a:cs typeface="Courier New"/>
                <a:sym typeface="Courier New"/>
              </a:rPr>
              <a:t>Recall    = 99.69 %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 strike="noStrike">
                <a:latin typeface="Courier New"/>
                <a:ea typeface="Courier New"/>
                <a:cs typeface="Courier New"/>
                <a:sym typeface="Courier New"/>
              </a:rPr>
              <a:t>F1 Score  = 0.9913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41"/>
          <p:cNvSpPr txBox="1"/>
          <p:nvPr/>
        </p:nvSpPr>
        <p:spPr>
          <a:xfrm>
            <a:off x="5303520" y="4572000"/>
            <a:ext cx="3566160" cy="14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strike="noStrike">
                <a:latin typeface="Times New Roman"/>
                <a:ea typeface="Times New Roman"/>
                <a:cs typeface="Times New Roman"/>
                <a:sym typeface="Times New Roman"/>
              </a:rPr>
              <a:t>Performance Metrics for LDAP dataset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 strike="noStrike">
                <a:latin typeface="Courier New"/>
                <a:ea typeface="Courier New"/>
                <a:cs typeface="Courier New"/>
                <a:sym typeface="Courier New"/>
              </a:rPr>
              <a:t>Accuracy  = 99.94 %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 strike="noStrike">
                <a:latin typeface="Courier New"/>
                <a:ea typeface="Courier New"/>
                <a:cs typeface="Courier New"/>
                <a:sym typeface="Courier New"/>
              </a:rPr>
              <a:t>Precision = 97.92 %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 strike="noStrike">
                <a:latin typeface="Courier New"/>
                <a:ea typeface="Courier New"/>
                <a:cs typeface="Courier New"/>
                <a:sym typeface="Courier New"/>
              </a:rPr>
              <a:t>Recall    = 99.03 %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 strike="noStrike">
                <a:latin typeface="Courier New"/>
                <a:ea typeface="Courier New"/>
                <a:cs typeface="Courier New"/>
                <a:sym typeface="Courier New"/>
              </a:rPr>
              <a:t>F1 Score  = 0.9847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 sz="4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42"/>
          <p:cNvSpPr txBox="1"/>
          <p:nvPr/>
        </p:nvSpPr>
        <p:spPr>
          <a:xfrm>
            <a:off x="720000" y="1563480"/>
            <a:ext cx="8640000" cy="520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 of 87 features, considering only few features that are highly correlated with the attack class is sufficient for detecting DDoS attack variants</a:t>
            </a:r>
            <a:endParaRPr b="0" sz="26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just">
              <a:spcBef>
                <a:spcPts val="1412"/>
              </a:spcBef>
              <a:spcAft>
                <a:spcPts val="0"/>
              </a:spcAft>
              <a:buClr>
                <a:srgbClr val="FF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used six features for detecting portmap attack and eight features for detecting LDAP and NetBIOS variant of DDoS attack</a:t>
            </a:r>
            <a:endParaRPr b="0" sz="26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just">
              <a:spcBef>
                <a:spcPts val="1412"/>
              </a:spcBef>
              <a:spcAft>
                <a:spcPts val="0"/>
              </a:spcAft>
              <a:buClr>
                <a:srgbClr val="FF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the result analysis, we see that performance metrics (accuracy and f1 score) of our classifier is high for both datasets</a:t>
            </a:r>
            <a:endParaRPr b="0" sz="26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just">
              <a:spcBef>
                <a:spcPts val="1412"/>
              </a:spcBef>
              <a:spcAft>
                <a:spcPts val="0"/>
              </a:spcAft>
              <a:buClr>
                <a:srgbClr val="FF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have modeled a good classifier for detecting portmap, LDAP and NetBIOS variant of DDoS attack</a:t>
            </a:r>
            <a:endParaRPr b="0" sz="26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9704" lvl="0" marL="432000" marR="0" rtl="0" algn="just">
              <a:spcBef>
                <a:spcPts val="1412"/>
              </a:spcBef>
              <a:spcAft>
                <a:spcPts val="0"/>
              </a:spcAft>
              <a:buClr>
                <a:srgbClr val="FF0000"/>
              </a:buClr>
              <a:buSzPts val="1170"/>
              <a:buFont typeface="Noto Sans Symbols"/>
              <a:buNone/>
            </a:pPr>
            <a:r>
              <a:t/>
            </a:r>
            <a:endParaRPr b="0" sz="26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3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b="1" sz="4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43"/>
          <p:cNvSpPr txBox="1"/>
          <p:nvPr/>
        </p:nvSpPr>
        <p:spPr>
          <a:xfrm>
            <a:off x="457200" y="1563480"/>
            <a:ext cx="9144000" cy="538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AutoNum type="arabicPeriod"/>
            </a:pPr>
            <a:r>
              <a:rPr b="0" lang="en-US" sz="1400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 Sahi, D. Lal, Y. Li, and M. Diykh, “An Efficient DDoS TCP Flood Attack Detection and Prevention System in a Cloud Environment”, in IEEE Access, vol. 5, pp. 6036-6048, 2017.</a:t>
            </a:r>
            <a:endParaRPr b="0" sz="1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just">
              <a:lnSpc>
                <a:spcPct val="100000"/>
              </a:lnSpc>
              <a:spcBef>
                <a:spcPts val="129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AutoNum type="arabicPeriod"/>
            </a:pPr>
            <a:r>
              <a:rPr b="0" lang="en-US" sz="1400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 Saied, R. E. Overhill, T. Radzik, “Detection of known and unknown DDoS attacks using Artificial Neural Networks”, in Neurocomputing 172, pp. 385-393, 2016. </a:t>
            </a:r>
            <a:endParaRPr b="0" sz="1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just">
              <a:lnSpc>
                <a:spcPct val="100000"/>
              </a:lnSpc>
              <a:spcBef>
                <a:spcPts val="129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AutoNum type="arabicPeriod"/>
            </a:pPr>
            <a:r>
              <a:rPr b="0" lang="en-US" sz="1400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 Cashell, W. D. Jackson, M. Jickling, and B. Webel, The Economic Impact of Cyber-Attacks, document CRS RL32331, Congressional Research Service Documents, Washington, DC, USA, 2004.</a:t>
            </a:r>
            <a:endParaRPr b="0" sz="1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just">
              <a:lnSpc>
                <a:spcPct val="100000"/>
              </a:lnSpc>
              <a:spcBef>
                <a:spcPts val="129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AutoNum type="arabicPeriod"/>
            </a:pPr>
            <a:r>
              <a:rPr b="0" lang="en-US" sz="1400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C. Bedon, A. Saied, Snort-AI (Version 2.4.3), “Open Source Project”, 2009. Available from: http://snort-ai.sourceforge.net/index.php/</a:t>
            </a:r>
            <a:endParaRPr b="0" sz="1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just">
              <a:lnSpc>
                <a:spcPct val="100000"/>
              </a:lnSpc>
              <a:spcBef>
                <a:spcPts val="129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AutoNum type="arabicPeriod"/>
            </a:pPr>
            <a:r>
              <a:rPr b="0" lang="en-US" sz="1400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D. M. Divakaran, K. W. Fok, I. Nevat, and V. L. L. Thing, “Evidence gathering for network security and forensics”, in Digital Investigation 20, pp. S56-S65, 2017.</a:t>
            </a:r>
            <a:endParaRPr b="0" sz="1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just">
              <a:lnSpc>
                <a:spcPct val="100000"/>
              </a:lnSpc>
              <a:spcBef>
                <a:spcPts val="129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AutoNum type="arabicPeriod"/>
            </a:pPr>
            <a:r>
              <a:rPr b="0" lang="en-US" sz="1400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J. Gera, and B. P. Battula, “Detection of spoofed and non-spoofed DDoS attacks and discriminating them from flash crowds”, in EURASIP Journal on Information Security, doi:10.1186/s13635-018-0079-6, 2018.</a:t>
            </a:r>
            <a:endParaRPr b="0" sz="1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just">
              <a:lnSpc>
                <a:spcPct val="100000"/>
              </a:lnSpc>
              <a:spcBef>
                <a:spcPts val="129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AutoNum type="arabicPeriod"/>
            </a:pPr>
            <a:r>
              <a:rPr b="0" lang="en-US" sz="1400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M. Roesch, Snort (Version 2.9), “Open Source Project”, 1998. Available from: http://www.snort.org/.</a:t>
            </a:r>
            <a:endParaRPr b="0" sz="1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just">
              <a:lnSpc>
                <a:spcPct val="100000"/>
              </a:lnSpc>
              <a:spcBef>
                <a:spcPts val="129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AutoNum type="arabicPeriod"/>
            </a:pPr>
            <a:r>
              <a:rPr b="0" lang="en-US" sz="1400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R. Russell, Iptables (Version 1.4.21), “Open Source Project”, 1998. Available from: http://ipset.netfilter,org/iptables.man.html/.</a:t>
            </a:r>
            <a:endParaRPr b="0" sz="1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just">
              <a:lnSpc>
                <a:spcPct val="100000"/>
              </a:lnSpc>
              <a:spcBef>
                <a:spcPts val="129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AutoNum type="arabicPeriod"/>
            </a:pPr>
            <a:r>
              <a:rPr b="0" lang="en-US" sz="1400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DDoS Evaluation Dataset ”CICDDoS2019” Dataset, [online] Available: http://205.174.165.80/CICDataset/CICDDoS2019/Dataset/CSVs/CSV-03-11.zip</a:t>
            </a:r>
            <a:endParaRPr b="0" sz="1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just">
              <a:lnSpc>
                <a:spcPct val="100000"/>
              </a:lnSpc>
              <a:spcBef>
                <a:spcPts val="129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AutoNum type="arabicPeriod"/>
            </a:pPr>
            <a:r>
              <a:rPr b="0" lang="en-US" sz="1400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“Logistic Regression For Dummies: A Detailed Explanation”. Accessed on: Dec. 9, 2019. [Online]. Available: https://towardsdatascience.com/logistic-regression-for-dummies-a-detailed-explanation-9597f76edf46</a:t>
            </a:r>
            <a:endParaRPr b="0" sz="1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4"/>
          <p:cNvSpPr txBox="1"/>
          <p:nvPr/>
        </p:nvSpPr>
        <p:spPr>
          <a:xfrm>
            <a:off x="548640" y="300960"/>
            <a:ext cx="9027000" cy="6831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1" sz="4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4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8"/>
          <p:cNvSpPr txBox="1"/>
          <p:nvPr/>
        </p:nvSpPr>
        <p:spPr>
          <a:xfrm>
            <a:off x="720000" y="1563480"/>
            <a:ext cx="8640000" cy="5660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90"/>
              <a:buFont typeface="Noto Sans Symbols"/>
              <a:buChar char="●"/>
            </a:pPr>
            <a:r>
              <a:rPr b="0" lang="en-US" sz="2200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DoS Attack</a:t>
            </a:r>
            <a:endParaRPr b="0" sz="22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just">
              <a:spcBef>
                <a:spcPts val="1412"/>
              </a:spcBef>
              <a:spcAft>
                <a:spcPts val="0"/>
              </a:spcAft>
              <a:buClr>
                <a:srgbClr val="EF2929"/>
              </a:buClr>
              <a:buSzPts val="1650"/>
              <a:buFont typeface="Noto Sans Symbols"/>
              <a:buChar char="−"/>
            </a:pPr>
            <a:r>
              <a:rPr b="0" i="0" lang="en-US" sz="22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denial of service attack</a:t>
            </a:r>
            <a:endParaRPr b="0" i="0" sz="22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just">
              <a:spcBef>
                <a:spcPts val="1134"/>
              </a:spcBef>
              <a:spcAft>
                <a:spcPts val="0"/>
              </a:spcAft>
              <a:buClr>
                <a:srgbClr val="EF2929"/>
              </a:buClr>
              <a:buSzPts val="1650"/>
              <a:buFont typeface="Noto Sans Symbols"/>
              <a:buChar char="−"/>
            </a:pPr>
            <a:r>
              <a:rPr b="0" i="0" lang="en-US" sz="22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continuous attack packets overloads the victim’s computer resources making the service unavailable to other devices and users throughout the network</a:t>
            </a:r>
            <a:endParaRPr b="0" i="0" sz="22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just">
              <a:spcBef>
                <a:spcPts val="1134"/>
              </a:spcBef>
              <a:spcAft>
                <a:spcPts val="0"/>
              </a:spcAft>
              <a:buClr>
                <a:srgbClr val="FF0000"/>
              </a:buClr>
              <a:buSzPts val="990"/>
              <a:buFont typeface="Noto Sans Symbols"/>
              <a:buChar char="●"/>
            </a:pPr>
            <a:r>
              <a:rPr b="0" lang="en-US" sz="2200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DDoS attack </a:t>
            </a:r>
            <a:endParaRPr b="0" sz="22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just">
              <a:spcBef>
                <a:spcPts val="1412"/>
              </a:spcBef>
              <a:spcAft>
                <a:spcPts val="0"/>
              </a:spcAft>
              <a:buClr>
                <a:srgbClr val="EF2929"/>
              </a:buClr>
              <a:buSzPts val="1650"/>
              <a:buFont typeface="Noto Sans Symbols"/>
              <a:buChar char="−"/>
            </a:pPr>
            <a:r>
              <a:rPr b="0" i="0" lang="en-US" sz="22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distributed denial of service attack</a:t>
            </a:r>
            <a:endParaRPr b="0" i="0" sz="22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just">
              <a:spcBef>
                <a:spcPts val="1134"/>
              </a:spcBef>
              <a:spcAft>
                <a:spcPts val="0"/>
              </a:spcAft>
              <a:buClr>
                <a:srgbClr val="EF2929"/>
              </a:buClr>
              <a:buSzPts val="1650"/>
              <a:buFont typeface="Noto Sans Symbols"/>
              <a:buChar char="−"/>
            </a:pPr>
            <a:r>
              <a:rPr b="0" i="0" lang="en-US" sz="22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systems target a single system with a DoS attack</a:t>
            </a:r>
            <a:endParaRPr b="0" i="0" sz="22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just">
              <a:spcBef>
                <a:spcPts val="1134"/>
              </a:spcBef>
              <a:spcAft>
                <a:spcPts val="0"/>
              </a:spcAft>
              <a:buClr>
                <a:srgbClr val="EF2929"/>
              </a:buClr>
              <a:buSzPts val="1650"/>
              <a:buFont typeface="Noto Sans Symbols"/>
              <a:buChar char="−"/>
            </a:pPr>
            <a:r>
              <a:rPr b="0" i="0" lang="en-US" sz="22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types</a:t>
            </a:r>
            <a:endParaRPr b="0" i="0" sz="22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just">
              <a:spcBef>
                <a:spcPts val="1134"/>
              </a:spcBef>
              <a:spcAft>
                <a:spcPts val="0"/>
              </a:spcAft>
              <a:buClr>
                <a:srgbClr val="EF2929"/>
              </a:buClr>
              <a:buSzPts val="99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</a:t>
            </a:r>
            <a:endParaRPr b="0" i="0" sz="22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3" marL="1728000" marR="0" rtl="0" algn="just">
              <a:spcBef>
                <a:spcPts val="845"/>
              </a:spcBef>
              <a:spcAft>
                <a:spcPts val="0"/>
              </a:spcAft>
              <a:buClr>
                <a:srgbClr val="EF2929"/>
              </a:buClr>
              <a:buSzPts val="1650"/>
              <a:buFont typeface="Noto Sans Symbols"/>
              <a:buChar char="−"/>
            </a:pPr>
            <a:r>
              <a:rPr b="0" i="0" lang="en-US" sz="22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Targeting victim’s machine in its weakness</a:t>
            </a:r>
            <a:endParaRPr b="0" i="0" sz="22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just">
              <a:spcBef>
                <a:spcPts val="567"/>
              </a:spcBef>
              <a:spcAft>
                <a:spcPts val="0"/>
              </a:spcAft>
              <a:buClr>
                <a:srgbClr val="EF2929"/>
              </a:buClr>
              <a:buSzPts val="99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Indirect</a:t>
            </a:r>
            <a:endParaRPr b="0" i="0" sz="22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3" marL="1728000" marR="0" rtl="0" algn="just">
              <a:spcBef>
                <a:spcPts val="845"/>
              </a:spcBef>
              <a:spcAft>
                <a:spcPts val="0"/>
              </a:spcAft>
              <a:buClr>
                <a:srgbClr val="EF2929"/>
              </a:buClr>
              <a:buSzPts val="1650"/>
              <a:buFont typeface="Noto Sans Symbols"/>
              <a:buChar char="−"/>
            </a:pPr>
            <a:r>
              <a:rPr b="0" i="0" lang="en-US" sz="22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Attack performed on elements associated with the victim’s machine</a:t>
            </a:r>
            <a:endParaRPr b="0" i="0" sz="22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4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9"/>
          <p:cNvSpPr txBox="1"/>
          <p:nvPr/>
        </p:nvSpPr>
        <p:spPr>
          <a:xfrm>
            <a:off x="720000" y="1563480"/>
            <a:ext cx="8640000" cy="5660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80"/>
              <a:buFont typeface="Noto Sans Symbols"/>
              <a:buChar char="●"/>
            </a:pPr>
            <a:r>
              <a:rPr b="0" lang="en-US" sz="2400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Logistic Regression</a:t>
            </a:r>
            <a:endParaRPr b="0" sz="2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just">
              <a:spcBef>
                <a:spcPts val="1412"/>
              </a:spcBef>
              <a:spcAft>
                <a:spcPts val="0"/>
              </a:spcAft>
              <a:buClr>
                <a:srgbClr val="EF2929"/>
              </a:buClr>
              <a:buSzPts val="18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statistical method for analysing a dataset in which there are one or more independent variables that determine an categorical outcome</a:t>
            </a:r>
            <a:endParaRPr b="0" i="0" sz="2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just">
              <a:spcBef>
                <a:spcPts val="1134"/>
              </a:spcBef>
              <a:spcAft>
                <a:spcPts val="0"/>
              </a:spcAft>
              <a:buClr>
                <a:srgbClr val="EF2929"/>
              </a:buClr>
              <a:buSzPts val="18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 types of logistic regression</a:t>
            </a:r>
            <a:endParaRPr b="0" i="0" sz="2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just">
              <a:spcBef>
                <a:spcPts val="1134"/>
              </a:spcBef>
              <a:spcAft>
                <a:spcPts val="0"/>
              </a:spcAft>
              <a:buClr>
                <a:srgbClr val="EF2929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Binomial logistic regression</a:t>
            </a:r>
            <a:endParaRPr b="0" i="0" sz="2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3" marL="1728000" marR="0" rtl="0" algn="just">
              <a:spcBef>
                <a:spcPts val="845"/>
              </a:spcBef>
              <a:spcAft>
                <a:spcPts val="0"/>
              </a:spcAft>
              <a:buClr>
                <a:srgbClr val="EF2929"/>
              </a:buClr>
              <a:buSzPts val="18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two possible outcome</a:t>
            </a:r>
            <a:endParaRPr b="0" i="0" sz="2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3" marL="1728000" marR="0" rtl="0" algn="just">
              <a:spcBef>
                <a:spcPts val="567"/>
              </a:spcBef>
              <a:spcAft>
                <a:spcPts val="0"/>
              </a:spcAft>
              <a:buClr>
                <a:srgbClr val="EF2929"/>
              </a:buClr>
              <a:buSzPts val="18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Uses sigmoid function</a:t>
            </a:r>
            <a:endParaRPr b="0" i="0" sz="2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just">
              <a:spcBef>
                <a:spcPts val="567"/>
              </a:spcBef>
              <a:spcAft>
                <a:spcPts val="0"/>
              </a:spcAft>
              <a:buClr>
                <a:srgbClr val="EF2929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Multinomial logistic regression</a:t>
            </a:r>
            <a:endParaRPr b="0" i="0" sz="2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3" marL="1728000" marR="0" rtl="0" algn="just">
              <a:spcBef>
                <a:spcPts val="845"/>
              </a:spcBef>
              <a:spcAft>
                <a:spcPts val="0"/>
              </a:spcAft>
              <a:buClr>
                <a:srgbClr val="EF2929"/>
              </a:buClr>
              <a:buSzPts val="18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three or more outcome</a:t>
            </a:r>
            <a:endParaRPr b="0" i="0" sz="2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3" marL="1728000" marR="0" rtl="0" algn="just">
              <a:spcBef>
                <a:spcPts val="567"/>
              </a:spcBef>
              <a:spcAft>
                <a:spcPts val="0"/>
              </a:spcAft>
              <a:buClr>
                <a:srgbClr val="EF2929"/>
              </a:buClr>
              <a:buSzPts val="18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Uses softmax function (turns logits to probabilities that sums to one)</a:t>
            </a:r>
            <a:endParaRPr b="0" i="0" sz="2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just">
              <a:spcBef>
                <a:spcPts val="567"/>
              </a:spcBef>
              <a:spcAft>
                <a:spcPts val="0"/>
              </a:spcAft>
              <a:buClr>
                <a:srgbClr val="EF2929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Ordinal logistic regression</a:t>
            </a:r>
            <a:endParaRPr b="0" i="0" sz="2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3" marL="1728000" marR="0" rtl="0" algn="just">
              <a:spcBef>
                <a:spcPts val="845"/>
              </a:spcBef>
              <a:spcAft>
                <a:spcPts val="0"/>
              </a:spcAft>
              <a:buClr>
                <a:srgbClr val="EF2929"/>
              </a:buClr>
              <a:buSzPts val="18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ordered outcome</a:t>
            </a:r>
            <a:endParaRPr b="0" i="0" sz="2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5420" lvl="0" marL="432000" marR="0" rtl="0" algn="l">
              <a:spcBef>
                <a:spcPts val="567"/>
              </a:spcBef>
              <a:spcAft>
                <a:spcPts val="0"/>
              </a:spcAft>
              <a:buClr>
                <a:srgbClr val="FF0000"/>
              </a:buClr>
              <a:buSzPts val="1080"/>
              <a:buFont typeface="Noto Sans Symbols"/>
              <a:buNone/>
            </a:pPr>
            <a:r>
              <a:t/>
            </a:r>
            <a:endParaRPr b="0" sz="2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 b="1" sz="4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0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60"/>
              <a:buFont typeface="Noto Sans Symbols"/>
              <a:buChar char="●"/>
            </a:pPr>
            <a:r>
              <a:rPr b="0" lang="en-US" sz="2800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 Based</a:t>
            </a:r>
            <a:endParaRPr b="0" sz="28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just">
              <a:spcBef>
                <a:spcPts val="1412"/>
              </a:spcBef>
              <a:spcAft>
                <a:spcPts val="0"/>
              </a:spcAft>
              <a:buClr>
                <a:srgbClr val="EF2929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Sahi et al. [1] proposed new classifier system for detecting and preventing DDoS TCP flood attacks</a:t>
            </a:r>
            <a:endParaRPr b="0" i="0" sz="28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just">
              <a:spcBef>
                <a:spcPts val="1134"/>
              </a:spcBef>
              <a:spcAft>
                <a:spcPts val="0"/>
              </a:spcAft>
              <a:buClr>
                <a:srgbClr val="EF2929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Classifies incoming packets and makes decision based on classification result in detection phase</a:t>
            </a:r>
            <a:endParaRPr b="0" i="0" sz="28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just">
              <a:spcBef>
                <a:spcPts val="1134"/>
              </a:spcBef>
              <a:spcAft>
                <a:spcPts val="0"/>
              </a:spcAft>
              <a:buClr>
                <a:srgbClr val="EF2929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 maintains backlist table of source IP of detected attacks for prevention phase and related packet is terminated</a:t>
            </a:r>
            <a:endParaRPr b="0" i="0" sz="28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3990" lvl="0" marL="432000" marR="0" rtl="0" algn="just">
              <a:spcBef>
                <a:spcPts val="1134"/>
              </a:spcBef>
              <a:spcAft>
                <a:spcPts val="0"/>
              </a:spcAft>
              <a:buClr>
                <a:srgbClr val="FF0000"/>
              </a:buClr>
              <a:buSzPts val="1260"/>
              <a:buFont typeface="Noto Sans Symbols"/>
              <a:buNone/>
            </a:pPr>
            <a:r>
              <a:t/>
            </a:r>
            <a:endParaRPr b="0" sz="28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 b="1" sz="4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1"/>
          <p:cNvSpPr txBox="1"/>
          <p:nvPr/>
        </p:nvSpPr>
        <p:spPr>
          <a:xfrm>
            <a:off x="720000" y="1371600"/>
            <a:ext cx="86400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80"/>
              <a:buFont typeface="Noto Sans Symbols"/>
              <a:buChar char="●"/>
            </a:pPr>
            <a:r>
              <a:rPr b="0" lang="en-US" sz="2400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Entropy Based</a:t>
            </a:r>
            <a:endParaRPr b="0" sz="2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just">
              <a:spcBef>
                <a:spcPts val="1412"/>
              </a:spcBef>
              <a:spcAft>
                <a:spcPts val="0"/>
              </a:spcAft>
              <a:buClr>
                <a:srgbClr val="EF2929"/>
              </a:buClr>
              <a:buSzPts val="18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Gera et al. [6] proposed a system to differentiate DDoS attack from flash events based on the anomaly pattern (time interval and source entropy)</a:t>
            </a:r>
            <a:endParaRPr b="0" i="0" sz="2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just">
              <a:spcBef>
                <a:spcPts val="1134"/>
              </a:spcBef>
              <a:spcAft>
                <a:spcPts val="0"/>
              </a:spcAft>
              <a:buClr>
                <a:srgbClr val="EF2929"/>
              </a:buClr>
              <a:buSzPts val="1080"/>
              <a:buFont typeface="Noto Sans Symbols"/>
              <a:buChar char="●"/>
            </a:pPr>
            <a:r>
              <a:rPr b="0" i="1" lang="en-US" sz="24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interval</a:t>
            </a:r>
            <a:r>
              <a:rPr b="0" i="0" lang="en-US" sz="24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In DDoS, network traffic spikes abruptly whereas in flash event, the traffic increase gradually </a:t>
            </a:r>
            <a:endParaRPr b="0" i="0" sz="2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just">
              <a:spcBef>
                <a:spcPts val="845"/>
              </a:spcBef>
              <a:spcAft>
                <a:spcPts val="0"/>
              </a:spcAft>
              <a:buClr>
                <a:srgbClr val="EF2929"/>
              </a:buClr>
              <a:buSzPts val="1080"/>
              <a:buFont typeface="Noto Sans Symbols"/>
              <a:buChar char="●"/>
            </a:pPr>
            <a:r>
              <a:rPr b="0" i="1" lang="en-US" sz="24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 entropy</a:t>
            </a:r>
            <a:r>
              <a:rPr b="0" i="0" lang="en-US" sz="24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number of source IP addresses from which attack is launched</a:t>
            </a:r>
            <a:endParaRPr b="0" i="0" sz="2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just">
              <a:spcBef>
                <a:spcPts val="845"/>
              </a:spcBef>
              <a:spcAft>
                <a:spcPts val="0"/>
              </a:spcAft>
              <a:buClr>
                <a:srgbClr val="EF2929"/>
              </a:buClr>
              <a:buSzPts val="1080"/>
              <a:buFont typeface="Noto Sans Symbols"/>
              <a:buChar char="●"/>
            </a:pPr>
            <a:r>
              <a:rPr b="0" i="1" lang="en-US" sz="24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Traffic cluster</a:t>
            </a:r>
            <a:r>
              <a:rPr b="0" i="0" lang="en-US" sz="24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traffic coming from the same network </a:t>
            </a:r>
            <a:endParaRPr b="0" i="0" sz="2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just">
              <a:spcBef>
                <a:spcPts val="845"/>
              </a:spcBef>
              <a:spcAft>
                <a:spcPts val="0"/>
              </a:spcAft>
              <a:buClr>
                <a:srgbClr val="EF2929"/>
              </a:buClr>
              <a:buSzPts val="18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</a:t>
            </a:r>
            <a:endParaRPr b="0" i="0" sz="2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just">
              <a:spcBef>
                <a:spcPts val="1134"/>
              </a:spcBef>
              <a:spcAft>
                <a:spcPts val="0"/>
              </a:spcAft>
              <a:buClr>
                <a:srgbClr val="EF2929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Flash event – more source IPs but less traffic cluster</a:t>
            </a:r>
            <a:endParaRPr b="0" i="0" sz="2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just">
              <a:spcBef>
                <a:spcPts val="845"/>
              </a:spcBef>
              <a:spcAft>
                <a:spcPts val="0"/>
              </a:spcAft>
              <a:buClr>
                <a:srgbClr val="EF2929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DDoS (spoofed) – more source IPs and more traffic cluster</a:t>
            </a:r>
            <a:endParaRPr b="0" i="0" sz="2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just">
              <a:spcBef>
                <a:spcPts val="845"/>
              </a:spcBef>
              <a:spcAft>
                <a:spcPts val="0"/>
              </a:spcAft>
              <a:buClr>
                <a:srgbClr val="EF2929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DDoS (non-spoofed) – the source IP is same and the traffic cluster is same</a:t>
            </a:r>
            <a:endParaRPr b="0" i="0" sz="2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 b="1" sz="4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2"/>
          <p:cNvSpPr txBox="1"/>
          <p:nvPr/>
        </p:nvSpPr>
        <p:spPr>
          <a:xfrm>
            <a:off x="720000" y="1463040"/>
            <a:ext cx="8640000" cy="5303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90"/>
              <a:buFont typeface="Noto Sans Symbols"/>
              <a:buChar char="●"/>
            </a:pPr>
            <a:r>
              <a:rPr b="0" lang="en-US" sz="2200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 Based</a:t>
            </a:r>
            <a:endParaRPr b="0" sz="22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just">
              <a:spcBef>
                <a:spcPts val="1412"/>
              </a:spcBef>
              <a:spcAft>
                <a:spcPts val="0"/>
              </a:spcAft>
              <a:buClr>
                <a:srgbClr val="EF2929"/>
              </a:buClr>
              <a:buSzPts val="1650"/>
              <a:buFont typeface="Noto Sans Symbols"/>
              <a:buChar char="−"/>
            </a:pPr>
            <a:r>
              <a:rPr b="0" i="0" lang="en-US" sz="22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Divakaran et al. [5] proposed a framework of gathering evidences to detect traffic sessions related to attacks and malicious activities</a:t>
            </a:r>
            <a:endParaRPr b="0" i="0" sz="22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just">
              <a:spcBef>
                <a:spcPts val="1134"/>
              </a:spcBef>
              <a:spcAft>
                <a:spcPts val="0"/>
              </a:spcAft>
              <a:buClr>
                <a:srgbClr val="EF2929"/>
              </a:buClr>
              <a:buSzPts val="1650"/>
              <a:buFont typeface="Noto Sans Symbols"/>
              <a:buChar char="−"/>
            </a:pPr>
            <a:r>
              <a:rPr b="0" i="0" lang="en-US" sz="22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 stages</a:t>
            </a:r>
            <a:endParaRPr b="0" i="0" sz="22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just">
              <a:spcBef>
                <a:spcPts val="1134"/>
              </a:spcBef>
              <a:spcAft>
                <a:spcPts val="0"/>
              </a:spcAft>
              <a:buClr>
                <a:srgbClr val="EF2929"/>
              </a:buClr>
              <a:buSzPts val="990"/>
              <a:buFont typeface="Noto Sans Symbols"/>
              <a:buChar char="●"/>
            </a:pPr>
            <a:r>
              <a:rPr b="0" i="1" lang="en-US" sz="22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Modeling and analyzing sessions to detect anomalous patterns</a:t>
            </a:r>
            <a:r>
              <a:rPr b="0" i="0" lang="en-US" sz="22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by analysing the inter-arrival time of flows (set of packets) in the session, randomness is lesser for attack flow than normal flow</a:t>
            </a:r>
            <a:endParaRPr b="0" i="0" sz="22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just">
              <a:spcBef>
                <a:spcPts val="845"/>
              </a:spcBef>
              <a:spcAft>
                <a:spcPts val="0"/>
              </a:spcAft>
              <a:buClr>
                <a:srgbClr val="EF2929"/>
              </a:buClr>
              <a:buSzPts val="990"/>
              <a:buFont typeface="Noto Sans Symbols"/>
              <a:buChar char="●"/>
            </a:pPr>
            <a:r>
              <a:rPr b="0" i="1" lang="en-US" sz="22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Detecting scans and illegitimate TCP state sequences</a:t>
            </a:r>
            <a:r>
              <a:rPr b="0" i="0" lang="en-US" sz="22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using TCP state sequence, anything that doesnot correspond to normal flow (SYN, SYN_ACK, DATA, FIN) is considered illegitimate</a:t>
            </a:r>
            <a:endParaRPr b="0" i="0" sz="22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just">
              <a:spcBef>
                <a:spcPts val="845"/>
              </a:spcBef>
              <a:spcAft>
                <a:spcPts val="0"/>
              </a:spcAft>
              <a:buClr>
                <a:srgbClr val="EF2929"/>
              </a:buClr>
              <a:buSzPts val="990"/>
              <a:buFont typeface="Noto Sans Symbols"/>
              <a:buChar char="●"/>
            </a:pPr>
            <a:r>
              <a:rPr b="0" i="1" lang="en-US" sz="22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Evidence correlation and decision making</a:t>
            </a:r>
            <a:r>
              <a:rPr b="0" i="0" lang="en-US" sz="22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Spacial correlation (using IP addresses) is performed to correlate the anomalous pattern, regression model used to detect anomalous pattern</a:t>
            </a:r>
            <a:endParaRPr b="0" i="0" sz="22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3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 b="1" sz="4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3"/>
          <p:cNvSpPr txBox="1"/>
          <p:nvPr/>
        </p:nvSpPr>
        <p:spPr>
          <a:xfrm>
            <a:off x="720000" y="1463040"/>
            <a:ext cx="86400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90"/>
              <a:buFont typeface="Noto Sans Symbols"/>
              <a:buChar char="●"/>
            </a:pPr>
            <a:r>
              <a:rPr b="0" lang="en-US" sz="2200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Artificial Neural Network</a:t>
            </a:r>
            <a:endParaRPr b="0" sz="22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2"/>
              </a:spcBef>
              <a:spcAft>
                <a:spcPts val="0"/>
              </a:spcAft>
              <a:buClr>
                <a:srgbClr val="EF2929"/>
              </a:buClr>
              <a:buSzPts val="1650"/>
              <a:buFont typeface="Noto Sans Symbols"/>
              <a:buChar char="−"/>
            </a:pPr>
            <a:r>
              <a:rPr b="0" i="0" lang="en-US" sz="22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2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EF2929"/>
              </a:buClr>
              <a:buSzPts val="1650"/>
              <a:buFont typeface="Noto Sans Symbols"/>
              <a:buChar char="−"/>
            </a:pPr>
            <a:r>
              <a:rPr b="0" i="0" lang="en-US" sz="22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2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0720" y="756360"/>
            <a:ext cx="3749040" cy="647568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4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b="1" sz="4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4"/>
          <p:cNvSpPr txBox="1"/>
          <p:nvPr/>
        </p:nvSpPr>
        <p:spPr>
          <a:xfrm>
            <a:off x="720000" y="1410120"/>
            <a:ext cx="5589360" cy="5996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 Dataset</a:t>
            </a:r>
            <a:endParaRPr b="0" sz="26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2"/>
              </a:spcBef>
              <a:spcAft>
                <a:spcPts val="0"/>
              </a:spcAft>
              <a:buClr>
                <a:srgbClr val="FF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Pre-processing</a:t>
            </a:r>
            <a:endParaRPr b="0" sz="26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2"/>
              </a:spcBef>
              <a:spcAft>
                <a:spcPts val="0"/>
              </a:spcAft>
              <a:buClr>
                <a:srgbClr val="EF2929"/>
              </a:buClr>
              <a:buSzPts val="1950"/>
              <a:buFont typeface="Noto Sans Symbols"/>
              <a:buChar char="−"/>
            </a:pPr>
            <a:r>
              <a:rPr b="0" i="0" lang="en-US" sz="26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Encoding non numeric values</a:t>
            </a:r>
            <a:endParaRPr b="0" i="0" sz="26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EF2929"/>
              </a:buClr>
              <a:buSzPts val="1950"/>
              <a:buFont typeface="Noto Sans Symbols"/>
              <a:buChar char="−"/>
            </a:pPr>
            <a:r>
              <a:rPr b="0" i="0" lang="en-US" sz="26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Selection (correlation test)</a:t>
            </a:r>
            <a:endParaRPr b="0" i="0" sz="26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EF2929"/>
              </a:buClr>
              <a:buSzPts val="1950"/>
              <a:buFont typeface="Noto Sans Symbols"/>
              <a:buChar char="−"/>
            </a:pPr>
            <a:r>
              <a:rPr b="0" i="0" lang="en-US" sz="26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 Test Split</a:t>
            </a:r>
            <a:endParaRPr b="0" i="0" sz="26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134"/>
              </a:spcBef>
              <a:spcAft>
                <a:spcPts val="0"/>
              </a:spcAft>
              <a:buClr>
                <a:srgbClr val="FF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classifier using train set</a:t>
            </a:r>
            <a:endParaRPr b="0" sz="26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2"/>
              </a:spcBef>
              <a:spcAft>
                <a:spcPts val="0"/>
              </a:spcAft>
              <a:buClr>
                <a:srgbClr val="FF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 output using test set</a:t>
            </a:r>
            <a:endParaRPr b="0" sz="26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2"/>
              </a:spcBef>
              <a:spcAft>
                <a:spcPts val="0"/>
              </a:spcAft>
              <a:buClr>
                <a:srgbClr val="FF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</a:t>
            </a:r>
            <a:endParaRPr b="0" sz="26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2"/>
              </a:spcBef>
              <a:spcAft>
                <a:spcPts val="0"/>
              </a:spcAft>
              <a:buClr>
                <a:srgbClr val="EF2929"/>
              </a:buClr>
              <a:buSzPts val="1950"/>
              <a:buFont typeface="Noto Sans Symbols"/>
              <a:buChar char="−"/>
            </a:pPr>
            <a:r>
              <a:rPr b="0" i="0" lang="en-US" sz="26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Confusion Matrix</a:t>
            </a:r>
            <a:endParaRPr b="0" i="0" sz="26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EF2929"/>
              </a:buClr>
              <a:buSzPts val="1950"/>
              <a:buFont typeface="Noto Sans Symbols"/>
              <a:buChar char="−"/>
            </a:pPr>
            <a:r>
              <a:rPr b="0" i="0" lang="en-US" sz="26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Metrics</a:t>
            </a:r>
            <a:endParaRPr b="0" i="0" sz="26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1134"/>
              </a:spcBef>
              <a:spcAft>
                <a:spcPts val="0"/>
              </a:spcAft>
              <a:buClr>
                <a:srgbClr val="EF2929"/>
              </a:buClr>
              <a:buSzPts val="99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Accuracy, Precision, Recall, F1 Score</a:t>
            </a:r>
            <a:endParaRPr b="0" i="0" sz="22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845"/>
              </a:spcBef>
              <a:spcAft>
                <a:spcPts val="0"/>
              </a:spcAft>
              <a:buClr>
                <a:srgbClr val="FF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0" sz="26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5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DETAILS</a:t>
            </a:r>
            <a:endParaRPr b="1" sz="4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5"/>
          <p:cNvSpPr txBox="1"/>
          <p:nvPr/>
        </p:nvSpPr>
        <p:spPr>
          <a:xfrm>
            <a:off x="720000" y="1737360"/>
            <a:ext cx="86400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60"/>
              <a:buFont typeface="Noto Sans Symbols"/>
              <a:buChar char="●"/>
            </a:pPr>
            <a:r>
              <a:rPr b="0" lang="en-US" sz="2800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Details</a:t>
            </a:r>
            <a:endParaRPr b="0" sz="28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just">
              <a:spcBef>
                <a:spcPts val="1412"/>
              </a:spcBef>
              <a:spcAft>
                <a:spcPts val="0"/>
              </a:spcAft>
              <a:buClr>
                <a:srgbClr val="EF2929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CICDDoS2019 dataset from University of New Brunswick [9]</a:t>
            </a:r>
            <a:endParaRPr b="0" i="0" sz="28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just">
              <a:spcBef>
                <a:spcPts val="1134"/>
              </a:spcBef>
              <a:spcAft>
                <a:spcPts val="0"/>
              </a:spcAft>
              <a:buClr>
                <a:srgbClr val="EF2929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 of abstract behaviour of 25 users based on the HTTP, HTTPS, FTP, SSH, and email protocols</a:t>
            </a:r>
            <a:endParaRPr b="0" i="0" sz="28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just">
              <a:spcBef>
                <a:spcPts val="1134"/>
              </a:spcBef>
              <a:spcAft>
                <a:spcPts val="0"/>
              </a:spcAft>
              <a:buClr>
                <a:srgbClr val="EF2929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Analysed Portmap and LDAP and NetBIOS variant of DDoS attack</a:t>
            </a:r>
            <a:endParaRPr b="0" i="0" sz="28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just">
              <a:spcBef>
                <a:spcPts val="1134"/>
              </a:spcBef>
              <a:spcAft>
                <a:spcPts val="0"/>
              </a:spcAft>
              <a:buClr>
                <a:srgbClr val="EF2929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Consist of 88 columns (87 features and one outcome column)</a:t>
            </a:r>
            <a:endParaRPr b="0" i="0" sz="28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just">
              <a:spcBef>
                <a:spcPts val="1134"/>
              </a:spcBef>
              <a:spcAft>
                <a:spcPts val="0"/>
              </a:spcAft>
              <a:buClr>
                <a:srgbClr val="EF2929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Portmap dataset contains 191694 records and LDAP dataset contains 2113234 records</a:t>
            </a:r>
            <a:endParaRPr b="0" i="0" sz="28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