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7" r:id="rId14"/>
    <p:sldId id="273" r:id="rId15"/>
    <p:sldId id="274" r:id="rId16"/>
    <p:sldId id="258" r:id="rId17"/>
    <p:sldId id="275"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6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203398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210001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8966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26966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C9076C-3D55-4052-8204-498B1F2D35BD}"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91550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C9076C-3D55-4052-8204-498B1F2D35BD}"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18565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C9076C-3D55-4052-8204-498B1F2D35BD}"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100224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9076C-3D55-4052-8204-498B1F2D35BD}"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3108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9076C-3D55-4052-8204-498B1F2D35BD}"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109798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9076C-3D55-4052-8204-498B1F2D35BD}"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20847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9076C-3D55-4052-8204-498B1F2D35BD}"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12151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9076C-3D55-4052-8204-498B1F2D35BD}" type="datetimeFigureOut">
              <a:rPr lang="en-US" smtClean="0"/>
              <a:t>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B2DB9-3415-4841-B97C-9B3730F7B2B5}" type="slidenum">
              <a:rPr lang="en-US" smtClean="0"/>
              <a:t>‹#›</a:t>
            </a:fld>
            <a:endParaRPr lang="en-US"/>
          </a:p>
        </p:txBody>
      </p:sp>
    </p:spTree>
    <p:extLst>
      <p:ext uri="{BB962C8B-B14F-4D97-AF65-F5344CB8AC3E}">
        <p14:creationId xmlns:p14="http://schemas.microsoft.com/office/powerpoint/2010/main" val="353255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CECS </a:t>
            </a:r>
            <a:r>
              <a:rPr lang="en-US" dirty="0"/>
              <a:t>326</a:t>
            </a:r>
            <a:br>
              <a:rPr lang="en-US" dirty="0"/>
            </a:br>
            <a:r>
              <a:rPr lang="en-US" dirty="0"/>
              <a:t>Operating </a:t>
            </a:r>
            <a:r>
              <a:rPr lang="en-US" dirty="0" smtClean="0"/>
              <a:t>Systems</a:t>
            </a:r>
            <a:endParaRPr lang="en-US" dirty="0"/>
          </a:p>
        </p:txBody>
      </p:sp>
      <p:sp>
        <p:nvSpPr>
          <p:cNvPr id="3" name="Subtitle 2"/>
          <p:cNvSpPr>
            <a:spLocks noGrp="1"/>
          </p:cNvSpPr>
          <p:nvPr>
            <p:ph type="subTitle" idx="1"/>
          </p:nvPr>
        </p:nvSpPr>
        <p:spPr>
          <a:xfrm>
            <a:off x="1524000" y="3963545"/>
            <a:ext cx="9144000" cy="1655762"/>
          </a:xfrm>
        </p:spPr>
        <p:txBody>
          <a:bodyPr>
            <a:normAutofit/>
          </a:bodyPr>
          <a:lstStyle/>
          <a:p>
            <a:r>
              <a:rPr lang="en-US" sz="4000" dirty="0" smtClean="0"/>
              <a:t>Overview</a:t>
            </a:r>
          </a:p>
          <a:p>
            <a:r>
              <a:rPr lang="en-US" sz="2200" dirty="0" smtClean="0"/>
              <a:t>(Chapter 1, Operating system Concepts by </a:t>
            </a:r>
            <a:r>
              <a:rPr lang="en-US" sz="2200" dirty="0" err="1" smtClean="0"/>
              <a:t>Silberschatz</a:t>
            </a:r>
            <a:r>
              <a:rPr lang="en-US" sz="2200" dirty="0" smtClean="0"/>
              <a:t>, Galvin and Gagne)</a:t>
            </a:r>
            <a:endParaRPr lang="en-US" sz="2200" dirty="0"/>
          </a:p>
        </p:txBody>
      </p:sp>
    </p:spTree>
    <p:extLst>
      <p:ext uri="{BB962C8B-B14F-4D97-AF65-F5344CB8AC3E}">
        <p14:creationId xmlns:p14="http://schemas.microsoft.com/office/powerpoint/2010/main" val="380454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4569"/>
          </a:xfrm>
        </p:spPr>
        <p:txBody>
          <a:bodyPr/>
          <a:lstStyle/>
          <a:p>
            <a:r>
              <a:rPr lang="en-US" dirty="0" smtClean="0"/>
              <a:t>Storage Structure</a:t>
            </a:r>
            <a:endParaRPr lang="en-US" dirty="0"/>
          </a:p>
        </p:txBody>
      </p:sp>
      <p:sp>
        <p:nvSpPr>
          <p:cNvPr id="3" name="Content Placeholder 2"/>
          <p:cNvSpPr>
            <a:spLocks noGrp="1"/>
          </p:cNvSpPr>
          <p:nvPr>
            <p:ph idx="1"/>
          </p:nvPr>
        </p:nvSpPr>
        <p:spPr>
          <a:xfrm>
            <a:off x="838200" y="1439694"/>
            <a:ext cx="10515600" cy="5418306"/>
          </a:xfrm>
        </p:spPr>
        <p:txBody>
          <a:bodyPr>
            <a:normAutofit/>
          </a:bodyPr>
          <a:lstStyle/>
          <a:p>
            <a:pPr>
              <a:buFont typeface="Wingdings" panose="05000000000000000000" pitchFamily="2" charset="2"/>
              <a:buChar char="§"/>
            </a:pPr>
            <a:r>
              <a:rPr lang="en-US" dirty="0" smtClean="0"/>
              <a:t>Main memory – the only large storage media that CPU can access directly</a:t>
            </a:r>
          </a:p>
          <a:p>
            <a:pPr lvl="1"/>
            <a:r>
              <a:rPr lang="en-US" dirty="0" smtClean="0"/>
              <a:t>Random access</a:t>
            </a:r>
          </a:p>
          <a:p>
            <a:pPr lvl="1"/>
            <a:r>
              <a:rPr lang="en-US" dirty="0" smtClean="0"/>
              <a:t>Typically volatile</a:t>
            </a:r>
          </a:p>
          <a:p>
            <a:pPr>
              <a:buFont typeface="Wingdings" panose="05000000000000000000" pitchFamily="2" charset="2"/>
              <a:buChar char="§"/>
            </a:pPr>
            <a:r>
              <a:rPr lang="en-US" dirty="0" smtClean="0"/>
              <a:t>Secondary storage – extension of main memory that provides large nonvolatile storage capacity</a:t>
            </a:r>
          </a:p>
          <a:p>
            <a:pPr lvl="1"/>
            <a:r>
              <a:rPr lang="en-US" dirty="0" smtClean="0"/>
              <a:t>Hard disks – rigid metal or glass platters covered with magnetic recording material</a:t>
            </a:r>
          </a:p>
          <a:p>
            <a:pPr lvl="2"/>
            <a:r>
              <a:rPr lang="en-US" dirty="0" smtClean="0"/>
              <a:t>Disk surface logically divided into tracks, which are subdivided into sectors</a:t>
            </a:r>
          </a:p>
          <a:p>
            <a:pPr lvl="2"/>
            <a:r>
              <a:rPr lang="en-US" dirty="0" smtClean="0"/>
              <a:t>Disk controller determines the logical interaction between the device and the computer</a:t>
            </a:r>
          </a:p>
          <a:p>
            <a:pPr lvl="1"/>
            <a:r>
              <a:rPr lang="en-US" dirty="0" smtClean="0"/>
              <a:t>Solid-state disks – faster than hard disks, nonvolatile</a:t>
            </a:r>
          </a:p>
          <a:p>
            <a:pPr lvl="2"/>
            <a:r>
              <a:rPr lang="en-US" dirty="0" smtClean="0"/>
              <a:t>Various technologies</a:t>
            </a:r>
          </a:p>
          <a:p>
            <a:pPr lvl="2"/>
            <a:r>
              <a:rPr lang="en-US" dirty="0" smtClean="0"/>
              <a:t>Becoming more popular</a:t>
            </a:r>
            <a:endParaRPr lang="en-US" dirty="0"/>
          </a:p>
        </p:txBody>
      </p:sp>
    </p:spTree>
    <p:extLst>
      <p:ext uri="{BB962C8B-B14F-4D97-AF65-F5344CB8AC3E}">
        <p14:creationId xmlns:p14="http://schemas.microsoft.com/office/powerpoint/2010/main" val="317828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105"/>
          </a:xfrm>
        </p:spPr>
        <p:txBody>
          <a:bodyPr/>
          <a:lstStyle/>
          <a:p>
            <a:r>
              <a:rPr lang="en-US" dirty="0" smtClean="0"/>
              <a:t>Storage Hierarchy</a:t>
            </a:r>
            <a:endParaRPr lang="en-US" dirty="0"/>
          </a:p>
        </p:txBody>
      </p:sp>
      <p:sp>
        <p:nvSpPr>
          <p:cNvPr id="3" name="Content Placeholder 2"/>
          <p:cNvSpPr>
            <a:spLocks noGrp="1"/>
          </p:cNvSpPr>
          <p:nvPr>
            <p:ph idx="1"/>
          </p:nvPr>
        </p:nvSpPr>
        <p:spPr>
          <a:xfrm>
            <a:off x="571499" y="1206230"/>
            <a:ext cx="11049001" cy="5651770"/>
          </a:xfrm>
        </p:spPr>
        <p:txBody>
          <a:bodyPr>
            <a:normAutofit lnSpcReduction="10000"/>
          </a:bodyPr>
          <a:lstStyle/>
          <a:p>
            <a:pPr>
              <a:buFont typeface="Wingdings" panose="05000000000000000000" pitchFamily="2" charset="2"/>
              <a:buChar char="§"/>
            </a:pPr>
            <a:r>
              <a:rPr lang="en-US" dirty="0" smtClean="0"/>
              <a:t>Storage systems are organized in hierarchy</a:t>
            </a:r>
          </a:p>
          <a:p>
            <a:pPr lvl="1"/>
            <a:r>
              <a:rPr lang="en-US" dirty="0" smtClean="0"/>
              <a:t>Speed</a:t>
            </a:r>
          </a:p>
          <a:p>
            <a:pPr lvl="1"/>
            <a:r>
              <a:rPr lang="en-US" dirty="0" smtClean="0"/>
              <a:t>Cost</a:t>
            </a:r>
          </a:p>
          <a:p>
            <a:pPr lvl="1"/>
            <a:r>
              <a:rPr lang="en-US" dirty="0" smtClean="0"/>
              <a:t>Volatility</a:t>
            </a:r>
          </a:p>
          <a:p>
            <a:pPr>
              <a:buFont typeface="Wingdings" panose="05000000000000000000" pitchFamily="2" charset="2"/>
              <a:buChar char="§"/>
            </a:pPr>
            <a:r>
              <a:rPr lang="en-US" dirty="0" smtClean="0"/>
              <a:t>Caching – copying information into faster storage system</a:t>
            </a:r>
          </a:p>
          <a:p>
            <a:pPr lvl="1">
              <a:buFont typeface="Wingdings" panose="05000000000000000000" pitchFamily="2" charset="2"/>
              <a:buChar char="§"/>
            </a:pPr>
            <a:r>
              <a:rPr lang="en-US" dirty="0" smtClean="0"/>
              <a:t>An important principle used at many levels (hardware, software, operating system)</a:t>
            </a:r>
          </a:p>
          <a:p>
            <a:pPr lvl="1">
              <a:buFont typeface="Wingdings" panose="05000000000000000000" pitchFamily="2" charset="2"/>
              <a:buChar char="§"/>
            </a:pPr>
            <a:r>
              <a:rPr lang="en-US" dirty="0" smtClean="0"/>
              <a:t>Information in use is copied from slower to faster storage temporarily</a:t>
            </a:r>
          </a:p>
          <a:p>
            <a:pPr lvl="1">
              <a:buFont typeface="Wingdings" panose="05000000000000000000" pitchFamily="2" charset="2"/>
              <a:buChar char="§"/>
            </a:pPr>
            <a:r>
              <a:rPr lang="en-US" dirty="0" smtClean="0"/>
              <a:t>Faster storage (cache) is checked first to determine if information is there; use from there if yes, otherwise data is copied to cache and used there</a:t>
            </a:r>
          </a:p>
          <a:p>
            <a:pPr lvl="1">
              <a:buFont typeface="Wingdings" panose="05000000000000000000" pitchFamily="2" charset="2"/>
              <a:buChar char="§"/>
            </a:pPr>
            <a:r>
              <a:rPr lang="en-US" dirty="0" smtClean="0"/>
              <a:t>Cache is smaller than storage being cached</a:t>
            </a:r>
          </a:p>
          <a:p>
            <a:pPr lvl="2">
              <a:buFont typeface="Wingdings" panose="05000000000000000000" pitchFamily="2" charset="2"/>
              <a:buChar char="§"/>
            </a:pPr>
            <a:r>
              <a:rPr lang="en-US" dirty="0" smtClean="0"/>
              <a:t>Cache management is an important design problem</a:t>
            </a:r>
          </a:p>
          <a:p>
            <a:pPr lvl="2">
              <a:buFont typeface="Wingdings" panose="05000000000000000000" pitchFamily="2" charset="2"/>
              <a:buChar char="§"/>
            </a:pPr>
            <a:r>
              <a:rPr lang="en-US" dirty="0" smtClean="0"/>
              <a:t>Need to consider cache size and replacement policy</a:t>
            </a:r>
          </a:p>
          <a:p>
            <a:pPr>
              <a:buFont typeface="Wingdings" panose="05000000000000000000" pitchFamily="2" charset="2"/>
              <a:buChar char="§"/>
            </a:pPr>
            <a:r>
              <a:rPr lang="en-US" dirty="0" smtClean="0"/>
              <a:t>Device driver for each device controller to manage I/O to provide uniform interface between controller and kernel</a:t>
            </a:r>
            <a:endParaRPr lang="en-US" dirty="0"/>
          </a:p>
        </p:txBody>
      </p:sp>
    </p:spTree>
    <p:extLst>
      <p:ext uri="{BB962C8B-B14F-4D97-AF65-F5344CB8AC3E}">
        <p14:creationId xmlns:p14="http://schemas.microsoft.com/office/powerpoint/2010/main" val="8408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 Hierarchy</a:t>
            </a:r>
            <a:endParaRPr lang="en-US" dirty="0"/>
          </a:p>
        </p:txBody>
      </p:sp>
      <p:pic>
        <p:nvPicPr>
          <p:cNvPr id="4" name="Content Placeholder 3" descr="C:\Users\as668\Desktop\1_0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5574" y="1437606"/>
            <a:ext cx="6033708" cy="502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00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Various Levels of Storage</a:t>
            </a:r>
            <a:endParaRPr lang="en-US" dirty="0"/>
          </a:p>
        </p:txBody>
      </p:sp>
      <p:sp>
        <p:nvSpPr>
          <p:cNvPr id="3" name="Content Placeholder 2"/>
          <p:cNvSpPr>
            <a:spLocks noGrp="1"/>
          </p:cNvSpPr>
          <p:nvPr>
            <p:ph idx="1"/>
          </p:nvPr>
        </p:nvSpPr>
        <p:spPr>
          <a:xfrm>
            <a:off x="838200" y="1498060"/>
            <a:ext cx="10515600" cy="4980561"/>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sz="2400" dirty="0" smtClean="0"/>
          </a:p>
          <a:p>
            <a:pPr marL="0" indent="0">
              <a:buNone/>
            </a:pPr>
            <a:endParaRPr lang="en-US" sz="2400" dirty="0" smtClean="0"/>
          </a:p>
          <a:p>
            <a:pPr marL="0" indent="0">
              <a:buNone/>
            </a:pPr>
            <a:r>
              <a:rPr lang="en-US" sz="2400" dirty="0"/>
              <a:t>	</a:t>
            </a:r>
            <a:r>
              <a:rPr lang="en-US" sz="2400" dirty="0" smtClean="0"/>
              <a:t>Movement between levels of storage hierarch can be explicit or implicit</a:t>
            </a:r>
            <a:endParaRPr lang="en-US" sz="2400" dirty="0"/>
          </a:p>
        </p:txBody>
      </p:sp>
      <p:pic>
        <p:nvPicPr>
          <p:cNvPr id="4" name="Picture 1" descr="1_1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272" y="1498059"/>
            <a:ext cx="10628286" cy="443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36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015"/>
          </a:xfrm>
        </p:spPr>
        <p:txBody>
          <a:bodyPr/>
          <a:lstStyle/>
          <a:p>
            <a:r>
              <a:rPr lang="en-US" dirty="0" smtClean="0"/>
              <a:t>Storage Definitions and Notation Review</a:t>
            </a:r>
            <a:endParaRPr lang="en-US" dirty="0"/>
          </a:p>
        </p:txBody>
      </p:sp>
      <p:sp>
        <p:nvSpPr>
          <p:cNvPr id="6" name="Content Placeholder 5"/>
          <p:cNvSpPr>
            <a:spLocks noGrp="1" noChangeArrowheads="1"/>
          </p:cNvSpPr>
          <p:nvPr>
            <p:ph idx="1"/>
          </p:nvPr>
        </p:nvSpPr>
        <p:spPr bwMode="auto">
          <a:xfrm>
            <a:off x="838200" y="1420238"/>
            <a:ext cx="10348609" cy="50598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1400" dirty="0"/>
              <a:t>The basic unit of computer storage is the </a:t>
            </a:r>
            <a:r>
              <a:rPr lang="en-US" altLang="en-US" sz="1400" b="1" dirty="0"/>
              <a:t>bit</a:t>
            </a:r>
            <a:r>
              <a:rPr lang="en-US" altLang="en-US" sz="1400" dirty="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altLang="en-US" sz="1400" b="1" dirty="0"/>
              <a:t>byte </a:t>
            </a:r>
            <a:r>
              <a:rPr lang="en-US" altLang="en-US" sz="1400" dirty="0"/>
              <a:t>is 8 bits, and on most computers it is the smallest convenient chunk of storage. For example, most computers don’t have an instruction to move a bit but do have one to move a byte. A less common term is </a:t>
            </a:r>
            <a:r>
              <a:rPr lang="en-US" altLang="en-US" sz="1400" b="1" dirty="0"/>
              <a:t>word</a:t>
            </a:r>
            <a:r>
              <a:rPr lang="en-US" altLang="en-US" sz="1400" dirty="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endParaRPr lang="en-US" altLang="en-US" sz="1400" baseline="-25000" dirty="0"/>
          </a:p>
          <a:p>
            <a:r>
              <a:rPr lang="en-US" altLang="en-US" sz="1400" dirty="0"/>
              <a:t>Computer storage, along with most computer throughput, is generally measured and manipulated in bytes and collections of bytes. </a:t>
            </a:r>
          </a:p>
          <a:p>
            <a:r>
              <a:rPr lang="en-US" altLang="en-US" sz="1400" dirty="0"/>
              <a:t>A </a:t>
            </a:r>
            <a:r>
              <a:rPr lang="en-US" altLang="en-US" sz="1400" b="1" dirty="0"/>
              <a:t>kilobyte</a:t>
            </a:r>
            <a:r>
              <a:rPr lang="en-US" altLang="en-US" sz="1400" dirty="0"/>
              <a:t>, or </a:t>
            </a:r>
            <a:r>
              <a:rPr lang="en-US" altLang="en-US" sz="1400" b="1" dirty="0"/>
              <a:t>KB</a:t>
            </a:r>
            <a:r>
              <a:rPr lang="en-US" altLang="en-US" sz="1400" dirty="0"/>
              <a:t>, is 1,024 bytes</a:t>
            </a:r>
          </a:p>
          <a:p>
            <a:r>
              <a:rPr lang="en-US" altLang="en-US" sz="1400" dirty="0"/>
              <a:t>a </a:t>
            </a:r>
            <a:r>
              <a:rPr lang="en-US" altLang="en-US" sz="1400" b="1" dirty="0"/>
              <a:t>megabyte</a:t>
            </a:r>
            <a:r>
              <a:rPr lang="en-US" altLang="en-US" sz="1400" dirty="0"/>
              <a:t>, or </a:t>
            </a:r>
            <a:r>
              <a:rPr lang="en-US" altLang="en-US" sz="1400" b="1" dirty="0"/>
              <a:t>MB</a:t>
            </a:r>
            <a:r>
              <a:rPr lang="en-US" altLang="en-US" sz="1400" dirty="0"/>
              <a:t>, is 1,024</a:t>
            </a:r>
            <a:r>
              <a:rPr lang="en-US" altLang="en-US" sz="1400" baseline="30000" dirty="0"/>
              <a:t>2</a:t>
            </a:r>
            <a:r>
              <a:rPr lang="en-US" altLang="en-US" sz="1400" dirty="0"/>
              <a:t> bytes</a:t>
            </a:r>
          </a:p>
          <a:p>
            <a:r>
              <a:rPr lang="en-US" altLang="en-US" sz="1400" dirty="0"/>
              <a:t>a </a:t>
            </a:r>
            <a:r>
              <a:rPr lang="en-US" altLang="en-US" sz="1400" b="1" dirty="0"/>
              <a:t>gigabyte</a:t>
            </a:r>
            <a:r>
              <a:rPr lang="en-US" altLang="en-US" sz="1400" dirty="0"/>
              <a:t>, or </a:t>
            </a:r>
            <a:r>
              <a:rPr lang="en-US" altLang="en-US" sz="1400" b="1" dirty="0"/>
              <a:t>GB</a:t>
            </a:r>
            <a:r>
              <a:rPr lang="en-US" altLang="en-US" sz="1400" dirty="0"/>
              <a:t>, is 1,024</a:t>
            </a:r>
            <a:r>
              <a:rPr lang="en-US" altLang="en-US" sz="1400" baseline="30000" dirty="0"/>
              <a:t>3</a:t>
            </a:r>
            <a:r>
              <a:rPr lang="en-US" altLang="en-US" sz="1400" dirty="0"/>
              <a:t> bytes</a:t>
            </a:r>
          </a:p>
          <a:p>
            <a:r>
              <a:rPr lang="en-US" altLang="en-US" sz="1400" dirty="0"/>
              <a:t>a </a:t>
            </a:r>
            <a:r>
              <a:rPr lang="en-US" altLang="en-US" sz="1400" b="1" dirty="0"/>
              <a:t>terabyte</a:t>
            </a:r>
            <a:r>
              <a:rPr lang="en-US" altLang="en-US" sz="1400" dirty="0"/>
              <a:t>, or </a:t>
            </a:r>
            <a:r>
              <a:rPr lang="en-US" altLang="en-US" sz="1400" b="1" dirty="0"/>
              <a:t>TB</a:t>
            </a:r>
            <a:r>
              <a:rPr lang="en-US" altLang="en-US" sz="1400" dirty="0"/>
              <a:t>, is 1,024</a:t>
            </a:r>
            <a:r>
              <a:rPr lang="en-US" altLang="en-US" sz="1400" baseline="30000" dirty="0"/>
              <a:t>4 </a:t>
            </a:r>
            <a:r>
              <a:rPr lang="en-US" altLang="en-US" sz="1400" dirty="0"/>
              <a:t>bytes </a:t>
            </a:r>
          </a:p>
          <a:p>
            <a:r>
              <a:rPr lang="en-US" altLang="en-US" sz="1400" dirty="0"/>
              <a:t>a </a:t>
            </a:r>
            <a:r>
              <a:rPr lang="en-US" altLang="en-US" sz="1400" b="1" dirty="0"/>
              <a:t>petabyte</a:t>
            </a:r>
            <a:r>
              <a:rPr lang="en-US" altLang="en-US" sz="1400" dirty="0"/>
              <a:t>, or </a:t>
            </a:r>
            <a:r>
              <a:rPr lang="en-US" altLang="en-US" sz="1400" b="1" dirty="0"/>
              <a:t>PB</a:t>
            </a:r>
            <a:r>
              <a:rPr lang="en-US" altLang="en-US" sz="1400" dirty="0"/>
              <a:t>, is 1,024</a:t>
            </a:r>
            <a:r>
              <a:rPr lang="en-US" altLang="en-US" sz="1400" baseline="30000" dirty="0"/>
              <a:t>5</a:t>
            </a:r>
            <a:r>
              <a:rPr lang="en-US" altLang="en-US" sz="1400" dirty="0"/>
              <a:t> bytes</a:t>
            </a:r>
          </a:p>
          <a:p>
            <a:endParaRPr lang="en-US" altLang="en-US" sz="1400" dirty="0"/>
          </a:p>
          <a:p>
            <a:r>
              <a:rPr lang="en-US" altLang="en-US" sz="1400" dirty="0"/>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extLst>
      <p:ext uri="{BB962C8B-B14F-4D97-AF65-F5344CB8AC3E}">
        <p14:creationId xmlns:p14="http://schemas.microsoft.com/office/powerpoint/2010/main" val="114159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 (DMA) Structure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000" dirty="0" smtClean="0"/>
              <a:t>Used for high-speed I/O devices able to transmit data at close to memory speeds</a:t>
            </a:r>
          </a:p>
          <a:p>
            <a:pPr>
              <a:buFont typeface="Wingdings" panose="05000000000000000000" pitchFamily="2" charset="2"/>
              <a:buChar char="§"/>
            </a:pPr>
            <a:r>
              <a:rPr lang="en-US" sz="3000" dirty="0" smtClean="0"/>
              <a:t>Device controller transfers blocks of data from buffer storage directly to main memory without CPU intervention</a:t>
            </a:r>
          </a:p>
          <a:p>
            <a:pPr>
              <a:buFont typeface="Wingdings" panose="05000000000000000000" pitchFamily="2" charset="2"/>
              <a:buChar char="§"/>
            </a:pPr>
            <a:r>
              <a:rPr lang="en-US" sz="3000" dirty="0" smtClean="0"/>
              <a:t>Only one interrupt is generated per block, rather than one interrupt per byte</a:t>
            </a:r>
            <a:endParaRPr lang="en-US" sz="3000" dirty="0"/>
          </a:p>
        </p:txBody>
      </p:sp>
    </p:spTree>
    <p:extLst>
      <p:ext uri="{BB962C8B-B14F-4D97-AF65-F5344CB8AC3E}">
        <p14:creationId xmlns:p14="http://schemas.microsoft.com/office/powerpoint/2010/main" val="327710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Modern Computer Works</a:t>
            </a:r>
            <a:endParaRPr lang="en-US" dirty="0"/>
          </a:p>
        </p:txBody>
      </p:sp>
      <p:sp>
        <p:nvSpPr>
          <p:cNvPr id="3" name="Content Placeholder 2"/>
          <p:cNvSpPr>
            <a:spLocks noGrp="1"/>
          </p:cNvSpPr>
          <p:nvPr>
            <p:ph idx="1"/>
          </p:nvPr>
        </p:nvSpPr>
        <p:spPr/>
        <p:txBody>
          <a:bodyPr/>
          <a:lstStyle/>
          <a:p>
            <a:pPr marL="0" indent="0">
              <a:buNone/>
            </a:pPr>
            <a:r>
              <a:rPr lang="en-US" dirty="0" smtClean="0"/>
              <a:t>A von Neumann Architecture</a:t>
            </a:r>
          </a:p>
          <a:p>
            <a:endParaRPr lang="en-US" dirty="0"/>
          </a:p>
        </p:txBody>
      </p:sp>
      <p:pic>
        <p:nvPicPr>
          <p:cNvPr id="4"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682" y="2402291"/>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60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 Systems</a:t>
            </a:r>
            <a:endParaRPr lang="en-US" dirty="0"/>
          </a:p>
        </p:txBody>
      </p:sp>
      <p:sp>
        <p:nvSpPr>
          <p:cNvPr id="3" name="Content Placeholder 2"/>
          <p:cNvSpPr>
            <a:spLocks noGrp="1"/>
          </p:cNvSpPr>
          <p:nvPr>
            <p:ph sz="half" idx="1"/>
          </p:nvPr>
        </p:nvSpPr>
        <p:spPr>
          <a:xfrm>
            <a:off x="622570" y="1690688"/>
            <a:ext cx="5397230" cy="4351338"/>
          </a:xfrm>
        </p:spPr>
        <p:txBody>
          <a:bodyPr/>
          <a:lstStyle/>
          <a:p>
            <a:pPr>
              <a:buFont typeface="Wingdings" panose="05000000000000000000" pitchFamily="2" charset="2"/>
              <a:buChar char="§"/>
            </a:pPr>
            <a:r>
              <a:rPr lang="en-US" sz="3000" dirty="0" smtClean="0"/>
              <a:t>Growing in use and importance</a:t>
            </a:r>
          </a:p>
          <a:p>
            <a:pPr>
              <a:buFont typeface="Wingdings" panose="05000000000000000000" pitchFamily="2" charset="2"/>
              <a:buChar char="§"/>
            </a:pPr>
            <a:r>
              <a:rPr lang="en-US" sz="3000" dirty="0" smtClean="0"/>
              <a:t>Advantages include:</a:t>
            </a:r>
          </a:p>
          <a:p>
            <a:pPr lvl="1"/>
            <a:r>
              <a:rPr lang="en-US" sz="2600" dirty="0" smtClean="0"/>
              <a:t>Increased throughput</a:t>
            </a:r>
          </a:p>
          <a:p>
            <a:pPr lvl="1"/>
            <a:r>
              <a:rPr lang="en-US" sz="2600" dirty="0" smtClean="0"/>
              <a:t>Economy of scale</a:t>
            </a:r>
          </a:p>
          <a:p>
            <a:pPr lvl="1"/>
            <a:r>
              <a:rPr lang="en-US" sz="2600" dirty="0" smtClean="0"/>
              <a:t>Increased reliability, providing graceful degradation or fault tolerance</a:t>
            </a:r>
          </a:p>
          <a:p>
            <a:endParaRPr lang="en-US" dirty="0"/>
          </a:p>
        </p:txBody>
      </p:sp>
      <p:pic>
        <p:nvPicPr>
          <p:cNvPr id="5" name="Picture 7" descr="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164016"/>
            <a:ext cx="6023572" cy="340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87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Systems</a:t>
            </a:r>
            <a:endParaRPr lang="en-US" dirty="0"/>
          </a:p>
        </p:txBody>
      </p:sp>
      <p:sp>
        <p:nvSpPr>
          <p:cNvPr id="3" name="Content Placeholder 2"/>
          <p:cNvSpPr>
            <a:spLocks noGrp="1"/>
          </p:cNvSpPr>
          <p:nvPr>
            <p:ph sz="half" idx="1"/>
          </p:nvPr>
        </p:nvSpPr>
        <p:spPr>
          <a:xfrm>
            <a:off x="838200" y="1825625"/>
            <a:ext cx="5181600" cy="4555720"/>
          </a:xfrm>
        </p:spPr>
        <p:txBody>
          <a:bodyPr>
            <a:normAutofit fontScale="92500"/>
          </a:bodyPr>
          <a:lstStyle/>
          <a:p>
            <a:pPr>
              <a:buFont typeface="Wingdings" panose="05000000000000000000" pitchFamily="2" charset="2"/>
              <a:buChar char="§"/>
            </a:pPr>
            <a:r>
              <a:rPr lang="en-US" dirty="0" smtClean="0"/>
              <a:t>Like multiprocessor systems, but multiple computers working together</a:t>
            </a:r>
          </a:p>
          <a:p>
            <a:pPr lvl="1"/>
            <a:r>
              <a:rPr lang="en-US" dirty="0" smtClean="0"/>
              <a:t>Usually sharing storage via a storage area network (SAN)</a:t>
            </a:r>
          </a:p>
          <a:p>
            <a:pPr lvl="1"/>
            <a:r>
              <a:rPr lang="en-US" dirty="0" smtClean="0"/>
              <a:t>Provides high-availability service which survives failures</a:t>
            </a:r>
          </a:p>
          <a:p>
            <a:pPr lvl="1"/>
            <a:r>
              <a:rPr lang="en-US" dirty="0" smtClean="0"/>
              <a:t>Some clusters are for high-performance computing (HPC)</a:t>
            </a:r>
          </a:p>
          <a:p>
            <a:pPr lvl="1"/>
            <a:r>
              <a:rPr lang="en-US" dirty="0" smtClean="0"/>
              <a:t>Applications must be written to use parallelization</a:t>
            </a:r>
          </a:p>
          <a:p>
            <a:pPr lvl="1"/>
            <a:r>
              <a:rPr lang="en-US" dirty="0" smtClean="0"/>
              <a:t>Some have distributed lock manager (DLM) to avoid conflicting operations</a:t>
            </a:r>
            <a:endParaRPr lang="en-US" dirty="0"/>
          </a:p>
        </p:txBody>
      </p:sp>
      <p:pic>
        <p:nvPicPr>
          <p:cNvPr id="5" name="Content Placeholder 3" descr="1.08.pdf"/>
          <p:cNvPicPr>
            <a:picLocks noGrp="1" noChangeAspect="1"/>
          </p:cNvPicPr>
          <p:nvPr>
            <p:ph sz="half" idx="2"/>
          </p:nvPr>
        </p:nvPicPr>
        <p:blipFill>
          <a:blip r:embed="rId2">
            <a:extLst>
              <a:ext uri="{28A0092B-C50C-407E-A947-70E740481C1C}">
                <a14:useLocalDpi xmlns:a14="http://schemas.microsoft.com/office/drawing/2010/main" val="0"/>
              </a:ext>
            </a:extLst>
          </a:blip>
          <a:srcRect t="-3476" b="-3476"/>
          <a:stretch>
            <a:fillRect/>
          </a:stretch>
        </p:blipFill>
        <p:spPr>
          <a:xfrm>
            <a:off x="6209845" y="2081719"/>
            <a:ext cx="6035727" cy="3326860"/>
          </a:xfrm>
        </p:spPr>
      </p:pic>
    </p:spTree>
    <p:extLst>
      <p:ext uri="{BB962C8B-B14F-4D97-AF65-F5344CB8AC3E}">
        <p14:creationId xmlns:p14="http://schemas.microsoft.com/office/powerpoint/2010/main" val="38866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2047"/>
          </a:xfrm>
        </p:spPr>
        <p:txBody>
          <a:bodyPr/>
          <a:lstStyle/>
          <a:p>
            <a:r>
              <a:rPr lang="en-US" dirty="0" smtClean="0"/>
              <a:t>Operating System Operations</a:t>
            </a:r>
            <a:endParaRPr lang="en-US" dirty="0"/>
          </a:p>
        </p:txBody>
      </p:sp>
      <p:sp>
        <p:nvSpPr>
          <p:cNvPr id="3" name="Content Placeholder 2"/>
          <p:cNvSpPr>
            <a:spLocks noGrp="1"/>
          </p:cNvSpPr>
          <p:nvPr>
            <p:ph idx="1"/>
          </p:nvPr>
        </p:nvSpPr>
        <p:spPr>
          <a:xfrm>
            <a:off x="668079" y="1297172"/>
            <a:ext cx="10515600" cy="5560828"/>
          </a:xfrm>
        </p:spPr>
        <p:txBody>
          <a:bodyPr>
            <a:normAutofit lnSpcReduction="10000"/>
          </a:bodyPr>
          <a:lstStyle/>
          <a:p>
            <a:pPr>
              <a:buFont typeface="Wingdings" panose="05000000000000000000" pitchFamily="2" charset="2"/>
              <a:buChar char="§"/>
            </a:pPr>
            <a:r>
              <a:rPr lang="en-US" dirty="0" smtClean="0"/>
              <a:t>Interrupt driven (hardware and software)</a:t>
            </a:r>
          </a:p>
          <a:p>
            <a:pPr lvl="1"/>
            <a:r>
              <a:rPr lang="en-US" dirty="0" smtClean="0"/>
              <a:t>Hardware interrupt by one of the devices</a:t>
            </a:r>
          </a:p>
          <a:p>
            <a:pPr lvl="1"/>
            <a:r>
              <a:rPr lang="en-US" dirty="0" smtClean="0"/>
              <a:t>Software interrupt (exception or trap)</a:t>
            </a:r>
          </a:p>
          <a:p>
            <a:pPr lvl="2"/>
            <a:r>
              <a:rPr lang="en-US" dirty="0" smtClean="0"/>
              <a:t>Software error (e.g., division by zero) and other process problems (e.g., processes modifying each other or the OS)</a:t>
            </a:r>
          </a:p>
          <a:p>
            <a:pPr lvl="2"/>
            <a:r>
              <a:rPr lang="en-US" dirty="0" smtClean="0"/>
              <a:t>Request for OS service</a:t>
            </a:r>
          </a:p>
          <a:p>
            <a:pPr>
              <a:buFont typeface="Wingdings" panose="05000000000000000000" pitchFamily="2" charset="2"/>
              <a:buChar char="§"/>
            </a:pPr>
            <a:r>
              <a:rPr lang="en-US" dirty="0" smtClean="0"/>
              <a:t>Dual mode operation allows OS to protect itself and other system components</a:t>
            </a:r>
          </a:p>
          <a:p>
            <a:pPr lvl="1"/>
            <a:r>
              <a:rPr lang="en-US" dirty="0" smtClean="0"/>
              <a:t>User mode and kernel mode</a:t>
            </a:r>
          </a:p>
          <a:p>
            <a:pPr lvl="1"/>
            <a:r>
              <a:rPr lang="en-US" dirty="0" smtClean="0"/>
              <a:t>Mode bit provided by hardware</a:t>
            </a:r>
          </a:p>
          <a:p>
            <a:pPr lvl="2"/>
            <a:r>
              <a:rPr lang="en-US" dirty="0" smtClean="0"/>
              <a:t>Provides ability to distinguish when system is running user code or kernel code</a:t>
            </a:r>
          </a:p>
          <a:p>
            <a:pPr lvl="2"/>
            <a:r>
              <a:rPr lang="en-US" dirty="0" smtClean="0"/>
              <a:t>Some instructions designated as privileged, only executable in kernel mode</a:t>
            </a:r>
          </a:p>
          <a:p>
            <a:pPr lvl="2"/>
            <a:r>
              <a:rPr lang="en-US" dirty="0" smtClean="0"/>
              <a:t>System call changes mode to kernel, return from call resets it to user mode</a:t>
            </a:r>
          </a:p>
          <a:p>
            <a:pPr>
              <a:buFont typeface="Wingdings" panose="05000000000000000000" pitchFamily="2" charset="2"/>
              <a:buChar char="§"/>
            </a:pPr>
            <a:r>
              <a:rPr lang="en-US" dirty="0" smtClean="0"/>
              <a:t>Some CPUs support multi-mode operations (e.g., virtual machine mode, or VMM, used for virtualization management software)</a:t>
            </a:r>
            <a:endParaRPr lang="en-US" dirty="0"/>
          </a:p>
        </p:txBody>
      </p:sp>
    </p:spTree>
    <p:extLst>
      <p:ext uri="{BB962C8B-B14F-4D97-AF65-F5344CB8AC3E}">
        <p14:creationId xmlns:p14="http://schemas.microsoft.com/office/powerpoint/2010/main" val="269224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t>O</a:t>
            </a:r>
            <a:r>
              <a:rPr lang="en-US" dirty="0" smtClean="0"/>
              <a:t>perating </a:t>
            </a:r>
            <a:r>
              <a:rPr lang="en-US" dirty="0"/>
              <a:t>S</a:t>
            </a:r>
            <a:r>
              <a:rPr lang="en-US" dirty="0" smtClean="0"/>
              <a:t>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200" dirty="0" smtClean="0"/>
              <a:t>A program that acts as an intermediary between a user of a computer and the computer hardware</a:t>
            </a:r>
          </a:p>
          <a:p>
            <a:pPr>
              <a:buFont typeface="Wingdings" panose="05000000000000000000" pitchFamily="2" charset="2"/>
              <a:buChar char="§"/>
            </a:pPr>
            <a:r>
              <a:rPr lang="en-US" sz="3200" dirty="0" smtClean="0"/>
              <a:t>Operating system goals:</a:t>
            </a:r>
          </a:p>
          <a:p>
            <a:pPr lvl="1"/>
            <a:r>
              <a:rPr lang="en-US" sz="2600" dirty="0" smtClean="0"/>
              <a:t>Execute user programs and make solving user problems easier</a:t>
            </a:r>
          </a:p>
          <a:p>
            <a:pPr lvl="1"/>
            <a:r>
              <a:rPr lang="en-US" sz="2600" dirty="0" smtClean="0"/>
              <a:t>Make the computer system convenient to use</a:t>
            </a:r>
          </a:p>
          <a:p>
            <a:pPr lvl="1"/>
            <a:r>
              <a:rPr lang="en-US" sz="2600" dirty="0" smtClean="0"/>
              <a:t>Use the computer hardware in an efficient manner</a:t>
            </a:r>
            <a:endParaRPr lang="en-US" sz="2600" dirty="0"/>
          </a:p>
        </p:txBody>
      </p:sp>
    </p:spTree>
    <p:extLst>
      <p:ext uri="{BB962C8B-B14F-4D97-AF65-F5344CB8AC3E}">
        <p14:creationId xmlns:p14="http://schemas.microsoft.com/office/powerpoint/2010/main" val="229260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0111"/>
            <a:ext cx="10515600" cy="932047"/>
          </a:xfrm>
        </p:spPr>
        <p:txBody>
          <a:bodyPr/>
          <a:lstStyle/>
          <a:p>
            <a:r>
              <a:rPr lang="en-US" dirty="0" smtClean="0"/>
              <a:t>Transition from User to Kernel Mode</a:t>
            </a:r>
            <a:endParaRPr lang="en-US" dirty="0"/>
          </a:p>
        </p:txBody>
      </p:sp>
      <p:sp>
        <p:nvSpPr>
          <p:cNvPr id="3" name="Content Placeholder 2"/>
          <p:cNvSpPr>
            <a:spLocks noGrp="1"/>
          </p:cNvSpPr>
          <p:nvPr>
            <p:ph idx="1"/>
          </p:nvPr>
        </p:nvSpPr>
        <p:spPr>
          <a:xfrm>
            <a:off x="838199" y="1082158"/>
            <a:ext cx="10515600" cy="4879791"/>
          </a:xfrm>
        </p:spPr>
        <p:txBody>
          <a:bodyPr/>
          <a:lstStyle/>
          <a:p>
            <a:pPr>
              <a:buFont typeface="Wingdings" panose="05000000000000000000" pitchFamily="2" charset="2"/>
              <a:buChar char="§"/>
            </a:pPr>
            <a:r>
              <a:rPr lang="en-US" dirty="0" smtClean="0"/>
              <a:t>Timer is used to prevent infinite loop or process hogging resources</a:t>
            </a:r>
          </a:p>
          <a:p>
            <a:pPr lvl="1"/>
            <a:r>
              <a:rPr lang="en-US" dirty="0" smtClean="0"/>
              <a:t>Timer is set to interrupt the computer after some time period, which can be fixed or variable. Instruction that modifies timer is privileged.</a:t>
            </a:r>
          </a:p>
          <a:p>
            <a:pPr lvl="1"/>
            <a:r>
              <a:rPr lang="en-US" dirty="0" smtClean="0"/>
              <a:t>Variable timer usually implemented with a fixed-rate clock and a counter</a:t>
            </a:r>
          </a:p>
          <a:p>
            <a:pPr lvl="1"/>
            <a:r>
              <a:rPr lang="en-US" dirty="0" smtClean="0"/>
              <a:t>Counter is decremented at each clock tick, interrupt when zero</a:t>
            </a:r>
          </a:p>
          <a:p>
            <a:pPr lvl="1"/>
            <a:r>
              <a:rPr lang="en-US" dirty="0" smtClean="0"/>
              <a:t>Timer is set up before turning control to a user process</a:t>
            </a:r>
          </a:p>
          <a:p>
            <a:pPr lvl="1"/>
            <a:r>
              <a:rPr lang="en-US" dirty="0" smtClean="0"/>
              <a:t>When timer interrupts, control transfers automatically to the OS</a:t>
            </a:r>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737067"/>
            <a:ext cx="10112415" cy="312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29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8252"/>
          </a:xfrm>
        </p:spPr>
        <p:txBody>
          <a:bodyPr/>
          <a:lstStyle/>
          <a:p>
            <a:r>
              <a:rPr lang="en-US" dirty="0" smtClean="0"/>
              <a:t>Process Management</a:t>
            </a:r>
            <a:endParaRPr lang="en-US" dirty="0"/>
          </a:p>
        </p:txBody>
      </p:sp>
      <p:sp>
        <p:nvSpPr>
          <p:cNvPr id="3" name="Content Placeholder 2"/>
          <p:cNvSpPr>
            <a:spLocks noGrp="1"/>
          </p:cNvSpPr>
          <p:nvPr>
            <p:ph idx="1"/>
          </p:nvPr>
        </p:nvSpPr>
        <p:spPr>
          <a:xfrm>
            <a:off x="668079" y="1552576"/>
            <a:ext cx="10515600" cy="5039610"/>
          </a:xfrm>
        </p:spPr>
        <p:txBody>
          <a:bodyPr>
            <a:normAutofit lnSpcReduction="10000"/>
          </a:bodyPr>
          <a:lstStyle/>
          <a:p>
            <a:pPr>
              <a:buFont typeface="Wingdings" panose="05000000000000000000" pitchFamily="2" charset="2"/>
              <a:buChar char="§"/>
            </a:pPr>
            <a:r>
              <a:rPr lang="en-US" dirty="0" smtClean="0"/>
              <a:t>A process is a program in execution.  It is a unit of work that the OS manages.  Program is a passive entity, process is an active entity.</a:t>
            </a:r>
          </a:p>
          <a:p>
            <a:pPr>
              <a:buFont typeface="Wingdings" panose="05000000000000000000" pitchFamily="2" charset="2"/>
              <a:buChar char="§"/>
            </a:pPr>
            <a:r>
              <a:rPr lang="en-US" dirty="0" smtClean="0"/>
              <a:t>Process needs resources to accomplish its task (CPU, memory, I/O, files, initialization data)</a:t>
            </a:r>
          </a:p>
          <a:p>
            <a:pPr>
              <a:buFont typeface="Wingdings" panose="05000000000000000000" pitchFamily="2" charset="2"/>
              <a:buChar char="§"/>
            </a:pPr>
            <a:r>
              <a:rPr lang="en-US" dirty="0" smtClean="0"/>
              <a:t>Process termination requires reclaim of all reusable resources</a:t>
            </a:r>
          </a:p>
          <a:p>
            <a:pPr>
              <a:buFont typeface="Wingdings" panose="05000000000000000000" pitchFamily="2" charset="2"/>
              <a:buChar char="§"/>
            </a:pPr>
            <a:r>
              <a:rPr lang="en-US" dirty="0" smtClean="0"/>
              <a:t>Single-threaded process has one program counter specifying address of next instruction to execute</a:t>
            </a:r>
          </a:p>
          <a:p>
            <a:pPr lvl="1"/>
            <a:r>
              <a:rPr lang="en-US" dirty="0" smtClean="0"/>
              <a:t>Process executes instructions sequentially, one at a time, until completion</a:t>
            </a:r>
          </a:p>
          <a:p>
            <a:pPr>
              <a:buFont typeface="Wingdings" panose="05000000000000000000" pitchFamily="2" charset="2"/>
              <a:buChar char="§"/>
            </a:pPr>
            <a:r>
              <a:rPr lang="en-US" dirty="0" smtClean="0"/>
              <a:t>Multi-threaded process has one program counter for each thread</a:t>
            </a:r>
          </a:p>
          <a:p>
            <a:pPr>
              <a:buFont typeface="Wingdings" panose="05000000000000000000" pitchFamily="2" charset="2"/>
              <a:buChar char="§"/>
            </a:pPr>
            <a:r>
              <a:rPr lang="en-US" dirty="0" smtClean="0"/>
              <a:t>Typically system has many processes, some user and some OS, running concurrently on one or more CPUs</a:t>
            </a:r>
          </a:p>
          <a:p>
            <a:pPr lvl="1"/>
            <a:r>
              <a:rPr lang="en-US" dirty="0" smtClean="0"/>
              <a:t>Concurrency by multiplexing the CPUs among the processes/threads</a:t>
            </a:r>
            <a:endParaRPr lang="en-US" dirty="0"/>
          </a:p>
        </p:txBody>
      </p:sp>
    </p:spTree>
    <p:extLst>
      <p:ext uri="{BB962C8B-B14F-4D97-AF65-F5344CB8AC3E}">
        <p14:creationId xmlns:p14="http://schemas.microsoft.com/office/powerpoint/2010/main" val="207746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 Activities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000" dirty="0" smtClean="0"/>
              <a:t>OS is responsible for the following activities in connection with process management</a:t>
            </a:r>
          </a:p>
          <a:p>
            <a:pPr lvl="1"/>
            <a:r>
              <a:rPr lang="en-US" sz="2800" dirty="0" smtClean="0"/>
              <a:t>Creating and deleting both user and system processes</a:t>
            </a:r>
          </a:p>
          <a:p>
            <a:pPr lvl="1"/>
            <a:r>
              <a:rPr lang="en-US" sz="2800" dirty="0" smtClean="0"/>
              <a:t>Suspending and resuming processes</a:t>
            </a:r>
          </a:p>
          <a:p>
            <a:pPr lvl="1"/>
            <a:r>
              <a:rPr lang="en-US" sz="2800" dirty="0" smtClean="0"/>
              <a:t>Providing mechanisms for process synchronization</a:t>
            </a:r>
          </a:p>
          <a:p>
            <a:pPr lvl="1"/>
            <a:r>
              <a:rPr lang="en-US" sz="2800" dirty="0" smtClean="0"/>
              <a:t>Providing mechanisms for process communication</a:t>
            </a:r>
          </a:p>
          <a:p>
            <a:pPr lvl="1"/>
            <a:r>
              <a:rPr lang="en-US" sz="2800" dirty="0" smtClean="0"/>
              <a:t>Providing mechanisms for deadlock handling</a:t>
            </a:r>
            <a:endParaRPr lang="en-US" sz="2800" dirty="0"/>
          </a:p>
        </p:txBody>
      </p:sp>
    </p:spTree>
    <p:extLst>
      <p:ext uri="{BB962C8B-B14F-4D97-AF65-F5344CB8AC3E}">
        <p14:creationId xmlns:p14="http://schemas.microsoft.com/office/powerpoint/2010/main" val="140650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838200" y="1825624"/>
            <a:ext cx="10515600" cy="4617705"/>
          </a:xfrm>
        </p:spPr>
        <p:txBody>
          <a:bodyPr>
            <a:normAutofit/>
          </a:bodyPr>
          <a:lstStyle/>
          <a:p>
            <a:pPr>
              <a:buFont typeface="Wingdings" panose="05000000000000000000" pitchFamily="2" charset="2"/>
              <a:buChar char="§"/>
            </a:pPr>
            <a:r>
              <a:rPr lang="en-US" dirty="0" smtClean="0"/>
              <a:t>To execute a program, all (or part) of the instructions and needed data must be in memory</a:t>
            </a:r>
          </a:p>
          <a:p>
            <a:pPr>
              <a:buFont typeface="Wingdings" panose="05000000000000000000" pitchFamily="2" charset="2"/>
              <a:buChar char="§"/>
            </a:pPr>
            <a:r>
              <a:rPr lang="en-US" dirty="0" smtClean="0"/>
              <a:t>Memory management determines what is in memory, where and when</a:t>
            </a:r>
          </a:p>
          <a:p>
            <a:pPr lvl="1"/>
            <a:r>
              <a:rPr lang="en-US" dirty="0" smtClean="0"/>
              <a:t>Purpose is to optimize CPU utilization and computer response to users</a:t>
            </a:r>
          </a:p>
          <a:p>
            <a:pPr>
              <a:buFont typeface="Wingdings" panose="05000000000000000000" pitchFamily="2" charset="2"/>
              <a:buChar char="§"/>
            </a:pPr>
            <a:r>
              <a:rPr lang="en-US" dirty="0" smtClean="0"/>
              <a:t>Memory management activities</a:t>
            </a:r>
          </a:p>
          <a:p>
            <a:pPr lvl="1"/>
            <a:r>
              <a:rPr lang="en-US" dirty="0" smtClean="0"/>
              <a:t>Keeping track of which parts of memory are currently being used and by whom</a:t>
            </a:r>
          </a:p>
          <a:p>
            <a:pPr lvl="1"/>
            <a:r>
              <a:rPr lang="en-US" dirty="0" smtClean="0"/>
              <a:t>Deciding which processes (or part thereof) and data to move into and out of memory</a:t>
            </a:r>
          </a:p>
          <a:p>
            <a:pPr lvl="1"/>
            <a:r>
              <a:rPr lang="en-US" dirty="0" smtClean="0"/>
              <a:t>Allocating and deallocating memory space as needed</a:t>
            </a:r>
          </a:p>
        </p:txBody>
      </p:sp>
    </p:spTree>
    <p:extLst>
      <p:ext uri="{BB962C8B-B14F-4D97-AF65-F5344CB8AC3E}">
        <p14:creationId xmlns:p14="http://schemas.microsoft.com/office/powerpoint/2010/main" val="72339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8373"/>
          </a:xfrm>
        </p:spPr>
        <p:txBody>
          <a:bodyPr/>
          <a:lstStyle/>
          <a:p>
            <a:r>
              <a:rPr lang="en-US" dirty="0" smtClean="0"/>
              <a:t>Information and Storage management</a:t>
            </a:r>
            <a:endParaRPr lang="en-US" dirty="0"/>
          </a:p>
        </p:txBody>
      </p:sp>
      <p:sp>
        <p:nvSpPr>
          <p:cNvPr id="3" name="Content Placeholder 2"/>
          <p:cNvSpPr>
            <a:spLocks noGrp="1"/>
          </p:cNvSpPr>
          <p:nvPr>
            <p:ph idx="1"/>
          </p:nvPr>
        </p:nvSpPr>
        <p:spPr>
          <a:xfrm>
            <a:off x="838200" y="1403498"/>
            <a:ext cx="10515600" cy="5454502"/>
          </a:xfrm>
        </p:spPr>
        <p:txBody>
          <a:bodyPr>
            <a:normAutofit/>
          </a:bodyPr>
          <a:lstStyle/>
          <a:p>
            <a:pPr>
              <a:buFont typeface="Wingdings" panose="05000000000000000000" pitchFamily="2" charset="2"/>
              <a:buChar char="§"/>
            </a:pPr>
            <a:r>
              <a:rPr lang="en-US" dirty="0" smtClean="0"/>
              <a:t>OS provides uniform, logical view of information storage</a:t>
            </a:r>
          </a:p>
          <a:p>
            <a:pPr lvl="1"/>
            <a:r>
              <a:rPr lang="en-US" dirty="0" smtClean="0"/>
              <a:t>Abstract physical properties to logical storage unit – file</a:t>
            </a:r>
          </a:p>
          <a:p>
            <a:pPr lvl="1"/>
            <a:r>
              <a:rPr lang="en-US" dirty="0" smtClean="0"/>
              <a:t>Each medium is controlled by device (e.g., disk drive, tape drive)</a:t>
            </a:r>
          </a:p>
          <a:p>
            <a:pPr lvl="1"/>
            <a:r>
              <a:rPr lang="en-US" dirty="0" smtClean="0"/>
              <a:t>Varying properties include access speed, capacity, data transfer rate, access method (sequential or random)</a:t>
            </a:r>
          </a:p>
          <a:p>
            <a:pPr>
              <a:buFont typeface="Wingdings" panose="05000000000000000000" pitchFamily="2" charset="2"/>
              <a:buChar char="§"/>
            </a:pPr>
            <a:r>
              <a:rPr lang="en-US" dirty="0" smtClean="0"/>
              <a:t>File system management</a:t>
            </a:r>
          </a:p>
          <a:p>
            <a:pPr lvl="1"/>
            <a:r>
              <a:rPr lang="en-US" dirty="0" smtClean="0"/>
              <a:t>Files usually organized into directories</a:t>
            </a:r>
          </a:p>
          <a:p>
            <a:pPr lvl="1"/>
            <a:r>
              <a:rPr lang="en-US" dirty="0" smtClean="0"/>
              <a:t>Access control on most systems to determine who can access what</a:t>
            </a:r>
          </a:p>
          <a:p>
            <a:pPr lvl="1"/>
            <a:r>
              <a:rPr lang="en-US" dirty="0" smtClean="0"/>
              <a:t>OS activities include</a:t>
            </a:r>
          </a:p>
          <a:p>
            <a:pPr lvl="2"/>
            <a:r>
              <a:rPr lang="en-US" dirty="0" smtClean="0"/>
              <a:t>Creating and deleting files and directories</a:t>
            </a:r>
          </a:p>
          <a:p>
            <a:pPr lvl="2"/>
            <a:r>
              <a:rPr lang="en-US" dirty="0" smtClean="0"/>
              <a:t>Primitives to manipulate files and directories</a:t>
            </a:r>
          </a:p>
          <a:p>
            <a:pPr lvl="2"/>
            <a:r>
              <a:rPr lang="en-US" dirty="0" smtClean="0"/>
              <a:t>Mapping files onto secondary storage</a:t>
            </a:r>
          </a:p>
          <a:p>
            <a:pPr lvl="2"/>
            <a:r>
              <a:rPr lang="en-US" dirty="0" smtClean="0"/>
              <a:t>Backup files onto stable (non-volatile) storage media</a:t>
            </a:r>
          </a:p>
          <a:p>
            <a:pPr lvl="1"/>
            <a:endParaRPr lang="en-US" dirty="0"/>
          </a:p>
        </p:txBody>
      </p:sp>
    </p:spTree>
    <p:extLst>
      <p:ext uri="{BB962C8B-B14F-4D97-AF65-F5344CB8AC3E}">
        <p14:creationId xmlns:p14="http://schemas.microsoft.com/office/powerpoint/2010/main" val="384000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987"/>
          </a:xfrm>
        </p:spPr>
        <p:txBody>
          <a:bodyPr/>
          <a:lstStyle/>
          <a:p>
            <a:r>
              <a:rPr lang="en-US" dirty="0" smtClean="0"/>
              <a:t>Storage Management</a:t>
            </a:r>
            <a:endParaRPr lang="en-US" dirty="0"/>
          </a:p>
        </p:txBody>
      </p:sp>
      <p:sp>
        <p:nvSpPr>
          <p:cNvPr id="3" name="Content Placeholder 2"/>
          <p:cNvSpPr>
            <a:spLocks noGrp="1"/>
          </p:cNvSpPr>
          <p:nvPr>
            <p:ph idx="1"/>
          </p:nvPr>
        </p:nvSpPr>
        <p:spPr>
          <a:xfrm>
            <a:off x="625549" y="1212112"/>
            <a:ext cx="10515600" cy="5645888"/>
          </a:xfrm>
        </p:spPr>
        <p:txBody>
          <a:bodyPr>
            <a:normAutofit/>
          </a:bodyPr>
          <a:lstStyle/>
          <a:p>
            <a:pPr>
              <a:buFont typeface="Wingdings" panose="05000000000000000000" pitchFamily="2" charset="2"/>
              <a:buChar char="§"/>
            </a:pPr>
            <a:r>
              <a:rPr lang="en-US" dirty="0" smtClean="0"/>
              <a:t>Mass-storage management</a:t>
            </a:r>
          </a:p>
          <a:p>
            <a:pPr lvl="1"/>
            <a:r>
              <a:rPr lang="en-US" dirty="0" smtClean="0"/>
              <a:t>Disks usually used to store data that does not fit in main memory (virtual memory) or for long-term storage</a:t>
            </a:r>
          </a:p>
          <a:p>
            <a:pPr lvl="1"/>
            <a:r>
              <a:rPr lang="en-US" dirty="0" smtClean="0"/>
              <a:t>Proper management is of central importance</a:t>
            </a:r>
          </a:p>
          <a:p>
            <a:pPr lvl="1"/>
            <a:r>
              <a:rPr lang="en-US" dirty="0" smtClean="0"/>
              <a:t>Entire speed of computer operation hinges on disk subsystem and its efficiency</a:t>
            </a:r>
          </a:p>
          <a:p>
            <a:pPr lvl="1"/>
            <a:r>
              <a:rPr lang="en-US" dirty="0" smtClean="0"/>
              <a:t>OS activities</a:t>
            </a:r>
          </a:p>
          <a:p>
            <a:pPr lvl="2"/>
            <a:r>
              <a:rPr lang="en-US" dirty="0" smtClean="0"/>
              <a:t>Free-space management</a:t>
            </a:r>
          </a:p>
          <a:p>
            <a:pPr lvl="2"/>
            <a:r>
              <a:rPr lang="en-US" dirty="0" smtClean="0"/>
              <a:t>Storage allocation</a:t>
            </a:r>
          </a:p>
          <a:p>
            <a:pPr lvl="2"/>
            <a:r>
              <a:rPr lang="en-US" dirty="0" smtClean="0"/>
              <a:t>Disk scheduling</a:t>
            </a:r>
          </a:p>
          <a:p>
            <a:pPr lvl="1"/>
            <a:r>
              <a:rPr lang="en-US" dirty="0" smtClean="0"/>
              <a:t>Some storage need not be fast</a:t>
            </a:r>
          </a:p>
          <a:p>
            <a:pPr lvl="2"/>
            <a:r>
              <a:rPr lang="en-US" dirty="0" smtClean="0"/>
              <a:t>Tertiary storage includes optical storage, magnetic tape</a:t>
            </a:r>
          </a:p>
          <a:p>
            <a:pPr lvl="2"/>
            <a:r>
              <a:rPr lang="en-US" dirty="0" smtClean="0"/>
              <a:t>Still must be managed – by OS or applications</a:t>
            </a:r>
          </a:p>
          <a:p>
            <a:pPr lvl="2"/>
            <a:r>
              <a:rPr lang="en-US" dirty="0" smtClean="0"/>
              <a:t>Varies between WORM (write-once, read-many-times) and RW (read-write)</a:t>
            </a:r>
          </a:p>
          <a:p>
            <a:endParaRPr lang="en-US" dirty="0"/>
          </a:p>
        </p:txBody>
      </p:sp>
    </p:spTree>
    <p:extLst>
      <p:ext uri="{BB962C8B-B14F-4D97-AF65-F5344CB8AC3E}">
        <p14:creationId xmlns:p14="http://schemas.microsoft.com/office/powerpoint/2010/main" val="122873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Subsystem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000" dirty="0" smtClean="0"/>
              <a:t>One purpose of OS is to hide peculiarities of hardware devices from the user</a:t>
            </a:r>
          </a:p>
          <a:p>
            <a:pPr>
              <a:buFont typeface="Wingdings" panose="05000000000000000000" pitchFamily="2" charset="2"/>
              <a:buChar char="§"/>
            </a:pPr>
            <a:r>
              <a:rPr lang="en-US" sz="3000" dirty="0" smtClean="0"/>
              <a:t>I/O subsystem is responsible for</a:t>
            </a:r>
          </a:p>
          <a:p>
            <a:pPr lvl="1"/>
            <a:r>
              <a:rPr lang="en-US" sz="2800" dirty="0" smtClean="0"/>
              <a:t>Memory management of I/O including buffering (storing data temporarily while it is being transferred), caching (storing parts of data in faster storage for performance), spooling (e.g., print spooling)</a:t>
            </a:r>
          </a:p>
          <a:p>
            <a:pPr lvl="1"/>
            <a:r>
              <a:rPr lang="en-US" sz="2800" dirty="0" smtClean="0"/>
              <a:t>General device-driver interface</a:t>
            </a:r>
          </a:p>
          <a:p>
            <a:pPr lvl="1"/>
            <a:r>
              <a:rPr lang="en-US" sz="2800" dirty="0" smtClean="0"/>
              <a:t>Drivers for specific hardware devices</a:t>
            </a:r>
            <a:endParaRPr lang="en-US" sz="2800" dirty="0"/>
          </a:p>
        </p:txBody>
      </p:sp>
    </p:spTree>
    <p:extLst>
      <p:ext uri="{BB962C8B-B14F-4D97-AF65-F5344CB8AC3E}">
        <p14:creationId xmlns:p14="http://schemas.microsoft.com/office/powerpoint/2010/main" val="261309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and Security</a:t>
            </a:r>
            <a:endParaRPr lang="en-US" dirty="0"/>
          </a:p>
        </p:txBody>
      </p:sp>
      <p:sp>
        <p:nvSpPr>
          <p:cNvPr id="3" name="Content Placeholder 2"/>
          <p:cNvSpPr>
            <a:spLocks noGrp="1"/>
          </p:cNvSpPr>
          <p:nvPr>
            <p:ph idx="1"/>
          </p:nvPr>
        </p:nvSpPr>
        <p:spPr>
          <a:xfrm>
            <a:off x="838200" y="1400322"/>
            <a:ext cx="10515600" cy="5298189"/>
          </a:xfrm>
        </p:spPr>
        <p:txBody>
          <a:bodyPr>
            <a:normAutofit/>
          </a:bodyPr>
          <a:lstStyle/>
          <a:p>
            <a:pPr>
              <a:buFont typeface="Wingdings" panose="05000000000000000000" pitchFamily="2" charset="2"/>
              <a:buChar char="§"/>
            </a:pPr>
            <a:r>
              <a:rPr lang="en-US" dirty="0" smtClean="0"/>
              <a:t>Protection – any mechanism for controlling access of processes or users to resources defined by the OS</a:t>
            </a:r>
          </a:p>
          <a:p>
            <a:pPr>
              <a:buFont typeface="Wingdings" panose="05000000000000000000" pitchFamily="2" charset="2"/>
              <a:buChar char="§"/>
            </a:pPr>
            <a:r>
              <a:rPr lang="en-US" dirty="0" smtClean="0"/>
              <a:t>Security – defense of the system against internal and external attacks</a:t>
            </a:r>
          </a:p>
          <a:p>
            <a:pPr lvl="1"/>
            <a:r>
              <a:rPr lang="en-US" dirty="0" smtClean="0"/>
              <a:t>Huge range, including denial-of-service, worms, viruses, identity theft, theft of service</a:t>
            </a:r>
          </a:p>
          <a:p>
            <a:pPr>
              <a:buFont typeface="Wingdings" panose="05000000000000000000" pitchFamily="2" charset="2"/>
              <a:buChar char="§"/>
            </a:pPr>
            <a:r>
              <a:rPr lang="en-US" dirty="0" smtClean="0"/>
              <a:t>Systems generally first distinguish among users to determine who can do what</a:t>
            </a:r>
          </a:p>
          <a:p>
            <a:pPr lvl="1"/>
            <a:r>
              <a:rPr lang="en-US" dirty="0" smtClean="0"/>
              <a:t>User identities (user IDs, security IDs) include name and associated number, one per user</a:t>
            </a:r>
          </a:p>
          <a:p>
            <a:pPr lvl="1"/>
            <a:r>
              <a:rPr lang="en-US" dirty="0" smtClean="0"/>
              <a:t>User ID then associated with all files, processes of that user to determine access control</a:t>
            </a:r>
          </a:p>
          <a:p>
            <a:pPr lvl="1"/>
            <a:r>
              <a:rPr lang="en-US" dirty="0" smtClean="0"/>
              <a:t>Group identifier (group ID) allows set of users to be identified and controls managed, then also associated with each process and file</a:t>
            </a:r>
          </a:p>
          <a:p>
            <a:endParaRPr lang="en-US" dirty="0"/>
          </a:p>
        </p:txBody>
      </p:sp>
    </p:spTree>
    <p:extLst>
      <p:ext uri="{BB962C8B-B14F-4D97-AF65-F5344CB8AC3E}">
        <p14:creationId xmlns:p14="http://schemas.microsoft.com/office/powerpoint/2010/main" val="3521414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6"/>
            <a:ext cx="10515600" cy="889517"/>
          </a:xfrm>
        </p:spPr>
        <p:txBody>
          <a:bodyPr/>
          <a:lstStyle/>
          <a:p>
            <a:r>
              <a:rPr lang="en-US" dirty="0" smtClean="0"/>
              <a:t>Kernel Data Structures</a:t>
            </a:r>
            <a:endParaRPr lang="en-US" dirty="0"/>
          </a:p>
        </p:txBody>
      </p:sp>
      <p:sp>
        <p:nvSpPr>
          <p:cNvPr id="3" name="Content Placeholder 2"/>
          <p:cNvSpPr>
            <a:spLocks noGrp="1"/>
          </p:cNvSpPr>
          <p:nvPr>
            <p:ph idx="1"/>
          </p:nvPr>
        </p:nvSpPr>
        <p:spPr>
          <a:xfrm>
            <a:off x="838200" y="1060755"/>
            <a:ext cx="10515600" cy="5000478"/>
          </a:xfrm>
        </p:spPr>
        <p:txBody>
          <a:bodyPr/>
          <a:lstStyle/>
          <a:p>
            <a:pPr>
              <a:buFont typeface="Wingdings" panose="05000000000000000000" pitchFamily="2" charset="2"/>
              <a:buChar char="§"/>
            </a:pPr>
            <a:r>
              <a:rPr lang="en-US" dirty="0" smtClean="0"/>
              <a:t>Many similar to standard programming data structures (linked lists, stack, queue)</a:t>
            </a:r>
          </a:p>
          <a:p>
            <a:pPr lvl="1"/>
            <a:r>
              <a:rPr lang="en-US" dirty="0" smtClean="0"/>
              <a:t>Singly linked list</a:t>
            </a:r>
          </a:p>
          <a:p>
            <a:endParaRPr lang="en-US" dirty="0" smtClean="0"/>
          </a:p>
          <a:p>
            <a:endParaRPr lang="en-US" dirty="0"/>
          </a:p>
          <a:p>
            <a:pPr lvl="1"/>
            <a:r>
              <a:rPr lang="en-US" dirty="0" smtClean="0"/>
              <a:t>Doubly linked list</a:t>
            </a:r>
          </a:p>
          <a:p>
            <a:endParaRPr lang="en-US" dirty="0" smtClean="0"/>
          </a:p>
          <a:p>
            <a:endParaRPr lang="en-US" dirty="0"/>
          </a:p>
          <a:p>
            <a:pPr lvl="1"/>
            <a:endParaRPr lang="en-US" sz="1600" dirty="0" smtClean="0"/>
          </a:p>
          <a:p>
            <a:pPr lvl="1"/>
            <a:r>
              <a:rPr lang="en-US" dirty="0" smtClean="0"/>
              <a:t>Circular linked list</a:t>
            </a:r>
          </a:p>
          <a:p>
            <a:endParaRPr lang="en-US" dirty="0"/>
          </a:p>
        </p:txBody>
      </p:sp>
      <p:pic>
        <p:nvPicPr>
          <p:cNvPr id="4" name="Picture 3" descr="1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965" y="2280649"/>
            <a:ext cx="8476069" cy="95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1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964" y="3668303"/>
            <a:ext cx="8476069" cy="114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1_15.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57963" y="5365054"/>
            <a:ext cx="8476069" cy="139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74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Data Structures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000" dirty="0" smtClean="0"/>
              <a:t>Binary search tree (left &lt;= right)</a:t>
            </a:r>
          </a:p>
          <a:p>
            <a:pPr lvl="1"/>
            <a:r>
              <a:rPr lang="en-US" dirty="0" smtClean="0"/>
              <a:t>Worst-case search performance is O(n)</a:t>
            </a:r>
          </a:p>
          <a:p>
            <a:pPr>
              <a:buFont typeface="Wingdings" panose="05000000000000000000" pitchFamily="2" charset="2"/>
              <a:buChar char="§"/>
            </a:pPr>
            <a:r>
              <a:rPr lang="en-US" sz="3000" dirty="0" smtClean="0"/>
              <a:t>Balanced binary search tree</a:t>
            </a:r>
          </a:p>
          <a:p>
            <a:pPr lvl="1"/>
            <a:r>
              <a:rPr lang="en-US" dirty="0" smtClean="0"/>
              <a:t>Search performance is O(log n)</a:t>
            </a:r>
            <a:endParaRPr lang="en-US" dirty="0"/>
          </a:p>
        </p:txBody>
      </p:sp>
      <p:pic>
        <p:nvPicPr>
          <p:cNvPr id="4" name="Picture 1" descr="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3786" y="3341244"/>
            <a:ext cx="3805948" cy="297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231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a:t>Computer System Structure</a:t>
            </a:r>
          </a:p>
        </p:txBody>
      </p:sp>
      <p:sp>
        <p:nvSpPr>
          <p:cNvPr id="3" name="Content Placeholder 2"/>
          <p:cNvSpPr>
            <a:spLocks noGrp="1"/>
          </p:cNvSpPr>
          <p:nvPr>
            <p:ph sz="half" idx="1"/>
          </p:nvPr>
        </p:nvSpPr>
        <p:spPr>
          <a:xfrm>
            <a:off x="838200" y="1349107"/>
            <a:ext cx="5181600" cy="5038814"/>
          </a:xfrm>
        </p:spPr>
        <p:txBody>
          <a:bodyPr>
            <a:normAutofit fontScale="92500"/>
          </a:bodyPr>
          <a:lstStyle/>
          <a:p>
            <a:pPr>
              <a:buFont typeface="Wingdings" panose="05000000000000000000" pitchFamily="2" charset="2"/>
              <a:buChar char="§"/>
            </a:pPr>
            <a:r>
              <a:rPr lang="en-US" dirty="0"/>
              <a:t>Consists of 4 components:</a:t>
            </a:r>
          </a:p>
          <a:p>
            <a:pPr lvl="1"/>
            <a:r>
              <a:rPr lang="en-US" dirty="0"/>
              <a:t>Hardware – provides basic computer resources (e.g., CPU, memory, I/O devices)</a:t>
            </a:r>
          </a:p>
          <a:p>
            <a:pPr lvl="1"/>
            <a:r>
              <a:rPr lang="en-US" dirty="0"/>
              <a:t>Operating system – controls and coordinates use of hardware among various applications</a:t>
            </a:r>
          </a:p>
          <a:p>
            <a:pPr lvl="1"/>
            <a:r>
              <a:rPr lang="en-US" dirty="0"/>
              <a:t>Applications – define the ways in which the system resources are used to solve the computer problems of the users (e.g., word processors, compilers, web browsers, database systems, video games)</a:t>
            </a:r>
          </a:p>
          <a:p>
            <a:pPr lvl="1"/>
            <a:r>
              <a:rPr lang="en-US" dirty="0"/>
              <a:t>Users – people, machines, other computers</a:t>
            </a:r>
          </a:p>
          <a:p>
            <a:endParaRPr lang="en-US" dirty="0"/>
          </a:p>
        </p:txBody>
      </p:sp>
      <p:pic>
        <p:nvPicPr>
          <p:cNvPr id="5" name="Content Placeholder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04474"/>
            <a:ext cx="5181600" cy="412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730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dirty="0" smtClean="0"/>
              <a:t>Kernel Data Structures</a:t>
            </a:r>
            <a:endParaRPr lang="en-US" dirty="0"/>
          </a:p>
        </p:txBody>
      </p:sp>
      <p:sp>
        <p:nvSpPr>
          <p:cNvPr id="3" name="Content Placeholder 2"/>
          <p:cNvSpPr>
            <a:spLocks noGrp="1"/>
          </p:cNvSpPr>
          <p:nvPr>
            <p:ph idx="1"/>
          </p:nvPr>
        </p:nvSpPr>
        <p:spPr>
          <a:xfrm>
            <a:off x="838200" y="1339701"/>
            <a:ext cx="10515600" cy="5124894"/>
          </a:xfrm>
        </p:spPr>
        <p:txBody>
          <a:bodyPr/>
          <a:lstStyle/>
          <a:p>
            <a:r>
              <a:rPr lang="en-US" dirty="0" smtClean="0"/>
              <a:t>Hash function can create a hash map</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Bitmap – string of n binary digits representing the status of n items</a:t>
            </a:r>
          </a:p>
          <a:p>
            <a:r>
              <a:rPr lang="en-US" dirty="0" smtClean="0"/>
              <a:t>Linux data structures are defined in include files &lt;</a:t>
            </a:r>
            <a:r>
              <a:rPr lang="en-US" dirty="0" err="1" smtClean="0"/>
              <a:t>linux</a:t>
            </a:r>
            <a:r>
              <a:rPr lang="en-US" dirty="0" smtClean="0"/>
              <a:t>/</a:t>
            </a:r>
            <a:r>
              <a:rPr lang="en-US" dirty="0" err="1" smtClean="0"/>
              <a:t>list.h</a:t>
            </a:r>
            <a:r>
              <a:rPr lang="en-US" dirty="0" smtClean="0"/>
              <a:t>&gt;, &lt;</a:t>
            </a:r>
            <a:r>
              <a:rPr lang="en-US" dirty="0" err="1" smtClean="0"/>
              <a:t>linux</a:t>
            </a:r>
            <a:r>
              <a:rPr lang="en-US" dirty="0" smtClean="0"/>
              <a:t>/</a:t>
            </a:r>
            <a:r>
              <a:rPr lang="en-US" dirty="0" err="1" smtClean="0"/>
              <a:t>kfifo.h</a:t>
            </a:r>
            <a:r>
              <a:rPr lang="en-US" dirty="0" smtClean="0"/>
              <a:t>&gt;, &lt;</a:t>
            </a:r>
            <a:r>
              <a:rPr lang="en-US" dirty="0" err="1" smtClean="0"/>
              <a:t>linux</a:t>
            </a:r>
            <a:r>
              <a:rPr lang="en-US" dirty="0" smtClean="0"/>
              <a:t>/</a:t>
            </a:r>
            <a:r>
              <a:rPr lang="en-US" dirty="0" err="1" smtClean="0"/>
              <a:t>rbtree.h</a:t>
            </a:r>
            <a:r>
              <a:rPr lang="en-US" dirty="0" smtClean="0"/>
              <a:t>&gt;</a:t>
            </a:r>
            <a:endParaRPr lang="en-US" dirty="0"/>
          </a:p>
        </p:txBody>
      </p:sp>
      <p:pic>
        <p:nvPicPr>
          <p:cNvPr id="4" name="Picture 3" descr="1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1863725"/>
            <a:ext cx="6093041" cy="245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36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Operating Systems Provide?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smtClean="0"/>
              <a:t>Depends on the point of view</a:t>
            </a:r>
          </a:p>
          <a:p>
            <a:pPr>
              <a:buFont typeface="Wingdings" panose="05000000000000000000" pitchFamily="2" charset="2"/>
              <a:buChar char="§"/>
            </a:pPr>
            <a:r>
              <a:rPr lang="en-US" dirty="0" smtClean="0"/>
              <a:t>Users want convenience, ease of use, and good performance.  Don’t care about resource utilization</a:t>
            </a:r>
          </a:p>
          <a:p>
            <a:pPr>
              <a:buFont typeface="Wingdings" panose="05000000000000000000" pitchFamily="2" charset="2"/>
              <a:buChar char="§"/>
            </a:pPr>
            <a:r>
              <a:rPr lang="en-US" dirty="0" smtClean="0"/>
              <a:t>Shared computers such as mainframe and minicomputers must keep all users happy</a:t>
            </a:r>
          </a:p>
          <a:p>
            <a:pPr>
              <a:buFont typeface="Wingdings" panose="05000000000000000000" pitchFamily="2" charset="2"/>
              <a:buChar char="§"/>
            </a:pPr>
            <a:r>
              <a:rPr lang="en-US" dirty="0" smtClean="0"/>
              <a:t>Dedicated systems such as workstations have dedicated resources but frequently use shared resources from servers</a:t>
            </a:r>
          </a:p>
          <a:p>
            <a:pPr>
              <a:buFont typeface="Wingdings" panose="05000000000000000000" pitchFamily="2" charset="2"/>
              <a:buChar char="§"/>
            </a:pPr>
            <a:r>
              <a:rPr lang="en-US" dirty="0" smtClean="0"/>
              <a:t>Handheld computers are resource poor, need to be optimized for usability and battery life</a:t>
            </a:r>
          </a:p>
          <a:p>
            <a:pPr>
              <a:buFont typeface="Wingdings" panose="05000000000000000000" pitchFamily="2" charset="2"/>
              <a:buChar char="§"/>
            </a:pPr>
            <a:r>
              <a:rPr lang="en-US" dirty="0" smtClean="0"/>
              <a:t>Some computers have little or no user interface, e.g., embedded computers in devices and automobiles</a:t>
            </a:r>
            <a:endParaRPr lang="en-US" dirty="0"/>
          </a:p>
        </p:txBody>
      </p:sp>
    </p:spTree>
    <p:extLst>
      <p:ext uri="{BB962C8B-B14F-4D97-AF65-F5344CB8AC3E}">
        <p14:creationId xmlns:p14="http://schemas.microsoft.com/office/powerpoint/2010/main" val="349207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Definition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No universally accepted definition</a:t>
            </a:r>
          </a:p>
          <a:p>
            <a:pPr>
              <a:buFont typeface="Wingdings" panose="05000000000000000000" pitchFamily="2" charset="2"/>
              <a:buChar char="§"/>
            </a:pPr>
            <a:r>
              <a:rPr lang="en-US" dirty="0" smtClean="0"/>
              <a:t>Some view it as a resource allocator</a:t>
            </a:r>
          </a:p>
          <a:p>
            <a:pPr lvl="1"/>
            <a:r>
              <a:rPr lang="en-US" dirty="0" smtClean="0"/>
              <a:t>Manages all resources</a:t>
            </a:r>
          </a:p>
          <a:p>
            <a:pPr lvl="1"/>
            <a:r>
              <a:rPr lang="en-US" dirty="0" smtClean="0"/>
              <a:t>Decides between conflicting requests for efficient and fair use of resources</a:t>
            </a:r>
          </a:p>
          <a:p>
            <a:pPr>
              <a:buFont typeface="Wingdings" panose="05000000000000000000" pitchFamily="2" charset="2"/>
              <a:buChar char="§"/>
            </a:pPr>
            <a:r>
              <a:rPr lang="en-US" dirty="0" smtClean="0"/>
              <a:t>Others view it as a control program</a:t>
            </a:r>
          </a:p>
          <a:p>
            <a:pPr lvl="1"/>
            <a:r>
              <a:rPr lang="en-US" dirty="0" smtClean="0"/>
              <a:t>Controls execution of programs to prevent errors and improper use of the computer</a:t>
            </a:r>
          </a:p>
          <a:p>
            <a:pPr>
              <a:buFont typeface="Wingdings" panose="05000000000000000000" pitchFamily="2" charset="2"/>
              <a:buChar char="§"/>
            </a:pPr>
            <a:r>
              <a:rPr lang="en-US" dirty="0" smtClean="0"/>
              <a:t>The part of OS running at all times on the computer is the kernel</a:t>
            </a:r>
          </a:p>
          <a:p>
            <a:pPr>
              <a:buFont typeface="Wingdings" panose="05000000000000000000" pitchFamily="2" charset="2"/>
              <a:buChar char="§"/>
            </a:pPr>
            <a:r>
              <a:rPr lang="en-US" dirty="0" smtClean="0"/>
              <a:t>The remaining parts of the OS are referred to as a system programs</a:t>
            </a:r>
            <a:endParaRPr lang="en-US" dirty="0"/>
          </a:p>
        </p:txBody>
      </p:sp>
    </p:spTree>
    <p:extLst>
      <p:ext uri="{BB962C8B-B14F-4D97-AF65-F5344CB8AC3E}">
        <p14:creationId xmlns:p14="http://schemas.microsoft.com/office/powerpoint/2010/main" val="358200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at Computer Startup</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3200" dirty="0" smtClean="0"/>
              <a:t>Bootstrap program is loaded at power-up or reboot</a:t>
            </a:r>
          </a:p>
          <a:p>
            <a:pPr lvl="1"/>
            <a:r>
              <a:rPr lang="en-US" sz="2800" dirty="0" smtClean="0"/>
              <a:t>Typically stored in ROM or EPROM, generally known as firmware</a:t>
            </a:r>
          </a:p>
          <a:p>
            <a:pPr lvl="1"/>
            <a:r>
              <a:rPr lang="en-US" sz="2800" dirty="0" smtClean="0"/>
              <a:t>Initializes all aspects of system, including CPU registers, device controllers, and memory contents</a:t>
            </a:r>
          </a:p>
          <a:p>
            <a:pPr lvl="1"/>
            <a:r>
              <a:rPr lang="en-US" sz="2800" dirty="0" smtClean="0"/>
              <a:t>Loads operating system kernel and starts execution</a:t>
            </a:r>
          </a:p>
          <a:p>
            <a:pPr lvl="1"/>
            <a:r>
              <a:rPr lang="en-US" sz="2800" dirty="0" smtClean="0"/>
              <a:t>Some system programs can also be loaded at boot time to become system processes of system daemons</a:t>
            </a:r>
          </a:p>
          <a:p>
            <a:pPr>
              <a:buFont typeface="Wingdings" panose="05000000000000000000" pitchFamily="2" charset="2"/>
              <a:buChar char="§"/>
            </a:pPr>
            <a:r>
              <a:rPr lang="en-US" sz="3200" dirty="0" smtClean="0"/>
              <a:t>Once system is fully booted, it can start providing services in response to events signaled by interrupts to the CPU from hardware or software</a:t>
            </a:r>
            <a:endParaRPr lang="en-US" sz="3200" dirty="0"/>
          </a:p>
        </p:txBody>
      </p:sp>
    </p:spTree>
    <p:extLst>
      <p:ext uri="{BB962C8B-B14F-4D97-AF65-F5344CB8AC3E}">
        <p14:creationId xmlns:p14="http://schemas.microsoft.com/office/powerpoint/2010/main" val="407691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4281"/>
          </a:xfrm>
        </p:spPr>
        <p:txBody>
          <a:bodyPr/>
          <a:lstStyle/>
          <a:p>
            <a:r>
              <a:rPr lang="en-US" dirty="0" smtClean="0"/>
              <a:t>Computer System Organization</a:t>
            </a:r>
            <a:endParaRPr lang="en-US" dirty="0"/>
          </a:p>
        </p:txBody>
      </p:sp>
      <p:sp>
        <p:nvSpPr>
          <p:cNvPr id="3" name="Content Placeholder 2"/>
          <p:cNvSpPr>
            <a:spLocks noGrp="1"/>
          </p:cNvSpPr>
          <p:nvPr>
            <p:ph idx="1"/>
          </p:nvPr>
        </p:nvSpPr>
        <p:spPr>
          <a:xfrm>
            <a:off x="838200" y="1519406"/>
            <a:ext cx="10515600" cy="4351338"/>
          </a:xfrm>
        </p:spPr>
        <p:txBody>
          <a:bodyPr/>
          <a:lstStyle/>
          <a:p>
            <a:pPr>
              <a:buFont typeface="Wingdings" panose="05000000000000000000" pitchFamily="2" charset="2"/>
              <a:buChar char="§"/>
            </a:pPr>
            <a:r>
              <a:rPr lang="en-US" dirty="0" smtClean="0"/>
              <a:t>One of more CPUs, device controllers connect through common bus providing access to shared memory</a:t>
            </a:r>
          </a:p>
          <a:p>
            <a:pPr>
              <a:buFont typeface="Wingdings" panose="05000000000000000000" pitchFamily="2" charset="2"/>
              <a:buChar char="§"/>
            </a:pPr>
            <a:r>
              <a:rPr lang="en-US" dirty="0" smtClean="0"/>
              <a:t>Concurrent execution of CPUs and devices competing for memory cycles</a:t>
            </a:r>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087" y="3041684"/>
            <a:ext cx="7113380" cy="351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81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System Operation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I/O devices and the CPU can execute concurrently</a:t>
            </a:r>
          </a:p>
          <a:p>
            <a:pPr>
              <a:buFont typeface="Wingdings" panose="05000000000000000000" pitchFamily="2" charset="2"/>
              <a:buChar char="§"/>
            </a:pPr>
            <a:r>
              <a:rPr lang="en-US" dirty="0" smtClean="0"/>
              <a:t>Each device controller is in charge of a particular device type</a:t>
            </a:r>
          </a:p>
          <a:p>
            <a:pPr>
              <a:buFont typeface="Wingdings" panose="05000000000000000000" pitchFamily="2" charset="2"/>
              <a:buChar char="§"/>
            </a:pPr>
            <a:r>
              <a:rPr lang="en-US" dirty="0" smtClean="0"/>
              <a:t>Each device controller has a local buffer</a:t>
            </a:r>
          </a:p>
          <a:p>
            <a:pPr>
              <a:buFont typeface="Wingdings" panose="05000000000000000000" pitchFamily="2" charset="2"/>
              <a:buChar char="§"/>
            </a:pPr>
            <a:r>
              <a:rPr lang="en-US" dirty="0" smtClean="0"/>
              <a:t>CPU moves data from/to main memory to/from local buffers</a:t>
            </a:r>
          </a:p>
          <a:p>
            <a:pPr>
              <a:buFont typeface="Wingdings" panose="05000000000000000000" pitchFamily="2" charset="2"/>
              <a:buChar char="§"/>
            </a:pPr>
            <a:r>
              <a:rPr lang="en-US" dirty="0" smtClean="0"/>
              <a:t>I/O is from the device to local buffer of controller</a:t>
            </a:r>
          </a:p>
          <a:p>
            <a:pPr>
              <a:buFont typeface="Wingdings" panose="05000000000000000000" pitchFamily="2" charset="2"/>
              <a:buChar char="§"/>
            </a:pPr>
            <a:r>
              <a:rPr lang="en-US" dirty="0" smtClean="0"/>
              <a:t>Device controller informs CPU that it has finished its operation by causing an interrupt</a:t>
            </a:r>
            <a:endParaRPr lang="en-US" dirty="0"/>
          </a:p>
        </p:txBody>
      </p:sp>
    </p:spTree>
    <p:extLst>
      <p:ext uri="{BB962C8B-B14F-4D97-AF65-F5344CB8AC3E}">
        <p14:creationId xmlns:p14="http://schemas.microsoft.com/office/powerpoint/2010/main" val="60747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and Interrupt Handling</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
            </a:pPr>
            <a:r>
              <a:rPr lang="en-US" dirty="0" smtClean="0"/>
              <a:t>When CPU is interrupted, it stops what it is doing and immediately  transfers execution to an interrupt service routine (interrupt handler) generally, through the interrupt vector, which contains the addresses of all the service routines</a:t>
            </a:r>
          </a:p>
          <a:p>
            <a:pPr>
              <a:buFont typeface="Wingdings" panose="05000000000000000000" pitchFamily="2" charset="2"/>
              <a:buChar char="§"/>
            </a:pPr>
            <a:r>
              <a:rPr lang="en-US" dirty="0" smtClean="0"/>
              <a:t>Interrupt architecture must save the address of the interrupted instruction so that interrupted computation can resume upon completion of the </a:t>
            </a:r>
            <a:r>
              <a:rPr lang="en-US" dirty="0" smtClean="0"/>
              <a:t>interrupt </a:t>
            </a:r>
            <a:r>
              <a:rPr lang="en-US" dirty="0" smtClean="0"/>
              <a:t>service routine</a:t>
            </a:r>
          </a:p>
          <a:p>
            <a:pPr>
              <a:buFont typeface="Wingdings" panose="05000000000000000000" pitchFamily="2" charset="2"/>
              <a:buChar char="§"/>
            </a:pPr>
            <a:r>
              <a:rPr lang="en-US" dirty="0" smtClean="0"/>
              <a:t>A trap or exception is a software-generated interrupt caused either by an error or a user request</a:t>
            </a:r>
          </a:p>
          <a:p>
            <a:pPr>
              <a:buFont typeface="Wingdings" panose="05000000000000000000" pitchFamily="2" charset="2"/>
              <a:buChar char="§"/>
            </a:pPr>
            <a:r>
              <a:rPr lang="en-US" dirty="0" smtClean="0"/>
              <a:t>Operating systems are interrupt driven</a:t>
            </a:r>
          </a:p>
          <a:p>
            <a:pPr lvl="1">
              <a:buFont typeface="Wingdings" panose="05000000000000000000" pitchFamily="2" charset="2"/>
              <a:buChar char="§"/>
            </a:pPr>
            <a:r>
              <a:rPr lang="en-US" dirty="0" smtClean="0"/>
              <a:t>OS preserves state of CPU by storing registers and program counter</a:t>
            </a:r>
          </a:p>
          <a:p>
            <a:pPr lvl="1">
              <a:buFont typeface="Wingdings" panose="05000000000000000000" pitchFamily="2" charset="2"/>
              <a:buChar char="§"/>
            </a:pPr>
            <a:r>
              <a:rPr lang="en-US" dirty="0" smtClean="0"/>
              <a:t>Determines which type of interrupt has occurred through polling of a vectored interrupt system</a:t>
            </a:r>
          </a:p>
          <a:p>
            <a:pPr lvl="1">
              <a:buFont typeface="Wingdings" panose="05000000000000000000" pitchFamily="2" charset="2"/>
              <a:buChar char="§"/>
            </a:pPr>
            <a:r>
              <a:rPr lang="en-US" dirty="0" smtClean="0"/>
              <a:t>Different code performed action defined for different type of interrupt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3352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2198</Words>
  <Application>Microsoft Office PowerPoint</Application>
  <PresentationFormat>Widescreen</PresentationFormat>
  <Paragraphs>231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MS PGothic</vt:lpstr>
      <vt:lpstr>Arial</vt:lpstr>
      <vt:lpstr>Calibri</vt:lpstr>
      <vt:lpstr>Calibri Light</vt:lpstr>
      <vt:lpstr>Verdana</vt:lpstr>
      <vt:lpstr>Wingdings</vt:lpstr>
      <vt:lpstr>Office Theme</vt:lpstr>
      <vt:lpstr>CECS 326 Operating Systems</vt:lpstr>
      <vt:lpstr>What is an Operating System?</vt:lpstr>
      <vt:lpstr>Computer System Structure</vt:lpstr>
      <vt:lpstr>What Do Operating Systems Provide?</vt:lpstr>
      <vt:lpstr>Operating System Definition</vt:lpstr>
      <vt:lpstr>What happens at Computer Startup</vt:lpstr>
      <vt:lpstr>Computer System Organization</vt:lpstr>
      <vt:lpstr>Computer System Operation</vt:lpstr>
      <vt:lpstr>Interrupts and Interrupt Handling</vt:lpstr>
      <vt:lpstr>Storage Structure</vt:lpstr>
      <vt:lpstr>Storage Hierarchy</vt:lpstr>
      <vt:lpstr>Storage Device Hierarchy</vt:lpstr>
      <vt:lpstr>Performance of Various Levels of Storage</vt:lpstr>
      <vt:lpstr>Storage Definitions and Notation Review</vt:lpstr>
      <vt:lpstr>Direct Memory Access (DMA) Structure</vt:lpstr>
      <vt:lpstr>How a Modern Computer Works</vt:lpstr>
      <vt:lpstr>Multiprocessor Systems</vt:lpstr>
      <vt:lpstr>Clustered Systems</vt:lpstr>
      <vt:lpstr>Operating System Operations</vt:lpstr>
      <vt:lpstr>Transition from User to Kernel Mode</vt:lpstr>
      <vt:lpstr>Process Management</vt:lpstr>
      <vt:lpstr>Process Management Activities</vt:lpstr>
      <vt:lpstr>Memory Management</vt:lpstr>
      <vt:lpstr>Information and Storage management</vt:lpstr>
      <vt:lpstr>Storage Management</vt:lpstr>
      <vt:lpstr>I/O Subsystem</vt:lpstr>
      <vt:lpstr>Protection and Security</vt:lpstr>
      <vt:lpstr>Kernel Data Structures</vt:lpstr>
      <vt:lpstr>Kernel Data Structures</vt:lpstr>
      <vt:lpstr>Kernel Data Structures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CECS 326</dc:title>
  <dc:creator>Dr. Shui Lam</dc:creator>
  <cp:lastModifiedBy>Dr. Shui Lam</cp:lastModifiedBy>
  <cp:revision>40</cp:revision>
  <dcterms:created xsi:type="dcterms:W3CDTF">2017-01-24T06:41:16Z</dcterms:created>
  <dcterms:modified xsi:type="dcterms:W3CDTF">2017-02-07T17:16:49Z</dcterms:modified>
</cp:coreProperties>
</file>