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98" r:id="rId28"/>
    <p:sldId id="299" r:id="rId29"/>
    <p:sldId id="300" r:id="rId30"/>
    <p:sldId id="312" r:id="rId31"/>
    <p:sldId id="313" r:id="rId32"/>
    <p:sldId id="314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01" r:id="rId41"/>
    <p:sldId id="302" r:id="rId42"/>
    <p:sldId id="305" r:id="rId43"/>
    <p:sldId id="303" r:id="rId44"/>
    <p:sldId id="306" r:id="rId45"/>
    <p:sldId id="304" r:id="rId46"/>
    <p:sldId id="307" r:id="rId47"/>
    <p:sldId id="308" r:id="rId48"/>
    <p:sldId id="309" r:id="rId49"/>
    <p:sldId id="310" r:id="rId50"/>
    <p:sldId id="31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89" autoAdjust="0"/>
    <p:restoredTop sz="94394" autoAdjust="0"/>
  </p:normalViewPr>
  <p:slideViewPr>
    <p:cSldViewPr snapToGrid="0">
      <p:cViewPr varScale="1">
        <p:scale>
          <a:sx n="69" d="100"/>
          <a:sy n="69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8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1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4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6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0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9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4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9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8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1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9076C-3D55-4052-8204-498B1F2D35B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5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CECS </a:t>
            </a:r>
            <a:r>
              <a:rPr lang="en-US" dirty="0"/>
              <a:t>326</a:t>
            </a:r>
            <a:br>
              <a:rPr lang="en-US" dirty="0"/>
            </a:br>
            <a:r>
              <a:rPr lang="en-US" dirty="0"/>
              <a:t>Operating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3545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Processes</a:t>
            </a:r>
          </a:p>
          <a:p>
            <a:r>
              <a:rPr lang="en-US" sz="2200" dirty="0" smtClean="0"/>
              <a:t>(Chapter 3, Operating system Concepts by </a:t>
            </a:r>
            <a:r>
              <a:rPr lang="en-US" sz="2200" dirty="0" err="1" smtClean="0"/>
              <a:t>Silberschatz</a:t>
            </a:r>
            <a:r>
              <a:rPr lang="en-US" sz="2200" dirty="0" smtClean="0"/>
              <a:t>, Galvin and Gagne)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04541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252"/>
          </a:xfrm>
        </p:spPr>
        <p:txBody>
          <a:bodyPr/>
          <a:lstStyle/>
          <a:p>
            <a:r>
              <a:rPr lang="en-US" dirty="0" smtClean="0"/>
              <a:t>Representation of Process Scheduling</a:t>
            </a:r>
            <a:endParaRPr lang="en-US" dirty="0"/>
          </a:p>
        </p:txBody>
      </p:sp>
      <p:pic>
        <p:nvPicPr>
          <p:cNvPr id="5" name="Content Placeholder 4" descr="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664" y="1233377"/>
            <a:ext cx="8393750" cy="484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8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When CPU switches to another process, the system must save the state of the old process and load the saved state for the new process via a context switch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Context of a process is represented in the PCB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Context switch time is overhead; the system does no useful work while switching.  The more complex the OS and the PCB, the longer the context switch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Time in context switch highly dependent on hardware support.  </a:t>
            </a:r>
            <a:r>
              <a:rPr lang="en-US" dirty="0"/>
              <a:t>S</a:t>
            </a:r>
            <a:r>
              <a:rPr lang="en-US" dirty="0" smtClean="0"/>
              <a:t>ome processors (e.g., Sun </a:t>
            </a:r>
            <a:r>
              <a:rPr lang="en-US" dirty="0" err="1" smtClean="0"/>
              <a:t>UltraSPARC</a:t>
            </a:r>
            <a:r>
              <a:rPr lang="en-US" dirty="0" smtClean="0"/>
              <a:t>) provide multiple sets of registers.  In this case context switch often requires just changing the pointer to a different register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OS must provide mechanisms for</a:t>
            </a:r>
          </a:p>
          <a:p>
            <a:pPr lvl="1"/>
            <a:r>
              <a:rPr lang="en-US" sz="2800" dirty="0" smtClean="0"/>
              <a:t>Process creation</a:t>
            </a:r>
          </a:p>
          <a:p>
            <a:pPr lvl="1"/>
            <a:r>
              <a:rPr lang="en-US" sz="2800" dirty="0" smtClean="0"/>
              <a:t>Process termination</a:t>
            </a:r>
          </a:p>
          <a:p>
            <a:pPr lvl="1"/>
            <a:r>
              <a:rPr lang="en-US" sz="2800" dirty="0" err="1" smtClean="0"/>
              <a:t>Interprocess</a:t>
            </a:r>
            <a:r>
              <a:rPr lang="en-US" sz="2800" dirty="0" smtClean="0"/>
              <a:t> communication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734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8373"/>
          </a:xfrm>
        </p:spPr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497"/>
            <a:ext cx="10515600" cy="510362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Parent process create child processes, which, in turn, create other processes, forming a tree of processes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process is identified and managed via a process id (</a:t>
            </a:r>
            <a:r>
              <a:rPr lang="en-US" dirty="0" err="1" smtClean="0"/>
              <a:t>pid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Resource sharing options</a:t>
            </a:r>
          </a:p>
          <a:p>
            <a:pPr lvl="1"/>
            <a:r>
              <a:rPr lang="en-US" dirty="0" smtClean="0"/>
              <a:t>Parent and children share all resources</a:t>
            </a:r>
          </a:p>
          <a:p>
            <a:pPr lvl="1"/>
            <a:r>
              <a:rPr lang="en-US" dirty="0" smtClean="0"/>
              <a:t>Children share subset of parent’s resources</a:t>
            </a:r>
          </a:p>
          <a:p>
            <a:pPr lvl="1"/>
            <a:r>
              <a:rPr lang="en-US" dirty="0" smtClean="0"/>
              <a:t>Parent and children share no resources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Execution options</a:t>
            </a:r>
          </a:p>
          <a:p>
            <a:pPr lvl="1"/>
            <a:r>
              <a:rPr lang="en-US" dirty="0" smtClean="0"/>
              <a:t>Parent and children execute concurrently</a:t>
            </a:r>
          </a:p>
          <a:p>
            <a:pPr lvl="1"/>
            <a:r>
              <a:rPr lang="en-US" dirty="0" smtClean="0"/>
              <a:t>Parent waits until children terminate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Address space</a:t>
            </a:r>
          </a:p>
          <a:p>
            <a:pPr lvl="1"/>
            <a:r>
              <a:rPr lang="en-US" dirty="0" smtClean="0"/>
              <a:t>Child duplicate of parent</a:t>
            </a:r>
          </a:p>
          <a:p>
            <a:pPr lvl="1"/>
            <a:r>
              <a:rPr lang="en-US" dirty="0" smtClean="0"/>
              <a:t>Child has a program loaded into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987"/>
          </a:xfrm>
        </p:spPr>
        <p:txBody>
          <a:bodyPr/>
          <a:lstStyle/>
          <a:p>
            <a:r>
              <a:rPr lang="en-US" dirty="0" smtClean="0"/>
              <a:t>A Tree of Processes in Linux</a:t>
            </a:r>
            <a:endParaRPr lang="en-US" dirty="0"/>
          </a:p>
        </p:txBody>
      </p:sp>
      <p:pic>
        <p:nvPicPr>
          <p:cNvPr id="4" name="Picture 1" descr="3_08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93" y="1212849"/>
            <a:ext cx="10790263" cy="53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9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UNIX/Linux example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ork() system call creates new process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xec() system call used after a fork() to replace the process’ address space with a new program</a:t>
            </a:r>
          </a:p>
          <a:p>
            <a:endParaRPr lang="en-US" dirty="0"/>
          </a:p>
        </p:txBody>
      </p:sp>
      <p:pic>
        <p:nvPicPr>
          <p:cNvPr id="4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3798888"/>
            <a:ext cx="9446892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4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4521"/>
          </a:xfrm>
        </p:spPr>
        <p:txBody>
          <a:bodyPr/>
          <a:lstStyle/>
          <a:p>
            <a:r>
              <a:rPr lang="en-US" dirty="0" smtClean="0"/>
              <a:t>C Program calling fork() and exec()</a:t>
            </a:r>
            <a:endParaRPr lang="en-US" dirty="0"/>
          </a:p>
        </p:txBody>
      </p:sp>
      <p:pic>
        <p:nvPicPr>
          <p:cNvPr id="4" name="Picture 5" descr="Screen Shot 2012-12-04 at 11.21.1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104" y="914400"/>
            <a:ext cx="7204014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1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Process executes last statement, then asks OS to delete it using the exit() system call</a:t>
            </a:r>
          </a:p>
          <a:p>
            <a:pPr lvl="1"/>
            <a:r>
              <a:rPr lang="en-US" dirty="0" smtClean="0"/>
              <a:t>Returns status data from child to the waiting parent (via wait())</a:t>
            </a:r>
          </a:p>
          <a:p>
            <a:pPr lvl="1"/>
            <a:r>
              <a:rPr lang="en-US" dirty="0" smtClean="0"/>
              <a:t>Process’ resources are deallocated by 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Parent may terminate the execution of a child process using the abort() system call.  Some reasons for doing so:</a:t>
            </a:r>
          </a:p>
          <a:p>
            <a:pPr lvl="1"/>
            <a:r>
              <a:rPr lang="en-US" dirty="0" smtClean="0"/>
              <a:t>Child has exceeded allocated resources or time</a:t>
            </a:r>
          </a:p>
          <a:p>
            <a:pPr lvl="1"/>
            <a:r>
              <a:rPr lang="en-US" dirty="0" smtClean="0"/>
              <a:t>Task assigned to child is no longer required</a:t>
            </a:r>
          </a:p>
          <a:p>
            <a:pPr lvl="1"/>
            <a:r>
              <a:rPr lang="en-US" dirty="0" smtClean="0"/>
              <a:t>Parent is exiting and the OS does not allow a child to continue if its parent terminates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2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8373"/>
          </a:xfrm>
        </p:spPr>
        <p:txBody>
          <a:bodyPr/>
          <a:lstStyle/>
          <a:p>
            <a:r>
              <a:rPr lang="en-US" dirty="0" smtClean="0"/>
              <a:t>Process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497"/>
            <a:ext cx="10515600" cy="507567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Some operating systems do not allow child processes to exist if their parent has terminated</a:t>
            </a:r>
          </a:p>
          <a:p>
            <a:pPr lvl="1"/>
            <a:r>
              <a:rPr lang="en-US" dirty="0" smtClean="0"/>
              <a:t>If a process terminates, then a cascading termination occurs.  All children, grandchildren, etc., are terminated</a:t>
            </a:r>
          </a:p>
          <a:p>
            <a:pPr lvl="1"/>
            <a:r>
              <a:rPr lang="en-US" dirty="0" smtClean="0"/>
              <a:t>The termination is initiated by the 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Parent process may wait for termination of a child process by using a wait() system call.  The call returns status information and the </a:t>
            </a:r>
            <a:r>
              <a:rPr lang="en-US" dirty="0" err="1" smtClean="0"/>
              <a:t>pid</a:t>
            </a:r>
            <a:r>
              <a:rPr lang="en-US" dirty="0" smtClean="0"/>
              <a:t> of the terminated process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wait(&amp;status);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process that has completed its execution but its PCB has not yet removed, it becomes a zombie.  A wait() system call invoked by its parent process completes this removal.  If parent did not invoke wait(), the zombie will stay 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If parent did not invoke wait() and terminates, process is an orphan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3740"/>
            <a:ext cx="10515600" cy="1017108"/>
          </a:xfrm>
        </p:spPr>
        <p:txBody>
          <a:bodyPr/>
          <a:lstStyle/>
          <a:p>
            <a:r>
              <a:rPr lang="en-US" dirty="0" err="1" smtClean="0"/>
              <a:t>Multiprocess</a:t>
            </a:r>
            <a:r>
              <a:rPr lang="en-US" dirty="0" smtClean="0"/>
              <a:t> Architecture – Chrome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0847"/>
            <a:ext cx="10515600" cy="54226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Many web browsers ran as a single process</a:t>
            </a:r>
          </a:p>
          <a:p>
            <a:pPr lvl="1"/>
            <a:r>
              <a:rPr lang="en-US" dirty="0" smtClean="0"/>
              <a:t>If one web site causes trouble, then the entire browser can hang of crash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Google Chrome Browser uses a </a:t>
            </a:r>
            <a:r>
              <a:rPr lang="en-US" dirty="0" err="1" smtClean="0"/>
              <a:t>multiprocess</a:t>
            </a:r>
            <a:r>
              <a:rPr lang="en-US" dirty="0" smtClean="0"/>
              <a:t> architecture that runs 3 types of processes:</a:t>
            </a:r>
          </a:p>
          <a:p>
            <a:pPr lvl="1"/>
            <a:r>
              <a:rPr lang="en-US" dirty="0" smtClean="0"/>
              <a:t>Browser process manages user interface, disk and network I/O</a:t>
            </a:r>
          </a:p>
          <a:p>
            <a:pPr lvl="1"/>
            <a:r>
              <a:rPr lang="en-US" dirty="0" smtClean="0"/>
              <a:t>Renderer process renders web pages, deals with HTML,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2"/>
            <a:r>
              <a:rPr lang="en-US" dirty="0" smtClean="0"/>
              <a:t>A new renderer is created for each website opened</a:t>
            </a:r>
          </a:p>
          <a:p>
            <a:pPr lvl="2"/>
            <a:r>
              <a:rPr lang="en-US" dirty="0" smtClean="0"/>
              <a:t>Runs in sandbox restricting disk and network I/O, minimizing effect of security exploits</a:t>
            </a:r>
          </a:p>
          <a:p>
            <a:pPr lvl="1"/>
            <a:r>
              <a:rPr lang="en-US" dirty="0" smtClean="0"/>
              <a:t>Plug-in process for each type of plug-in</a:t>
            </a:r>
          </a:p>
          <a:p>
            <a:pPr lvl="1"/>
            <a:endParaRPr lang="en-US" dirty="0"/>
          </a:p>
        </p:txBody>
      </p:sp>
      <p:pic>
        <p:nvPicPr>
          <p:cNvPr id="4" name="Picture 1" descr="in-3_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26013"/>
            <a:ext cx="10651460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1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455"/>
          </a:xfrm>
        </p:spPr>
        <p:txBody>
          <a:bodyPr/>
          <a:lstStyle/>
          <a:p>
            <a:r>
              <a:rPr lang="en-US" dirty="0" smtClean="0"/>
              <a:t>Process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6527"/>
            <a:ext cx="10515600" cy="53194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Process – a program in execution; process execution must progress in sequential fashion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A process consists of an address space and current state</a:t>
            </a:r>
          </a:p>
          <a:p>
            <a:pPr lvl="1"/>
            <a:r>
              <a:rPr lang="en-US" sz="2800" dirty="0" smtClean="0"/>
              <a:t>Address space includes </a:t>
            </a:r>
          </a:p>
          <a:p>
            <a:pPr lvl="2"/>
            <a:r>
              <a:rPr lang="en-US" sz="2400" dirty="0"/>
              <a:t>P</a:t>
            </a:r>
            <a:r>
              <a:rPr lang="en-US" sz="2400" dirty="0" smtClean="0"/>
              <a:t>rogram code, also called the text section</a:t>
            </a:r>
          </a:p>
          <a:p>
            <a:pPr lvl="2"/>
            <a:r>
              <a:rPr lang="en-US" sz="2400" dirty="0" smtClean="0"/>
              <a:t>Static data section, containing global variables</a:t>
            </a:r>
          </a:p>
          <a:p>
            <a:pPr lvl="2"/>
            <a:r>
              <a:rPr lang="en-US" sz="2400" dirty="0" smtClean="0"/>
              <a:t>Stack containing temporary data (function parameters, return addresses, local variables)</a:t>
            </a:r>
          </a:p>
          <a:p>
            <a:pPr lvl="2"/>
            <a:r>
              <a:rPr lang="en-US" sz="2400" dirty="0" smtClean="0"/>
              <a:t>Heap containing memory dynamically allocated during run time</a:t>
            </a:r>
          </a:p>
          <a:p>
            <a:pPr lvl="1"/>
            <a:r>
              <a:rPr lang="en-US" sz="2800" dirty="0" smtClean="0"/>
              <a:t>Current state includes</a:t>
            </a:r>
          </a:p>
          <a:p>
            <a:pPr lvl="2"/>
            <a:r>
              <a:rPr lang="en-US" sz="2400" dirty="0" smtClean="0"/>
              <a:t>Program counter</a:t>
            </a:r>
          </a:p>
          <a:p>
            <a:pPr lvl="2"/>
            <a:r>
              <a:rPr lang="en-US" sz="2400" dirty="0" smtClean="0"/>
              <a:t>Processor registers</a:t>
            </a:r>
          </a:p>
        </p:txBody>
      </p:sp>
    </p:spTree>
    <p:extLst>
      <p:ext uri="{BB962C8B-B14F-4D97-AF65-F5344CB8AC3E}">
        <p14:creationId xmlns:p14="http://schemas.microsoft.com/office/powerpoint/2010/main" val="2292600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8373"/>
          </a:xfrm>
        </p:spPr>
        <p:txBody>
          <a:bodyPr/>
          <a:lstStyle/>
          <a:p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498"/>
            <a:ext cx="10515600" cy="523121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Processes within a system may be independent or cooperating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Cooperating process can affect of be affected by other processes (e.g., sharing data)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Reasons for cooperating processes:</a:t>
            </a:r>
          </a:p>
          <a:p>
            <a:pPr lvl="1"/>
            <a:r>
              <a:rPr lang="en-US" dirty="0" smtClean="0"/>
              <a:t>Information sharing</a:t>
            </a:r>
          </a:p>
          <a:p>
            <a:pPr lvl="1"/>
            <a:r>
              <a:rPr lang="en-US" dirty="0" smtClean="0"/>
              <a:t>Computation speedup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Convenience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Cooperating processes need </a:t>
            </a:r>
            <a:r>
              <a:rPr lang="en-US" dirty="0" err="1" smtClean="0"/>
              <a:t>interprocess</a:t>
            </a:r>
            <a:r>
              <a:rPr lang="en-US" dirty="0" smtClean="0"/>
              <a:t> communication (IPC)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Two modes of IPC</a:t>
            </a:r>
          </a:p>
          <a:p>
            <a:pPr lvl="1"/>
            <a:r>
              <a:rPr lang="en-US" dirty="0" smtClean="0"/>
              <a:t>Shared memory</a:t>
            </a:r>
          </a:p>
          <a:p>
            <a:pPr lvl="1"/>
            <a:r>
              <a:rPr lang="en-US" dirty="0" smtClean="0"/>
              <a:t>Message passing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05786"/>
          </a:xfrm>
        </p:spPr>
        <p:txBody>
          <a:bodyPr/>
          <a:lstStyle/>
          <a:p>
            <a:r>
              <a:rPr lang="en-US" dirty="0" smtClean="0"/>
              <a:t>Models of IPC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5787"/>
            <a:ext cx="10515600" cy="51248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(a) Message passing	</a:t>
            </a:r>
            <a:r>
              <a:rPr lang="en-US" dirty="0"/>
              <a:t> </a:t>
            </a:r>
            <a:r>
              <a:rPr lang="en-US" dirty="0" smtClean="0"/>
              <a:t>  (b) Shared memory</a:t>
            </a:r>
          </a:p>
          <a:p>
            <a:pPr marL="514350" indent="-514350">
              <a:buAutoNum type="alphaLcParenBoth"/>
            </a:pPr>
            <a:endParaRPr lang="en-US" dirty="0"/>
          </a:p>
        </p:txBody>
      </p:sp>
      <p:pic>
        <p:nvPicPr>
          <p:cNvPr id="4" name="Picture 1" descr="3_1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520" y="1708551"/>
            <a:ext cx="7264806" cy="5149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97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Producer-Consumer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A paradigm for cooperating processes</a:t>
            </a:r>
          </a:p>
          <a:p>
            <a:pPr lvl="1"/>
            <a:r>
              <a:rPr lang="en-US" sz="2800" dirty="0" smtClean="0"/>
              <a:t>Producer process produces information that is consumed by a consumer process</a:t>
            </a:r>
          </a:p>
          <a:p>
            <a:pPr lvl="1"/>
            <a:r>
              <a:rPr lang="en-US" sz="2800" dirty="0" smtClean="0"/>
              <a:t>Cooperation via a shared buffer</a:t>
            </a:r>
          </a:p>
          <a:p>
            <a:pPr lvl="2"/>
            <a:r>
              <a:rPr lang="en-US" sz="2400" dirty="0" smtClean="0"/>
              <a:t>Unbounded-buffer places no practical limit on the size of the buffer</a:t>
            </a:r>
          </a:p>
          <a:p>
            <a:pPr lvl="2"/>
            <a:r>
              <a:rPr lang="en-US" sz="2400" dirty="0" smtClean="0"/>
              <a:t>Bounded-buffer assumes that there is a fixed buffer size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97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Bounded-Buffer – A Shared-Memory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64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Shared data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 BUFFER_SIZE 10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item;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 buffer [BUFFER_SIZE];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= 0;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= 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57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4521"/>
          </a:xfrm>
        </p:spPr>
        <p:txBody>
          <a:bodyPr/>
          <a:lstStyle/>
          <a:p>
            <a:r>
              <a:rPr lang="en-US" dirty="0" smtClean="0"/>
              <a:t>Bounded-Buffer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3134"/>
            <a:ext cx="10515600" cy="596486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Producer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produce an item in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(((in + 1)%BUFFER_SIZE) == out)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; /* do nothing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buffer[in]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 =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+ 1)%BUFFER_SIZE;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Consumer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hile (true)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(in == out)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; /buffer empty, do nothing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buffer[out];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 = (out + 1)%BUFFER_SIZE;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consume the item in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Solution is correct with one producer and one consumer, but can only use BUFFER_SIZE-1 slots in buffer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2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– 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An area of memory shared among processes that wish to communicate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C</a:t>
            </a:r>
            <a:r>
              <a:rPr lang="en-US" sz="3000" dirty="0" smtClean="0"/>
              <a:t>ommunication is under the control of cooperating processes, not the 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Major issue is to provide mechanism that will allow user processes to synchronize their actions when they access the shared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Synchronization to be covered in a later chapter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7647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782"/>
          </a:xfrm>
        </p:spPr>
        <p:txBody>
          <a:bodyPr/>
          <a:lstStyle/>
          <a:p>
            <a:r>
              <a:rPr lang="en-US" dirty="0" smtClean="0"/>
              <a:t>IPC –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908"/>
            <a:ext cx="10515600" cy="4351338"/>
          </a:xfrm>
        </p:spPr>
        <p:txBody>
          <a:bodyPr/>
          <a:lstStyle/>
          <a:p>
            <a:r>
              <a:rPr lang="en-US" dirty="0" smtClean="0"/>
              <a:t>Message passing - mechanism for processes to communicate and to synchronize their actions</a:t>
            </a:r>
          </a:p>
          <a:p>
            <a:r>
              <a:rPr lang="en-US" dirty="0" smtClean="0"/>
              <a:t>Message system – processes communicate with each other without resorting to shared variables</a:t>
            </a:r>
          </a:p>
          <a:p>
            <a:r>
              <a:rPr lang="en-US" dirty="0" smtClean="0"/>
              <a:t>IPC facility provides two operations: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end(message)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eceive(message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Message size may be fixed or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73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369"/>
          </a:xfrm>
        </p:spPr>
        <p:txBody>
          <a:bodyPr/>
          <a:lstStyle/>
          <a:p>
            <a:r>
              <a:rPr lang="en-US" dirty="0" smtClean="0"/>
              <a:t>Message Queue 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1369"/>
            <a:ext cx="10515600" cy="6046631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// use_msgQ.cpp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endParaRPr lang="en-US" sz="16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#include &lt;sys/</a:t>
            </a:r>
            <a:r>
              <a:rPr lang="en-US" sz="1600" dirty="0" err="1"/>
              <a:t>types.h</a:t>
            </a:r>
            <a:r>
              <a:rPr lang="en-US" sz="1600" dirty="0"/>
              <a:t>&gt;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#include &lt;sys/</a:t>
            </a:r>
            <a:r>
              <a:rPr lang="en-US" sz="1600" dirty="0" err="1"/>
              <a:t>ipc.h</a:t>
            </a:r>
            <a:r>
              <a:rPr lang="en-US" sz="1600" dirty="0"/>
              <a:t>&gt;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#include &lt;sys/</a:t>
            </a:r>
            <a:r>
              <a:rPr lang="en-US" sz="1600" dirty="0" err="1"/>
              <a:t>msg.h</a:t>
            </a:r>
            <a:r>
              <a:rPr lang="en-US" sz="1600" dirty="0"/>
              <a:t>&gt;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string.h</a:t>
            </a:r>
            <a:r>
              <a:rPr lang="en-US" sz="1600" dirty="0"/>
              <a:t>&gt;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unistd.h</a:t>
            </a:r>
            <a:r>
              <a:rPr lang="en-US" sz="1600" dirty="0"/>
              <a:t>&gt;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#include &lt;sys/</a:t>
            </a:r>
            <a:r>
              <a:rPr lang="en-US" sz="1600" dirty="0" err="1"/>
              <a:t>wait.h</a:t>
            </a:r>
            <a:r>
              <a:rPr lang="en-US" sz="1600" dirty="0"/>
              <a:t>&gt;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stdlib.h</a:t>
            </a:r>
            <a:r>
              <a:rPr lang="en-US" sz="1600" dirty="0"/>
              <a:t>&gt;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endParaRPr lang="en-US" sz="16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// declare my global message buffer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buf</a:t>
            </a:r>
            <a:r>
              <a:rPr lang="en-US" sz="1600" dirty="0"/>
              <a:t> 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	long </a:t>
            </a:r>
            <a:r>
              <a:rPr lang="en-US" sz="1600" dirty="0" err="1"/>
              <a:t>mtype</a:t>
            </a:r>
            <a:r>
              <a:rPr lang="en-US" sz="1600" dirty="0"/>
              <a:t>; // required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	char greeting[50]; // </a:t>
            </a:r>
            <a:r>
              <a:rPr lang="en-US" sz="1600" dirty="0" smtClean="0"/>
              <a:t>message </a:t>
            </a:r>
            <a:r>
              <a:rPr lang="en-US" sz="1600" dirty="0"/>
              <a:t>content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};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void </a:t>
            </a:r>
            <a:r>
              <a:rPr lang="en-US" sz="1600" dirty="0" err="1"/>
              <a:t>child_proc_one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qid</a:t>
            </a:r>
            <a:r>
              <a:rPr lang="en-US" sz="1600" dirty="0"/>
              <a:t>) 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buf</a:t>
            </a:r>
            <a:r>
              <a:rPr lang="en-US" sz="1600" dirty="0"/>
              <a:t> </a:t>
            </a:r>
            <a:r>
              <a:rPr lang="en-US" sz="1600" dirty="0" err="1"/>
              <a:t>msg</a:t>
            </a:r>
            <a:r>
              <a:rPr lang="en-US" sz="1600" dirty="0"/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size =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msg</a:t>
            </a:r>
            <a:r>
              <a:rPr lang="en-US" sz="1600" dirty="0"/>
              <a:t>)-</a:t>
            </a:r>
            <a:r>
              <a:rPr lang="en-US" sz="1600" dirty="0" err="1"/>
              <a:t>sizeof</a:t>
            </a:r>
            <a:r>
              <a:rPr lang="en-US" sz="1600" dirty="0"/>
              <a:t>(long);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msgrcv</a:t>
            </a:r>
            <a:r>
              <a:rPr lang="en-US" sz="1600" dirty="0"/>
              <a:t>(</a:t>
            </a:r>
            <a:r>
              <a:rPr lang="en-US" sz="1600" dirty="0" err="1"/>
              <a:t>qid</a:t>
            </a:r>
            <a:r>
              <a:rPr lang="en-US" sz="1600" dirty="0"/>
              <a:t>, (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msgbuf</a:t>
            </a:r>
            <a:r>
              <a:rPr lang="en-US" sz="1600" dirty="0"/>
              <a:t> *)&amp;</a:t>
            </a:r>
            <a:r>
              <a:rPr lang="en-US" sz="1600" dirty="0" err="1"/>
              <a:t>msg</a:t>
            </a:r>
            <a:r>
              <a:rPr lang="en-US" sz="1600" dirty="0"/>
              <a:t>, size, 113, 0); 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						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getpid</a:t>
            </a:r>
            <a:r>
              <a:rPr lang="en-US" sz="1600" dirty="0"/>
              <a:t>() &lt;&lt; ": gets message"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cout</a:t>
            </a:r>
            <a:r>
              <a:rPr lang="en-US" sz="1600" dirty="0"/>
              <a:t> &lt;&lt; "message: " &lt;&lt; </a:t>
            </a:r>
            <a:r>
              <a:rPr lang="en-US" sz="1600" dirty="0" err="1"/>
              <a:t>msg.greeting</a:t>
            </a:r>
            <a:r>
              <a:rPr lang="en-US" sz="1600" dirty="0"/>
              <a:t>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	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strcat</a:t>
            </a:r>
            <a:r>
              <a:rPr lang="en-US" sz="1600" dirty="0"/>
              <a:t>(</a:t>
            </a:r>
            <a:r>
              <a:rPr lang="en-US" sz="1600" dirty="0" err="1"/>
              <a:t>msg.greeting</a:t>
            </a:r>
            <a:r>
              <a:rPr lang="en-US" sz="1600" dirty="0"/>
              <a:t>, " and Adios.");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getpid</a:t>
            </a:r>
            <a:r>
              <a:rPr lang="en-US" sz="1600" dirty="0"/>
              <a:t>() &lt;&lt; ": sends reply"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msg.mtype</a:t>
            </a:r>
            <a:r>
              <a:rPr lang="en-US" sz="1600" dirty="0"/>
              <a:t> = 114; 	// </a:t>
            </a:r>
            <a:r>
              <a:rPr lang="en-US" sz="1600" dirty="0" smtClean="0"/>
              <a:t>prepare message </a:t>
            </a:r>
            <a:r>
              <a:rPr lang="en-US" sz="1600" dirty="0"/>
              <a:t>with type </a:t>
            </a:r>
            <a:r>
              <a:rPr lang="en-US" sz="1600" dirty="0" err="1"/>
              <a:t>mtype</a:t>
            </a:r>
            <a:r>
              <a:rPr lang="en-US" sz="1600" dirty="0"/>
              <a:t> = 114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msgsnd</a:t>
            </a:r>
            <a:r>
              <a:rPr lang="en-US" sz="1600" dirty="0"/>
              <a:t>(</a:t>
            </a:r>
            <a:r>
              <a:rPr lang="en-US" sz="1600" dirty="0" err="1"/>
              <a:t>qid</a:t>
            </a:r>
            <a:r>
              <a:rPr lang="en-US" sz="1600" dirty="0"/>
              <a:t>, (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msgbuf</a:t>
            </a:r>
            <a:r>
              <a:rPr lang="en-US" sz="1600" dirty="0"/>
              <a:t> *)&amp;</a:t>
            </a:r>
            <a:r>
              <a:rPr lang="en-US" sz="1600" dirty="0" err="1"/>
              <a:t>msg</a:t>
            </a:r>
            <a:r>
              <a:rPr lang="en-US" sz="1600" dirty="0"/>
              <a:t>, size, 0);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getpid</a:t>
            </a:r>
            <a:r>
              <a:rPr lang="en-US" sz="1600" dirty="0"/>
              <a:t>() &lt;&lt; ": now exits"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5427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3037"/>
          </a:xfrm>
        </p:spPr>
        <p:txBody>
          <a:bodyPr/>
          <a:lstStyle/>
          <a:p>
            <a:r>
              <a:rPr lang="en-US" dirty="0"/>
              <a:t>Message Queue on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037"/>
            <a:ext cx="10515600" cy="5223926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</a:t>
            </a:r>
            <a:r>
              <a:rPr lang="en-US" dirty="0" err="1"/>
              <a:t>child_proc_two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qid</a:t>
            </a:r>
            <a:r>
              <a:rPr lang="en-US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buf</a:t>
            </a:r>
            <a:r>
              <a:rPr lang="en-US" dirty="0"/>
              <a:t> </a:t>
            </a:r>
            <a:r>
              <a:rPr lang="en-US" dirty="0" err="1"/>
              <a:t>msg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size =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)-</a:t>
            </a:r>
            <a:r>
              <a:rPr lang="en-US" dirty="0" err="1"/>
              <a:t>sizeof</a:t>
            </a:r>
            <a:r>
              <a:rPr lang="en-US" dirty="0"/>
              <a:t>(long);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// sending a message that will never be read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msg.mtype</a:t>
            </a:r>
            <a:r>
              <a:rPr lang="en-US" dirty="0"/>
              <a:t> = 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msg.greeting</a:t>
            </a:r>
            <a:r>
              <a:rPr lang="en-US" dirty="0"/>
              <a:t>, "Fake message");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msgsnd</a:t>
            </a:r>
            <a:r>
              <a:rPr lang="en-US" dirty="0"/>
              <a:t>(</a:t>
            </a:r>
            <a:r>
              <a:rPr lang="en-US" dirty="0" err="1"/>
              <a:t>qid</a:t>
            </a:r>
            <a:r>
              <a:rPr lang="en-US" dirty="0"/>
              <a:t>,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msgbuf</a:t>
            </a:r>
            <a:r>
              <a:rPr lang="en-US" dirty="0"/>
              <a:t> *)&amp;</a:t>
            </a:r>
            <a:r>
              <a:rPr lang="en-US" dirty="0" err="1"/>
              <a:t>msg</a:t>
            </a:r>
            <a:r>
              <a:rPr lang="en-US" dirty="0"/>
              <a:t>, size, 0);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// prepare my message to send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msg.greeting</a:t>
            </a:r>
            <a:r>
              <a:rPr lang="en-US" dirty="0"/>
              <a:t>, "Hello there");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getpid</a:t>
            </a:r>
            <a:r>
              <a:rPr lang="en-US" dirty="0"/>
              <a:t>() &lt;&lt; ": sends greeting"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msg.mtype</a:t>
            </a:r>
            <a:r>
              <a:rPr lang="en-US" dirty="0"/>
              <a:t> = 113; 	// set message type </a:t>
            </a:r>
            <a:r>
              <a:rPr lang="en-US" dirty="0" err="1"/>
              <a:t>mtype</a:t>
            </a:r>
            <a:r>
              <a:rPr lang="en-US" dirty="0"/>
              <a:t> = 113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msgsnd</a:t>
            </a:r>
            <a:r>
              <a:rPr lang="en-US" dirty="0"/>
              <a:t>(</a:t>
            </a:r>
            <a:r>
              <a:rPr lang="en-US" dirty="0" err="1"/>
              <a:t>qid</a:t>
            </a:r>
            <a:r>
              <a:rPr lang="en-US" dirty="0"/>
              <a:t>,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msgbuf</a:t>
            </a:r>
            <a:r>
              <a:rPr lang="en-US" dirty="0"/>
              <a:t> *)&amp;</a:t>
            </a:r>
            <a:r>
              <a:rPr lang="en-US" dirty="0" err="1"/>
              <a:t>msg</a:t>
            </a:r>
            <a:r>
              <a:rPr lang="en-US" dirty="0"/>
              <a:t>, size, 0);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msgrcv</a:t>
            </a:r>
            <a:r>
              <a:rPr lang="en-US" dirty="0"/>
              <a:t>(</a:t>
            </a:r>
            <a:r>
              <a:rPr lang="en-US" dirty="0" err="1"/>
              <a:t>qid</a:t>
            </a:r>
            <a:r>
              <a:rPr lang="en-US" dirty="0"/>
              <a:t>,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msgbuf</a:t>
            </a:r>
            <a:r>
              <a:rPr lang="en-US" dirty="0"/>
              <a:t> *)&amp;</a:t>
            </a:r>
            <a:r>
              <a:rPr lang="en-US" dirty="0" err="1"/>
              <a:t>msg</a:t>
            </a:r>
            <a:r>
              <a:rPr lang="en-US" dirty="0"/>
              <a:t>, size, 114, 0);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getpid</a:t>
            </a:r>
            <a:r>
              <a:rPr lang="en-US" dirty="0"/>
              <a:t>() &lt;&lt; ": gets reply"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"reply: " &lt;&lt; </a:t>
            </a:r>
            <a:r>
              <a:rPr lang="en-US" dirty="0" err="1"/>
              <a:t>msg.greeting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getpid</a:t>
            </a:r>
            <a:r>
              <a:rPr lang="en-US" dirty="0"/>
              <a:t>() &lt;&lt; ": now exits"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524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59809"/>
          </a:xfrm>
        </p:spPr>
        <p:txBody>
          <a:bodyPr/>
          <a:lstStyle/>
          <a:p>
            <a:r>
              <a:rPr lang="en-US" dirty="0"/>
              <a:t>Message Queue on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991"/>
            <a:ext cx="10515600" cy="5207972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qid</a:t>
            </a:r>
            <a:r>
              <a:rPr lang="en-US" dirty="0"/>
              <a:t> = </a:t>
            </a:r>
            <a:r>
              <a:rPr lang="en-US" dirty="0" err="1"/>
              <a:t>msgget</a:t>
            </a:r>
            <a:r>
              <a:rPr lang="en-US" dirty="0"/>
              <a:t>(IPC_PRIVATE, IPC_EXCL|IPC_CREAT|0600);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//spawning two child processes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dirty="0" err="1"/>
              <a:t>cpid</a:t>
            </a:r>
            <a:r>
              <a:rPr lang="en-US" dirty="0"/>
              <a:t> = fork();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 (</a:t>
            </a:r>
            <a:r>
              <a:rPr lang="en-US" dirty="0" err="1"/>
              <a:t>cpid</a:t>
            </a:r>
            <a:r>
              <a:rPr lang="en-US" dirty="0"/>
              <a:t> == 0) {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child_proc_one</a:t>
            </a:r>
            <a:r>
              <a:rPr lang="en-US" dirty="0"/>
              <a:t>(</a:t>
            </a:r>
            <a:r>
              <a:rPr lang="en-US" dirty="0" err="1"/>
              <a:t>qid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exit(0);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cpid</a:t>
            </a:r>
            <a:r>
              <a:rPr lang="en-US" dirty="0"/>
              <a:t> = fork();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 (</a:t>
            </a:r>
            <a:r>
              <a:rPr lang="en-US" dirty="0" err="1"/>
              <a:t>cpid</a:t>
            </a:r>
            <a:r>
              <a:rPr lang="en-US" dirty="0"/>
              <a:t> == 0) {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child_proc_two</a:t>
            </a:r>
            <a:r>
              <a:rPr lang="en-US" dirty="0"/>
              <a:t>(</a:t>
            </a:r>
            <a:r>
              <a:rPr lang="en-US" dirty="0" err="1"/>
              <a:t>qid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exit(0);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while(wait(NULL) != -1); // waiting for both children to terminate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msgctl</a:t>
            </a:r>
            <a:r>
              <a:rPr lang="en-US" dirty="0"/>
              <a:t>(</a:t>
            </a:r>
            <a:r>
              <a:rPr lang="en-US" dirty="0" err="1"/>
              <a:t>qid</a:t>
            </a:r>
            <a:r>
              <a:rPr lang="en-US" dirty="0"/>
              <a:t>, IPC_RMID, NULL);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"parent proc: " &lt;&lt; </a:t>
            </a:r>
            <a:r>
              <a:rPr lang="en-US" dirty="0" err="1"/>
              <a:t>getpid</a:t>
            </a:r>
            <a:r>
              <a:rPr lang="en-US" dirty="0"/>
              <a:t>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&lt;&lt; " now exits"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exit(0);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494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7108"/>
          </a:xfrm>
        </p:spPr>
        <p:txBody>
          <a:bodyPr/>
          <a:lstStyle/>
          <a:p>
            <a:r>
              <a:rPr lang="en-US" dirty="0" smtClean="0"/>
              <a:t>Process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49179"/>
            <a:ext cx="5181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300" dirty="0" smtClean="0"/>
              <a:t>Process in memory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30851" y="1549178"/>
            <a:ext cx="5822949" cy="507490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Program is a passive entity stored on disk as an executable file, while process is active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program becomes a process when the executable file is loaded into memory and a process control block (PCB) is created for its execution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Execution of a program can be started via GUI mouse clicks, command line entry of its name,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may have several processes executing the same program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025096"/>
            <a:ext cx="2911475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740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0615"/>
          </a:xfrm>
        </p:spPr>
        <p:txBody>
          <a:bodyPr/>
          <a:lstStyle/>
          <a:p>
            <a:r>
              <a:rPr lang="en-US" dirty="0"/>
              <a:t>Message Queue on </a:t>
            </a:r>
            <a:r>
              <a:rPr lang="en-US" dirty="0" smtClean="0"/>
              <a:t>Linux Using </a:t>
            </a:r>
            <a:r>
              <a:rPr lang="en-US" dirty="0" err="1" smtClean="0"/>
              <a:t>ftok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0615"/>
            <a:ext cx="10515600" cy="6037385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// use_msgQ_w_ftok.cpp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&lt;sys/</a:t>
            </a:r>
            <a:r>
              <a:rPr lang="en-US" dirty="0" err="1"/>
              <a:t>types.h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&lt;sys/</a:t>
            </a:r>
            <a:r>
              <a:rPr lang="en-US" dirty="0" err="1"/>
              <a:t>ipc.h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&lt;sys/</a:t>
            </a:r>
            <a:r>
              <a:rPr lang="en-US" dirty="0" err="1"/>
              <a:t>msg.h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&lt;sys/</a:t>
            </a:r>
            <a:r>
              <a:rPr lang="en-US" dirty="0" err="1"/>
              <a:t>wait.h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</a:t>
            </a:r>
            <a:r>
              <a:rPr lang="en-US" dirty="0" err="1"/>
              <a:t>child_proc_one</a:t>
            </a:r>
            <a:r>
              <a:rPr lang="en-US" dirty="0"/>
              <a:t>() {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// create my </a:t>
            </a:r>
            <a:r>
              <a:rPr lang="en-US" dirty="0" err="1"/>
              <a:t>msgQ</a:t>
            </a:r>
            <a:r>
              <a:rPr lang="en-US" dirty="0"/>
              <a:t> with key value from </a:t>
            </a:r>
            <a:r>
              <a:rPr lang="en-US" dirty="0" err="1"/>
              <a:t>ftok</a:t>
            </a:r>
            <a:r>
              <a:rPr lang="en-US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qid</a:t>
            </a:r>
            <a:r>
              <a:rPr lang="en-US" dirty="0"/>
              <a:t> = </a:t>
            </a:r>
            <a:r>
              <a:rPr lang="en-US" dirty="0" err="1"/>
              <a:t>msgget</a:t>
            </a:r>
            <a:r>
              <a:rPr lang="en-US" dirty="0"/>
              <a:t>(</a:t>
            </a:r>
            <a:r>
              <a:rPr lang="en-US" dirty="0" err="1"/>
              <a:t>ftok</a:t>
            </a:r>
            <a:r>
              <a:rPr lang="en-US" dirty="0"/>
              <a:t>(".",'u'), IPC_EXCL|IPC_CREAT|0600);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// declare my message buffer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buf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long </a:t>
            </a:r>
            <a:r>
              <a:rPr lang="en-US" dirty="0" err="1"/>
              <a:t>mtype</a:t>
            </a:r>
            <a:r>
              <a:rPr lang="en-US" dirty="0"/>
              <a:t>; // required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char greeting[50]; // </a:t>
            </a:r>
            <a:r>
              <a:rPr lang="en-US" dirty="0" err="1"/>
              <a:t>mesg</a:t>
            </a:r>
            <a:r>
              <a:rPr lang="en-US" dirty="0"/>
              <a:t> content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};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buf</a:t>
            </a:r>
            <a:r>
              <a:rPr lang="en-US" dirty="0"/>
              <a:t> </a:t>
            </a:r>
            <a:r>
              <a:rPr lang="en-US" dirty="0" err="1"/>
              <a:t>msg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size =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)-</a:t>
            </a:r>
            <a:r>
              <a:rPr lang="en-US" dirty="0" err="1"/>
              <a:t>sizeof</a:t>
            </a:r>
            <a:r>
              <a:rPr lang="en-US" dirty="0"/>
              <a:t>(long);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msgrcv</a:t>
            </a:r>
            <a:r>
              <a:rPr lang="en-US" dirty="0"/>
              <a:t>(</a:t>
            </a:r>
            <a:r>
              <a:rPr lang="en-US" dirty="0" err="1"/>
              <a:t>qid</a:t>
            </a:r>
            <a:r>
              <a:rPr lang="en-US" dirty="0"/>
              <a:t>,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msgbuf</a:t>
            </a:r>
            <a:r>
              <a:rPr lang="en-US" dirty="0"/>
              <a:t> *)&amp;</a:t>
            </a:r>
            <a:r>
              <a:rPr lang="en-US" dirty="0" err="1"/>
              <a:t>msg</a:t>
            </a:r>
            <a:r>
              <a:rPr lang="en-US" dirty="0"/>
              <a:t>, size, 113, 0);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getpid</a:t>
            </a:r>
            <a:r>
              <a:rPr lang="en-US" dirty="0"/>
              <a:t>() &lt;&lt; ": gets message"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"message: " &lt;&lt; </a:t>
            </a:r>
            <a:r>
              <a:rPr lang="en-US" dirty="0" err="1"/>
              <a:t>msg.greeting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strcat</a:t>
            </a:r>
            <a:r>
              <a:rPr lang="en-US" dirty="0"/>
              <a:t>(</a:t>
            </a:r>
            <a:r>
              <a:rPr lang="en-US" dirty="0" err="1"/>
              <a:t>msg.greeting</a:t>
            </a:r>
            <a:r>
              <a:rPr lang="en-US" dirty="0"/>
              <a:t>, " and Adios.");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getpid</a:t>
            </a:r>
            <a:r>
              <a:rPr lang="en-US" dirty="0"/>
              <a:t>() &lt;&lt; ": sends reply"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msg.mtype</a:t>
            </a:r>
            <a:r>
              <a:rPr lang="en-US" dirty="0"/>
              <a:t> = 114; 	// only reading </a:t>
            </a:r>
            <a:r>
              <a:rPr lang="en-US" dirty="0" err="1"/>
              <a:t>mesg</a:t>
            </a:r>
            <a:r>
              <a:rPr lang="en-US" dirty="0"/>
              <a:t> with type </a:t>
            </a:r>
            <a:r>
              <a:rPr lang="en-US" dirty="0" err="1"/>
              <a:t>mtype</a:t>
            </a:r>
            <a:r>
              <a:rPr lang="en-US" dirty="0"/>
              <a:t> = 114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msgsnd</a:t>
            </a:r>
            <a:r>
              <a:rPr lang="en-US" dirty="0"/>
              <a:t>(</a:t>
            </a:r>
            <a:r>
              <a:rPr lang="en-US" dirty="0" err="1"/>
              <a:t>qid</a:t>
            </a:r>
            <a:r>
              <a:rPr lang="en-US" dirty="0"/>
              <a:t>,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msgbuf</a:t>
            </a:r>
            <a:r>
              <a:rPr lang="en-US" dirty="0"/>
              <a:t> *)&amp;</a:t>
            </a:r>
            <a:r>
              <a:rPr lang="en-US" dirty="0" err="1"/>
              <a:t>msg</a:t>
            </a:r>
            <a:r>
              <a:rPr lang="en-US" dirty="0"/>
              <a:t>, size,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getpid</a:t>
            </a:r>
            <a:r>
              <a:rPr lang="en-US" dirty="0"/>
              <a:t>() &lt;&lt; ": now exits" &lt;&lt; 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4031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48862"/>
          </a:xfrm>
        </p:spPr>
        <p:txBody>
          <a:bodyPr/>
          <a:lstStyle/>
          <a:p>
            <a:r>
              <a:rPr lang="en-US" dirty="0"/>
              <a:t>Message Queue on Linux Using </a:t>
            </a:r>
            <a:r>
              <a:rPr lang="en-US" dirty="0" err="1"/>
              <a:t>ftok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1292"/>
            <a:ext cx="10515600" cy="5896708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</a:t>
            </a:r>
            <a:r>
              <a:rPr lang="en-US" dirty="0" err="1"/>
              <a:t>child_proc_two</a:t>
            </a:r>
            <a:r>
              <a:rPr lang="en-US" dirty="0"/>
              <a:t>() {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// pause child proc two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sleep(3);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qid</a:t>
            </a:r>
            <a:r>
              <a:rPr lang="en-US" dirty="0"/>
              <a:t> = </a:t>
            </a:r>
            <a:r>
              <a:rPr lang="en-US" dirty="0" err="1"/>
              <a:t>msgget</a:t>
            </a:r>
            <a:r>
              <a:rPr lang="en-US" dirty="0"/>
              <a:t>(</a:t>
            </a:r>
            <a:r>
              <a:rPr lang="en-US" dirty="0" err="1"/>
              <a:t>ftok</a:t>
            </a:r>
            <a:r>
              <a:rPr lang="en-US" dirty="0"/>
              <a:t>(".",'u'), 0);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// declare my message buffer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buf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long </a:t>
            </a:r>
            <a:r>
              <a:rPr lang="en-US" dirty="0" err="1"/>
              <a:t>mtype</a:t>
            </a:r>
            <a:r>
              <a:rPr lang="en-US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char greeting[50];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buf</a:t>
            </a:r>
            <a:r>
              <a:rPr lang="en-US" dirty="0"/>
              <a:t> </a:t>
            </a:r>
            <a:r>
              <a:rPr lang="en-US" dirty="0" err="1"/>
              <a:t>msg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size =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)-</a:t>
            </a:r>
            <a:r>
              <a:rPr lang="en-US" dirty="0" err="1"/>
              <a:t>sizeof</a:t>
            </a:r>
            <a:r>
              <a:rPr lang="en-US" dirty="0"/>
              <a:t>(long);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// sending a message that will never be read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msg.greeting</a:t>
            </a:r>
            <a:r>
              <a:rPr lang="en-US" dirty="0"/>
              <a:t>, "Fake message");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msgsnd</a:t>
            </a:r>
            <a:r>
              <a:rPr lang="en-US" dirty="0"/>
              <a:t>(</a:t>
            </a:r>
            <a:r>
              <a:rPr lang="en-US" dirty="0" err="1"/>
              <a:t>qid</a:t>
            </a:r>
            <a:r>
              <a:rPr lang="en-US" dirty="0"/>
              <a:t>,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msgbuf</a:t>
            </a:r>
            <a:r>
              <a:rPr lang="en-US" dirty="0"/>
              <a:t> *)&amp;</a:t>
            </a:r>
            <a:r>
              <a:rPr lang="en-US" dirty="0" err="1"/>
              <a:t>msg</a:t>
            </a:r>
            <a:r>
              <a:rPr lang="en-US" dirty="0"/>
              <a:t>, size, 0);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msg.greeting</a:t>
            </a:r>
            <a:r>
              <a:rPr lang="en-US" dirty="0"/>
              <a:t>, "Hello there");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getpid</a:t>
            </a:r>
            <a:r>
              <a:rPr lang="en-US" dirty="0"/>
              <a:t>() &lt;&lt; ": sends greeting"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msg.mtype</a:t>
            </a:r>
            <a:r>
              <a:rPr lang="en-US" dirty="0"/>
              <a:t> = 113; 	// set message type </a:t>
            </a:r>
            <a:r>
              <a:rPr lang="en-US" dirty="0" err="1"/>
              <a:t>mtype</a:t>
            </a:r>
            <a:r>
              <a:rPr lang="en-US" dirty="0"/>
              <a:t> = 113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msgsnd</a:t>
            </a:r>
            <a:r>
              <a:rPr lang="en-US" dirty="0"/>
              <a:t>(</a:t>
            </a:r>
            <a:r>
              <a:rPr lang="en-US" dirty="0" err="1"/>
              <a:t>qid</a:t>
            </a:r>
            <a:r>
              <a:rPr lang="en-US" dirty="0"/>
              <a:t>,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msgbuf</a:t>
            </a:r>
            <a:r>
              <a:rPr lang="en-US" dirty="0"/>
              <a:t> *)&amp;</a:t>
            </a:r>
            <a:r>
              <a:rPr lang="en-US" dirty="0" err="1"/>
              <a:t>msg</a:t>
            </a:r>
            <a:r>
              <a:rPr lang="en-US" dirty="0"/>
              <a:t>, size, 0);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msgrcv</a:t>
            </a:r>
            <a:r>
              <a:rPr lang="en-US" dirty="0"/>
              <a:t>(</a:t>
            </a:r>
            <a:r>
              <a:rPr lang="en-US" dirty="0" err="1"/>
              <a:t>qid</a:t>
            </a:r>
            <a:r>
              <a:rPr lang="en-US" dirty="0"/>
              <a:t>,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msgbuf</a:t>
            </a:r>
            <a:r>
              <a:rPr lang="en-US" dirty="0"/>
              <a:t> *)&amp;</a:t>
            </a:r>
            <a:r>
              <a:rPr lang="en-US" dirty="0" err="1"/>
              <a:t>msg</a:t>
            </a:r>
            <a:r>
              <a:rPr lang="en-US" dirty="0"/>
              <a:t>, size, 114, 0);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getpid</a:t>
            </a:r>
            <a:r>
              <a:rPr lang="en-US" dirty="0"/>
              <a:t>() &lt;&lt; ": gets reply"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"reply: " &lt;&lt; </a:t>
            </a:r>
            <a:r>
              <a:rPr lang="en-US" dirty="0" err="1"/>
              <a:t>msg.greeting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getpid</a:t>
            </a:r>
            <a:r>
              <a:rPr lang="en-US" dirty="0"/>
              <a:t>() &lt;&lt; ": now exits"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85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25415"/>
          </a:xfrm>
        </p:spPr>
        <p:txBody>
          <a:bodyPr/>
          <a:lstStyle/>
          <a:p>
            <a:r>
              <a:rPr lang="en-US" dirty="0"/>
              <a:t>Message Queue on Linux Using </a:t>
            </a:r>
            <a:r>
              <a:rPr lang="en-US" dirty="0" err="1"/>
              <a:t>ftok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1292"/>
            <a:ext cx="10515600" cy="5896708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//spawning two child processes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dirty="0" err="1"/>
              <a:t>cpid</a:t>
            </a:r>
            <a:r>
              <a:rPr lang="en-US" dirty="0"/>
              <a:t> = fork();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 (</a:t>
            </a:r>
            <a:r>
              <a:rPr lang="en-US" dirty="0" err="1"/>
              <a:t>cpid</a:t>
            </a:r>
            <a:r>
              <a:rPr lang="en-US" dirty="0"/>
              <a:t> == 0) {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child_proc_one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exit(0);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cpid</a:t>
            </a:r>
            <a:r>
              <a:rPr lang="en-US" dirty="0"/>
              <a:t> = fork();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 (</a:t>
            </a:r>
            <a:r>
              <a:rPr lang="en-US" dirty="0" err="1"/>
              <a:t>cpid</a:t>
            </a:r>
            <a:r>
              <a:rPr lang="en-US" dirty="0"/>
              <a:t> == 0) {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child_proc_two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exit(0);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while(wait(NULL) != -1); // waiting for both children to terminate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qid</a:t>
            </a:r>
            <a:r>
              <a:rPr lang="en-US" dirty="0"/>
              <a:t> = </a:t>
            </a:r>
            <a:r>
              <a:rPr lang="en-US" dirty="0" err="1"/>
              <a:t>msgget</a:t>
            </a:r>
            <a:r>
              <a:rPr lang="en-US" dirty="0"/>
              <a:t>(</a:t>
            </a:r>
            <a:r>
              <a:rPr lang="en-US" dirty="0" err="1"/>
              <a:t>ftok</a:t>
            </a:r>
            <a:r>
              <a:rPr lang="en-US" dirty="0"/>
              <a:t>(".",'u'),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msgctl</a:t>
            </a:r>
            <a:r>
              <a:rPr lang="en-US" dirty="0"/>
              <a:t>(</a:t>
            </a:r>
            <a:r>
              <a:rPr lang="en-US" dirty="0" err="1"/>
              <a:t>qid</a:t>
            </a:r>
            <a:r>
              <a:rPr lang="en-US" dirty="0"/>
              <a:t>, IPC_RMID, NULL);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"parent proc: " &lt;&lt; </a:t>
            </a:r>
            <a:r>
              <a:rPr lang="en-US" dirty="0" err="1"/>
              <a:t>getpid</a:t>
            </a:r>
            <a:r>
              <a:rPr lang="en-US" dirty="0"/>
              <a:t>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</a:t>
            </a:r>
            <a:r>
              <a:rPr lang="en-US" smtClean="0"/>
              <a:t>         &lt;&lt; </a:t>
            </a:r>
            <a:r>
              <a:rPr lang="en-US" dirty="0"/>
              <a:t>" now exits"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exit(0);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416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75"/>
            <a:ext cx="10515600" cy="1187228"/>
          </a:xfrm>
        </p:spPr>
        <p:txBody>
          <a:bodyPr/>
          <a:lstStyle/>
          <a:p>
            <a:r>
              <a:rPr lang="en-US" dirty="0" smtClean="0"/>
              <a:t>IPC –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703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When two processes wish to communicate, they need to</a:t>
            </a:r>
          </a:p>
          <a:p>
            <a:pPr lvl="1"/>
            <a:r>
              <a:rPr lang="en-US" dirty="0" smtClean="0"/>
              <a:t>Establish a communication link between them</a:t>
            </a:r>
          </a:p>
          <a:p>
            <a:pPr lvl="1"/>
            <a:r>
              <a:rPr lang="en-US" dirty="0" smtClean="0"/>
              <a:t>Exchange messages via send/receive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Implementation issues:</a:t>
            </a:r>
          </a:p>
          <a:p>
            <a:pPr lvl="1"/>
            <a:r>
              <a:rPr lang="en-US" dirty="0" smtClean="0"/>
              <a:t>How are links established?</a:t>
            </a:r>
          </a:p>
          <a:p>
            <a:pPr lvl="1"/>
            <a:r>
              <a:rPr lang="en-US" dirty="0" smtClean="0"/>
              <a:t>Can a link be associated with more than two processes?</a:t>
            </a:r>
          </a:p>
          <a:p>
            <a:pPr lvl="1"/>
            <a:r>
              <a:rPr lang="en-US" dirty="0" smtClean="0"/>
              <a:t>How many links can there be between every pair of communicating processes?</a:t>
            </a:r>
          </a:p>
          <a:p>
            <a:pPr lvl="1"/>
            <a:r>
              <a:rPr lang="en-US" dirty="0" smtClean="0"/>
              <a:t>What is the capacity of a link?</a:t>
            </a:r>
          </a:p>
          <a:p>
            <a:pPr lvl="1"/>
            <a:r>
              <a:rPr lang="en-US" dirty="0" smtClean="0"/>
              <a:t>Is message size fixed or variable?</a:t>
            </a:r>
          </a:p>
          <a:p>
            <a:pPr lvl="1"/>
            <a:r>
              <a:rPr lang="en-US" dirty="0" smtClean="0"/>
              <a:t>Is the link unidirectional or bidirectional?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23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2168"/>
          </a:xfrm>
        </p:spPr>
        <p:txBody>
          <a:bodyPr/>
          <a:lstStyle/>
          <a:p>
            <a:r>
              <a:rPr lang="en-US" dirty="0" smtClean="0"/>
              <a:t>IPC – Message Passing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294"/>
            <a:ext cx="10515600" cy="47421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Implementation of communication link</a:t>
            </a:r>
          </a:p>
          <a:p>
            <a:pPr lvl="1"/>
            <a:r>
              <a:rPr lang="en-US" sz="2800" dirty="0" smtClean="0"/>
              <a:t>Physical:</a:t>
            </a:r>
          </a:p>
          <a:p>
            <a:pPr lvl="2"/>
            <a:r>
              <a:rPr lang="en-US" sz="2400" dirty="0" smtClean="0"/>
              <a:t>Shared memory</a:t>
            </a:r>
          </a:p>
          <a:p>
            <a:pPr lvl="2"/>
            <a:r>
              <a:rPr lang="en-US" sz="2400" dirty="0" smtClean="0"/>
              <a:t>Hardware bus</a:t>
            </a:r>
          </a:p>
          <a:p>
            <a:pPr lvl="2"/>
            <a:r>
              <a:rPr lang="en-US" sz="2400" dirty="0" smtClean="0"/>
              <a:t>Network</a:t>
            </a:r>
          </a:p>
          <a:p>
            <a:pPr lvl="1"/>
            <a:r>
              <a:rPr lang="en-US" sz="2800" dirty="0" smtClean="0"/>
              <a:t>Logical:</a:t>
            </a:r>
          </a:p>
          <a:p>
            <a:pPr lvl="2"/>
            <a:r>
              <a:rPr lang="en-US" sz="2400" dirty="0" smtClean="0"/>
              <a:t>Direct or indirect</a:t>
            </a:r>
          </a:p>
          <a:p>
            <a:pPr lvl="2"/>
            <a:r>
              <a:rPr lang="en-US" sz="2400" dirty="0" smtClean="0"/>
              <a:t>Synchronous or asynchronous</a:t>
            </a:r>
          </a:p>
          <a:p>
            <a:pPr lvl="2"/>
            <a:r>
              <a:rPr lang="en-US" sz="2400" smtClean="0"/>
              <a:t>Automatic or </a:t>
            </a:r>
            <a:r>
              <a:rPr lang="en-US" sz="2400" dirty="0" smtClean="0"/>
              <a:t>explicit buffering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9616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047"/>
          </a:xfrm>
        </p:spPr>
        <p:txBody>
          <a:bodyPr/>
          <a:lstStyle/>
          <a:p>
            <a:r>
              <a:rPr lang="en-US" dirty="0" smtClean="0"/>
              <a:t>Direct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4118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Processes must name each other explicitly in operation, e.g., between processes P and Q: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end(Q, message) – send a message to process Q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eceive(P, message) – receive a message from process 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Properties of communication link</a:t>
            </a:r>
          </a:p>
          <a:p>
            <a:pPr lvl="1"/>
            <a:r>
              <a:rPr lang="en-US" dirty="0" smtClean="0"/>
              <a:t>Links are established automatically</a:t>
            </a:r>
          </a:p>
          <a:p>
            <a:pPr lvl="1"/>
            <a:r>
              <a:rPr lang="en-US" dirty="0" smtClean="0"/>
              <a:t>A link is associated with exactly one pair of communicating processes</a:t>
            </a:r>
          </a:p>
          <a:p>
            <a:pPr lvl="1"/>
            <a:r>
              <a:rPr lang="en-US" dirty="0" smtClean="0"/>
              <a:t>Between each pair there exists exactly one link</a:t>
            </a:r>
          </a:p>
          <a:p>
            <a:pPr lvl="1"/>
            <a:r>
              <a:rPr lang="en-US" dirty="0" smtClean="0"/>
              <a:t>The link may be unidirectional, but is usually bidirectional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548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722"/>
          </a:xfrm>
        </p:spPr>
        <p:txBody>
          <a:bodyPr/>
          <a:lstStyle/>
          <a:p>
            <a:r>
              <a:rPr lang="en-US" dirty="0" smtClean="0"/>
              <a:t>Indirect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92"/>
            <a:ext cx="10515600" cy="550020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Messages are directed and received from mailboxes (also referred to as ports)</a:t>
            </a:r>
          </a:p>
          <a:p>
            <a:pPr lvl="1"/>
            <a:r>
              <a:rPr lang="en-US" dirty="0" smtClean="0"/>
              <a:t>Each mailbox has a unique ID</a:t>
            </a:r>
          </a:p>
          <a:p>
            <a:pPr lvl="1"/>
            <a:r>
              <a:rPr lang="en-US" dirty="0" smtClean="0"/>
              <a:t>Processes can communicate only is they share a mailbox, using primitives as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end(A, message) – send a message to mailbox A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eceive(A, message) – receive a message from mailbox 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Properties of communication link</a:t>
            </a:r>
          </a:p>
          <a:p>
            <a:pPr lvl="1"/>
            <a:r>
              <a:rPr lang="en-US" dirty="0" smtClean="0"/>
              <a:t>Link established only if processes share a common mailbox</a:t>
            </a:r>
          </a:p>
          <a:p>
            <a:pPr lvl="1"/>
            <a:r>
              <a:rPr lang="en-US" dirty="0" smtClean="0"/>
              <a:t>A link may be associated with many processes</a:t>
            </a:r>
          </a:p>
          <a:p>
            <a:pPr lvl="1"/>
            <a:r>
              <a:rPr lang="en-US" dirty="0" smtClean="0"/>
              <a:t>Each pair of processes may share several communication links (through several mailboxes)</a:t>
            </a:r>
          </a:p>
          <a:p>
            <a:pPr lvl="1"/>
            <a:r>
              <a:rPr lang="en-US" dirty="0" smtClean="0"/>
              <a:t>Link may be unidirectional or bidirectional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Operations:</a:t>
            </a:r>
          </a:p>
          <a:p>
            <a:pPr lvl="1"/>
            <a:r>
              <a:rPr lang="en-US" dirty="0" smtClean="0"/>
              <a:t>Create a new mailbox (port)</a:t>
            </a:r>
          </a:p>
          <a:p>
            <a:pPr lvl="1"/>
            <a:r>
              <a:rPr lang="en-US" dirty="0" smtClean="0"/>
              <a:t>Send and receive messages through mailbox</a:t>
            </a:r>
          </a:p>
          <a:p>
            <a:pPr lvl="1"/>
            <a:r>
              <a:rPr lang="en-US" dirty="0" smtClean="0"/>
              <a:t>Destroy a mailbox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3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3840"/>
            <a:ext cx="10515600" cy="50821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Mailbox sharing</a:t>
            </a:r>
          </a:p>
          <a:p>
            <a:pPr lvl="1"/>
            <a:r>
              <a:rPr lang="en-US" sz="2800" dirty="0" smtClean="0"/>
              <a:t>Suppose 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and P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share mailbox A</a:t>
            </a:r>
          </a:p>
          <a:p>
            <a:pPr lvl="1"/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sends, 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and P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receive</a:t>
            </a:r>
          </a:p>
          <a:p>
            <a:pPr lvl="1"/>
            <a:r>
              <a:rPr lang="en-US" sz="2800" dirty="0" smtClean="0"/>
              <a:t>Who gets the message?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Possible solutions</a:t>
            </a:r>
          </a:p>
          <a:p>
            <a:pPr lvl="1"/>
            <a:r>
              <a:rPr lang="en-US" sz="2800" dirty="0" smtClean="0"/>
              <a:t>Allow a link to be associated with at most 2 processes</a:t>
            </a:r>
          </a:p>
          <a:p>
            <a:pPr lvl="1"/>
            <a:r>
              <a:rPr lang="en-US" sz="2800" dirty="0" smtClean="0"/>
              <a:t>Allow only one process at a time to execute a receive operation</a:t>
            </a:r>
          </a:p>
          <a:p>
            <a:pPr lvl="1"/>
            <a:r>
              <a:rPr lang="en-US" sz="2800" dirty="0" smtClean="0"/>
              <a:t>Allow the system to select arbitrarily the receiver, and sender is notified who the receiver was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5217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and Non-blocking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576"/>
            <a:ext cx="10515600" cy="48482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Message passing may be either blocking or non-blocking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Blocking (considered synchronous)</a:t>
            </a:r>
          </a:p>
          <a:p>
            <a:pPr lvl="1"/>
            <a:r>
              <a:rPr lang="en-US" sz="2800" dirty="0" smtClean="0"/>
              <a:t>Blocking send – the sender is blocked until message is received</a:t>
            </a:r>
          </a:p>
          <a:p>
            <a:pPr lvl="1"/>
            <a:r>
              <a:rPr lang="en-US" sz="2800" dirty="0" smtClean="0"/>
              <a:t>Blocking receive – the receiver is blocked until a message is available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Non-blocking (considered asynchronous)</a:t>
            </a:r>
          </a:p>
          <a:p>
            <a:pPr lvl="1"/>
            <a:r>
              <a:rPr lang="en-US" sz="2800" dirty="0" smtClean="0"/>
              <a:t>Non-blocking send – the sender sends the message and continue</a:t>
            </a:r>
          </a:p>
          <a:p>
            <a:pPr lvl="1"/>
            <a:r>
              <a:rPr lang="en-US" sz="2800" dirty="0" smtClean="0"/>
              <a:t>Non-blocking receive – the receiver receives a valid message or a NULL message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If both send and receive are blocking, we have a rendezvous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63689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003"/>
            <a:ext cx="10515600" cy="1088536"/>
          </a:xfrm>
        </p:spPr>
        <p:txBody>
          <a:bodyPr/>
          <a:lstStyle/>
          <a:p>
            <a:r>
              <a:rPr lang="en-US" dirty="0" smtClean="0"/>
              <a:t>Synchronized Producer-Consumer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093"/>
            <a:ext cx="10515600" cy="527538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The problem becomes trivial</a:t>
            </a:r>
          </a:p>
          <a:p>
            <a:pPr marL="0" indent="0"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Producer */</a:t>
            </a:r>
          </a:p>
          <a:p>
            <a:pPr marL="0" indent="0"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hile (true) {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produce an item in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send(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Consumer */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essage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hile (true) {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receive(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consume the item in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8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8373"/>
          </a:xfrm>
        </p:spPr>
        <p:txBody>
          <a:bodyPr/>
          <a:lstStyle/>
          <a:p>
            <a:r>
              <a:rPr lang="en-US" dirty="0" smtClean="0"/>
              <a:t>Process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49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As a process execute, it changes state</a:t>
            </a:r>
          </a:p>
          <a:p>
            <a:pPr lvl="1"/>
            <a:r>
              <a:rPr lang="en-US" dirty="0" smtClean="0"/>
              <a:t>New: the process is being created</a:t>
            </a:r>
          </a:p>
          <a:p>
            <a:pPr lvl="1"/>
            <a:r>
              <a:rPr lang="en-US" dirty="0" smtClean="0"/>
              <a:t>Running: instructions are being executed</a:t>
            </a:r>
          </a:p>
          <a:p>
            <a:pPr lvl="1"/>
            <a:r>
              <a:rPr lang="en-US" dirty="0" smtClean="0"/>
              <a:t>Waiting: the process is waiting for some event to occur</a:t>
            </a:r>
          </a:p>
          <a:p>
            <a:pPr lvl="1"/>
            <a:r>
              <a:rPr lang="en-US" dirty="0" smtClean="0"/>
              <a:t>Ready: the process is waiting to be assigned a processor</a:t>
            </a:r>
          </a:p>
          <a:p>
            <a:pPr lvl="1"/>
            <a:r>
              <a:rPr lang="en-US" dirty="0" smtClean="0"/>
              <a:t>Terminated: the process has finished execution</a:t>
            </a:r>
          </a:p>
          <a:p>
            <a:endParaRPr 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308" y="4020400"/>
            <a:ext cx="66357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343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154" y="365125"/>
            <a:ext cx="10767646" cy="1325563"/>
          </a:xfrm>
        </p:spPr>
        <p:txBody>
          <a:bodyPr/>
          <a:lstStyle/>
          <a:p>
            <a:r>
              <a:rPr lang="en-US" dirty="0" smtClean="0"/>
              <a:t>IPC – Shared Memory (POSIX Implementation)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154" y="1825625"/>
            <a:ext cx="10767646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POSIX shared memory</a:t>
            </a:r>
          </a:p>
          <a:p>
            <a:pPr lvl="1"/>
            <a:r>
              <a:rPr lang="en-US" sz="2800" dirty="0" smtClean="0"/>
              <a:t>Process first creates shared memory segment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shm_fd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shm_open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(name, O_CREAT | O_RDWR, 0666);</a:t>
            </a:r>
          </a:p>
          <a:p>
            <a:pPr marL="457200" lvl="1" indent="0">
              <a:buNone/>
            </a:pPr>
            <a:r>
              <a:rPr lang="en-US" dirty="0" smtClean="0"/>
              <a:t>   </a:t>
            </a:r>
            <a:r>
              <a:rPr lang="en-US" sz="2800" dirty="0" smtClean="0"/>
              <a:t>(Also used to open an existing segment to share it)</a:t>
            </a:r>
          </a:p>
          <a:p>
            <a:pPr lvl="1"/>
            <a:r>
              <a:rPr lang="en-US" sz="2800" dirty="0" smtClean="0"/>
              <a:t>Then set size of object</a:t>
            </a:r>
          </a:p>
          <a:p>
            <a:pPr marL="457200" lvl="1" indent="0">
              <a:buNone/>
            </a:pPr>
            <a:r>
              <a:rPr lang="en-US" dirty="0" smtClean="0"/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ftruncate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shm_fd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4096);</a:t>
            </a:r>
          </a:p>
          <a:p>
            <a:pPr lvl="1"/>
            <a:r>
              <a:rPr lang="en-US" sz="2800" dirty="0"/>
              <a:t>Map </a:t>
            </a:r>
            <a:r>
              <a:rPr lang="en-US" sz="2800" dirty="0" smtClean="0"/>
              <a:t>shared </a:t>
            </a:r>
            <a:r>
              <a:rPr lang="en-US" sz="2800" dirty="0"/>
              <a:t>memory segment in the address space of the </a:t>
            </a:r>
            <a:r>
              <a:rPr lang="en-US" sz="2800" dirty="0" smtClean="0"/>
              <a:t>process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(0,SIZE, PROT_READ | PROT_WRITE, MAP_SHARED,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shm_fd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0);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 smtClean="0"/>
              <a:t>Now process could write to the shared memory</a:t>
            </a:r>
          </a:p>
          <a:p>
            <a:pPr marL="457200" lvl="1" indent="0">
              <a:buNone/>
            </a:pPr>
            <a:r>
              <a:rPr lang="en-US" dirty="0" smtClean="0"/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“%s”, message);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798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48862"/>
          </a:xfrm>
        </p:spPr>
        <p:txBody>
          <a:bodyPr/>
          <a:lstStyle/>
          <a:p>
            <a:r>
              <a:rPr lang="en-US" dirty="0" smtClean="0"/>
              <a:t>IPC – POSIX Shared Memory - Producer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9436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fcntl.h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&lt;sys/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&lt;sys/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&lt;sys/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mman.h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errno.h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display(char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 *bytes,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*name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-example"; // file name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SIZE = 4096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		 // file size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*message0= "Studying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*message1= "Operating Systems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*message2= "Is Fun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msg_end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“\n”;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4562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5754"/>
          </a:xfrm>
        </p:spPr>
        <p:txBody>
          <a:bodyPr/>
          <a:lstStyle/>
          <a:p>
            <a:r>
              <a:rPr lang="en-US" dirty="0"/>
              <a:t>IPC – POSIX Shared Memory - Producer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5662245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shm_fd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	// file descriptor,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shm_open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shm_base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base address,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	//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shm_base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fixed,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movable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create the shared memory segment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(name, O_CREAT | O_RDWR, 0666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shm_fd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(“prod: Shared memory failed: %s\n”,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stderror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exit(1);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configure the size of shared memory segment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ftruncate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shm_fd,SIZE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/* map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shared memory segment in the address space of the process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shm_base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(0,SIZE, PROT_READ | PROT_WRITE, MAP_SHARED,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shm_base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MAP_FAILED)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(“prod: Map failed: %s\n“,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stderror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 close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shm_unlink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exit(1);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99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557"/>
            <a:ext cx="10515600" cy="1111982"/>
          </a:xfrm>
        </p:spPr>
        <p:txBody>
          <a:bodyPr/>
          <a:lstStyle/>
          <a:p>
            <a:r>
              <a:rPr lang="en-US" dirty="0"/>
              <a:t>IPC – POSIX Shared Memory - Producer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9539"/>
            <a:ext cx="10515600" cy="5568461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write to the shared memory region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we must increment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after each write.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display(“prod: “,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shm_base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64);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shm_base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,"%s",message0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,"%s",message1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,"%s",message2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,"%s",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msg_end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display(“prod: “,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shm_base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64);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 the mapped memory segment from the address space of the process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munmap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SIZE) == -1)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failed: %s\n",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exit(1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4869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01969"/>
          </a:xfrm>
        </p:spPr>
        <p:txBody>
          <a:bodyPr/>
          <a:lstStyle/>
          <a:p>
            <a:r>
              <a:rPr lang="en-US" dirty="0"/>
              <a:t>IPC – POSIX Shared Memory - Producer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6" y="914400"/>
            <a:ext cx="10972800" cy="59436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shared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memory segment as if it was a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(close(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== -1)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 failed: %s\n",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exit(1);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display(char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 *bytes,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("display: %s\n",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("%02x%c", bytes[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((i+1)%16) ? ' ' : '\n');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("\n");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1520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556"/>
            <a:ext cx="10515600" cy="1135429"/>
          </a:xfrm>
        </p:spPr>
        <p:txBody>
          <a:bodyPr/>
          <a:lstStyle/>
          <a:p>
            <a:r>
              <a:rPr lang="en-US" dirty="0"/>
              <a:t>IPC – POSIX Shared Memory - </a:t>
            </a:r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1970"/>
            <a:ext cx="10515600" cy="575603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fcntl.h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&lt;sys/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&lt;sys/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&lt;sys/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mman.h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display(char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 *bytes,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*name = "/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-example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SIZE = 4096; //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file descriptor,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shm_open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base address,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 the shared memory segment as if it was a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shm_fd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(name, O_RDONLY, 0666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-1)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Shared memory failed: %s\n",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exit(1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553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9"/>
            <a:ext cx="10515600" cy="1252659"/>
          </a:xfrm>
        </p:spPr>
        <p:txBody>
          <a:bodyPr/>
          <a:lstStyle/>
          <a:p>
            <a:r>
              <a:rPr lang="en-US" dirty="0"/>
              <a:t>IPC – POSIX Shared Memory - </a:t>
            </a:r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2308"/>
            <a:ext cx="10515600" cy="568569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 the shared memory segment to the address space of the process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shm_base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 SIZE, PROT_READ, MAP_SHARED,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MAP_FAILED)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("cons: Map failed: %s\n",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 and unlink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exit(1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from the mapped shared memory segment */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display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("cons",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64);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//first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 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//then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shm_base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remove the mapped shared memory segment from the address space of the process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munmap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SIZE) == -1)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failed: %s\n",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exit(1);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3699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25415"/>
          </a:xfrm>
        </p:spPr>
        <p:txBody>
          <a:bodyPr/>
          <a:lstStyle/>
          <a:p>
            <a:r>
              <a:rPr lang="en-US" dirty="0"/>
              <a:t>IPC – POSIX Shared Memory - </a:t>
            </a:r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414"/>
            <a:ext cx="10515600" cy="5732585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 the shared memory segment as if it was a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(close(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== -1)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("cons: Close failed: %s\n",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exit(1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remove the shared memory segment from the file system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shm_unlink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(name) == -1)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("cons: Error removing %s: %s\n", name,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exit(1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0;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display(char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 *bytes,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("display: %s\n",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("%02x%c", bytes[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((i+1)%16) ? ' ' : '\n');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("\n");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171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r>
              <a:rPr lang="en-US" dirty="0"/>
              <a:t>IPC – </a:t>
            </a:r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3661"/>
            <a:ext cx="10515600" cy="51347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Acts as a conduit allowing two processes to communicate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Is communication unidirectional or bidirectional?</a:t>
            </a:r>
          </a:p>
          <a:p>
            <a:pPr lvl="1"/>
            <a:r>
              <a:rPr lang="en-US" dirty="0" smtClean="0"/>
              <a:t>In the case of two-way communication, is it half or full-duplex?</a:t>
            </a:r>
          </a:p>
          <a:p>
            <a:pPr lvl="1"/>
            <a:r>
              <a:rPr lang="en-US" dirty="0" smtClean="0"/>
              <a:t>Must there exist a relationship (i.e., parent-child) between the communicating processes?</a:t>
            </a:r>
          </a:p>
          <a:p>
            <a:pPr lvl="1"/>
            <a:r>
              <a:rPr lang="en-US" dirty="0" smtClean="0"/>
              <a:t>Can the pipes be used over a network?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Ordinary pipes – cannot be accessed from outside the process that created it.  Typically, a parent process creates a pipe and uses it to communicate with a child process that it created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Named pipes – can be accessed without a parent-child relationship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995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– Ordinary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Allow communication in standard producer-consumer style</a:t>
            </a:r>
          </a:p>
          <a:p>
            <a:pPr lvl="1"/>
            <a:r>
              <a:rPr lang="en-US" sz="2800" dirty="0" smtClean="0"/>
              <a:t>Producer writes to one end (the write-end of the pipe)</a:t>
            </a:r>
          </a:p>
          <a:p>
            <a:pPr lvl="1"/>
            <a:r>
              <a:rPr lang="en-US" sz="2800" dirty="0" smtClean="0"/>
              <a:t>Consumer reads from the other end (the read-end of the pipe)</a:t>
            </a:r>
          </a:p>
          <a:p>
            <a:pPr lvl="1"/>
            <a:r>
              <a:rPr lang="en-US" sz="2800" dirty="0" smtClean="0"/>
              <a:t>Ordinary pipes are therefore unidirectional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Require parent-child relationship between communicating processes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674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5963"/>
          </a:xfrm>
        </p:spPr>
        <p:txBody>
          <a:bodyPr/>
          <a:lstStyle/>
          <a:p>
            <a:r>
              <a:rPr lang="en-US" dirty="0" smtClean="0"/>
              <a:t>Process Control Block (PCB)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531087"/>
            <a:ext cx="7072423" cy="51674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data structure created to maintain information associated with each process, including</a:t>
            </a:r>
          </a:p>
          <a:p>
            <a:pPr lvl="1"/>
            <a:r>
              <a:rPr lang="en-US" dirty="0" smtClean="0"/>
              <a:t>Process ID</a:t>
            </a:r>
          </a:p>
          <a:p>
            <a:pPr lvl="1"/>
            <a:r>
              <a:rPr lang="en-US" dirty="0" smtClean="0"/>
              <a:t>Process state</a:t>
            </a:r>
          </a:p>
          <a:p>
            <a:pPr lvl="1"/>
            <a:r>
              <a:rPr lang="en-US" dirty="0" smtClean="0"/>
              <a:t>Program counter</a:t>
            </a:r>
          </a:p>
          <a:p>
            <a:pPr lvl="1"/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CPU scheduling information (priorities, scheduling queue pointers)</a:t>
            </a:r>
          </a:p>
          <a:p>
            <a:pPr lvl="1"/>
            <a:r>
              <a:rPr lang="en-US" dirty="0" smtClean="0"/>
              <a:t>Memory management information (memory allocated to process)</a:t>
            </a:r>
          </a:p>
          <a:p>
            <a:pPr lvl="1"/>
            <a:r>
              <a:rPr lang="en-US" dirty="0" smtClean="0"/>
              <a:t>Accounting information (CPU used, clock time elapsed since start, time limits)</a:t>
            </a:r>
          </a:p>
          <a:p>
            <a:pPr lvl="1"/>
            <a:r>
              <a:rPr lang="en-US" dirty="0" smtClean="0"/>
              <a:t>I/O status information (I/O devices allocated to process, list of open files) </a:t>
            </a:r>
            <a:endParaRPr lang="en-US" dirty="0"/>
          </a:p>
        </p:txBody>
      </p:sp>
      <p:pic>
        <p:nvPicPr>
          <p:cNvPr id="5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235" y="1531087"/>
            <a:ext cx="2865402" cy="459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78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– Named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More powerful than ordinary pipes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Communication is bidirectional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No parent-child relationship is necessary between communicating processes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Several processes can use the named pipe for communication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Supported on both UNIX (Linux) / Windows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9560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047"/>
          </a:xfrm>
        </p:spPr>
        <p:txBody>
          <a:bodyPr/>
          <a:lstStyle/>
          <a:p>
            <a:r>
              <a:rPr lang="en-US" dirty="0" smtClean="0"/>
              <a:t>CPU Switch From Process to Process</a:t>
            </a:r>
            <a:endParaRPr lang="en-US" dirty="0"/>
          </a:p>
        </p:txBody>
      </p:sp>
      <p:pic>
        <p:nvPicPr>
          <p:cNvPr id="4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70" y="1296988"/>
            <a:ext cx="8569843" cy="556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9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782"/>
          </a:xfrm>
        </p:spPr>
        <p:txBody>
          <a:bodyPr/>
          <a:lstStyle/>
          <a:p>
            <a:r>
              <a:rPr lang="en-US" dirty="0" smtClean="0"/>
              <a:t>Process Representation in Linux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4351338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dirty="0" smtClean="0"/>
              <a:t>Represented by the C structure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t_pid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/* process identifier */ 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state; /* state of the process */ 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time_slice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/* scheduling information */ 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*parent; /* this process</a:t>
            </a:r>
            <a:r>
              <a:rPr lang="ja-JP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parent */ </a:t>
            </a:r>
            <a:br>
              <a:rPr lang="en-US" altLang="ja-JP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ja-JP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ja-JP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children; /* this process</a:t>
            </a:r>
            <a:r>
              <a:rPr lang="ja-JP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children */ </a:t>
            </a:r>
            <a:br>
              <a:rPr lang="en-US" altLang="ja-JP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ja-JP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files_struct</a:t>
            </a:r>
            <a:r>
              <a:rPr lang="en-US" altLang="ja-JP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*files; /* list of open files */ </a:t>
            </a:r>
            <a:br>
              <a:rPr lang="en-US" altLang="ja-JP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ja-JP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mm_struct</a:t>
            </a:r>
            <a:r>
              <a:rPr lang="en-US" altLang="ja-JP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*mm; /* address space of this process */</a:t>
            </a:r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3" descr="C:\Users\as668\Desktop\in-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7" y="3976577"/>
            <a:ext cx="7845106" cy="270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52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903"/>
          </a:xfrm>
        </p:spPr>
        <p:txBody>
          <a:bodyPr/>
          <a:lstStyle/>
          <a:p>
            <a:r>
              <a:rPr lang="en-US" dirty="0" smtClean="0"/>
              <a:t>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344" y="1446028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Maximize CPU use, quickly switch processes onto CPU for time sharing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Process scheduler selects among available processes for next execution on CPU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Maintains scheduling queues of processes</a:t>
            </a:r>
          </a:p>
          <a:p>
            <a:pPr lvl="1"/>
            <a:r>
              <a:rPr lang="en-US" dirty="0" smtClean="0"/>
              <a:t>Job queue – set of all processes in the system</a:t>
            </a:r>
          </a:p>
          <a:p>
            <a:pPr lvl="1"/>
            <a:r>
              <a:rPr lang="en-US" dirty="0" smtClean="0"/>
              <a:t>Ready queue – set of all processes residing in main memory, ready and waiting to execute</a:t>
            </a:r>
          </a:p>
          <a:p>
            <a:pPr lvl="1"/>
            <a:r>
              <a:rPr lang="en-US" dirty="0" smtClean="0"/>
              <a:t>Device queues – set of processes waiting for an I/O device</a:t>
            </a:r>
          </a:p>
          <a:p>
            <a:pPr lvl="1"/>
            <a:r>
              <a:rPr lang="en-US" dirty="0" smtClean="0"/>
              <a:t>Processes move among the various queues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527"/>
            <a:ext cx="10515600" cy="1080903"/>
          </a:xfrm>
        </p:spPr>
        <p:txBody>
          <a:bodyPr/>
          <a:lstStyle/>
          <a:p>
            <a:r>
              <a:rPr lang="en-US" dirty="0" smtClean="0"/>
              <a:t>Ready Queue &amp; Various I/O Device Queues</a:t>
            </a:r>
            <a:endParaRPr 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515" y="1227430"/>
            <a:ext cx="6526970" cy="5630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00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3047</Words>
  <Application>Microsoft Office PowerPoint</Application>
  <PresentationFormat>Widescreen</PresentationFormat>
  <Paragraphs>595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ＭＳ Ｐゴシック</vt:lpstr>
      <vt:lpstr>Arial</vt:lpstr>
      <vt:lpstr>Calibri</vt:lpstr>
      <vt:lpstr>Calibri Light</vt:lpstr>
      <vt:lpstr>Courier New</vt:lpstr>
      <vt:lpstr>Monotype Sorts</vt:lpstr>
      <vt:lpstr>Wingdings</vt:lpstr>
      <vt:lpstr>Office Theme</vt:lpstr>
      <vt:lpstr>CECS 326 Operating Systems</vt:lpstr>
      <vt:lpstr>Process Concept</vt:lpstr>
      <vt:lpstr>Process Concepts</vt:lpstr>
      <vt:lpstr>Process State</vt:lpstr>
      <vt:lpstr>Process Control Block (PCB)</vt:lpstr>
      <vt:lpstr>CPU Switch From Process to Process</vt:lpstr>
      <vt:lpstr>Process Representation in Linux</vt:lpstr>
      <vt:lpstr>Process Scheduling</vt:lpstr>
      <vt:lpstr>Ready Queue &amp; Various I/O Device Queues</vt:lpstr>
      <vt:lpstr>Representation of Process Scheduling</vt:lpstr>
      <vt:lpstr>Context Switch</vt:lpstr>
      <vt:lpstr>Operations on Processes</vt:lpstr>
      <vt:lpstr>Process Creation</vt:lpstr>
      <vt:lpstr>A Tree of Processes in Linux</vt:lpstr>
      <vt:lpstr>Process Creation</vt:lpstr>
      <vt:lpstr>C Program calling fork() and exec()</vt:lpstr>
      <vt:lpstr>Process Termination</vt:lpstr>
      <vt:lpstr>Process Termination</vt:lpstr>
      <vt:lpstr>Multiprocess Architecture – Chrome Browser</vt:lpstr>
      <vt:lpstr>Interprocess Communication</vt:lpstr>
      <vt:lpstr>Models of IPC</vt:lpstr>
      <vt:lpstr>Producer-Consumer Problem</vt:lpstr>
      <vt:lpstr>Bounded-Buffer – A Shared-Memory Solution</vt:lpstr>
      <vt:lpstr>Bounded-Buffer </vt:lpstr>
      <vt:lpstr>IPC – Shared Memory</vt:lpstr>
      <vt:lpstr>IPC – Message Passing</vt:lpstr>
      <vt:lpstr>Message Queue on Linux</vt:lpstr>
      <vt:lpstr>Message Queue on Linux</vt:lpstr>
      <vt:lpstr>Message Queue on Linux</vt:lpstr>
      <vt:lpstr>Message Queue on Linux Using ftok()</vt:lpstr>
      <vt:lpstr>Message Queue on Linux Using ftok()</vt:lpstr>
      <vt:lpstr>Message Queue on Linux Using ftok()</vt:lpstr>
      <vt:lpstr>IPC – Message Passing</vt:lpstr>
      <vt:lpstr>IPC – Message Passing Implementation</vt:lpstr>
      <vt:lpstr>Direct Communication</vt:lpstr>
      <vt:lpstr>Indirect Communication</vt:lpstr>
      <vt:lpstr>Indirect Communication</vt:lpstr>
      <vt:lpstr>Blocking and Non-blocking Communication</vt:lpstr>
      <vt:lpstr>Synchronized Producer-Consumer</vt:lpstr>
      <vt:lpstr>IPC – Shared Memory (POSIX Implementation)</vt:lpstr>
      <vt:lpstr>IPC – POSIX Shared Memory - Producer</vt:lpstr>
      <vt:lpstr>IPC – POSIX Shared Memory - Producer</vt:lpstr>
      <vt:lpstr>IPC – POSIX Shared Memory - Producer</vt:lpstr>
      <vt:lpstr>IPC – POSIX Shared Memory - Producer</vt:lpstr>
      <vt:lpstr>IPC – POSIX Shared Memory - Consumer</vt:lpstr>
      <vt:lpstr>IPC – POSIX Shared Memory - Consumer</vt:lpstr>
      <vt:lpstr>IPC – POSIX Shared Memory - Consumer</vt:lpstr>
      <vt:lpstr>IPC – Pipes</vt:lpstr>
      <vt:lpstr>IPC – Ordinary Pipes</vt:lpstr>
      <vt:lpstr>IPC – Named Pipes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CECS 326</dc:title>
  <dc:creator>Dr. Shui Lam</dc:creator>
  <cp:lastModifiedBy>slam</cp:lastModifiedBy>
  <cp:revision>95</cp:revision>
  <dcterms:created xsi:type="dcterms:W3CDTF">2017-01-24T06:41:16Z</dcterms:created>
  <dcterms:modified xsi:type="dcterms:W3CDTF">2018-02-21T02:25:26Z</dcterms:modified>
</cp:coreProperties>
</file>