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315" r:id="rId4"/>
    <p:sldId id="263" r:id="rId5"/>
    <p:sldId id="316" r:id="rId6"/>
    <p:sldId id="272" r:id="rId7"/>
    <p:sldId id="273" r:id="rId8"/>
    <p:sldId id="274" r:id="rId9"/>
    <p:sldId id="276" r:id="rId10"/>
    <p:sldId id="317" r:id="rId11"/>
    <p:sldId id="278"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54" r:id="rId27"/>
    <p:sldId id="332" r:id="rId28"/>
    <p:sldId id="333" r:id="rId29"/>
    <p:sldId id="334" r:id="rId30"/>
    <p:sldId id="335" r:id="rId31"/>
    <p:sldId id="336" r:id="rId32"/>
    <p:sldId id="338" r:id="rId33"/>
    <p:sldId id="339" r:id="rId34"/>
    <p:sldId id="340" r:id="rId35"/>
    <p:sldId id="341" r:id="rId36"/>
    <p:sldId id="342" r:id="rId37"/>
    <p:sldId id="343" r:id="rId38"/>
    <p:sldId id="344" r:id="rId39"/>
    <p:sldId id="345" r:id="rId40"/>
    <p:sldId id="346" r:id="rId41"/>
    <p:sldId id="351" r:id="rId42"/>
    <p:sldId id="353" r:id="rId43"/>
    <p:sldId id="352" r:id="rId44"/>
    <p:sldId id="347" r:id="rId45"/>
    <p:sldId id="348" r:id="rId46"/>
    <p:sldId id="349" r:id="rId47"/>
    <p:sldId id="35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89" autoAdjust="0"/>
    <p:restoredTop sz="94394" autoAdjust="0"/>
  </p:normalViewPr>
  <p:slideViewPr>
    <p:cSldViewPr snapToGrid="0">
      <p:cViewPr varScale="1">
        <p:scale>
          <a:sx n="69" d="100"/>
          <a:sy n="69" d="100"/>
        </p:scale>
        <p:origin x="5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C9076C-3D55-4052-8204-498B1F2D35BD}"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B2DB9-3415-4841-B97C-9B3730F7B2B5}" type="slidenum">
              <a:rPr lang="en-US" smtClean="0"/>
              <a:t>‹#›</a:t>
            </a:fld>
            <a:endParaRPr lang="en-US"/>
          </a:p>
        </p:txBody>
      </p:sp>
    </p:spTree>
    <p:extLst>
      <p:ext uri="{BB962C8B-B14F-4D97-AF65-F5344CB8AC3E}">
        <p14:creationId xmlns:p14="http://schemas.microsoft.com/office/powerpoint/2010/main" val="2033988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C9076C-3D55-4052-8204-498B1F2D35BD}"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B2DB9-3415-4841-B97C-9B3730F7B2B5}" type="slidenum">
              <a:rPr lang="en-US" smtClean="0"/>
              <a:t>‹#›</a:t>
            </a:fld>
            <a:endParaRPr lang="en-US"/>
          </a:p>
        </p:txBody>
      </p:sp>
    </p:spTree>
    <p:extLst>
      <p:ext uri="{BB962C8B-B14F-4D97-AF65-F5344CB8AC3E}">
        <p14:creationId xmlns:p14="http://schemas.microsoft.com/office/powerpoint/2010/main" val="2100016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C9076C-3D55-4052-8204-498B1F2D35BD}"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B2DB9-3415-4841-B97C-9B3730F7B2B5}" type="slidenum">
              <a:rPr lang="en-US" smtClean="0"/>
              <a:t>‹#›</a:t>
            </a:fld>
            <a:endParaRPr lang="en-US"/>
          </a:p>
        </p:txBody>
      </p:sp>
    </p:spTree>
    <p:extLst>
      <p:ext uri="{BB962C8B-B14F-4D97-AF65-F5344CB8AC3E}">
        <p14:creationId xmlns:p14="http://schemas.microsoft.com/office/powerpoint/2010/main" val="38966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C9076C-3D55-4052-8204-498B1F2D35BD}"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B2DB9-3415-4841-B97C-9B3730F7B2B5}" type="slidenum">
              <a:rPr lang="en-US" smtClean="0"/>
              <a:t>‹#›</a:t>
            </a:fld>
            <a:endParaRPr lang="en-US"/>
          </a:p>
        </p:txBody>
      </p:sp>
    </p:spTree>
    <p:extLst>
      <p:ext uri="{BB962C8B-B14F-4D97-AF65-F5344CB8AC3E}">
        <p14:creationId xmlns:p14="http://schemas.microsoft.com/office/powerpoint/2010/main" val="3269662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C9076C-3D55-4052-8204-498B1F2D35BD}"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B2DB9-3415-4841-B97C-9B3730F7B2B5}" type="slidenum">
              <a:rPr lang="en-US" smtClean="0"/>
              <a:t>‹#›</a:t>
            </a:fld>
            <a:endParaRPr lang="en-US"/>
          </a:p>
        </p:txBody>
      </p:sp>
    </p:spTree>
    <p:extLst>
      <p:ext uri="{BB962C8B-B14F-4D97-AF65-F5344CB8AC3E}">
        <p14:creationId xmlns:p14="http://schemas.microsoft.com/office/powerpoint/2010/main" val="91550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C9076C-3D55-4052-8204-498B1F2D35BD}"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B2DB9-3415-4841-B97C-9B3730F7B2B5}" type="slidenum">
              <a:rPr lang="en-US" smtClean="0"/>
              <a:t>‹#›</a:t>
            </a:fld>
            <a:endParaRPr lang="en-US"/>
          </a:p>
        </p:txBody>
      </p:sp>
    </p:spTree>
    <p:extLst>
      <p:ext uri="{BB962C8B-B14F-4D97-AF65-F5344CB8AC3E}">
        <p14:creationId xmlns:p14="http://schemas.microsoft.com/office/powerpoint/2010/main" val="1856590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C9076C-3D55-4052-8204-498B1F2D35BD}" type="datetimeFigureOut">
              <a:rPr lang="en-US" smtClean="0"/>
              <a:t>3/15/2018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1B2DB9-3415-4841-B97C-9B3730F7B2B5}" type="slidenum">
              <a:rPr lang="en-US" smtClean="0"/>
              <a:t>‹#›</a:t>
            </a:fld>
            <a:endParaRPr lang="en-US"/>
          </a:p>
        </p:txBody>
      </p:sp>
    </p:spTree>
    <p:extLst>
      <p:ext uri="{BB962C8B-B14F-4D97-AF65-F5344CB8AC3E}">
        <p14:creationId xmlns:p14="http://schemas.microsoft.com/office/powerpoint/2010/main" val="1002246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C9076C-3D55-4052-8204-498B1F2D35BD}" type="datetimeFigureOut">
              <a:rPr lang="en-US" smtClean="0"/>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1B2DB9-3415-4841-B97C-9B3730F7B2B5}" type="slidenum">
              <a:rPr lang="en-US" smtClean="0"/>
              <a:t>‹#›</a:t>
            </a:fld>
            <a:endParaRPr lang="en-US"/>
          </a:p>
        </p:txBody>
      </p:sp>
    </p:spTree>
    <p:extLst>
      <p:ext uri="{BB962C8B-B14F-4D97-AF65-F5344CB8AC3E}">
        <p14:creationId xmlns:p14="http://schemas.microsoft.com/office/powerpoint/2010/main" val="3310898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C9076C-3D55-4052-8204-498B1F2D35BD}" type="datetimeFigureOut">
              <a:rPr lang="en-US" smtClean="0"/>
              <a:t>3/15/2018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1B2DB9-3415-4841-B97C-9B3730F7B2B5}" type="slidenum">
              <a:rPr lang="en-US" smtClean="0"/>
              <a:t>‹#›</a:t>
            </a:fld>
            <a:endParaRPr lang="en-US"/>
          </a:p>
        </p:txBody>
      </p:sp>
    </p:spTree>
    <p:extLst>
      <p:ext uri="{BB962C8B-B14F-4D97-AF65-F5344CB8AC3E}">
        <p14:creationId xmlns:p14="http://schemas.microsoft.com/office/powerpoint/2010/main" val="1097985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C9076C-3D55-4052-8204-498B1F2D35BD}"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B2DB9-3415-4841-B97C-9B3730F7B2B5}" type="slidenum">
              <a:rPr lang="en-US" smtClean="0"/>
              <a:t>‹#›</a:t>
            </a:fld>
            <a:endParaRPr lang="en-US"/>
          </a:p>
        </p:txBody>
      </p:sp>
    </p:spTree>
    <p:extLst>
      <p:ext uri="{BB962C8B-B14F-4D97-AF65-F5344CB8AC3E}">
        <p14:creationId xmlns:p14="http://schemas.microsoft.com/office/powerpoint/2010/main" val="20847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C9076C-3D55-4052-8204-498B1F2D35BD}"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B2DB9-3415-4841-B97C-9B3730F7B2B5}" type="slidenum">
              <a:rPr lang="en-US" smtClean="0"/>
              <a:t>‹#›</a:t>
            </a:fld>
            <a:endParaRPr lang="en-US"/>
          </a:p>
        </p:txBody>
      </p:sp>
    </p:spTree>
    <p:extLst>
      <p:ext uri="{BB962C8B-B14F-4D97-AF65-F5344CB8AC3E}">
        <p14:creationId xmlns:p14="http://schemas.microsoft.com/office/powerpoint/2010/main" val="3121515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C9076C-3D55-4052-8204-498B1F2D35BD}" type="datetimeFigureOut">
              <a:rPr lang="en-US" smtClean="0"/>
              <a:t>3/15/2018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B2DB9-3415-4841-B97C-9B3730F7B2B5}" type="slidenum">
              <a:rPr lang="en-US" smtClean="0"/>
              <a:t>‹#›</a:t>
            </a:fld>
            <a:endParaRPr lang="en-US"/>
          </a:p>
        </p:txBody>
      </p:sp>
    </p:spTree>
    <p:extLst>
      <p:ext uri="{BB962C8B-B14F-4D97-AF65-F5344CB8AC3E}">
        <p14:creationId xmlns:p14="http://schemas.microsoft.com/office/powerpoint/2010/main" val="3532557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CECS </a:t>
            </a:r>
            <a:r>
              <a:rPr lang="en-US" dirty="0"/>
              <a:t>326</a:t>
            </a:r>
            <a:br>
              <a:rPr lang="en-US" dirty="0"/>
            </a:br>
            <a:r>
              <a:rPr lang="en-US" dirty="0"/>
              <a:t>Operating </a:t>
            </a:r>
            <a:r>
              <a:rPr lang="en-US" dirty="0" smtClean="0"/>
              <a:t>Systems</a:t>
            </a:r>
            <a:endParaRPr lang="en-US" dirty="0"/>
          </a:p>
        </p:txBody>
      </p:sp>
      <p:sp>
        <p:nvSpPr>
          <p:cNvPr id="3" name="Subtitle 2"/>
          <p:cNvSpPr>
            <a:spLocks noGrp="1"/>
          </p:cNvSpPr>
          <p:nvPr>
            <p:ph type="subTitle" idx="1"/>
          </p:nvPr>
        </p:nvSpPr>
        <p:spPr>
          <a:xfrm>
            <a:off x="1524000" y="3963545"/>
            <a:ext cx="9144000" cy="1655762"/>
          </a:xfrm>
        </p:spPr>
        <p:txBody>
          <a:bodyPr>
            <a:normAutofit/>
          </a:bodyPr>
          <a:lstStyle/>
          <a:p>
            <a:r>
              <a:rPr lang="en-US" sz="4000" dirty="0" smtClean="0"/>
              <a:t>Process Synchronization</a:t>
            </a:r>
          </a:p>
          <a:p>
            <a:r>
              <a:rPr lang="en-US" sz="2200" dirty="0" smtClean="0"/>
              <a:t>(Chapter 5, Operating system Concepts by </a:t>
            </a:r>
            <a:r>
              <a:rPr lang="en-US" sz="2200" dirty="0" err="1" smtClean="0"/>
              <a:t>Silberschatz</a:t>
            </a:r>
            <a:r>
              <a:rPr lang="en-US" sz="2200" dirty="0" smtClean="0"/>
              <a:t>, Galvin and Gagne)</a:t>
            </a:r>
            <a:endParaRPr lang="en-US" sz="2200" dirty="0"/>
          </a:p>
        </p:txBody>
      </p:sp>
    </p:spTree>
    <p:extLst>
      <p:ext uri="{BB962C8B-B14F-4D97-AF65-F5344CB8AC3E}">
        <p14:creationId xmlns:p14="http://schemas.microsoft.com/office/powerpoint/2010/main" val="3804541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Critical Section Handling in OS</a:t>
            </a:r>
            <a:endParaRPr lang="en-US" dirty="0"/>
          </a:p>
        </p:txBody>
      </p:sp>
      <p:sp>
        <p:nvSpPr>
          <p:cNvPr id="3" name="Content Placeholder 2"/>
          <p:cNvSpPr>
            <a:spLocks noGrp="1"/>
          </p:cNvSpPr>
          <p:nvPr>
            <p:ph idx="1"/>
          </p:nvPr>
        </p:nvSpPr>
        <p:spPr>
          <a:xfrm>
            <a:off x="838200" y="1325563"/>
            <a:ext cx="10515600" cy="5262806"/>
          </a:xfrm>
        </p:spPr>
        <p:txBody>
          <a:bodyPr/>
          <a:lstStyle/>
          <a:p>
            <a:pPr>
              <a:buFont typeface="Wingdings" panose="05000000000000000000" pitchFamily="2" charset="2"/>
              <a:buChar char="§"/>
            </a:pPr>
            <a:r>
              <a:rPr lang="en-US" sz="3000" dirty="0" smtClean="0"/>
              <a:t>At any given time, many kernel-mode processes may be active in the OS</a:t>
            </a:r>
          </a:p>
          <a:p>
            <a:pPr>
              <a:buFont typeface="Wingdings" panose="05000000000000000000" pitchFamily="2" charset="2"/>
              <a:buChar char="§"/>
            </a:pPr>
            <a:r>
              <a:rPr lang="en-US" sz="3000" dirty="0" smtClean="0"/>
              <a:t>These processes may need to manipulate shared data structures (e.g., ready queue, wait queues for various resources, file descriptors) and hence are subject to possible race conditions</a:t>
            </a:r>
          </a:p>
          <a:p>
            <a:pPr>
              <a:buFont typeface="Wingdings" panose="05000000000000000000" pitchFamily="2" charset="2"/>
              <a:buChar char="§"/>
            </a:pPr>
            <a:r>
              <a:rPr lang="en-US" sz="3000" dirty="0" smtClean="0"/>
              <a:t>Two approaches are used to handle critical sections in OS:</a:t>
            </a:r>
          </a:p>
          <a:p>
            <a:pPr lvl="1"/>
            <a:r>
              <a:rPr lang="en-US" sz="2600" dirty="0" smtClean="0"/>
              <a:t>Preemptive kernel – allows preemption of process when running in kernel mode</a:t>
            </a:r>
          </a:p>
          <a:p>
            <a:pPr lvl="1"/>
            <a:r>
              <a:rPr lang="en-US" sz="2600" dirty="0" smtClean="0"/>
              <a:t>Non-preemptive kernel – a kernel-mode process runs until it exits kernel mode, blocks, or voluntarily yields CPU (essentially free of race conditions)</a:t>
            </a:r>
            <a:endParaRPr lang="en-US" sz="2600" dirty="0"/>
          </a:p>
        </p:txBody>
      </p:sp>
    </p:spTree>
    <p:extLst>
      <p:ext uri="{BB962C8B-B14F-4D97-AF65-F5344CB8AC3E}">
        <p14:creationId xmlns:p14="http://schemas.microsoft.com/office/powerpoint/2010/main" val="978065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Synchronization Hardware</a:t>
            </a:r>
            <a:endParaRPr lang="en-US" dirty="0"/>
          </a:p>
        </p:txBody>
      </p:sp>
      <p:sp>
        <p:nvSpPr>
          <p:cNvPr id="3" name="Content Placeholder 2"/>
          <p:cNvSpPr>
            <a:spLocks noGrp="1"/>
          </p:cNvSpPr>
          <p:nvPr>
            <p:ph idx="1"/>
          </p:nvPr>
        </p:nvSpPr>
        <p:spPr>
          <a:xfrm>
            <a:off x="838200" y="1325563"/>
            <a:ext cx="10515600" cy="5813791"/>
          </a:xfrm>
        </p:spPr>
        <p:txBody>
          <a:bodyPr>
            <a:normAutofit/>
          </a:bodyPr>
          <a:lstStyle/>
          <a:p>
            <a:pPr>
              <a:buFont typeface="Wingdings" panose="05000000000000000000" pitchFamily="2" charset="2"/>
              <a:buChar char="§"/>
            </a:pPr>
            <a:r>
              <a:rPr lang="en-US" sz="3000" dirty="0" smtClean="0"/>
              <a:t>Many systems provide hardware support for implementing the critical section code</a:t>
            </a:r>
          </a:p>
          <a:p>
            <a:pPr>
              <a:buFont typeface="Wingdings" panose="05000000000000000000" pitchFamily="2" charset="2"/>
              <a:buChar char="§"/>
            </a:pPr>
            <a:r>
              <a:rPr lang="en-US" sz="3000" dirty="0"/>
              <a:t>C</a:t>
            </a:r>
            <a:r>
              <a:rPr lang="en-US" sz="3000" dirty="0" smtClean="0"/>
              <a:t>ould disable interrupts</a:t>
            </a:r>
          </a:p>
          <a:p>
            <a:pPr lvl="1"/>
            <a:r>
              <a:rPr lang="en-US" sz="2600" dirty="0" smtClean="0"/>
              <a:t>Currently running code would execute without preemption</a:t>
            </a:r>
          </a:p>
          <a:p>
            <a:pPr lvl="1"/>
            <a:r>
              <a:rPr lang="en-US" sz="2600" dirty="0" smtClean="0"/>
              <a:t>Won’t work unless on a uniprocessor system, or all CPUs are disabled of interrupts at the same time.  Too inefficient.</a:t>
            </a:r>
          </a:p>
          <a:p>
            <a:pPr>
              <a:buFont typeface="Wingdings" panose="05000000000000000000" pitchFamily="2" charset="2"/>
              <a:buChar char="§"/>
            </a:pPr>
            <a:r>
              <a:rPr lang="en-US" sz="3000" dirty="0" smtClean="0"/>
              <a:t>Modern machines provide special atomic hardware instructions that can be used to implement a “locking” mechanism </a:t>
            </a:r>
          </a:p>
          <a:p>
            <a:pPr lvl="1"/>
            <a:r>
              <a:rPr lang="en-US" sz="2600" dirty="0" smtClean="0"/>
              <a:t>Atomic means non-interruptible</a:t>
            </a:r>
          </a:p>
          <a:p>
            <a:pPr lvl="1"/>
            <a:r>
              <a:rPr lang="en-US" sz="2600" dirty="0" smtClean="0"/>
              <a:t>A “</a:t>
            </a:r>
            <a:r>
              <a:rPr lang="en-US" sz="2600" dirty="0" err="1" smtClean="0"/>
              <a:t>test_and_set</a:t>
            </a:r>
            <a:r>
              <a:rPr lang="en-US" sz="2600" dirty="0" smtClean="0"/>
              <a:t>” instruction to test memory word and set value</a:t>
            </a:r>
          </a:p>
          <a:p>
            <a:pPr lvl="1"/>
            <a:r>
              <a:rPr lang="en-US" sz="2600" dirty="0" smtClean="0"/>
              <a:t>A “swap” instruction to swap contents of two memory words</a:t>
            </a:r>
            <a:endParaRPr lang="en-US" sz="2600" dirty="0"/>
          </a:p>
        </p:txBody>
      </p:sp>
    </p:spTree>
    <p:extLst>
      <p:ext uri="{BB962C8B-B14F-4D97-AF65-F5344CB8AC3E}">
        <p14:creationId xmlns:p14="http://schemas.microsoft.com/office/powerpoint/2010/main" val="4072325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Idea For N Processes</a:t>
            </a:r>
            <a:endParaRPr lang="en-US" dirty="0"/>
          </a:p>
        </p:txBody>
      </p:sp>
      <p:sp>
        <p:nvSpPr>
          <p:cNvPr id="3" name="Content Placeholder 2"/>
          <p:cNvSpPr>
            <a:spLocks noGrp="1"/>
          </p:cNvSpPr>
          <p:nvPr>
            <p:ph idx="1"/>
          </p:nvPr>
        </p:nvSpPr>
        <p:spPr>
          <a:xfrm>
            <a:off x="609600" y="1529129"/>
            <a:ext cx="10925908" cy="5059239"/>
          </a:xfrm>
        </p:spPr>
        <p:txBody>
          <a:bodyPr>
            <a:normAutofit fontScale="92500" lnSpcReduction="10000"/>
          </a:bodyPr>
          <a:lstStyle/>
          <a:p>
            <a:pPr>
              <a:buFont typeface="Wingdings" panose="05000000000000000000" pitchFamily="2" charset="2"/>
              <a:buChar char="§"/>
            </a:pPr>
            <a:r>
              <a:rPr lang="en-US" dirty="0"/>
              <a:t>Given processes </a:t>
            </a:r>
            <a:r>
              <a:rPr lang="en-US" dirty="0" smtClean="0"/>
              <a:t>P</a:t>
            </a:r>
            <a:r>
              <a:rPr lang="en-US" baseline="-25000" dirty="0" smtClean="0"/>
              <a:t>0</a:t>
            </a:r>
            <a:r>
              <a:rPr lang="en-US" dirty="0" smtClean="0"/>
              <a:t>, P</a:t>
            </a:r>
            <a:r>
              <a:rPr lang="en-US" baseline="-25000" dirty="0" smtClean="0"/>
              <a:t>1</a:t>
            </a:r>
            <a:r>
              <a:rPr lang="en-US" dirty="0" smtClean="0"/>
              <a:t>,and P</a:t>
            </a:r>
            <a:r>
              <a:rPr lang="en-US" baseline="-25000" dirty="0"/>
              <a:t>n</a:t>
            </a:r>
            <a:r>
              <a:rPr lang="en-US" baseline="-25000" dirty="0" smtClean="0"/>
              <a:t>-1</a:t>
            </a:r>
            <a:endParaRPr lang="en-US" baseline="-25000" dirty="0"/>
          </a:p>
          <a:p>
            <a:pPr>
              <a:buFont typeface="Wingdings" panose="05000000000000000000" pitchFamily="2" charset="2"/>
              <a:buChar char="§"/>
            </a:pPr>
            <a:r>
              <a:rPr lang="en-US" dirty="0"/>
              <a:t>Use </a:t>
            </a:r>
            <a:r>
              <a:rPr lang="en-US" dirty="0" smtClean="0"/>
              <a:t>a Boolean </a:t>
            </a:r>
            <a:r>
              <a:rPr lang="en-US" dirty="0"/>
              <a:t>shared </a:t>
            </a:r>
            <a:r>
              <a:rPr lang="en-US" dirty="0" smtClean="0"/>
              <a:t>variable flag to indicate status of shared resource</a:t>
            </a:r>
          </a:p>
          <a:p>
            <a:pPr lvl="1"/>
            <a:r>
              <a:rPr lang="en-US" dirty="0" smtClean="0"/>
              <a:t>flag = true mean shared resource is available, OK to enter CS</a:t>
            </a:r>
            <a:endParaRPr lang="en-US" dirty="0"/>
          </a:p>
          <a:p>
            <a:pPr lvl="1"/>
            <a:r>
              <a:rPr lang="en-US" dirty="0"/>
              <a:t>f</a:t>
            </a:r>
            <a:r>
              <a:rPr lang="en-US" dirty="0" smtClean="0"/>
              <a:t>lag = false means shared resource is in use, DO NOT enter CS</a:t>
            </a:r>
          </a:p>
          <a:p>
            <a:pPr lvl="1"/>
            <a:r>
              <a:rPr lang="en-US" dirty="0" smtClean="0"/>
              <a:t>flag </a:t>
            </a:r>
            <a:r>
              <a:rPr lang="en-US" dirty="0"/>
              <a:t>is initialized to true </a:t>
            </a:r>
          </a:p>
          <a:p>
            <a:pPr marL="0" indent="0">
              <a:buNone/>
            </a:pPr>
            <a:r>
              <a:rPr lang="en-US" dirty="0"/>
              <a:t>P</a:t>
            </a:r>
            <a:r>
              <a:rPr lang="en-US" baseline="-25000" dirty="0"/>
              <a:t>i</a:t>
            </a:r>
            <a:r>
              <a:rPr lang="en-US" dirty="0"/>
              <a:t>:</a:t>
            </a:r>
          </a:p>
          <a:p>
            <a:pPr>
              <a:spcBef>
                <a:spcPts val="0"/>
              </a:spcBef>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do { </a:t>
            </a:r>
          </a:p>
          <a:p>
            <a:pPr>
              <a:spcBef>
                <a:spcPts val="0"/>
              </a:spcBef>
              <a:buFont typeface="Monotype Sorts" pitchFamily="-84" charset="2"/>
              <a:buNone/>
            </a:pPr>
            <a:r>
              <a:rPr lang="en-US" altLang="en-US" sz="2400" b="1" dirty="0" smtClean="0">
                <a:solidFill>
                  <a:srgbClr val="000000"/>
                </a:solidFill>
                <a:latin typeface="Courier New" panose="02070309020205020404" pitchFamily="49" charset="0"/>
                <a:cs typeface="Courier New" panose="02070309020205020404" pitchFamily="49" charset="0"/>
              </a:rPr>
              <a:t>   while (!flag); </a:t>
            </a: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smtClean="0">
                <a:solidFill>
                  <a:srgbClr val="000000"/>
                </a:solidFill>
                <a:latin typeface="Courier New" panose="02070309020205020404" pitchFamily="49" charset="0"/>
                <a:cs typeface="Courier New" panose="02070309020205020404" pitchFamily="49" charset="0"/>
              </a:rPr>
              <a:t>keep testing, stay out until true </a:t>
            </a:r>
            <a:r>
              <a:rPr lang="en-US" altLang="en-US" sz="2400" b="1" dirty="0">
                <a:solidFill>
                  <a:srgbClr val="000000"/>
                </a:solidFill>
                <a:latin typeface="Courier New" panose="02070309020205020404" pitchFamily="49" charset="0"/>
                <a:cs typeface="Courier New" panose="02070309020205020404" pitchFamily="49" charset="0"/>
              </a:rPr>
              <a:t>*/ </a:t>
            </a:r>
            <a:endParaRPr lang="en-US" altLang="en-US" sz="2400" b="1" dirty="0" smtClean="0">
              <a:solidFill>
                <a:srgbClr val="000000"/>
              </a:solidFill>
              <a:latin typeface="Courier New" panose="02070309020205020404" pitchFamily="49" charset="0"/>
              <a:cs typeface="Courier New" panose="02070309020205020404" pitchFamily="49" charset="0"/>
            </a:endParaRPr>
          </a:p>
          <a:p>
            <a:pPr>
              <a:spcBef>
                <a:spcPts val="0"/>
              </a:spcBef>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smtClean="0">
                <a:solidFill>
                  <a:srgbClr val="000000"/>
                </a:solidFill>
                <a:latin typeface="Courier New" panose="02070309020205020404" pitchFamily="49" charset="0"/>
                <a:cs typeface="Courier New" panose="02070309020205020404" pitchFamily="49" charset="0"/>
              </a:rPr>
              <a:t>  flag = false;  /* set flag to block out other processes */</a:t>
            </a:r>
            <a:endParaRPr lang="en-US" altLang="en-US" sz="2400" b="1" dirty="0">
              <a:solidFill>
                <a:srgbClr val="000000"/>
              </a:solidFill>
              <a:latin typeface="Courier New" panose="02070309020205020404" pitchFamily="49" charset="0"/>
              <a:cs typeface="Courier New" panose="02070309020205020404" pitchFamily="49" charset="0"/>
            </a:endParaRPr>
          </a:p>
          <a:p>
            <a:pPr>
              <a:spcBef>
                <a:spcPts val="0"/>
              </a:spcBef>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&lt;critical section&gt;</a:t>
            </a:r>
          </a:p>
          <a:p>
            <a:pPr>
              <a:spcBef>
                <a:spcPts val="0"/>
              </a:spcBef>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smtClean="0">
                <a:solidFill>
                  <a:srgbClr val="000000"/>
                </a:solidFill>
                <a:latin typeface="Courier New" panose="02070309020205020404" pitchFamily="49" charset="0"/>
                <a:cs typeface="Courier New" panose="02070309020205020404" pitchFamily="49" charset="0"/>
              </a:rPr>
              <a:t>flag </a:t>
            </a: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smtClean="0">
                <a:solidFill>
                  <a:srgbClr val="000000"/>
                </a:solidFill>
                <a:latin typeface="Courier New" panose="02070309020205020404" pitchFamily="49" charset="0"/>
                <a:cs typeface="Courier New" panose="02070309020205020404" pitchFamily="49" charset="0"/>
              </a:rPr>
              <a:t>true;   /* reset flag */</a:t>
            </a:r>
            <a:endParaRPr lang="en-US" altLang="en-US" sz="2400" b="1" dirty="0">
              <a:solidFill>
                <a:srgbClr val="000000"/>
              </a:solidFill>
              <a:latin typeface="Courier New" panose="02070309020205020404" pitchFamily="49" charset="0"/>
              <a:cs typeface="Courier New" panose="02070309020205020404" pitchFamily="49" charset="0"/>
            </a:endParaRPr>
          </a:p>
          <a:p>
            <a:pPr>
              <a:spcBef>
                <a:spcPts val="0"/>
              </a:spcBef>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&lt;remainder section&gt;</a:t>
            </a:r>
          </a:p>
          <a:p>
            <a:pPr>
              <a:spcBef>
                <a:spcPts val="0"/>
              </a:spcBef>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while (true);</a:t>
            </a:r>
            <a:endParaRPr lang="en-US" sz="2400" dirty="0"/>
          </a:p>
          <a:p>
            <a:pPr>
              <a:buFont typeface="Wingdings" panose="05000000000000000000" pitchFamily="2" charset="2"/>
              <a:buChar char="§"/>
            </a:pPr>
            <a:r>
              <a:rPr lang="en-US" dirty="0" smtClean="0"/>
              <a:t>Solution does not enforce mutual exclusion.  Two or more processes may find flag = true, exit while loop, set flag to false, and enter CS</a:t>
            </a:r>
            <a:endParaRPr lang="en-US" dirty="0"/>
          </a:p>
          <a:p>
            <a:endParaRPr lang="en-US" dirty="0"/>
          </a:p>
        </p:txBody>
      </p:sp>
    </p:spTree>
    <p:extLst>
      <p:ext uri="{BB962C8B-B14F-4D97-AF65-F5344CB8AC3E}">
        <p14:creationId xmlns:p14="http://schemas.microsoft.com/office/powerpoint/2010/main" val="2239849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A Simple Idea For N </a:t>
            </a:r>
            <a:r>
              <a:rPr lang="en-US" dirty="0" smtClean="0"/>
              <a:t>Processes (cont.)</a:t>
            </a:r>
            <a:endParaRPr lang="en-US" dirty="0"/>
          </a:p>
        </p:txBody>
      </p:sp>
      <p:sp>
        <p:nvSpPr>
          <p:cNvPr id="3" name="Content Placeholder 2"/>
          <p:cNvSpPr>
            <a:spLocks noGrp="1"/>
          </p:cNvSpPr>
          <p:nvPr>
            <p:ph idx="1"/>
          </p:nvPr>
        </p:nvSpPr>
        <p:spPr>
          <a:xfrm>
            <a:off x="838200" y="1325562"/>
            <a:ext cx="10515600" cy="5532437"/>
          </a:xfrm>
        </p:spPr>
        <p:txBody>
          <a:bodyPr>
            <a:normAutofit fontScale="92500" lnSpcReduction="20000"/>
          </a:bodyPr>
          <a:lstStyle/>
          <a:p>
            <a:pPr>
              <a:buFont typeface="Wingdings" panose="05000000000000000000" pitchFamily="2" charset="2"/>
              <a:buChar char="§"/>
            </a:pPr>
            <a:r>
              <a:rPr lang="en-US" dirty="0" smtClean="0"/>
              <a:t>Problem with this solution</a:t>
            </a:r>
          </a:p>
          <a:p>
            <a:pPr lvl="1"/>
            <a:r>
              <a:rPr lang="en-US" dirty="0" smtClean="0"/>
              <a:t>Operations for testing value of flag and setting it to a specific value can be interrupted</a:t>
            </a:r>
          </a:p>
          <a:p>
            <a:pPr lvl="1"/>
            <a:r>
              <a:rPr lang="en-US" dirty="0" smtClean="0"/>
              <a:t>For this idea to work, these operations must be atomic (indivisible)</a:t>
            </a:r>
          </a:p>
          <a:p>
            <a:pPr lvl="1"/>
            <a:r>
              <a:rPr lang="en-US" dirty="0"/>
              <a:t>A “</a:t>
            </a:r>
            <a:r>
              <a:rPr lang="en-US" dirty="0" err="1"/>
              <a:t>test_and_set</a:t>
            </a:r>
            <a:r>
              <a:rPr lang="en-US" dirty="0"/>
              <a:t>” </a:t>
            </a:r>
            <a:r>
              <a:rPr lang="en-US" dirty="0" smtClean="0"/>
              <a:t>instruction is designed to meet this need</a:t>
            </a:r>
          </a:p>
          <a:p>
            <a:pPr>
              <a:buNone/>
              <a:tabLst>
                <a:tab pos="739775" algn="l"/>
                <a:tab pos="1020763" algn="l"/>
                <a:tab pos="1257300" algn="l"/>
              </a:tabLst>
            </a:pPr>
            <a:r>
              <a:rPr lang="en-US" altLang="en-US" dirty="0"/>
              <a:t>Definition:</a:t>
            </a:r>
            <a:endParaRPr lang="en-US" altLang="en-US" b="1" dirty="0">
              <a:solidFill>
                <a:srgbClr val="000000"/>
              </a:solidFill>
              <a:latin typeface="Courier New" panose="02070309020205020404" pitchFamily="49" charset="0"/>
              <a:cs typeface="Courier New" panose="02070309020205020404" pitchFamily="49" charset="0"/>
            </a:endParaRPr>
          </a:p>
          <a:p>
            <a:pPr>
              <a:buNone/>
              <a:tabLst>
                <a:tab pos="739775" algn="l"/>
                <a:tab pos="1020763" algn="l"/>
                <a:tab pos="1257300" algn="l"/>
              </a:tabLst>
            </a:pPr>
            <a:r>
              <a:rPr lang="en-US" altLang="en-US" b="1" dirty="0">
                <a:solidFill>
                  <a:srgbClr val="000000"/>
                </a:solidFill>
                <a:latin typeface="Courier New" panose="02070309020205020404" pitchFamily="49" charset="0"/>
                <a:cs typeface="Courier New" panose="02070309020205020404" pitchFamily="49" charset="0"/>
              </a:rPr>
              <a:t>  B</a:t>
            </a:r>
            <a:r>
              <a:rPr lang="en-US" altLang="en-US" b="1" dirty="0" smtClean="0">
                <a:solidFill>
                  <a:srgbClr val="000000"/>
                </a:solidFill>
                <a:latin typeface="Courier New" panose="02070309020205020404" pitchFamily="49" charset="0"/>
                <a:cs typeface="Courier New" panose="02070309020205020404" pitchFamily="49" charset="0"/>
              </a:rPr>
              <a:t>oolean </a:t>
            </a:r>
            <a:r>
              <a:rPr lang="en-US" altLang="en-US" b="1" dirty="0" err="1">
                <a:solidFill>
                  <a:srgbClr val="000000"/>
                </a:solidFill>
                <a:latin typeface="Courier New" panose="02070309020205020404" pitchFamily="49" charset="0"/>
                <a:cs typeface="Courier New" panose="02070309020205020404" pitchFamily="49" charset="0"/>
              </a:rPr>
              <a:t>test_and_set</a:t>
            </a:r>
            <a:r>
              <a:rPr lang="en-US" altLang="en-US" b="1" dirty="0">
                <a:solidFill>
                  <a:srgbClr val="000000"/>
                </a:solidFill>
                <a:latin typeface="Courier New" panose="02070309020205020404" pitchFamily="49" charset="0"/>
                <a:cs typeface="Courier New" panose="02070309020205020404" pitchFamily="49" charset="0"/>
              </a:rPr>
              <a:t> </a:t>
            </a:r>
            <a:r>
              <a:rPr lang="en-US" altLang="en-US" b="1" dirty="0" smtClean="0">
                <a:solidFill>
                  <a:srgbClr val="000000"/>
                </a:solidFill>
                <a:latin typeface="Courier New" panose="02070309020205020404" pitchFamily="49" charset="0"/>
                <a:cs typeface="Courier New" panose="02070309020205020404" pitchFamily="49" charset="0"/>
              </a:rPr>
              <a:t>(Boolean </a:t>
            </a:r>
            <a:r>
              <a:rPr lang="en-US" altLang="en-US" b="1" dirty="0">
                <a:solidFill>
                  <a:srgbClr val="000000"/>
                </a:solidFill>
                <a:latin typeface="Courier New" panose="02070309020205020404" pitchFamily="49" charset="0"/>
                <a:cs typeface="Courier New" panose="02070309020205020404" pitchFamily="49" charset="0"/>
              </a:rPr>
              <a:t>*target</a:t>
            </a:r>
            <a:r>
              <a:rPr lang="en-US" altLang="en-US" b="1" dirty="0" smtClean="0">
                <a:solidFill>
                  <a:srgbClr val="000000"/>
                </a:solidFill>
                <a:latin typeface="Courier New" panose="02070309020205020404" pitchFamily="49" charset="0"/>
                <a:cs typeface="Courier New" panose="02070309020205020404" pitchFamily="49" charset="0"/>
              </a:rPr>
              <a:t>){</a:t>
            </a:r>
            <a:endParaRPr lang="en-US" altLang="en-US" b="1" dirty="0">
              <a:solidFill>
                <a:srgbClr val="000000"/>
              </a:solidFill>
              <a:latin typeface="Courier New" panose="02070309020205020404" pitchFamily="49" charset="0"/>
              <a:cs typeface="Courier New" panose="02070309020205020404" pitchFamily="49" charset="0"/>
            </a:endParaRPr>
          </a:p>
          <a:p>
            <a:pPr>
              <a:buNone/>
              <a:tabLst>
                <a:tab pos="739775" algn="l"/>
                <a:tab pos="1020763" algn="l"/>
                <a:tab pos="1257300" algn="l"/>
              </a:tabLst>
            </a:pPr>
            <a:r>
              <a:rPr lang="en-US" altLang="en-US" b="1" dirty="0">
                <a:solidFill>
                  <a:srgbClr val="000000"/>
                </a:solidFill>
                <a:latin typeface="Courier New" panose="02070309020205020404" pitchFamily="49" charset="0"/>
                <a:cs typeface="Courier New" panose="02070309020205020404" pitchFamily="49" charset="0"/>
              </a:rPr>
              <a:t>     B</a:t>
            </a:r>
            <a:r>
              <a:rPr lang="en-US" altLang="en-US" b="1" dirty="0" smtClean="0">
                <a:solidFill>
                  <a:srgbClr val="000000"/>
                </a:solidFill>
                <a:latin typeface="Courier New" panose="02070309020205020404" pitchFamily="49" charset="0"/>
                <a:cs typeface="Courier New" panose="02070309020205020404" pitchFamily="49" charset="0"/>
              </a:rPr>
              <a:t>oolean </a:t>
            </a:r>
            <a:r>
              <a:rPr lang="en-US" altLang="en-US" b="1" dirty="0" err="1">
                <a:solidFill>
                  <a:srgbClr val="000000"/>
                </a:solidFill>
                <a:latin typeface="Courier New" panose="02070309020205020404" pitchFamily="49" charset="0"/>
                <a:cs typeface="Courier New" panose="02070309020205020404" pitchFamily="49" charset="0"/>
              </a:rPr>
              <a:t>rv</a:t>
            </a:r>
            <a:r>
              <a:rPr lang="en-US" altLang="en-US" b="1" dirty="0">
                <a:solidFill>
                  <a:srgbClr val="000000"/>
                </a:solidFill>
                <a:latin typeface="Courier New" panose="02070309020205020404" pitchFamily="49" charset="0"/>
                <a:cs typeface="Courier New" panose="02070309020205020404" pitchFamily="49" charset="0"/>
              </a:rPr>
              <a:t> = *target;</a:t>
            </a:r>
          </a:p>
          <a:p>
            <a:pPr>
              <a:buNone/>
              <a:tabLst>
                <a:tab pos="739775" algn="l"/>
                <a:tab pos="1020763" algn="l"/>
                <a:tab pos="1257300" algn="l"/>
              </a:tabLst>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b="1" dirty="0" smtClean="0">
                <a:solidFill>
                  <a:srgbClr val="000000"/>
                </a:solidFill>
                <a:latin typeface="Courier New" panose="02070309020205020404" pitchFamily="49" charset="0"/>
                <a:cs typeface="Courier New" panose="02070309020205020404" pitchFamily="49" charset="0"/>
              </a:rPr>
              <a:t>*</a:t>
            </a:r>
            <a:r>
              <a:rPr lang="en-US" altLang="en-US" b="1" dirty="0">
                <a:solidFill>
                  <a:srgbClr val="000000"/>
                </a:solidFill>
                <a:latin typeface="Courier New" panose="02070309020205020404" pitchFamily="49" charset="0"/>
                <a:cs typeface="Courier New" panose="02070309020205020404" pitchFamily="49" charset="0"/>
              </a:rPr>
              <a:t>target = TRUE;</a:t>
            </a:r>
          </a:p>
          <a:p>
            <a:pPr>
              <a:buNone/>
              <a:tabLst>
                <a:tab pos="739775" algn="l"/>
                <a:tab pos="1020763" algn="l"/>
                <a:tab pos="1257300" algn="l"/>
              </a:tabLst>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b="1" dirty="0" smtClean="0">
                <a:solidFill>
                  <a:srgbClr val="000000"/>
                </a:solidFill>
                <a:latin typeface="Courier New" panose="02070309020205020404" pitchFamily="49" charset="0"/>
                <a:cs typeface="Courier New" panose="02070309020205020404" pitchFamily="49" charset="0"/>
              </a:rPr>
              <a:t>return </a:t>
            </a:r>
            <a:r>
              <a:rPr lang="en-US" altLang="en-US" b="1" dirty="0" err="1">
                <a:solidFill>
                  <a:srgbClr val="000000"/>
                </a:solidFill>
                <a:latin typeface="Courier New" panose="02070309020205020404" pitchFamily="49" charset="0"/>
                <a:cs typeface="Courier New" panose="02070309020205020404" pitchFamily="49" charset="0"/>
              </a:rPr>
              <a:t>rv</a:t>
            </a:r>
            <a:r>
              <a:rPr lang="en-US" altLang="en-US" b="1" dirty="0">
                <a:solidFill>
                  <a:srgbClr val="000000"/>
                </a:solidFill>
                <a:latin typeface="Courier New" panose="02070309020205020404" pitchFamily="49" charset="0"/>
                <a:cs typeface="Courier New" panose="02070309020205020404" pitchFamily="49" charset="0"/>
              </a:rPr>
              <a:t>:</a:t>
            </a:r>
          </a:p>
          <a:p>
            <a:pPr>
              <a:buNone/>
              <a:tabLst>
                <a:tab pos="739775" algn="l"/>
                <a:tab pos="1020763" algn="l"/>
                <a:tab pos="1257300" algn="l"/>
              </a:tabLst>
            </a:pPr>
            <a:r>
              <a:rPr lang="en-US" altLang="en-US" b="1" dirty="0" smtClean="0">
                <a:solidFill>
                  <a:srgbClr val="000000"/>
                </a:solidFill>
                <a:latin typeface="Courier New" panose="02070309020205020404" pitchFamily="49" charset="0"/>
                <a:cs typeface="Courier New" panose="02070309020205020404" pitchFamily="49" charset="0"/>
              </a:rPr>
              <a:t>}</a:t>
            </a:r>
            <a:endParaRPr lang="en-US" altLang="en-US" dirty="0">
              <a:solidFill>
                <a:srgbClr val="0000FF"/>
              </a:solidFill>
            </a:endParaRPr>
          </a:p>
          <a:p>
            <a:pPr>
              <a:buFont typeface="Wingdings" panose="05000000000000000000" pitchFamily="2" charset="2"/>
              <a:buChar char="§"/>
            </a:pPr>
            <a:r>
              <a:rPr lang="en-US" dirty="0" smtClean="0"/>
              <a:t>Executed atomically</a:t>
            </a:r>
          </a:p>
          <a:p>
            <a:pPr>
              <a:buFont typeface="Wingdings" panose="05000000000000000000" pitchFamily="2" charset="2"/>
              <a:buChar char="§"/>
            </a:pPr>
            <a:r>
              <a:rPr lang="en-US" dirty="0" smtClean="0"/>
              <a:t>Returns the original value of passed parameter</a:t>
            </a:r>
          </a:p>
          <a:p>
            <a:pPr>
              <a:buFont typeface="Wingdings" panose="05000000000000000000" pitchFamily="2" charset="2"/>
              <a:buChar char="§"/>
            </a:pPr>
            <a:r>
              <a:rPr lang="en-US" dirty="0" smtClean="0"/>
              <a:t>Set new value of passed parameter to true</a:t>
            </a:r>
          </a:p>
          <a:p>
            <a:pPr lvl="1"/>
            <a:endParaRPr lang="en-US" dirty="0" smtClean="0"/>
          </a:p>
          <a:p>
            <a:endParaRPr lang="en-US" dirty="0"/>
          </a:p>
        </p:txBody>
      </p:sp>
    </p:spTree>
    <p:extLst>
      <p:ext uri="{BB962C8B-B14F-4D97-AF65-F5344CB8AC3E}">
        <p14:creationId xmlns:p14="http://schemas.microsoft.com/office/powerpoint/2010/main" val="814891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Using </a:t>
            </a:r>
            <a:r>
              <a:rPr lang="en-US" dirty="0" err="1" smtClean="0"/>
              <a:t>test_and_set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Shared Boolean variable lock, initialized to FALSE</a:t>
            </a:r>
          </a:p>
          <a:p>
            <a:r>
              <a:rPr lang="en-US" dirty="0" smtClean="0"/>
              <a:t>Solution</a:t>
            </a:r>
          </a:p>
          <a:p>
            <a:pPr marL="0" indent="0">
              <a:buFont typeface="Monotype Sorts" pitchFamily="-84" charset="2"/>
              <a:buNone/>
              <a:defRPr/>
            </a:pPr>
            <a:r>
              <a:rPr lang="en-US" altLang="en-US" b="1" dirty="0" smtClean="0">
                <a:solidFill>
                  <a:srgbClr val="000000"/>
                </a:solidFill>
                <a:latin typeface="Courier New" pitchFamily="49" charset="0"/>
                <a:cs typeface="Courier New" pitchFamily="49" charset="0"/>
              </a:rPr>
              <a:t>do </a:t>
            </a:r>
            <a:r>
              <a:rPr lang="en-US" altLang="en-US" b="1" dirty="0">
                <a:solidFill>
                  <a:srgbClr val="000000"/>
                </a:solidFill>
                <a:latin typeface="Courier New" pitchFamily="49" charset="0"/>
                <a:cs typeface="Courier New" pitchFamily="49" charset="0"/>
              </a:rPr>
              <a:t>{</a:t>
            </a:r>
            <a:br>
              <a:rPr lang="en-US" altLang="en-US" b="1" dirty="0">
                <a:solidFill>
                  <a:srgbClr val="000000"/>
                </a:solidFill>
                <a:latin typeface="Courier New" pitchFamily="49" charset="0"/>
                <a:cs typeface="Courier New" pitchFamily="49" charset="0"/>
              </a:rPr>
            </a:br>
            <a:r>
              <a:rPr lang="en-US" altLang="en-US" b="1" dirty="0">
                <a:solidFill>
                  <a:srgbClr val="000000"/>
                </a:solidFill>
                <a:latin typeface="Courier New" pitchFamily="49" charset="0"/>
                <a:cs typeface="Courier New" pitchFamily="49" charset="0"/>
              </a:rPr>
              <a:t>   </a:t>
            </a:r>
            <a:r>
              <a:rPr lang="en-US" altLang="en-US" b="1" dirty="0" smtClean="0">
                <a:solidFill>
                  <a:srgbClr val="000000"/>
                </a:solidFill>
                <a:latin typeface="Courier New" pitchFamily="49" charset="0"/>
                <a:cs typeface="Courier New" pitchFamily="49" charset="0"/>
              </a:rPr>
              <a:t>while </a:t>
            </a:r>
            <a:r>
              <a:rPr lang="en-US" altLang="en-US" b="1" dirty="0">
                <a:solidFill>
                  <a:srgbClr val="000000"/>
                </a:solidFill>
                <a:latin typeface="Courier New" pitchFamily="49" charset="0"/>
                <a:cs typeface="Courier New" pitchFamily="49" charset="0"/>
              </a:rPr>
              <a:t>(</a:t>
            </a:r>
            <a:r>
              <a:rPr lang="en-US" altLang="en-US" b="1" dirty="0" err="1">
                <a:solidFill>
                  <a:srgbClr val="000000"/>
                </a:solidFill>
                <a:latin typeface="Courier New" pitchFamily="49" charset="0"/>
                <a:cs typeface="Courier New" pitchFamily="49" charset="0"/>
              </a:rPr>
              <a:t>test_and_set</a:t>
            </a:r>
            <a:r>
              <a:rPr lang="en-US" altLang="en-US" b="1" dirty="0">
                <a:solidFill>
                  <a:srgbClr val="000000"/>
                </a:solidFill>
                <a:latin typeface="Courier New" pitchFamily="49" charset="0"/>
                <a:cs typeface="Courier New" pitchFamily="49" charset="0"/>
              </a:rPr>
              <a:t>(&amp;lock</a:t>
            </a:r>
            <a:r>
              <a:rPr lang="en-US" altLang="en-US" b="1" dirty="0" smtClean="0">
                <a:solidFill>
                  <a:srgbClr val="000000"/>
                </a:solidFill>
                <a:latin typeface="Courier New" pitchFamily="49" charset="0"/>
                <a:cs typeface="Courier New" pitchFamily="49" charset="0"/>
              </a:rPr>
              <a:t>)); /* condition not</a:t>
            </a:r>
          </a:p>
          <a:p>
            <a:pPr marL="0" indent="0">
              <a:buFont typeface="Monotype Sorts" pitchFamily="-84" charset="2"/>
              <a:buNone/>
              <a:defRPr/>
            </a:pPr>
            <a:r>
              <a:rPr lang="en-US" altLang="en-US" b="1" dirty="0" smtClean="0">
                <a:solidFill>
                  <a:srgbClr val="000000"/>
                </a:solidFill>
                <a:latin typeface="Courier New" pitchFamily="49" charset="0"/>
                <a:cs typeface="Courier New" pitchFamily="49" charset="0"/>
              </a:rPr>
              <a:t>      right, stay out, keep checking </a:t>
            </a:r>
            <a:r>
              <a:rPr lang="en-US" altLang="en-US" b="1" dirty="0">
                <a:solidFill>
                  <a:srgbClr val="000000"/>
                </a:solidFill>
                <a:latin typeface="Courier New" pitchFamily="49" charset="0"/>
                <a:cs typeface="Courier New" pitchFamily="49" charset="0"/>
              </a:rPr>
              <a:t>*/ </a:t>
            </a:r>
          </a:p>
          <a:p>
            <a:pPr marL="0" indent="0">
              <a:buFont typeface="Monotype Sorts" pitchFamily="-84" charset="2"/>
              <a:buNone/>
              <a:defRPr/>
            </a:pPr>
            <a:r>
              <a:rPr lang="en-US" altLang="en-US" b="1" dirty="0">
                <a:solidFill>
                  <a:srgbClr val="000000"/>
                </a:solidFill>
                <a:latin typeface="Courier New" pitchFamily="49" charset="0"/>
                <a:cs typeface="Courier New" pitchFamily="49" charset="0"/>
              </a:rPr>
              <a:t>   </a:t>
            </a:r>
            <a:r>
              <a:rPr lang="en-US" altLang="en-US" b="1" dirty="0" smtClean="0">
                <a:solidFill>
                  <a:srgbClr val="000000"/>
                </a:solidFill>
                <a:latin typeface="Courier New" pitchFamily="49" charset="0"/>
                <a:cs typeface="Courier New" pitchFamily="49" charset="0"/>
              </a:rPr>
              <a:t>&lt; </a:t>
            </a:r>
            <a:r>
              <a:rPr lang="en-US" altLang="en-US" b="1" dirty="0">
                <a:solidFill>
                  <a:srgbClr val="000000"/>
                </a:solidFill>
                <a:latin typeface="Courier New" pitchFamily="49" charset="0"/>
                <a:cs typeface="Courier New" pitchFamily="49" charset="0"/>
              </a:rPr>
              <a:t>critical section &gt;</a:t>
            </a:r>
          </a:p>
          <a:p>
            <a:pPr marL="0" indent="0">
              <a:buFont typeface="Monotype Sorts" pitchFamily="-84" charset="2"/>
              <a:buNone/>
              <a:defRPr/>
            </a:pPr>
            <a:r>
              <a:rPr lang="en-US" altLang="en-US" b="1" dirty="0">
                <a:solidFill>
                  <a:srgbClr val="000000"/>
                </a:solidFill>
                <a:latin typeface="Courier New" pitchFamily="49" charset="0"/>
                <a:cs typeface="Courier New" pitchFamily="49" charset="0"/>
              </a:rPr>
              <a:t>   </a:t>
            </a:r>
            <a:r>
              <a:rPr lang="en-US" altLang="en-US" b="1" dirty="0" smtClean="0">
                <a:solidFill>
                  <a:srgbClr val="000000"/>
                </a:solidFill>
                <a:latin typeface="Courier New" pitchFamily="49" charset="0"/>
                <a:cs typeface="Courier New" pitchFamily="49" charset="0"/>
              </a:rPr>
              <a:t>lock </a:t>
            </a:r>
            <a:r>
              <a:rPr lang="en-US" altLang="en-US" b="1" dirty="0">
                <a:solidFill>
                  <a:srgbClr val="000000"/>
                </a:solidFill>
                <a:latin typeface="Courier New" pitchFamily="49" charset="0"/>
                <a:cs typeface="Courier New" pitchFamily="49" charset="0"/>
              </a:rPr>
              <a:t>= false; </a:t>
            </a:r>
          </a:p>
          <a:p>
            <a:pPr marL="0" indent="0">
              <a:buFont typeface="Monotype Sorts" pitchFamily="-84" charset="2"/>
              <a:buNone/>
              <a:defRPr/>
            </a:pPr>
            <a:r>
              <a:rPr lang="en-US" altLang="en-US" b="1" dirty="0">
                <a:solidFill>
                  <a:srgbClr val="000000"/>
                </a:solidFill>
                <a:latin typeface="Courier New" pitchFamily="49" charset="0"/>
                <a:cs typeface="Courier New" pitchFamily="49" charset="0"/>
              </a:rPr>
              <a:t>   </a:t>
            </a:r>
            <a:r>
              <a:rPr lang="en-US" altLang="en-US" b="1" dirty="0" smtClean="0">
                <a:solidFill>
                  <a:srgbClr val="000000"/>
                </a:solidFill>
                <a:latin typeface="Courier New" pitchFamily="49" charset="0"/>
                <a:cs typeface="Courier New" pitchFamily="49" charset="0"/>
              </a:rPr>
              <a:t>&lt; </a:t>
            </a:r>
            <a:r>
              <a:rPr lang="en-US" altLang="en-US" b="1" dirty="0">
                <a:solidFill>
                  <a:srgbClr val="000000"/>
                </a:solidFill>
                <a:latin typeface="Courier New" pitchFamily="49" charset="0"/>
                <a:cs typeface="Courier New" pitchFamily="49" charset="0"/>
              </a:rPr>
              <a:t>remainder section &gt;</a:t>
            </a:r>
            <a:r>
              <a:rPr lang="en-US" altLang="en-US" b="1" dirty="0" smtClean="0">
                <a:solidFill>
                  <a:srgbClr val="000000"/>
                </a:solidFill>
                <a:latin typeface="Courier New" pitchFamily="49" charset="0"/>
                <a:cs typeface="Courier New" pitchFamily="49" charset="0"/>
              </a:rPr>
              <a:t> </a:t>
            </a:r>
            <a:endParaRPr lang="en-US" altLang="en-US" b="1" dirty="0">
              <a:solidFill>
                <a:srgbClr val="000000"/>
              </a:solidFill>
              <a:latin typeface="Courier New" pitchFamily="49" charset="0"/>
              <a:cs typeface="Courier New" pitchFamily="49" charset="0"/>
            </a:endParaRPr>
          </a:p>
          <a:p>
            <a:pPr marL="0" indent="0">
              <a:buFont typeface="Monotype Sorts" pitchFamily="-84" charset="2"/>
              <a:buNone/>
              <a:defRPr/>
            </a:pPr>
            <a:r>
              <a:rPr lang="en-US" altLang="en-US" b="1" dirty="0" smtClean="0">
                <a:solidFill>
                  <a:srgbClr val="000000"/>
                </a:solidFill>
                <a:latin typeface="Courier New" pitchFamily="49" charset="0"/>
                <a:cs typeface="Courier New" pitchFamily="49" charset="0"/>
              </a:rPr>
              <a:t>} </a:t>
            </a:r>
            <a:r>
              <a:rPr lang="en-US" altLang="en-US" b="1" dirty="0">
                <a:solidFill>
                  <a:srgbClr val="000000"/>
                </a:solidFill>
                <a:latin typeface="Courier New" pitchFamily="49" charset="0"/>
                <a:cs typeface="Courier New" pitchFamily="49" charset="0"/>
              </a:rPr>
              <a:t>while (true); </a:t>
            </a:r>
            <a:endParaRPr lang="en-US" dirty="0"/>
          </a:p>
        </p:txBody>
      </p:sp>
    </p:spTree>
    <p:extLst>
      <p:ext uri="{BB962C8B-B14F-4D97-AF65-F5344CB8AC3E}">
        <p14:creationId xmlns:p14="http://schemas.microsoft.com/office/powerpoint/2010/main" val="3190338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Bounded-waiting Mutual Exclusion with </a:t>
            </a:r>
            <a:r>
              <a:rPr lang="en-US" dirty="0" err="1" smtClean="0"/>
              <a:t>test_and_set</a:t>
            </a:r>
            <a:r>
              <a:rPr lang="en-US" dirty="0" smtClean="0"/>
              <a:t>()</a:t>
            </a:r>
            <a:endParaRPr lang="en-US" dirty="0"/>
          </a:p>
        </p:txBody>
      </p:sp>
      <p:sp>
        <p:nvSpPr>
          <p:cNvPr id="3" name="Content Placeholder 2"/>
          <p:cNvSpPr>
            <a:spLocks noGrp="1"/>
          </p:cNvSpPr>
          <p:nvPr>
            <p:ph idx="1"/>
          </p:nvPr>
        </p:nvSpPr>
        <p:spPr>
          <a:xfrm>
            <a:off x="838200" y="1325562"/>
            <a:ext cx="10515600" cy="5532437"/>
          </a:xfrm>
        </p:spPr>
        <p:txBody>
          <a:bodyPr>
            <a:normAutofit fontScale="92500" lnSpcReduction="10000"/>
          </a:bodyPr>
          <a:lstStyle/>
          <a:p>
            <a:pPr>
              <a:buFont typeface="Wingdings" panose="05000000000000000000" pitchFamily="2" charset="2"/>
              <a:buChar char="§"/>
            </a:pPr>
            <a:r>
              <a:rPr lang="en-US" dirty="0"/>
              <a:t>Given processes P</a:t>
            </a:r>
            <a:r>
              <a:rPr lang="en-US" baseline="-25000" dirty="0"/>
              <a:t>0</a:t>
            </a:r>
            <a:r>
              <a:rPr lang="en-US" dirty="0"/>
              <a:t>, P</a:t>
            </a:r>
            <a:r>
              <a:rPr lang="en-US" baseline="-25000" dirty="0"/>
              <a:t>1</a:t>
            </a:r>
            <a:r>
              <a:rPr lang="en-US" dirty="0"/>
              <a:t>,and </a:t>
            </a:r>
            <a:r>
              <a:rPr lang="en-US" dirty="0" smtClean="0"/>
              <a:t>P</a:t>
            </a:r>
            <a:r>
              <a:rPr lang="en-US" baseline="-25000" dirty="0" smtClean="0"/>
              <a:t>n-1</a:t>
            </a:r>
            <a:r>
              <a:rPr lang="en-US" dirty="0" smtClean="0"/>
              <a:t> ; lock is a shared variable initialized to false</a:t>
            </a:r>
            <a:endParaRPr lang="en-US" altLang="en-US" b="1" dirty="0" smtClean="0">
              <a:latin typeface="Courier New" panose="02070309020205020404" pitchFamily="49" charset="0"/>
              <a:cs typeface="Courier New" panose="02070309020205020404" pitchFamily="49" charset="0"/>
            </a:endParaRPr>
          </a:p>
          <a:p>
            <a:pPr marL="0" indent="0">
              <a:spcBef>
                <a:spcPts val="0"/>
              </a:spcBef>
              <a:buFont typeface="Monotype Sorts" pitchFamily="-84" charset="2"/>
              <a:buNone/>
            </a:pPr>
            <a:r>
              <a:rPr lang="en-US" altLang="en-US" sz="2600" b="1" dirty="0" smtClean="0">
                <a:latin typeface="Courier New" panose="02070309020205020404" pitchFamily="49" charset="0"/>
                <a:cs typeface="Courier New" panose="02070309020205020404" pitchFamily="49" charset="0"/>
              </a:rPr>
              <a:t>Code for </a:t>
            </a:r>
            <a:r>
              <a:rPr lang="en-US" sz="2400" dirty="0" smtClean="0"/>
              <a:t>P</a:t>
            </a:r>
            <a:r>
              <a:rPr lang="en-US" sz="2400" baseline="-25000" dirty="0" smtClean="0"/>
              <a:t>i</a:t>
            </a:r>
            <a:r>
              <a:rPr lang="en-US" altLang="en-US" sz="2600" b="1" dirty="0" smtClean="0">
                <a:latin typeface="Courier New" panose="02070309020205020404" pitchFamily="49" charset="0"/>
                <a:cs typeface="Courier New" panose="02070309020205020404" pitchFamily="49" charset="0"/>
              </a:rPr>
              <a:t>:</a:t>
            </a:r>
          </a:p>
          <a:p>
            <a:pPr marL="0" indent="0">
              <a:spcBef>
                <a:spcPts val="0"/>
              </a:spcBef>
              <a:buFont typeface="Monotype Sorts" pitchFamily="-84" charset="2"/>
              <a:buNone/>
            </a:pPr>
            <a:r>
              <a:rPr lang="en-US" altLang="en-US" sz="2600" b="1" dirty="0" smtClean="0">
                <a:latin typeface="Courier New" panose="02070309020205020404" pitchFamily="49" charset="0"/>
                <a:cs typeface="Courier New" panose="02070309020205020404" pitchFamily="49" charset="0"/>
              </a:rPr>
              <a:t>do </a:t>
            </a:r>
            <a:r>
              <a:rPr lang="en-US" altLang="en-US" sz="2600" b="1" dirty="0">
                <a:latin typeface="Courier New" panose="02070309020205020404" pitchFamily="49" charset="0"/>
                <a:cs typeface="Courier New" panose="02070309020205020404" pitchFamily="49" charset="0"/>
              </a:rPr>
              <a:t>{</a:t>
            </a:r>
            <a:br>
              <a:rPr lang="en-US" altLang="en-US" sz="2600" b="1" dirty="0">
                <a:latin typeface="Courier New" panose="02070309020205020404" pitchFamily="49" charset="0"/>
                <a:cs typeface="Courier New" panose="02070309020205020404" pitchFamily="49" charset="0"/>
              </a:rPr>
            </a:br>
            <a:r>
              <a:rPr lang="en-US" altLang="en-US" sz="2600" b="1" dirty="0">
                <a:latin typeface="Courier New" panose="02070309020205020404" pitchFamily="49" charset="0"/>
                <a:cs typeface="Courier New" panose="02070309020205020404" pitchFamily="49" charset="0"/>
              </a:rPr>
              <a:t>   waiting[</a:t>
            </a:r>
            <a:r>
              <a:rPr lang="en-US" altLang="en-US" sz="2600" b="1" dirty="0" err="1">
                <a:latin typeface="Courier New" panose="02070309020205020404" pitchFamily="49" charset="0"/>
                <a:cs typeface="Courier New" panose="02070309020205020404" pitchFamily="49" charset="0"/>
              </a:rPr>
              <a:t>i</a:t>
            </a:r>
            <a:r>
              <a:rPr lang="en-US" altLang="en-US" sz="2600" b="1" dirty="0">
                <a:latin typeface="Courier New" panose="02070309020205020404" pitchFamily="49" charset="0"/>
                <a:cs typeface="Courier New" panose="02070309020205020404" pitchFamily="49" charset="0"/>
              </a:rPr>
              <a:t>] = true;</a:t>
            </a:r>
            <a:br>
              <a:rPr lang="en-US" altLang="en-US" sz="2600" b="1" dirty="0">
                <a:latin typeface="Courier New" panose="02070309020205020404" pitchFamily="49" charset="0"/>
                <a:cs typeface="Courier New" panose="02070309020205020404" pitchFamily="49" charset="0"/>
              </a:rPr>
            </a:br>
            <a:r>
              <a:rPr lang="en-US" altLang="en-US" sz="2600" b="1" dirty="0">
                <a:latin typeface="Courier New" panose="02070309020205020404" pitchFamily="49" charset="0"/>
                <a:cs typeface="Courier New" panose="02070309020205020404" pitchFamily="49" charset="0"/>
              </a:rPr>
              <a:t>   key = true;</a:t>
            </a:r>
            <a:br>
              <a:rPr lang="en-US" altLang="en-US" sz="2600" b="1" dirty="0">
                <a:latin typeface="Courier New" panose="02070309020205020404" pitchFamily="49" charset="0"/>
                <a:cs typeface="Courier New" panose="02070309020205020404" pitchFamily="49" charset="0"/>
              </a:rPr>
            </a:br>
            <a:r>
              <a:rPr lang="en-US" altLang="en-US" sz="2600" b="1" dirty="0">
                <a:latin typeface="Courier New" panose="02070309020205020404" pitchFamily="49" charset="0"/>
                <a:cs typeface="Courier New" panose="02070309020205020404" pitchFamily="49" charset="0"/>
              </a:rPr>
              <a:t>   while (waiting[</a:t>
            </a:r>
            <a:r>
              <a:rPr lang="en-US" altLang="en-US" sz="2600" b="1" dirty="0" err="1">
                <a:latin typeface="Courier New" panose="02070309020205020404" pitchFamily="49" charset="0"/>
                <a:cs typeface="Courier New" panose="02070309020205020404" pitchFamily="49" charset="0"/>
              </a:rPr>
              <a:t>i</a:t>
            </a:r>
            <a:r>
              <a:rPr lang="en-US" altLang="en-US" sz="2600" b="1" dirty="0">
                <a:latin typeface="Courier New" panose="02070309020205020404" pitchFamily="49" charset="0"/>
                <a:cs typeface="Courier New" panose="02070309020205020404" pitchFamily="49" charset="0"/>
              </a:rPr>
              <a:t>] &amp;&amp; key) </a:t>
            </a:r>
          </a:p>
          <a:p>
            <a:pPr marL="0" indent="0">
              <a:spcBef>
                <a:spcPts val="0"/>
              </a:spcBef>
              <a:buFont typeface="Monotype Sorts" pitchFamily="-84" charset="2"/>
              <a:buNone/>
            </a:pPr>
            <a:r>
              <a:rPr lang="en-US" altLang="en-US" sz="2600" b="1" dirty="0">
                <a:latin typeface="Courier New" panose="02070309020205020404" pitchFamily="49" charset="0"/>
                <a:cs typeface="Courier New" panose="02070309020205020404" pitchFamily="49" charset="0"/>
              </a:rPr>
              <a:t>      key = </a:t>
            </a:r>
            <a:r>
              <a:rPr lang="en-US" altLang="en-US" sz="2600" b="1" dirty="0" err="1">
                <a:latin typeface="Courier New" panose="02070309020205020404" pitchFamily="49" charset="0"/>
                <a:cs typeface="Courier New" panose="02070309020205020404" pitchFamily="49" charset="0"/>
              </a:rPr>
              <a:t>test_and_set</a:t>
            </a:r>
            <a:r>
              <a:rPr lang="en-US" altLang="en-US" sz="2600" b="1" dirty="0">
                <a:latin typeface="Courier New" panose="02070309020205020404" pitchFamily="49" charset="0"/>
                <a:cs typeface="Courier New" panose="02070309020205020404" pitchFamily="49" charset="0"/>
              </a:rPr>
              <a:t>(&amp;lock); </a:t>
            </a:r>
          </a:p>
          <a:p>
            <a:pPr marL="0" indent="0">
              <a:spcBef>
                <a:spcPts val="0"/>
              </a:spcBef>
              <a:buFont typeface="Monotype Sorts" pitchFamily="-84" charset="2"/>
              <a:buNone/>
            </a:pPr>
            <a:r>
              <a:rPr lang="en-US" altLang="en-US" sz="2600" b="1" dirty="0">
                <a:latin typeface="Courier New" panose="02070309020205020404" pitchFamily="49" charset="0"/>
                <a:cs typeface="Courier New" panose="02070309020205020404" pitchFamily="49" charset="0"/>
              </a:rPr>
              <a:t>   waiting[</a:t>
            </a:r>
            <a:r>
              <a:rPr lang="en-US" altLang="en-US" sz="2600" b="1" dirty="0" err="1">
                <a:latin typeface="Courier New" panose="02070309020205020404" pitchFamily="49" charset="0"/>
                <a:cs typeface="Courier New" panose="02070309020205020404" pitchFamily="49" charset="0"/>
              </a:rPr>
              <a:t>i</a:t>
            </a:r>
            <a:r>
              <a:rPr lang="en-US" altLang="en-US" sz="2600" b="1" dirty="0">
                <a:latin typeface="Courier New" panose="02070309020205020404" pitchFamily="49" charset="0"/>
                <a:cs typeface="Courier New" panose="02070309020205020404" pitchFamily="49" charset="0"/>
              </a:rPr>
              <a:t>] = false; </a:t>
            </a:r>
          </a:p>
          <a:p>
            <a:pPr marL="0" indent="0">
              <a:spcBef>
                <a:spcPts val="0"/>
              </a:spcBef>
              <a:buFont typeface="Monotype Sorts" pitchFamily="-84" charset="2"/>
              <a:buNone/>
            </a:pPr>
            <a:r>
              <a:rPr lang="en-US" altLang="en-US" sz="2600" b="1" dirty="0">
                <a:latin typeface="Courier New" panose="02070309020205020404" pitchFamily="49" charset="0"/>
                <a:cs typeface="Courier New" panose="02070309020205020404" pitchFamily="49" charset="0"/>
              </a:rPr>
              <a:t>   &lt;</a:t>
            </a:r>
            <a:r>
              <a:rPr lang="en-US" altLang="en-US" sz="2600" b="1" dirty="0" smtClean="0">
                <a:latin typeface="Courier New" panose="02070309020205020404" pitchFamily="49" charset="0"/>
                <a:cs typeface="Courier New" panose="02070309020205020404" pitchFamily="49" charset="0"/>
              </a:rPr>
              <a:t> </a:t>
            </a:r>
            <a:r>
              <a:rPr lang="en-US" altLang="en-US" sz="2600" b="1" dirty="0">
                <a:latin typeface="Courier New" panose="02070309020205020404" pitchFamily="49" charset="0"/>
                <a:cs typeface="Courier New" panose="02070309020205020404" pitchFamily="49" charset="0"/>
              </a:rPr>
              <a:t>critical section &gt;</a:t>
            </a:r>
            <a:r>
              <a:rPr lang="en-US" altLang="en-US" sz="2600" b="1" dirty="0" smtClean="0">
                <a:latin typeface="Courier New" panose="02070309020205020404" pitchFamily="49" charset="0"/>
                <a:cs typeface="Courier New" panose="02070309020205020404" pitchFamily="49" charset="0"/>
              </a:rPr>
              <a:t> </a:t>
            </a:r>
            <a:endParaRPr lang="en-US" altLang="en-US" sz="2600" b="1" dirty="0">
              <a:latin typeface="Courier New" panose="02070309020205020404" pitchFamily="49" charset="0"/>
              <a:cs typeface="Courier New" panose="02070309020205020404" pitchFamily="49" charset="0"/>
            </a:endParaRPr>
          </a:p>
          <a:p>
            <a:pPr marL="0" indent="0">
              <a:spcBef>
                <a:spcPts val="0"/>
              </a:spcBef>
              <a:buFont typeface="Monotype Sorts" pitchFamily="-84" charset="2"/>
              <a:buNone/>
            </a:pPr>
            <a:r>
              <a:rPr lang="en-US" altLang="en-US" sz="2600" b="1" dirty="0">
                <a:latin typeface="Courier New" panose="02070309020205020404" pitchFamily="49" charset="0"/>
                <a:cs typeface="Courier New" panose="02070309020205020404" pitchFamily="49" charset="0"/>
              </a:rPr>
              <a:t>   j = (</a:t>
            </a:r>
            <a:r>
              <a:rPr lang="en-US" altLang="en-US" sz="2600" b="1" dirty="0" err="1">
                <a:latin typeface="Courier New" panose="02070309020205020404" pitchFamily="49" charset="0"/>
                <a:cs typeface="Courier New" panose="02070309020205020404" pitchFamily="49" charset="0"/>
              </a:rPr>
              <a:t>i</a:t>
            </a:r>
            <a:r>
              <a:rPr lang="en-US" altLang="en-US" sz="2600" b="1" dirty="0">
                <a:latin typeface="Courier New" panose="02070309020205020404" pitchFamily="49" charset="0"/>
                <a:cs typeface="Courier New" panose="02070309020205020404" pitchFamily="49" charset="0"/>
              </a:rPr>
              <a:t> + 1) % n; </a:t>
            </a:r>
          </a:p>
          <a:p>
            <a:pPr marL="0" indent="0">
              <a:spcBef>
                <a:spcPts val="0"/>
              </a:spcBef>
              <a:buFont typeface="Monotype Sorts" pitchFamily="-84" charset="2"/>
              <a:buNone/>
            </a:pPr>
            <a:r>
              <a:rPr lang="en-US" altLang="en-US" sz="2600" b="1" dirty="0">
                <a:latin typeface="Courier New" panose="02070309020205020404" pitchFamily="49" charset="0"/>
                <a:cs typeface="Courier New" panose="02070309020205020404" pitchFamily="49" charset="0"/>
              </a:rPr>
              <a:t>   while ((j != </a:t>
            </a:r>
            <a:r>
              <a:rPr lang="en-US" altLang="en-US" sz="2600" b="1" dirty="0" err="1">
                <a:latin typeface="Courier New" panose="02070309020205020404" pitchFamily="49" charset="0"/>
                <a:cs typeface="Courier New" panose="02070309020205020404" pitchFamily="49" charset="0"/>
              </a:rPr>
              <a:t>i</a:t>
            </a:r>
            <a:r>
              <a:rPr lang="en-US" altLang="en-US" sz="2600" b="1" dirty="0">
                <a:latin typeface="Courier New" panose="02070309020205020404" pitchFamily="49" charset="0"/>
                <a:cs typeface="Courier New" panose="02070309020205020404" pitchFamily="49" charset="0"/>
              </a:rPr>
              <a:t>) &amp;&amp; !waiting[j]) </a:t>
            </a:r>
            <a:r>
              <a:rPr lang="en-US" altLang="en-US" sz="2600" b="1" dirty="0" smtClean="0">
                <a:latin typeface="Courier New" panose="02070309020205020404" pitchFamily="49" charset="0"/>
                <a:cs typeface="Courier New" panose="02070309020205020404" pitchFamily="49" charset="0"/>
              </a:rPr>
              <a:t>/* find next waiting</a:t>
            </a:r>
            <a:endParaRPr lang="en-US" altLang="en-US" sz="2600" b="1" dirty="0">
              <a:latin typeface="Courier New" panose="02070309020205020404" pitchFamily="49" charset="0"/>
              <a:cs typeface="Courier New" panose="02070309020205020404" pitchFamily="49" charset="0"/>
            </a:endParaRPr>
          </a:p>
          <a:p>
            <a:pPr marL="0" indent="0">
              <a:spcBef>
                <a:spcPts val="0"/>
              </a:spcBef>
              <a:buFont typeface="Monotype Sorts" pitchFamily="-84" charset="2"/>
              <a:buNone/>
            </a:pPr>
            <a:r>
              <a:rPr lang="en-US" altLang="en-US" sz="2600" b="1" dirty="0">
                <a:latin typeface="Courier New" panose="02070309020205020404" pitchFamily="49" charset="0"/>
                <a:cs typeface="Courier New" panose="02070309020205020404" pitchFamily="49" charset="0"/>
              </a:rPr>
              <a:t>      j = (j + 1) % n; </a:t>
            </a:r>
            <a:r>
              <a:rPr lang="en-US" altLang="en-US" sz="2600" b="1" dirty="0" smtClean="0">
                <a:latin typeface="Courier New" panose="02070309020205020404" pitchFamily="49" charset="0"/>
                <a:cs typeface="Courier New" panose="02070309020205020404" pitchFamily="49" charset="0"/>
              </a:rPr>
              <a:t>  /* process &amp; pass lock to it */</a:t>
            </a:r>
            <a:endParaRPr lang="en-US" altLang="en-US" sz="2600" b="1" dirty="0">
              <a:latin typeface="Courier New" panose="02070309020205020404" pitchFamily="49" charset="0"/>
              <a:cs typeface="Courier New" panose="02070309020205020404" pitchFamily="49" charset="0"/>
            </a:endParaRPr>
          </a:p>
          <a:p>
            <a:pPr marL="0" indent="0">
              <a:spcBef>
                <a:spcPts val="0"/>
              </a:spcBef>
              <a:buFont typeface="Monotype Sorts" pitchFamily="-84" charset="2"/>
              <a:buNone/>
            </a:pPr>
            <a:r>
              <a:rPr lang="en-US" altLang="en-US" sz="2600" b="1" dirty="0">
                <a:latin typeface="Courier New" panose="02070309020205020404" pitchFamily="49" charset="0"/>
                <a:cs typeface="Courier New" panose="02070309020205020404" pitchFamily="49" charset="0"/>
              </a:rPr>
              <a:t>   if (j == </a:t>
            </a:r>
            <a:r>
              <a:rPr lang="en-US" altLang="en-US" sz="2600" b="1" dirty="0" err="1">
                <a:latin typeface="Courier New" panose="02070309020205020404" pitchFamily="49" charset="0"/>
                <a:cs typeface="Courier New" panose="02070309020205020404" pitchFamily="49" charset="0"/>
              </a:rPr>
              <a:t>i</a:t>
            </a:r>
            <a:r>
              <a:rPr lang="en-US" altLang="en-US" sz="2600" b="1" dirty="0">
                <a:latin typeface="Courier New" panose="02070309020205020404" pitchFamily="49" charset="0"/>
                <a:cs typeface="Courier New" panose="02070309020205020404" pitchFamily="49" charset="0"/>
              </a:rPr>
              <a:t>) </a:t>
            </a:r>
          </a:p>
          <a:p>
            <a:pPr marL="0" indent="0">
              <a:spcBef>
                <a:spcPts val="0"/>
              </a:spcBef>
              <a:buFont typeface="Monotype Sorts" pitchFamily="-84" charset="2"/>
              <a:buNone/>
            </a:pPr>
            <a:r>
              <a:rPr lang="en-US" altLang="en-US" sz="2600" b="1" dirty="0">
                <a:latin typeface="Courier New" panose="02070309020205020404" pitchFamily="49" charset="0"/>
                <a:cs typeface="Courier New" panose="02070309020205020404" pitchFamily="49" charset="0"/>
              </a:rPr>
              <a:t>      lock = false; </a:t>
            </a:r>
          </a:p>
          <a:p>
            <a:pPr marL="0" indent="0">
              <a:spcBef>
                <a:spcPts val="0"/>
              </a:spcBef>
              <a:buFont typeface="Monotype Sorts" pitchFamily="-84" charset="2"/>
              <a:buNone/>
            </a:pPr>
            <a:r>
              <a:rPr lang="en-US" altLang="en-US" sz="2600" b="1" dirty="0">
                <a:latin typeface="Courier New" panose="02070309020205020404" pitchFamily="49" charset="0"/>
                <a:cs typeface="Courier New" panose="02070309020205020404" pitchFamily="49" charset="0"/>
              </a:rPr>
              <a:t>   else </a:t>
            </a:r>
          </a:p>
          <a:p>
            <a:pPr marL="0" indent="0">
              <a:spcBef>
                <a:spcPts val="0"/>
              </a:spcBef>
              <a:buFont typeface="Monotype Sorts" pitchFamily="-84" charset="2"/>
              <a:buNone/>
            </a:pPr>
            <a:r>
              <a:rPr lang="en-US" altLang="en-US" sz="2600" b="1" dirty="0">
                <a:latin typeface="Courier New" panose="02070309020205020404" pitchFamily="49" charset="0"/>
                <a:cs typeface="Courier New" panose="02070309020205020404" pitchFamily="49" charset="0"/>
              </a:rPr>
              <a:t>      waiting[j] = false; </a:t>
            </a:r>
          </a:p>
          <a:p>
            <a:pPr marL="0" indent="0">
              <a:spcBef>
                <a:spcPts val="0"/>
              </a:spcBef>
              <a:buFont typeface="Monotype Sorts" pitchFamily="-84" charset="2"/>
              <a:buNone/>
            </a:pPr>
            <a:r>
              <a:rPr lang="en-US" altLang="en-US" sz="2600" b="1" dirty="0">
                <a:latin typeface="Courier New" panose="02070309020205020404" pitchFamily="49" charset="0"/>
                <a:cs typeface="Courier New" panose="02070309020205020404" pitchFamily="49" charset="0"/>
              </a:rPr>
              <a:t>   &lt;</a:t>
            </a:r>
            <a:r>
              <a:rPr lang="en-US" altLang="en-US" sz="2600" b="1" dirty="0" smtClean="0">
                <a:latin typeface="Courier New" panose="02070309020205020404" pitchFamily="49" charset="0"/>
                <a:cs typeface="Courier New" panose="02070309020205020404" pitchFamily="49" charset="0"/>
              </a:rPr>
              <a:t> </a:t>
            </a:r>
            <a:r>
              <a:rPr lang="en-US" altLang="en-US" sz="2600" b="1" dirty="0">
                <a:latin typeface="Courier New" panose="02070309020205020404" pitchFamily="49" charset="0"/>
                <a:cs typeface="Courier New" panose="02070309020205020404" pitchFamily="49" charset="0"/>
              </a:rPr>
              <a:t>remainder section &gt;</a:t>
            </a:r>
            <a:r>
              <a:rPr lang="en-US" altLang="en-US" sz="2600" b="1" dirty="0" smtClean="0">
                <a:latin typeface="Courier New" panose="02070309020205020404" pitchFamily="49" charset="0"/>
                <a:cs typeface="Courier New" panose="02070309020205020404" pitchFamily="49" charset="0"/>
              </a:rPr>
              <a:t> </a:t>
            </a:r>
            <a:endParaRPr lang="en-US" altLang="en-US" sz="2600" b="1" dirty="0">
              <a:latin typeface="Courier New" panose="02070309020205020404" pitchFamily="49" charset="0"/>
              <a:cs typeface="Courier New" panose="02070309020205020404" pitchFamily="49" charset="0"/>
            </a:endParaRPr>
          </a:p>
          <a:p>
            <a:pPr marL="0" indent="0">
              <a:spcBef>
                <a:spcPts val="0"/>
              </a:spcBef>
              <a:buFont typeface="Monotype Sorts" pitchFamily="-84" charset="2"/>
              <a:buNone/>
            </a:pPr>
            <a:r>
              <a:rPr lang="en-US" altLang="en-US" sz="2600" b="1" dirty="0">
                <a:latin typeface="Courier New" panose="02070309020205020404" pitchFamily="49" charset="0"/>
                <a:cs typeface="Courier New" panose="02070309020205020404" pitchFamily="49" charset="0"/>
              </a:rPr>
              <a:t>} while (true); </a:t>
            </a:r>
          </a:p>
          <a:p>
            <a:pPr marL="0" indent="0">
              <a:buNone/>
            </a:pPr>
            <a:endParaRPr lang="en-US" dirty="0"/>
          </a:p>
        </p:txBody>
      </p:sp>
    </p:spTree>
    <p:extLst>
      <p:ext uri="{BB962C8B-B14F-4D97-AF65-F5344CB8AC3E}">
        <p14:creationId xmlns:p14="http://schemas.microsoft.com/office/powerpoint/2010/main" val="2672737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4413"/>
          </a:xfrm>
        </p:spPr>
        <p:txBody>
          <a:bodyPr/>
          <a:lstStyle/>
          <a:p>
            <a:r>
              <a:rPr lang="en-US" dirty="0" err="1" smtClean="0"/>
              <a:t>Mutex</a:t>
            </a:r>
            <a:r>
              <a:rPr lang="en-US" dirty="0" smtClean="0"/>
              <a:t> Lock</a:t>
            </a:r>
            <a:endParaRPr lang="en-US" dirty="0"/>
          </a:p>
        </p:txBody>
      </p:sp>
      <p:sp>
        <p:nvSpPr>
          <p:cNvPr id="3" name="Content Placeholder 2"/>
          <p:cNvSpPr>
            <a:spLocks noGrp="1"/>
          </p:cNvSpPr>
          <p:nvPr>
            <p:ph idx="1"/>
          </p:nvPr>
        </p:nvSpPr>
        <p:spPr>
          <a:xfrm>
            <a:off x="838200" y="1289538"/>
            <a:ext cx="10515600" cy="5275385"/>
          </a:xfrm>
        </p:spPr>
        <p:txBody>
          <a:bodyPr/>
          <a:lstStyle/>
          <a:p>
            <a:pPr>
              <a:buFont typeface="Wingdings" panose="05000000000000000000" pitchFamily="2" charset="2"/>
              <a:buChar char="§"/>
            </a:pPr>
            <a:r>
              <a:rPr lang="en-US" sz="3200" dirty="0" smtClean="0"/>
              <a:t>Previous solution is complicated and generally inaccessible to application programmers</a:t>
            </a:r>
          </a:p>
          <a:p>
            <a:pPr>
              <a:buFont typeface="Wingdings" panose="05000000000000000000" pitchFamily="2" charset="2"/>
              <a:buChar char="§"/>
            </a:pPr>
            <a:r>
              <a:rPr lang="en-US" sz="3200" dirty="0" smtClean="0"/>
              <a:t>OS designers build software tools to solve CS problem</a:t>
            </a:r>
          </a:p>
          <a:p>
            <a:pPr>
              <a:buFont typeface="Wingdings" panose="05000000000000000000" pitchFamily="2" charset="2"/>
              <a:buChar char="§"/>
            </a:pPr>
            <a:r>
              <a:rPr lang="en-US" sz="3200" dirty="0" smtClean="0"/>
              <a:t>The simplest is </a:t>
            </a:r>
            <a:r>
              <a:rPr lang="en-US" sz="3200" dirty="0" err="1" smtClean="0"/>
              <a:t>mutex</a:t>
            </a:r>
            <a:r>
              <a:rPr lang="en-US" sz="3200" dirty="0" smtClean="0"/>
              <a:t> lock</a:t>
            </a:r>
          </a:p>
          <a:p>
            <a:pPr lvl="1"/>
            <a:r>
              <a:rPr lang="en-US" sz="2800" dirty="0" smtClean="0"/>
              <a:t>CS is protected using acquire() and release(), which are defined based on a Boolean variable that indicates if lock is available or not</a:t>
            </a:r>
          </a:p>
          <a:p>
            <a:pPr lvl="1"/>
            <a:r>
              <a:rPr lang="en-US" sz="2800" dirty="0" smtClean="0"/>
              <a:t>Calls to acquire() and release() must be atomic, usually implemented via hardware </a:t>
            </a:r>
            <a:r>
              <a:rPr lang="en-US" sz="2800" dirty="0"/>
              <a:t>a</a:t>
            </a:r>
            <a:r>
              <a:rPr lang="en-US" sz="2800" dirty="0" smtClean="0"/>
              <a:t>tomic instructions</a:t>
            </a:r>
          </a:p>
          <a:p>
            <a:pPr lvl="1"/>
            <a:r>
              <a:rPr lang="en-US" sz="2800" dirty="0" smtClean="0"/>
              <a:t>This solution requires busy waiting.  This lock is therefore called a spinlock.</a:t>
            </a:r>
            <a:endParaRPr lang="en-US" sz="2800" dirty="0"/>
          </a:p>
        </p:txBody>
      </p:sp>
    </p:spTree>
    <p:extLst>
      <p:ext uri="{BB962C8B-B14F-4D97-AF65-F5344CB8AC3E}">
        <p14:creationId xmlns:p14="http://schemas.microsoft.com/office/powerpoint/2010/main" val="2118190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0459"/>
            <a:ext cx="10515600" cy="1325563"/>
          </a:xfrm>
        </p:spPr>
        <p:txBody>
          <a:bodyPr/>
          <a:lstStyle/>
          <a:p>
            <a:r>
              <a:rPr lang="en-US" dirty="0"/>
              <a:t>a</a:t>
            </a:r>
            <a:r>
              <a:rPr lang="en-US" dirty="0" smtClean="0"/>
              <a:t>cquire() and release()</a:t>
            </a:r>
            <a:endParaRPr lang="en-US" dirty="0"/>
          </a:p>
        </p:txBody>
      </p:sp>
      <p:sp>
        <p:nvSpPr>
          <p:cNvPr id="3" name="Content Placeholder 2"/>
          <p:cNvSpPr>
            <a:spLocks noGrp="1"/>
          </p:cNvSpPr>
          <p:nvPr>
            <p:ph idx="1"/>
          </p:nvPr>
        </p:nvSpPr>
        <p:spPr>
          <a:xfrm>
            <a:off x="838200" y="1388453"/>
            <a:ext cx="10515600" cy="5199916"/>
          </a:xfrm>
        </p:spPr>
        <p:txBody>
          <a:bodyPr>
            <a:normAutofit fontScale="85000" lnSpcReduction="20000"/>
          </a:bodyPr>
          <a:lstStyle/>
          <a:p>
            <a:pPr marL="0" indent="0">
              <a:buNone/>
            </a:pPr>
            <a:r>
              <a:rPr lang="en-US" altLang="en-US" b="1" dirty="0">
                <a:latin typeface="Courier New" panose="02070309020205020404" pitchFamily="49" charset="0"/>
                <a:cs typeface="Courier New" panose="02070309020205020404" pitchFamily="49" charset="0"/>
              </a:rPr>
              <a:t>acquire()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while </a:t>
            </a:r>
            <a:r>
              <a:rPr lang="en-US" altLang="en-US" b="1" dirty="0">
                <a:latin typeface="Courier New" panose="02070309020205020404" pitchFamily="49" charset="0"/>
                <a:cs typeface="Courier New" panose="02070309020205020404" pitchFamily="49" charset="0"/>
              </a:rPr>
              <a:t>(!available)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 busy wait */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available </a:t>
            </a:r>
            <a:r>
              <a:rPr lang="en-US" altLang="en-US" b="1" dirty="0">
                <a:latin typeface="Courier New" panose="02070309020205020404" pitchFamily="49" charset="0"/>
                <a:cs typeface="Courier New" panose="02070309020205020404" pitchFamily="49" charset="0"/>
              </a:rPr>
              <a:t>= false;; </a:t>
            </a:r>
          </a:p>
          <a:p>
            <a:pPr marL="0" indent="0">
              <a:buFont typeface="Monotype Sorts" pitchFamily="-84" charset="2"/>
              <a:buNone/>
            </a:pPr>
            <a:r>
              <a:rPr lang="en-US" altLang="en-US" b="1" dirty="0" smtClean="0">
                <a:latin typeface="Courier New" panose="02070309020205020404" pitchFamily="49" charset="0"/>
                <a:cs typeface="Courier New" panose="02070309020205020404" pitchFamily="49" charset="0"/>
              </a:rPr>
              <a:t>} </a:t>
            </a:r>
            <a:endParaRPr lang="en-US" altLang="en-US" b="1" dirty="0">
              <a:latin typeface="Courier New" panose="02070309020205020404" pitchFamily="49" charset="0"/>
              <a:cs typeface="Courier New" panose="02070309020205020404" pitchFamily="49" charset="0"/>
            </a:endParaRPr>
          </a:p>
          <a:p>
            <a:pPr marL="0" indent="0">
              <a:buNone/>
            </a:pPr>
            <a:r>
              <a:rPr lang="en-US" altLang="en-US" b="1" dirty="0" smtClean="0">
                <a:latin typeface="Courier New" panose="02070309020205020404" pitchFamily="49" charset="0"/>
                <a:cs typeface="Courier New" panose="02070309020205020404" pitchFamily="49" charset="0"/>
              </a:rPr>
              <a:t>release</a:t>
            </a:r>
            <a:r>
              <a:rPr lang="en-US" altLang="en-US" b="1" dirty="0">
                <a:latin typeface="Courier New" panose="02070309020205020404" pitchFamily="49" charset="0"/>
                <a:cs typeface="Courier New" panose="02070309020205020404" pitchFamily="49" charset="0"/>
              </a:rPr>
              <a:t>() {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available </a:t>
            </a:r>
            <a:r>
              <a:rPr lang="en-US" altLang="en-US" b="1" dirty="0">
                <a:latin typeface="Courier New" panose="02070309020205020404" pitchFamily="49" charset="0"/>
                <a:cs typeface="Courier New" panose="02070309020205020404" pitchFamily="49" charset="0"/>
              </a:rPr>
              <a:t>= true; </a:t>
            </a:r>
          </a:p>
          <a:p>
            <a:pPr marL="0" indent="0">
              <a:buFont typeface="Monotype Sorts" pitchFamily="-84" charset="2"/>
              <a:buNone/>
            </a:pPr>
            <a:r>
              <a:rPr lang="en-US" altLang="en-US" b="1" dirty="0" smtClean="0">
                <a:latin typeface="Courier New" panose="02070309020205020404" pitchFamily="49" charset="0"/>
                <a:cs typeface="Courier New" panose="02070309020205020404" pitchFamily="49" charset="0"/>
              </a:rPr>
              <a:t>} </a:t>
            </a:r>
            <a:endParaRPr lang="en-US" altLang="en-US" b="1" dirty="0">
              <a:latin typeface="Courier New" panose="02070309020205020404" pitchFamily="49" charset="0"/>
              <a:cs typeface="Courier New" panose="02070309020205020404" pitchFamily="49" charset="0"/>
            </a:endParaRPr>
          </a:p>
          <a:p>
            <a:pPr marL="0" indent="0">
              <a:buNone/>
            </a:pPr>
            <a:r>
              <a:rPr lang="en-US" altLang="en-US" b="1" dirty="0" smtClean="0">
                <a:latin typeface="Courier New" panose="02070309020205020404" pitchFamily="49" charset="0"/>
                <a:cs typeface="Courier New" panose="02070309020205020404" pitchFamily="49" charset="0"/>
              </a:rPr>
              <a:t>do </a:t>
            </a:r>
            <a:r>
              <a:rPr lang="en-US" altLang="en-US" b="1" dirty="0">
                <a:latin typeface="Courier New" panose="02070309020205020404" pitchFamily="49" charset="0"/>
                <a:cs typeface="Courier New" panose="02070309020205020404" pitchFamily="49" charset="0"/>
              </a:rPr>
              <a:t>{ </a:t>
            </a:r>
          </a:p>
          <a:p>
            <a:pPr marL="0" indent="0">
              <a:buFont typeface="Monotype Sorts" pitchFamily="-84" charset="2"/>
              <a:buNone/>
            </a:pPr>
            <a:r>
              <a:rPr lang="en-US" altLang="en-US" b="1" i="1" dirty="0">
                <a:latin typeface="Courier New" panose="02070309020205020404" pitchFamily="49" charset="0"/>
                <a:cs typeface="Courier New" panose="02070309020205020404" pitchFamily="49" charset="0"/>
              </a:rPr>
              <a:t>   </a:t>
            </a:r>
            <a:r>
              <a:rPr lang="en-US" altLang="en-US" b="1" i="1" dirty="0" smtClean="0">
                <a:latin typeface="Courier New" panose="02070309020205020404" pitchFamily="49" charset="0"/>
                <a:cs typeface="Courier New" panose="02070309020205020404" pitchFamily="49" charset="0"/>
              </a:rPr>
              <a:t>acquire </a:t>
            </a:r>
            <a:r>
              <a:rPr lang="en-US" altLang="en-US" b="1" i="1" dirty="0">
                <a:latin typeface="Courier New" panose="02070309020205020404" pitchFamily="49" charset="0"/>
                <a:cs typeface="Courier New" panose="02070309020205020404" pitchFamily="49" charset="0"/>
              </a:rPr>
              <a:t>lock</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&lt; </a:t>
            </a:r>
            <a:r>
              <a:rPr lang="en-US" altLang="en-US" b="1" dirty="0">
                <a:latin typeface="Courier New" panose="02070309020205020404" pitchFamily="49" charset="0"/>
                <a:cs typeface="Courier New" panose="02070309020205020404" pitchFamily="49" charset="0"/>
              </a:rPr>
              <a:t>critical </a:t>
            </a:r>
            <a:r>
              <a:rPr lang="en-US" altLang="en-US" b="1" dirty="0" smtClean="0">
                <a:latin typeface="Courier New" panose="02070309020205020404" pitchFamily="49" charset="0"/>
                <a:cs typeface="Courier New" panose="02070309020205020404" pitchFamily="49" charset="0"/>
              </a:rPr>
              <a:t>section &gt;</a:t>
            </a:r>
            <a:endParaRPr lang="en-US" altLang="en-US" b="1" dirty="0">
              <a:latin typeface="Courier New" panose="02070309020205020404" pitchFamily="49" charset="0"/>
              <a:cs typeface="Courier New" panose="02070309020205020404" pitchFamily="49" charset="0"/>
            </a:endParaRPr>
          </a:p>
          <a:p>
            <a:pPr marL="0" indent="0">
              <a:buFont typeface="Monotype Sorts" pitchFamily="-84" charset="2"/>
              <a:buNone/>
            </a:pPr>
            <a:r>
              <a:rPr lang="en-US" altLang="en-US" b="1" i="1" dirty="0">
                <a:latin typeface="Courier New" panose="02070309020205020404" pitchFamily="49" charset="0"/>
                <a:cs typeface="Courier New" panose="02070309020205020404" pitchFamily="49" charset="0"/>
              </a:rPr>
              <a:t>   </a:t>
            </a:r>
            <a:r>
              <a:rPr lang="en-US" altLang="en-US" b="1" i="1" dirty="0" smtClean="0">
                <a:latin typeface="Courier New" panose="02070309020205020404" pitchFamily="49" charset="0"/>
                <a:cs typeface="Courier New" panose="02070309020205020404" pitchFamily="49" charset="0"/>
              </a:rPr>
              <a:t>release </a:t>
            </a:r>
            <a:r>
              <a:rPr lang="en-US" altLang="en-US" b="1" i="1" dirty="0">
                <a:latin typeface="Courier New" panose="02070309020205020404" pitchFamily="49" charset="0"/>
                <a:cs typeface="Courier New" panose="02070309020205020404" pitchFamily="49" charset="0"/>
              </a:rPr>
              <a:t>lock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&lt; remainder </a:t>
            </a:r>
            <a:r>
              <a:rPr lang="en-US" altLang="en-US" b="1" dirty="0">
                <a:latin typeface="Courier New" panose="02070309020205020404" pitchFamily="49" charset="0"/>
                <a:cs typeface="Courier New" panose="02070309020205020404" pitchFamily="49" charset="0"/>
              </a:rPr>
              <a:t>section </a:t>
            </a:r>
            <a:r>
              <a:rPr lang="en-US" altLang="en-US" b="1" dirty="0" smtClean="0">
                <a:latin typeface="Courier New" panose="02070309020205020404" pitchFamily="49" charset="0"/>
                <a:cs typeface="Courier New" panose="02070309020205020404" pitchFamily="49" charset="0"/>
              </a:rPr>
              <a:t>&gt;</a:t>
            </a:r>
            <a:endParaRPr lang="en-US" altLang="en-US" b="1" dirty="0">
              <a:latin typeface="Courier New" panose="02070309020205020404" pitchFamily="49" charset="0"/>
              <a:cs typeface="Courier New" panose="02070309020205020404" pitchFamily="49" charset="0"/>
            </a:endParaRPr>
          </a:p>
          <a:p>
            <a:pPr marL="0" indent="0">
              <a:buFont typeface="Monotype Sorts" pitchFamily="-84" charset="2"/>
              <a:buNone/>
            </a:pPr>
            <a:r>
              <a:rPr lang="en-US" altLang="en-US" b="1" dirty="0" smtClean="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while (true);</a:t>
            </a:r>
            <a:endParaRPr lang="en-US" dirty="0"/>
          </a:p>
        </p:txBody>
      </p:sp>
    </p:spTree>
    <p:extLst>
      <p:ext uri="{BB962C8B-B14F-4D97-AF65-F5344CB8AC3E}">
        <p14:creationId xmlns:p14="http://schemas.microsoft.com/office/powerpoint/2010/main" val="3677277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48862"/>
          </a:xfrm>
        </p:spPr>
        <p:txBody>
          <a:bodyPr/>
          <a:lstStyle/>
          <a:p>
            <a:r>
              <a:rPr lang="en-US" dirty="0" smtClean="0"/>
              <a:t>Semaphore</a:t>
            </a:r>
            <a:endParaRPr lang="en-US" dirty="0"/>
          </a:p>
        </p:txBody>
      </p:sp>
      <p:sp>
        <p:nvSpPr>
          <p:cNvPr id="3" name="Content Placeholder 2"/>
          <p:cNvSpPr>
            <a:spLocks noGrp="1"/>
          </p:cNvSpPr>
          <p:nvPr>
            <p:ph idx="1"/>
          </p:nvPr>
        </p:nvSpPr>
        <p:spPr>
          <a:xfrm>
            <a:off x="838200" y="1148862"/>
            <a:ext cx="10515600" cy="5275383"/>
          </a:xfrm>
        </p:spPr>
        <p:txBody>
          <a:bodyPr>
            <a:normAutofit fontScale="92500" lnSpcReduction="10000"/>
          </a:bodyPr>
          <a:lstStyle/>
          <a:p>
            <a:pPr>
              <a:buFont typeface="Wingdings" panose="05000000000000000000" pitchFamily="2" charset="2"/>
              <a:buChar char="§"/>
            </a:pPr>
            <a:r>
              <a:rPr lang="en-US" dirty="0" smtClean="0"/>
              <a:t>Synchronization tool that provides more sophisticated ways than </a:t>
            </a:r>
            <a:r>
              <a:rPr lang="en-US" dirty="0" err="1" smtClean="0"/>
              <a:t>mutex</a:t>
            </a:r>
            <a:r>
              <a:rPr lang="en-US" dirty="0" smtClean="0"/>
              <a:t> locks for processes to synchronize their activities</a:t>
            </a:r>
          </a:p>
          <a:p>
            <a:pPr>
              <a:buFont typeface="Wingdings" panose="05000000000000000000" pitchFamily="2" charset="2"/>
              <a:buChar char="§"/>
            </a:pPr>
            <a:r>
              <a:rPr lang="en-US" dirty="0" smtClean="0"/>
              <a:t>Semaphore S</a:t>
            </a:r>
          </a:p>
          <a:p>
            <a:pPr>
              <a:buFont typeface="Wingdings" panose="05000000000000000000" pitchFamily="2" charset="2"/>
              <a:buChar char="§"/>
            </a:pPr>
            <a:r>
              <a:rPr lang="en-US" dirty="0" smtClean="0"/>
              <a:t>Can only be accessed via two indivisible (atomic) operations wait() and signal() (originally called P() and V() )</a:t>
            </a:r>
          </a:p>
          <a:p>
            <a:pPr>
              <a:buFont typeface="Wingdings" panose="05000000000000000000" pitchFamily="2" charset="2"/>
              <a:buChar char="§"/>
            </a:pPr>
            <a:r>
              <a:rPr lang="en-US" dirty="0" smtClean="0"/>
              <a:t>Definition involving busy waiting – S, an integer variable</a:t>
            </a:r>
          </a:p>
          <a:p>
            <a:pPr lvl="1">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p>
          <a:p>
            <a:pPr lvl="1">
              <a:buNone/>
            </a:pPr>
            <a:r>
              <a:rPr lang="en-US" altLang="en-US" b="1" dirty="0">
                <a:latin typeface="Courier New" panose="02070309020205020404" pitchFamily="49" charset="0"/>
                <a:sym typeface="Symbol" panose="05050102010706020507" pitchFamily="18" charset="2"/>
              </a:rPr>
              <a:t>    while (S &lt;= 0)</a:t>
            </a:r>
          </a:p>
          <a:p>
            <a:pPr lvl="1">
              <a:buNone/>
            </a:pPr>
            <a:r>
              <a:rPr lang="en-US" altLang="en-US" b="1" dirty="0">
                <a:latin typeface="Courier New" panose="02070309020205020404" pitchFamily="49" charset="0"/>
                <a:sym typeface="Symbol" panose="05050102010706020507" pitchFamily="18" charset="2"/>
              </a:rPr>
              <a:t>       ; // busy wait</a:t>
            </a:r>
          </a:p>
          <a:p>
            <a:pPr lvl="1">
              <a:buNone/>
            </a:pPr>
            <a:r>
              <a:rPr lang="en-US" altLang="en-US" b="1" dirty="0">
                <a:latin typeface="Courier New" panose="02070309020205020404" pitchFamily="49" charset="0"/>
                <a:sym typeface="Symbol" panose="05050102010706020507" pitchFamily="18" charset="2"/>
              </a:rPr>
              <a:t>    S--;</a:t>
            </a:r>
          </a:p>
          <a:p>
            <a:pPr lvl="1">
              <a:buNone/>
            </a:pPr>
            <a:r>
              <a:rPr lang="en-US" altLang="en-US" b="1" dirty="0" smtClean="0">
                <a:latin typeface="Courier New" panose="02070309020205020404" pitchFamily="49" charset="0"/>
                <a:sym typeface="Symbol" panose="05050102010706020507" pitchFamily="18" charset="2"/>
              </a:rPr>
              <a:t>}</a:t>
            </a:r>
            <a:endParaRPr lang="en-US" altLang="en-US" b="1" dirty="0">
              <a:latin typeface="Courier New" panose="02070309020205020404" pitchFamily="49" charset="0"/>
              <a:cs typeface="Courier New" panose="02070309020205020404" pitchFamily="49" charset="0"/>
              <a:sym typeface="Symbol" panose="05050102010706020507" pitchFamily="18" charset="2"/>
            </a:endParaRPr>
          </a:p>
          <a:p>
            <a:pPr lvl="1">
              <a:buNone/>
            </a:pPr>
            <a:r>
              <a:rPr lang="en-US" altLang="en-US" b="1" dirty="0">
                <a:latin typeface="Courier New" panose="02070309020205020404" pitchFamily="49" charset="0"/>
                <a:sym typeface="Symbol" panose="05050102010706020507" pitchFamily="18" charset="2"/>
              </a:rPr>
              <a:t>signal(S) { </a:t>
            </a:r>
          </a:p>
          <a:p>
            <a:pPr lvl="1">
              <a:buNone/>
            </a:pPr>
            <a:r>
              <a:rPr lang="en-US" altLang="en-US" b="1" dirty="0">
                <a:latin typeface="Courier New" panose="02070309020205020404" pitchFamily="49" charset="0"/>
                <a:sym typeface="Symbol" panose="05050102010706020507" pitchFamily="18" charset="2"/>
              </a:rPr>
              <a:t>    S++;</a:t>
            </a:r>
          </a:p>
          <a:p>
            <a:pPr lvl="1">
              <a:buNone/>
            </a:pPr>
            <a:r>
              <a:rPr lang="en-US" altLang="en-US" b="1" dirty="0">
                <a:latin typeface="Courier New" panose="02070309020205020404" pitchFamily="49" charset="0"/>
                <a:sym typeface="Symbol" panose="05050102010706020507" pitchFamily="18" charset="2"/>
              </a:rPr>
              <a:t>}</a:t>
            </a:r>
          </a:p>
          <a:p>
            <a:endParaRPr lang="en-US" dirty="0"/>
          </a:p>
        </p:txBody>
      </p:sp>
    </p:spTree>
    <p:extLst>
      <p:ext uri="{BB962C8B-B14F-4D97-AF65-F5344CB8AC3E}">
        <p14:creationId xmlns:p14="http://schemas.microsoft.com/office/powerpoint/2010/main" val="1202402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Usage</a:t>
            </a:r>
            <a:endParaRPr lang="en-US" dirty="0"/>
          </a:p>
        </p:txBody>
      </p:sp>
      <p:sp>
        <p:nvSpPr>
          <p:cNvPr id="3" name="Content Placeholder 2"/>
          <p:cNvSpPr>
            <a:spLocks noGrp="1"/>
          </p:cNvSpPr>
          <p:nvPr>
            <p:ph idx="1"/>
          </p:nvPr>
        </p:nvSpPr>
        <p:spPr>
          <a:xfrm>
            <a:off x="838200" y="1825624"/>
            <a:ext cx="10515600" cy="4856529"/>
          </a:xfrm>
        </p:spPr>
        <p:txBody>
          <a:bodyPr/>
          <a:lstStyle/>
          <a:p>
            <a:pPr>
              <a:buFont typeface="Wingdings" panose="05000000000000000000" pitchFamily="2" charset="2"/>
              <a:buChar char="§"/>
            </a:pPr>
            <a:r>
              <a:rPr lang="en-US" sz="3000" dirty="0" smtClean="0"/>
              <a:t>Can solve various synchronization problems</a:t>
            </a:r>
          </a:p>
          <a:p>
            <a:pPr>
              <a:buFont typeface="Wingdings" panose="05000000000000000000" pitchFamily="2" charset="2"/>
              <a:buChar char="§"/>
            </a:pPr>
            <a:r>
              <a:rPr lang="en-US" sz="3000" dirty="0" smtClean="0"/>
              <a:t>For example, consider processes </a:t>
            </a:r>
            <a:r>
              <a:rPr lang="en-US" altLang="en-US" sz="3000" b="1" i="1" dirty="0">
                <a:sym typeface="MT Extra" panose="05050102010205020202" pitchFamily="18" charset="2"/>
              </a:rPr>
              <a:t>P</a:t>
            </a:r>
            <a:r>
              <a:rPr lang="en-US" altLang="en-US" sz="3000" b="1" i="1" baseline="-25000" dirty="0">
                <a:sym typeface="MT Extra" panose="05050102010205020202" pitchFamily="18" charset="2"/>
              </a:rPr>
              <a:t>1</a:t>
            </a:r>
            <a:r>
              <a:rPr lang="en-US" altLang="en-US" sz="3000" b="1" i="1" dirty="0">
                <a:sym typeface="MT Extra" panose="05050102010205020202" pitchFamily="18" charset="2"/>
              </a:rPr>
              <a:t> </a:t>
            </a:r>
            <a:r>
              <a:rPr lang="en-US" altLang="en-US" sz="3000" dirty="0">
                <a:sym typeface="MT Extra" panose="05050102010205020202" pitchFamily="18" charset="2"/>
              </a:rPr>
              <a:t> and </a:t>
            </a:r>
            <a:r>
              <a:rPr lang="en-US" altLang="en-US" sz="3000" b="1" i="1" dirty="0">
                <a:sym typeface="MT Extra" panose="05050102010205020202" pitchFamily="18" charset="2"/>
              </a:rPr>
              <a:t>P</a:t>
            </a:r>
            <a:r>
              <a:rPr lang="en-US" altLang="en-US" sz="3000" b="1" i="1" baseline="-25000" dirty="0">
                <a:sym typeface="MT Extra" panose="05050102010205020202" pitchFamily="18" charset="2"/>
              </a:rPr>
              <a:t>2</a:t>
            </a:r>
            <a:r>
              <a:rPr lang="en-US" altLang="en-US" sz="3000" dirty="0">
                <a:sym typeface="MT Extra" panose="05050102010205020202" pitchFamily="18" charset="2"/>
              </a:rPr>
              <a:t> that require</a:t>
            </a:r>
            <a:r>
              <a:rPr lang="en-US" altLang="en-US" sz="3000" b="1" i="1" dirty="0">
                <a:sym typeface="MT Extra" panose="05050102010205020202" pitchFamily="18" charset="2"/>
              </a:rPr>
              <a:t> S</a:t>
            </a:r>
            <a:r>
              <a:rPr lang="en-US" altLang="en-US" sz="3000" b="1" i="1" baseline="-25000" dirty="0">
                <a:sym typeface="MT Extra" panose="05050102010205020202" pitchFamily="18" charset="2"/>
              </a:rPr>
              <a:t>1</a:t>
            </a:r>
            <a:r>
              <a:rPr lang="en-US" altLang="en-US" sz="3000" b="1" i="1" dirty="0">
                <a:sym typeface="MT Extra" panose="05050102010205020202" pitchFamily="18" charset="2"/>
              </a:rPr>
              <a:t> </a:t>
            </a:r>
            <a:r>
              <a:rPr lang="en-US" altLang="en-US" sz="3000" dirty="0">
                <a:sym typeface="MT Extra" panose="05050102010205020202" pitchFamily="18" charset="2"/>
              </a:rPr>
              <a:t>to happen before </a:t>
            </a:r>
            <a:r>
              <a:rPr lang="en-US" altLang="en-US" sz="3000" b="1" i="1" dirty="0" smtClean="0">
                <a:sym typeface="MT Extra" panose="05050102010205020202" pitchFamily="18" charset="2"/>
              </a:rPr>
              <a:t>S</a:t>
            </a:r>
            <a:r>
              <a:rPr lang="en-US" altLang="en-US" sz="3000" b="1" i="1" baseline="-25000" dirty="0" smtClean="0">
                <a:sym typeface="MT Extra" panose="05050102010205020202" pitchFamily="18" charset="2"/>
              </a:rPr>
              <a:t>2</a:t>
            </a:r>
            <a:r>
              <a:rPr lang="en-US" altLang="en-US" sz="3000" b="1" i="1" dirty="0" smtClean="0">
                <a:sym typeface="MT Extra" panose="05050102010205020202" pitchFamily="18" charset="2"/>
              </a:rPr>
              <a:t> :</a:t>
            </a:r>
          </a:p>
          <a:p>
            <a:pPr lvl="1"/>
            <a:r>
              <a:rPr lang="en-US" sz="2800" dirty="0" smtClean="0"/>
              <a:t>Create a semaphore “synch” initialized to 0</a:t>
            </a:r>
          </a:p>
          <a:p>
            <a:pPr lvl="1">
              <a:buFont typeface="Monotype Sorts" pitchFamily="-84" charset="2"/>
              <a:buNone/>
              <a:tabLst>
                <a:tab pos="2001838" algn="ctr"/>
                <a:tab pos="4513263" algn="ctr"/>
              </a:tabLst>
            </a:pPr>
            <a:r>
              <a:rPr lang="en-US" altLang="en-US" sz="26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P1:</a:t>
            </a:r>
          </a:p>
          <a:p>
            <a:pPr lvl="1">
              <a:buFont typeface="Monotype Sorts" pitchFamily="-84" charset="2"/>
              <a:buNone/>
              <a:tabLst>
                <a:tab pos="2001838" algn="ctr"/>
                <a:tab pos="4513263" algn="ctr"/>
              </a:tabLst>
            </a:pPr>
            <a:r>
              <a:rPr lang="en-US" altLang="en-US" sz="26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   S</a:t>
            </a:r>
            <a:r>
              <a:rPr lang="en-US" altLang="en-US" sz="2600" b="1" baseline="-25000" dirty="0">
                <a:solidFill>
                  <a:srgbClr val="000000"/>
                </a:solidFill>
                <a:latin typeface="Courier New" panose="02070309020205020404" pitchFamily="49" charset="0"/>
                <a:cs typeface="Courier New" panose="02070309020205020404" pitchFamily="49" charset="0"/>
                <a:sym typeface="MT Extra" panose="05050102010205020202" pitchFamily="18" charset="2"/>
              </a:rPr>
              <a:t>1</a:t>
            </a:r>
            <a:r>
              <a:rPr lang="en-US" altLang="en-US" sz="26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a:t>
            </a:r>
          </a:p>
          <a:p>
            <a:pPr lvl="1">
              <a:buFont typeface="Monotype Sorts" pitchFamily="-84" charset="2"/>
              <a:buNone/>
              <a:tabLst>
                <a:tab pos="2001838" algn="ctr"/>
                <a:tab pos="4513263" algn="ctr"/>
              </a:tabLst>
            </a:pPr>
            <a:r>
              <a:rPr lang="en-US" altLang="en-US" sz="26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   signal(synch);</a:t>
            </a:r>
          </a:p>
          <a:p>
            <a:pPr lvl="1">
              <a:buFont typeface="Monotype Sorts" pitchFamily="-84" charset="2"/>
              <a:buNone/>
              <a:tabLst>
                <a:tab pos="2001838" algn="ctr"/>
                <a:tab pos="4513263" algn="ctr"/>
              </a:tabLst>
            </a:pPr>
            <a:r>
              <a:rPr lang="en-US" altLang="en-US" sz="26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P2:</a:t>
            </a:r>
          </a:p>
          <a:p>
            <a:pPr lvl="1">
              <a:buFont typeface="Monotype Sorts" pitchFamily="-84" charset="2"/>
              <a:buNone/>
              <a:tabLst>
                <a:tab pos="2001838" algn="ctr"/>
                <a:tab pos="4513263" algn="ctr"/>
              </a:tabLst>
            </a:pPr>
            <a:r>
              <a:rPr lang="en-US" altLang="en-US" sz="26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   wait(synch)</a:t>
            </a:r>
            <a:r>
              <a:rPr lang="en-US" altLang="en-US" sz="2600" dirty="0">
                <a:solidFill>
                  <a:srgbClr val="0000FF"/>
                </a:solidFill>
                <a:sym typeface="MT Extra" panose="05050102010205020202" pitchFamily="18" charset="2"/>
              </a:rPr>
              <a:t>;</a:t>
            </a:r>
            <a:endParaRPr lang="en-US" altLang="en-US" sz="2600" b="1" dirty="0">
              <a:solidFill>
                <a:srgbClr val="000000"/>
              </a:solidFill>
              <a:latin typeface="Courier New" panose="02070309020205020404" pitchFamily="49" charset="0"/>
              <a:cs typeface="Courier New" panose="02070309020205020404" pitchFamily="49" charset="0"/>
              <a:sym typeface="MT Extra" panose="05050102010205020202" pitchFamily="18" charset="2"/>
            </a:endParaRPr>
          </a:p>
          <a:p>
            <a:pPr lvl="1">
              <a:buFont typeface="Monotype Sorts" pitchFamily="-84" charset="2"/>
              <a:buNone/>
              <a:tabLst>
                <a:tab pos="2001838" algn="ctr"/>
                <a:tab pos="4513263" algn="ctr"/>
              </a:tabLst>
            </a:pPr>
            <a:r>
              <a:rPr lang="en-US" altLang="en-US" sz="26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   S</a:t>
            </a:r>
            <a:r>
              <a:rPr lang="en-US" altLang="en-US" sz="2600" b="1" baseline="-25000" dirty="0">
                <a:solidFill>
                  <a:srgbClr val="000000"/>
                </a:solidFill>
                <a:latin typeface="Courier New" panose="02070309020205020404" pitchFamily="49" charset="0"/>
                <a:cs typeface="Courier New" panose="02070309020205020404" pitchFamily="49" charset="0"/>
                <a:sym typeface="MT Extra" panose="05050102010205020202" pitchFamily="18" charset="2"/>
              </a:rPr>
              <a:t>2</a:t>
            </a:r>
            <a:r>
              <a:rPr lang="en-US" altLang="en-US" sz="26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a:t>
            </a:r>
            <a:endParaRPr lang="en-US" altLang="en-US" sz="2600" dirty="0">
              <a:sym typeface="MT Extra" panose="05050102010205020202" pitchFamily="18" charset="2"/>
            </a:endParaRPr>
          </a:p>
          <a:p>
            <a:pPr marL="0" indent="0">
              <a:buNone/>
            </a:pPr>
            <a:endParaRPr lang="en-US" dirty="0"/>
          </a:p>
        </p:txBody>
      </p:sp>
    </p:spTree>
    <p:extLst>
      <p:ext uri="{BB962C8B-B14F-4D97-AF65-F5344CB8AC3E}">
        <p14:creationId xmlns:p14="http://schemas.microsoft.com/office/powerpoint/2010/main" val="1630761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4455"/>
          </a:xfrm>
        </p:spPr>
        <p:txBody>
          <a:bodyPr/>
          <a:lstStyle/>
          <a:p>
            <a:r>
              <a:rPr lang="en-US" dirty="0" smtClean="0"/>
              <a:t>Background</a:t>
            </a:r>
            <a:endParaRPr lang="en-US" dirty="0"/>
          </a:p>
        </p:txBody>
      </p:sp>
      <p:sp>
        <p:nvSpPr>
          <p:cNvPr id="3" name="Content Placeholder 2"/>
          <p:cNvSpPr>
            <a:spLocks noGrp="1"/>
          </p:cNvSpPr>
          <p:nvPr>
            <p:ph idx="1"/>
          </p:nvPr>
        </p:nvSpPr>
        <p:spPr>
          <a:xfrm>
            <a:off x="838200" y="1336527"/>
            <a:ext cx="10515600" cy="5319454"/>
          </a:xfrm>
        </p:spPr>
        <p:txBody>
          <a:bodyPr>
            <a:normAutofit fontScale="92500" lnSpcReduction="10000"/>
          </a:bodyPr>
          <a:lstStyle/>
          <a:p>
            <a:pPr>
              <a:buFont typeface="Wingdings" panose="05000000000000000000" pitchFamily="2" charset="2"/>
              <a:buChar char="§"/>
            </a:pPr>
            <a:r>
              <a:rPr lang="en-US" sz="3200" dirty="0" smtClean="0"/>
              <a:t>Processes can execute concurrently</a:t>
            </a:r>
          </a:p>
          <a:p>
            <a:pPr>
              <a:buFont typeface="Wingdings" panose="05000000000000000000" pitchFamily="2" charset="2"/>
              <a:buChar char="§"/>
            </a:pPr>
            <a:r>
              <a:rPr lang="en-US" sz="3200" dirty="0" smtClean="0"/>
              <a:t>Process executes instructions one after another, </a:t>
            </a:r>
            <a:r>
              <a:rPr lang="en-US" sz="3200" dirty="0"/>
              <a:t>but may be interrupted at any </a:t>
            </a:r>
            <a:r>
              <a:rPr lang="en-US" sz="3200" dirty="0" smtClean="0"/>
              <a:t>time between instruction execution</a:t>
            </a:r>
          </a:p>
          <a:p>
            <a:pPr>
              <a:buFont typeface="Wingdings" panose="05000000000000000000" pitchFamily="2" charset="2"/>
              <a:buChar char="§"/>
            </a:pPr>
            <a:r>
              <a:rPr lang="en-US" sz="3200" dirty="0" smtClean="0"/>
              <a:t>Concurrent access to shared data may lead to race condition, resulting in data inconsistency</a:t>
            </a:r>
          </a:p>
          <a:p>
            <a:pPr>
              <a:buFont typeface="Wingdings" panose="05000000000000000000" pitchFamily="2" charset="2"/>
              <a:buChar char="§"/>
            </a:pPr>
            <a:r>
              <a:rPr lang="en-US" sz="3200" dirty="0" smtClean="0"/>
              <a:t>Maintaining data consistency requires mechanisms to ensure orderly execution of cooperating processes</a:t>
            </a:r>
          </a:p>
          <a:p>
            <a:pPr>
              <a:buFont typeface="Wingdings" panose="05000000000000000000" pitchFamily="2" charset="2"/>
              <a:buChar char="§"/>
            </a:pPr>
            <a:r>
              <a:rPr lang="en-US" sz="3200" dirty="0" smtClean="0"/>
              <a:t>Illustration of the problem:</a:t>
            </a:r>
          </a:p>
          <a:p>
            <a:pPr lvl="1"/>
            <a:r>
              <a:rPr lang="en-US" dirty="0" smtClean="0"/>
              <a:t>Previous solution to the producer-consumer problem leaves one slot unused to enable distinction between the conditions of full vs. empty buffer.  This deficiency may be overcome by using an integer counter that keeps track of the number of filled buffer slots.  The counter is set to 0 initially, incremented by the producer after each data it places in the buffer and decremented by the consumer after it removes a data from it.</a:t>
            </a:r>
          </a:p>
        </p:txBody>
      </p:sp>
    </p:spTree>
    <p:extLst>
      <p:ext uri="{BB962C8B-B14F-4D97-AF65-F5344CB8AC3E}">
        <p14:creationId xmlns:p14="http://schemas.microsoft.com/office/powerpoint/2010/main" val="2292600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Implementation</a:t>
            </a:r>
            <a:endParaRPr lang="en-US" dirty="0"/>
          </a:p>
        </p:txBody>
      </p:sp>
      <p:sp>
        <p:nvSpPr>
          <p:cNvPr id="3" name="Content Placeholder 2"/>
          <p:cNvSpPr>
            <a:spLocks noGrp="1"/>
          </p:cNvSpPr>
          <p:nvPr>
            <p:ph idx="1"/>
          </p:nvPr>
        </p:nvSpPr>
        <p:spPr>
          <a:xfrm>
            <a:off x="838200" y="1529130"/>
            <a:ext cx="10515600" cy="4895116"/>
          </a:xfrm>
        </p:spPr>
        <p:txBody>
          <a:bodyPr>
            <a:normAutofit/>
          </a:bodyPr>
          <a:lstStyle/>
          <a:p>
            <a:pPr>
              <a:buFont typeface="Wingdings" panose="05000000000000000000" pitchFamily="2" charset="2"/>
              <a:buChar char="§"/>
            </a:pPr>
            <a:r>
              <a:rPr lang="en-US" sz="3200" dirty="0" smtClean="0"/>
              <a:t>Must guarantee that no two processes can execute wait() and signal() on the same semaphore at the same time</a:t>
            </a:r>
          </a:p>
          <a:p>
            <a:pPr>
              <a:buFont typeface="Wingdings" panose="05000000000000000000" pitchFamily="2" charset="2"/>
              <a:buChar char="§"/>
            </a:pPr>
            <a:r>
              <a:rPr lang="en-US" sz="3200" dirty="0" smtClean="0"/>
              <a:t>Thus, implementation of these operations becomes a critical section problem where the wait and signal code are critical sections</a:t>
            </a:r>
          </a:p>
          <a:p>
            <a:pPr>
              <a:buFont typeface="Wingdings" panose="05000000000000000000" pitchFamily="2" charset="2"/>
              <a:buChar char="§"/>
            </a:pPr>
            <a:r>
              <a:rPr lang="en-US" sz="3200" dirty="0" smtClean="0"/>
              <a:t>When a process is executing a long CS, other processes block themselves out of their CS in busy waiting occupying CPU non-productively.  It is therefore desirable to have an implementation with no busy waiting.</a:t>
            </a:r>
            <a:endParaRPr lang="en-US" sz="3200" dirty="0"/>
          </a:p>
        </p:txBody>
      </p:sp>
    </p:spTree>
    <p:extLst>
      <p:ext uri="{BB962C8B-B14F-4D97-AF65-F5344CB8AC3E}">
        <p14:creationId xmlns:p14="http://schemas.microsoft.com/office/powerpoint/2010/main" val="2711690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Semaphore Implementation with No Busy Waiting</a:t>
            </a:r>
            <a:endParaRPr lang="en-US" sz="4000" dirty="0"/>
          </a:p>
        </p:txBody>
      </p:sp>
      <p:sp>
        <p:nvSpPr>
          <p:cNvPr id="3" name="Content Placeholder 2"/>
          <p:cNvSpPr>
            <a:spLocks noGrp="1"/>
          </p:cNvSpPr>
          <p:nvPr>
            <p:ph idx="1"/>
          </p:nvPr>
        </p:nvSpPr>
        <p:spPr>
          <a:xfrm>
            <a:off x="838200" y="1552576"/>
            <a:ext cx="10515600" cy="4351338"/>
          </a:xfrm>
        </p:spPr>
        <p:txBody>
          <a:bodyPr>
            <a:normAutofit lnSpcReduction="10000"/>
          </a:bodyPr>
          <a:lstStyle/>
          <a:p>
            <a:pPr>
              <a:buFont typeface="Wingdings" panose="05000000000000000000" pitchFamily="2" charset="2"/>
              <a:buChar char="§"/>
            </a:pPr>
            <a:r>
              <a:rPr lang="en-US" dirty="0" smtClean="0"/>
              <a:t>Each semaphore consists of an integer and a queue, defined as</a:t>
            </a:r>
          </a:p>
          <a:p>
            <a:pPr marL="0" indent="0">
              <a:buNone/>
            </a:pPr>
            <a:r>
              <a:rPr lang="en-US" altLang="en-US" b="1" dirty="0" err="1">
                <a:latin typeface="Courier New" panose="02070309020205020404" pitchFamily="49" charset="0"/>
                <a:cs typeface="Courier New" panose="02070309020205020404" pitchFamily="49" charset="0"/>
              </a:rPr>
              <a:t>typedef</a:t>
            </a: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struct</a:t>
            </a:r>
            <a:r>
              <a:rPr lang="en-US" altLang="en-US"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int</a:t>
            </a:r>
            <a:r>
              <a:rPr lang="en-US" altLang="en-US" b="1" dirty="0">
                <a:latin typeface="Courier New" panose="02070309020205020404" pitchFamily="49" charset="0"/>
                <a:cs typeface="Courier New" panose="02070309020205020404" pitchFamily="49" charset="0"/>
              </a:rPr>
              <a:t> value;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struct</a:t>
            </a:r>
            <a:r>
              <a:rPr lang="en-US" altLang="en-US" b="1" dirty="0">
                <a:latin typeface="Courier New" panose="02070309020205020404" pitchFamily="49" charset="0"/>
                <a:cs typeface="Courier New" panose="02070309020205020404" pitchFamily="49" charset="0"/>
              </a:rPr>
              <a:t> process *list; </a:t>
            </a:r>
          </a:p>
          <a:p>
            <a:pPr>
              <a:buFont typeface="Monotype Sorts" pitchFamily="-84" charset="2"/>
              <a:buNone/>
            </a:pPr>
            <a:r>
              <a:rPr lang="en-US" altLang="en-US" b="1" dirty="0" smtClean="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semaphore; </a:t>
            </a:r>
          </a:p>
          <a:p>
            <a:pPr>
              <a:buFont typeface="Wingdings" panose="05000000000000000000" pitchFamily="2" charset="2"/>
              <a:buChar char="§"/>
            </a:pPr>
            <a:r>
              <a:rPr lang="en-US" dirty="0" smtClean="0"/>
              <a:t>To eliminate busy waiting, the following two operations are needed:</a:t>
            </a:r>
          </a:p>
          <a:p>
            <a:pPr lvl="1"/>
            <a:r>
              <a:rPr lang="en-US" dirty="0" smtClean="0"/>
              <a:t>Block – place the process invoking the operation on an appropriate waiting queue</a:t>
            </a:r>
          </a:p>
          <a:p>
            <a:pPr lvl="1"/>
            <a:r>
              <a:rPr lang="en-US" dirty="0" smtClean="0"/>
              <a:t>Wakeup – remove one of the processes in the waiting queue and place it in the ready queue</a:t>
            </a:r>
          </a:p>
          <a:p>
            <a:endParaRPr lang="en-US" dirty="0"/>
          </a:p>
        </p:txBody>
      </p:sp>
    </p:spTree>
    <p:extLst>
      <p:ext uri="{BB962C8B-B14F-4D97-AF65-F5344CB8AC3E}">
        <p14:creationId xmlns:p14="http://schemas.microsoft.com/office/powerpoint/2010/main" val="2843377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a:t>Semaphore Implementation with No Busy Waiting</a:t>
            </a:r>
          </a:p>
        </p:txBody>
      </p:sp>
      <p:sp>
        <p:nvSpPr>
          <p:cNvPr id="3" name="Content Placeholder 2"/>
          <p:cNvSpPr>
            <a:spLocks noGrp="1"/>
          </p:cNvSpPr>
          <p:nvPr>
            <p:ph idx="1"/>
          </p:nvPr>
        </p:nvSpPr>
        <p:spPr>
          <a:xfrm>
            <a:off x="838200" y="1314694"/>
            <a:ext cx="10515600" cy="5543305"/>
          </a:xfrm>
        </p:spPr>
        <p:txBody>
          <a:bodyPr>
            <a:normAutofit fontScale="85000" lnSpcReduction="20000"/>
          </a:bodyPr>
          <a:lstStyle/>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wait(semaphore *S) {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S-&gt;value--;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if (S-&gt;value &lt; 0)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add this process to S-&gt;list;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block();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a:t>
            </a:r>
          </a:p>
          <a:p>
            <a:pPr marL="0" indent="0">
              <a:buFont typeface="Monotype Sorts" pitchFamily="-84" charset="2"/>
              <a:buNone/>
            </a:pPr>
            <a:endParaRPr lang="en-US" altLang="en-US" b="1" dirty="0">
              <a:latin typeface="Courier New" panose="02070309020205020404" pitchFamily="49" charset="0"/>
              <a:cs typeface="Courier New" panose="02070309020205020404" pitchFamily="49" charset="0"/>
            </a:endParaRP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signal(semaphore *S) {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S-&gt;value++;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if (S-&gt;value &lt;= 0)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remove a process P from S-&gt;list;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wakeup(P);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 </a:t>
            </a:r>
          </a:p>
          <a:p>
            <a:pPr marL="0" indent="0">
              <a:buFont typeface="Monotype Sorts" pitchFamily="-84" charset="2"/>
              <a:buNone/>
            </a:pPr>
            <a:r>
              <a:rPr lang="en-US" altLang="en-US" b="1" dirty="0">
                <a:latin typeface="Courier New" panose="02070309020205020404" pitchFamily="49" charset="0"/>
                <a:cs typeface="Courier New" panose="02070309020205020404" pitchFamily="49" charset="0"/>
              </a:rPr>
              <a:t>} </a:t>
            </a:r>
          </a:p>
          <a:p>
            <a:pPr marL="0" indent="0">
              <a:buNone/>
            </a:pPr>
            <a:endParaRPr lang="en-US" dirty="0"/>
          </a:p>
        </p:txBody>
      </p:sp>
    </p:spTree>
    <p:extLst>
      <p:ext uri="{BB962C8B-B14F-4D97-AF65-F5344CB8AC3E}">
        <p14:creationId xmlns:p14="http://schemas.microsoft.com/office/powerpoint/2010/main" val="804136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Problems of Synchronization</a:t>
            </a:r>
            <a:endParaRPr lang="en-US" dirty="0"/>
          </a:p>
        </p:txBody>
      </p:sp>
      <p:sp>
        <p:nvSpPr>
          <p:cNvPr id="3" name="Content Placeholder 2"/>
          <p:cNvSpPr>
            <a:spLocks noGrp="1"/>
          </p:cNvSpPr>
          <p:nvPr>
            <p:ph idx="1"/>
          </p:nvPr>
        </p:nvSpPr>
        <p:spPr>
          <a:xfrm>
            <a:off x="838200" y="1974607"/>
            <a:ext cx="10515600" cy="4351338"/>
          </a:xfrm>
        </p:spPr>
        <p:txBody>
          <a:bodyPr/>
          <a:lstStyle/>
          <a:p>
            <a:pPr>
              <a:buFont typeface="Wingdings" panose="05000000000000000000" pitchFamily="2" charset="2"/>
              <a:buChar char="§"/>
            </a:pPr>
            <a:r>
              <a:rPr lang="en-US" sz="3200" dirty="0" smtClean="0"/>
              <a:t>Problems that have different synchronization requirements:</a:t>
            </a:r>
          </a:p>
          <a:p>
            <a:pPr lvl="1"/>
            <a:r>
              <a:rPr lang="en-US" sz="2800" dirty="0" smtClean="0"/>
              <a:t>Bounded-buffer problem</a:t>
            </a:r>
          </a:p>
          <a:p>
            <a:pPr lvl="1"/>
            <a:r>
              <a:rPr lang="en-US" sz="2800" dirty="0" smtClean="0"/>
              <a:t>Readers and writers problem</a:t>
            </a:r>
          </a:p>
          <a:p>
            <a:pPr lvl="1"/>
            <a:r>
              <a:rPr lang="en-US" sz="2800" dirty="0" smtClean="0"/>
              <a:t>Dining philosophers problem</a:t>
            </a:r>
          </a:p>
          <a:p>
            <a:endParaRPr lang="en-US" dirty="0"/>
          </a:p>
        </p:txBody>
      </p:sp>
    </p:spTree>
    <p:extLst>
      <p:ext uri="{BB962C8B-B14F-4D97-AF65-F5344CB8AC3E}">
        <p14:creationId xmlns:p14="http://schemas.microsoft.com/office/powerpoint/2010/main" val="1226890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Bounded-Buffer Problem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3200" dirty="0" smtClean="0"/>
              <a:t>A buffer with n slots, each can hold one data item</a:t>
            </a:r>
          </a:p>
          <a:p>
            <a:pPr>
              <a:buFont typeface="Wingdings" panose="05000000000000000000" pitchFamily="2" charset="2"/>
              <a:buChar char="§"/>
            </a:pPr>
            <a:r>
              <a:rPr lang="en-US" sz="3200" dirty="0" smtClean="0"/>
              <a:t>Semaphore solution:</a:t>
            </a:r>
          </a:p>
          <a:p>
            <a:pPr lvl="1"/>
            <a:r>
              <a:rPr lang="en-US" sz="2800" dirty="0" smtClean="0"/>
              <a:t>Semaphore </a:t>
            </a:r>
            <a:r>
              <a:rPr lang="en-US" sz="2800" b="1" dirty="0" err="1" smtClean="0"/>
              <a:t>mutex</a:t>
            </a:r>
            <a:r>
              <a:rPr lang="en-US" sz="2800" dirty="0" smtClean="0"/>
              <a:t> initialized to 1</a:t>
            </a:r>
          </a:p>
          <a:p>
            <a:pPr lvl="1"/>
            <a:r>
              <a:rPr lang="en-US" sz="2800" dirty="0" smtClean="0"/>
              <a:t>Semaphore </a:t>
            </a:r>
            <a:r>
              <a:rPr lang="en-US" sz="2800" b="1" dirty="0" smtClean="0"/>
              <a:t>full</a:t>
            </a:r>
            <a:r>
              <a:rPr lang="en-US" sz="2800" dirty="0" smtClean="0"/>
              <a:t> initialized to 0</a:t>
            </a:r>
          </a:p>
          <a:p>
            <a:pPr lvl="1"/>
            <a:r>
              <a:rPr lang="en-US" sz="2800" dirty="0" smtClean="0"/>
              <a:t>Semaphore </a:t>
            </a:r>
            <a:r>
              <a:rPr lang="en-US" sz="2800" b="1" dirty="0" smtClean="0"/>
              <a:t>empty</a:t>
            </a:r>
            <a:r>
              <a:rPr lang="en-US" sz="2800" dirty="0" smtClean="0"/>
              <a:t> initialized to n</a:t>
            </a:r>
            <a:endParaRPr lang="en-US" sz="2800" dirty="0"/>
          </a:p>
        </p:txBody>
      </p:sp>
    </p:spTree>
    <p:extLst>
      <p:ext uri="{BB962C8B-B14F-4D97-AF65-F5344CB8AC3E}">
        <p14:creationId xmlns:p14="http://schemas.microsoft.com/office/powerpoint/2010/main" val="2234815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492" y="0"/>
            <a:ext cx="11043138" cy="1125415"/>
          </a:xfrm>
        </p:spPr>
        <p:txBody>
          <a:bodyPr/>
          <a:lstStyle/>
          <a:p>
            <a:r>
              <a:rPr lang="en-US" smtClean="0"/>
              <a:t>Bounded-Buffer Problem - Semaphore </a:t>
            </a:r>
            <a:r>
              <a:rPr lang="en-US" dirty="0" smtClean="0"/>
              <a:t>Solution</a:t>
            </a:r>
            <a:endParaRPr lang="en-US" dirty="0"/>
          </a:p>
        </p:txBody>
      </p:sp>
      <p:sp>
        <p:nvSpPr>
          <p:cNvPr id="3" name="Content Placeholder 2"/>
          <p:cNvSpPr>
            <a:spLocks noGrp="1"/>
          </p:cNvSpPr>
          <p:nvPr>
            <p:ph sz="half" idx="1"/>
          </p:nvPr>
        </p:nvSpPr>
        <p:spPr>
          <a:xfrm>
            <a:off x="656492" y="1125414"/>
            <a:ext cx="5363308" cy="5732585"/>
          </a:xfrm>
        </p:spPr>
        <p:txBody>
          <a:bodyPr>
            <a:normAutofit fontScale="92500" lnSpcReduction="20000"/>
          </a:bodyPr>
          <a:lstStyle/>
          <a:p>
            <a:r>
              <a:rPr lang="en-US" dirty="0" smtClean="0"/>
              <a:t>Producer process</a:t>
            </a:r>
          </a:p>
          <a:p>
            <a:pPr>
              <a:buFont typeface="Monotype Sorts" pitchFamily="-84" charset="2"/>
              <a:buNone/>
            </a:pPr>
            <a:r>
              <a:rPr lang="en-US" altLang="en-US" sz="2400" b="1"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do {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produce an item in </a:t>
            </a:r>
            <a:r>
              <a:rPr lang="en-US" altLang="en-US" b="1" dirty="0" err="1">
                <a:latin typeface="Courier New" panose="02070309020205020404" pitchFamily="49" charset="0"/>
                <a:cs typeface="Courier New" panose="02070309020205020404" pitchFamily="49" charset="0"/>
              </a:rPr>
              <a:t>next_produced</a:t>
            </a:r>
            <a:r>
              <a:rPr lang="en-US" altLang="en-US"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wait(empty</a:t>
            </a:r>
            <a:r>
              <a:rPr lang="en-US" altLang="en-US"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wait(</a:t>
            </a:r>
            <a:r>
              <a:rPr lang="en-US" altLang="en-US" b="1" dirty="0" err="1" smtClean="0">
                <a:latin typeface="Courier New" panose="02070309020205020404" pitchFamily="49" charset="0"/>
                <a:cs typeface="Courier New" panose="02070309020205020404" pitchFamily="49" charset="0"/>
              </a:rPr>
              <a:t>mutex</a:t>
            </a:r>
            <a:r>
              <a:rPr lang="en-US" altLang="en-US"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add </a:t>
            </a:r>
            <a:r>
              <a:rPr lang="en-US" altLang="en-US" b="1" dirty="0" err="1" smtClean="0">
                <a:latin typeface="Courier New" panose="02070309020205020404" pitchFamily="49" charset="0"/>
                <a:cs typeface="Courier New" panose="02070309020205020404" pitchFamily="49" charset="0"/>
              </a:rPr>
              <a:t>next_produced</a:t>
            </a:r>
            <a:r>
              <a:rPr lang="en-US" altLang="en-US" b="1" dirty="0" smtClean="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to the buffer */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signal(</a:t>
            </a:r>
            <a:r>
              <a:rPr lang="en-US" altLang="en-US" b="1" dirty="0" err="1" smtClean="0">
                <a:latin typeface="Courier New" panose="02070309020205020404" pitchFamily="49" charset="0"/>
                <a:cs typeface="Courier New" panose="02070309020205020404" pitchFamily="49" charset="0"/>
              </a:rPr>
              <a:t>mutex</a:t>
            </a:r>
            <a:r>
              <a:rPr lang="en-US" altLang="en-US"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signal(full</a:t>
            </a:r>
            <a:r>
              <a:rPr lang="en-US" altLang="en-US"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b="1" dirty="0" smtClean="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while (true);</a:t>
            </a:r>
            <a:endParaRPr lang="en-US" dirty="0"/>
          </a:p>
        </p:txBody>
      </p:sp>
      <p:sp>
        <p:nvSpPr>
          <p:cNvPr id="4" name="Content Placeholder 3"/>
          <p:cNvSpPr>
            <a:spLocks noGrp="1"/>
          </p:cNvSpPr>
          <p:nvPr>
            <p:ph sz="half" idx="2"/>
          </p:nvPr>
        </p:nvSpPr>
        <p:spPr>
          <a:xfrm>
            <a:off x="6201507" y="1125413"/>
            <a:ext cx="5498123" cy="5732585"/>
          </a:xfrm>
        </p:spPr>
        <p:txBody>
          <a:bodyPr>
            <a:normAutofit fontScale="92500" lnSpcReduction="20000"/>
          </a:bodyPr>
          <a:lstStyle/>
          <a:p>
            <a:r>
              <a:rPr lang="en-US" dirty="0" smtClean="0"/>
              <a:t>Consumer process</a:t>
            </a:r>
          </a:p>
          <a:p>
            <a:pPr marL="0" indent="0">
              <a:buFont typeface="Monotype Sorts" pitchFamily="-84" charset="2"/>
              <a:buNone/>
              <a:defRPr/>
            </a:pPr>
            <a:r>
              <a:rPr lang="en-US" sz="2400" b="1" dirty="0" smtClean="0">
                <a:latin typeface="Courier New"/>
                <a:ea typeface="ＭＳ Ｐゴシック" pitchFamily="-84" charset="-128"/>
                <a:cs typeface="Courier New"/>
              </a:rPr>
              <a:t>d</a:t>
            </a:r>
            <a:r>
              <a:rPr lang="en-US" b="1" dirty="0" smtClean="0">
                <a:latin typeface="Courier New"/>
                <a:ea typeface="ＭＳ Ｐゴシック" pitchFamily="-84" charset="-128"/>
                <a:cs typeface="Courier New"/>
              </a:rPr>
              <a:t>o </a:t>
            </a:r>
            <a:r>
              <a:rPr lang="en-US" b="1" dirty="0">
                <a:latin typeface="Courier New"/>
                <a:ea typeface="ＭＳ Ｐゴシック" pitchFamily="-84" charset="-128"/>
                <a:cs typeface="Courier New"/>
              </a:rPr>
              <a:t>{ </a:t>
            </a:r>
          </a:p>
          <a:p>
            <a:pPr marL="0" indent="0">
              <a:buFont typeface="Monotype Sorts" pitchFamily="-84" charset="2"/>
              <a:buNone/>
              <a:defRPr/>
            </a:pPr>
            <a:r>
              <a:rPr lang="en-US" b="1" dirty="0">
                <a:latin typeface="Courier New"/>
                <a:ea typeface="ＭＳ Ｐゴシック" pitchFamily="-84" charset="-128"/>
                <a:cs typeface="Courier New"/>
              </a:rPr>
              <a:t>    </a:t>
            </a:r>
            <a:r>
              <a:rPr lang="en-US" b="1" dirty="0" smtClean="0">
                <a:latin typeface="Courier New"/>
                <a:ea typeface="ＭＳ Ｐゴシック" pitchFamily="-84" charset="-128"/>
                <a:cs typeface="Courier New"/>
              </a:rPr>
              <a:t>wait(full</a:t>
            </a:r>
            <a:r>
              <a:rPr lang="en-US" b="1" dirty="0">
                <a:latin typeface="Courier New"/>
                <a:ea typeface="ＭＳ Ｐゴシック" pitchFamily="-84" charset="-128"/>
                <a:cs typeface="Courier New"/>
              </a:rPr>
              <a:t>); </a:t>
            </a:r>
          </a:p>
          <a:p>
            <a:pPr marL="0" indent="0">
              <a:buFont typeface="Monotype Sorts" pitchFamily="-84" charset="2"/>
              <a:buNone/>
              <a:defRPr/>
            </a:pPr>
            <a:r>
              <a:rPr lang="en-US" b="1" dirty="0">
                <a:latin typeface="Courier New"/>
                <a:ea typeface="ＭＳ Ｐゴシック" pitchFamily="-84" charset="-128"/>
                <a:cs typeface="Courier New"/>
              </a:rPr>
              <a:t>    </a:t>
            </a:r>
            <a:r>
              <a:rPr lang="en-US" b="1" dirty="0" smtClean="0">
                <a:latin typeface="Courier New"/>
                <a:ea typeface="ＭＳ Ｐゴシック" pitchFamily="-84" charset="-128"/>
                <a:cs typeface="Courier New"/>
              </a:rPr>
              <a:t>wait(</a:t>
            </a:r>
            <a:r>
              <a:rPr lang="en-US" b="1" dirty="0" err="1" smtClean="0">
                <a:latin typeface="Courier New"/>
                <a:ea typeface="ＭＳ Ｐゴシック" pitchFamily="-84" charset="-128"/>
                <a:cs typeface="Courier New"/>
              </a:rPr>
              <a:t>mutex</a:t>
            </a:r>
            <a:r>
              <a:rPr lang="en-US" b="1" dirty="0">
                <a:latin typeface="Courier New"/>
                <a:ea typeface="ＭＳ Ｐゴシック" pitchFamily="-84" charset="-128"/>
                <a:cs typeface="Courier New"/>
              </a:rPr>
              <a:t>); </a:t>
            </a:r>
          </a:p>
          <a:p>
            <a:pPr marL="0" indent="0">
              <a:buFont typeface="Monotype Sorts" pitchFamily="-84" charset="2"/>
              <a:buNone/>
              <a:defRPr/>
            </a:pPr>
            <a:r>
              <a:rPr lang="en-US" b="1" dirty="0">
                <a:latin typeface="Courier New"/>
                <a:ea typeface="ＭＳ Ｐゴシック" pitchFamily="-84" charset="-128"/>
                <a:cs typeface="Courier New"/>
              </a:rPr>
              <a:t>    </a:t>
            </a:r>
            <a:r>
              <a:rPr lang="en-US" b="1" dirty="0" smtClean="0">
                <a:latin typeface="Courier New"/>
                <a:ea typeface="ＭＳ Ｐゴシック" pitchFamily="-84" charset="-128"/>
                <a:cs typeface="Courier New"/>
              </a:rPr>
              <a:t> </a:t>
            </a:r>
            <a:r>
              <a:rPr lang="en-US" b="1" dirty="0">
                <a:latin typeface="Courier New"/>
                <a:ea typeface="ＭＳ Ｐゴシック" pitchFamily="-84" charset="-128"/>
                <a:cs typeface="Courier New"/>
              </a:rPr>
              <a:t>...</a:t>
            </a:r>
            <a:br>
              <a:rPr lang="en-US" b="1" dirty="0">
                <a:latin typeface="Courier New"/>
                <a:ea typeface="ＭＳ Ｐゴシック" pitchFamily="-84" charset="-128"/>
                <a:cs typeface="Courier New"/>
              </a:rPr>
            </a:br>
            <a:r>
              <a:rPr lang="en-US" b="1" dirty="0">
                <a:latin typeface="Courier New"/>
                <a:ea typeface="ＭＳ Ｐゴシック" pitchFamily="-84" charset="-128"/>
                <a:cs typeface="Courier New"/>
              </a:rPr>
              <a:t>    </a:t>
            </a:r>
            <a:r>
              <a:rPr lang="en-US" b="1" dirty="0" smtClean="0">
                <a:latin typeface="Courier New"/>
                <a:ea typeface="ＭＳ Ｐゴシック" pitchFamily="-84" charset="-128"/>
                <a:cs typeface="Courier New"/>
              </a:rPr>
              <a:t>/* </a:t>
            </a:r>
            <a:r>
              <a:rPr lang="en-US" b="1" dirty="0">
                <a:latin typeface="Courier New"/>
                <a:ea typeface="ＭＳ Ｐゴシック" pitchFamily="-84" charset="-128"/>
                <a:cs typeface="Courier New"/>
              </a:rPr>
              <a:t>remove an item from buffer to </a:t>
            </a:r>
            <a:r>
              <a:rPr lang="en-US" b="1" dirty="0" err="1">
                <a:latin typeface="Courier New"/>
                <a:ea typeface="ＭＳ Ｐゴシック" pitchFamily="-84" charset="-128"/>
                <a:cs typeface="Courier New"/>
              </a:rPr>
              <a:t>next_consumed</a:t>
            </a:r>
            <a:r>
              <a:rPr lang="en-US" b="1" dirty="0">
                <a:latin typeface="Courier New"/>
                <a:ea typeface="ＭＳ Ｐゴシック" pitchFamily="-84" charset="-128"/>
                <a:cs typeface="Courier New"/>
              </a:rPr>
              <a:t> */ </a:t>
            </a:r>
          </a:p>
          <a:p>
            <a:pPr marL="0" indent="0">
              <a:buFont typeface="Monotype Sorts" pitchFamily="-84" charset="2"/>
              <a:buNone/>
              <a:defRPr/>
            </a:pPr>
            <a:r>
              <a:rPr lang="en-US" b="1" dirty="0">
                <a:latin typeface="Courier New"/>
                <a:ea typeface="ＭＳ Ｐゴシック" pitchFamily="-84" charset="-128"/>
                <a:cs typeface="Courier New"/>
              </a:rPr>
              <a:t>    </a:t>
            </a:r>
            <a:r>
              <a:rPr lang="en-US" b="1" dirty="0" smtClean="0">
                <a:latin typeface="Courier New"/>
                <a:ea typeface="ＭＳ Ｐゴシック" pitchFamily="-84" charset="-128"/>
                <a:cs typeface="Courier New"/>
              </a:rPr>
              <a:t> </a:t>
            </a:r>
            <a:r>
              <a:rPr lang="en-US" b="1" dirty="0">
                <a:latin typeface="Courier New"/>
                <a:ea typeface="ＭＳ Ｐゴシック" pitchFamily="-84" charset="-128"/>
                <a:cs typeface="Courier New"/>
              </a:rPr>
              <a:t>... </a:t>
            </a:r>
          </a:p>
          <a:p>
            <a:pPr marL="0" indent="0">
              <a:buFont typeface="Monotype Sorts" pitchFamily="-84" charset="2"/>
              <a:buNone/>
              <a:defRPr/>
            </a:pPr>
            <a:r>
              <a:rPr lang="en-US" b="1" dirty="0">
                <a:latin typeface="Courier New"/>
                <a:ea typeface="ＭＳ Ｐゴシック" pitchFamily="-84" charset="-128"/>
                <a:cs typeface="Courier New"/>
              </a:rPr>
              <a:t>    </a:t>
            </a:r>
            <a:r>
              <a:rPr lang="en-US" b="1" dirty="0" smtClean="0">
                <a:latin typeface="Courier New"/>
                <a:ea typeface="ＭＳ Ｐゴシック" pitchFamily="-84" charset="-128"/>
                <a:cs typeface="Courier New"/>
              </a:rPr>
              <a:t>signal(</a:t>
            </a:r>
            <a:r>
              <a:rPr lang="en-US" b="1" dirty="0" err="1" smtClean="0">
                <a:latin typeface="Courier New"/>
                <a:ea typeface="ＭＳ Ｐゴシック" pitchFamily="-84" charset="-128"/>
                <a:cs typeface="Courier New"/>
              </a:rPr>
              <a:t>mutex</a:t>
            </a:r>
            <a:r>
              <a:rPr lang="en-US" b="1" dirty="0">
                <a:latin typeface="Courier New"/>
                <a:ea typeface="ＭＳ Ｐゴシック" pitchFamily="-84" charset="-128"/>
                <a:cs typeface="Courier New"/>
              </a:rPr>
              <a:t>); </a:t>
            </a:r>
          </a:p>
          <a:p>
            <a:pPr marL="0" indent="0">
              <a:buFont typeface="Monotype Sorts" pitchFamily="-84" charset="2"/>
              <a:buNone/>
              <a:defRPr/>
            </a:pPr>
            <a:r>
              <a:rPr lang="en-US" b="1" dirty="0">
                <a:latin typeface="Courier New"/>
                <a:ea typeface="ＭＳ Ｐゴシック" pitchFamily="-84" charset="-128"/>
                <a:cs typeface="Courier New"/>
              </a:rPr>
              <a:t>    </a:t>
            </a:r>
            <a:r>
              <a:rPr lang="en-US" b="1" dirty="0" smtClean="0">
                <a:latin typeface="Courier New"/>
                <a:ea typeface="ＭＳ Ｐゴシック" pitchFamily="-84" charset="-128"/>
                <a:cs typeface="Courier New"/>
              </a:rPr>
              <a:t>signal(empty</a:t>
            </a:r>
            <a:r>
              <a:rPr lang="en-US" b="1" dirty="0">
                <a:latin typeface="Courier New"/>
                <a:ea typeface="ＭＳ Ｐゴシック" pitchFamily="-84" charset="-128"/>
                <a:cs typeface="Courier New"/>
              </a:rPr>
              <a:t>); </a:t>
            </a:r>
          </a:p>
          <a:p>
            <a:pPr marL="0" indent="0">
              <a:buFont typeface="Monotype Sorts" pitchFamily="-84" charset="2"/>
              <a:buNone/>
              <a:defRPr/>
            </a:pPr>
            <a:r>
              <a:rPr lang="en-US" b="1" dirty="0">
                <a:latin typeface="Courier New"/>
                <a:ea typeface="ＭＳ Ｐゴシック" pitchFamily="-84" charset="-128"/>
                <a:cs typeface="Courier New"/>
              </a:rPr>
              <a:t>    </a:t>
            </a:r>
            <a:r>
              <a:rPr lang="en-US" b="1" dirty="0" smtClean="0">
                <a:latin typeface="Courier New"/>
                <a:ea typeface="ＭＳ Ｐゴシック" pitchFamily="-84" charset="-128"/>
                <a:cs typeface="Courier New"/>
              </a:rPr>
              <a:t> </a:t>
            </a:r>
            <a:r>
              <a:rPr lang="en-US" b="1" dirty="0">
                <a:latin typeface="Courier New"/>
                <a:ea typeface="ＭＳ Ｐゴシック" pitchFamily="-84" charset="-128"/>
                <a:cs typeface="Courier New"/>
              </a:rPr>
              <a:t>...</a:t>
            </a:r>
            <a:br>
              <a:rPr lang="en-US" b="1" dirty="0">
                <a:latin typeface="Courier New"/>
                <a:ea typeface="ＭＳ Ｐゴシック" pitchFamily="-84" charset="-128"/>
                <a:cs typeface="Courier New"/>
              </a:rPr>
            </a:br>
            <a:r>
              <a:rPr lang="en-US" b="1" dirty="0">
                <a:latin typeface="Courier New"/>
                <a:ea typeface="ＭＳ Ｐゴシック" pitchFamily="-84" charset="-128"/>
                <a:cs typeface="Courier New"/>
              </a:rPr>
              <a:t>    </a:t>
            </a:r>
            <a:r>
              <a:rPr lang="en-US" b="1" dirty="0" smtClean="0">
                <a:latin typeface="Courier New"/>
                <a:ea typeface="ＭＳ Ｐゴシック" pitchFamily="-84" charset="-128"/>
                <a:cs typeface="Courier New"/>
              </a:rPr>
              <a:t>/* </a:t>
            </a:r>
            <a:r>
              <a:rPr lang="en-US" b="1" dirty="0">
                <a:latin typeface="Courier New"/>
                <a:ea typeface="ＭＳ Ｐゴシック" pitchFamily="-84" charset="-128"/>
                <a:cs typeface="Courier New"/>
              </a:rPr>
              <a:t>consume the item in </a:t>
            </a:r>
            <a:r>
              <a:rPr lang="en-US" b="1" dirty="0" err="1" smtClean="0">
                <a:latin typeface="Courier New"/>
                <a:ea typeface="ＭＳ Ｐゴシック" pitchFamily="-84" charset="-128"/>
                <a:cs typeface="Courier New"/>
              </a:rPr>
              <a:t>next_consumed</a:t>
            </a:r>
            <a:r>
              <a:rPr lang="en-US" b="1" dirty="0" smtClean="0">
                <a:latin typeface="Courier New"/>
                <a:ea typeface="ＭＳ Ｐゴシック" pitchFamily="-84" charset="-128"/>
                <a:cs typeface="Courier New"/>
              </a:rPr>
              <a:t> </a:t>
            </a:r>
            <a:r>
              <a:rPr lang="en-US" b="1" dirty="0">
                <a:latin typeface="Courier New"/>
                <a:ea typeface="ＭＳ Ｐゴシック" pitchFamily="-84" charset="-128"/>
                <a:cs typeface="Courier New"/>
              </a:rPr>
              <a:t>*/ </a:t>
            </a:r>
          </a:p>
          <a:p>
            <a:pPr marL="0" indent="0">
              <a:buFont typeface="Monotype Sorts" pitchFamily="-84" charset="2"/>
              <a:buNone/>
              <a:defRPr/>
            </a:pPr>
            <a:r>
              <a:rPr lang="en-US" b="1" dirty="0">
                <a:latin typeface="Courier New"/>
                <a:ea typeface="ＭＳ Ｐゴシック" pitchFamily="-84" charset="-128"/>
                <a:cs typeface="Courier New"/>
              </a:rPr>
              <a:t>    </a:t>
            </a:r>
            <a:r>
              <a:rPr lang="en-US" b="1" dirty="0" smtClean="0">
                <a:latin typeface="Courier New"/>
                <a:ea typeface="ＭＳ Ｐゴシック" pitchFamily="-84" charset="-128"/>
                <a:cs typeface="Courier New"/>
              </a:rPr>
              <a:t> </a:t>
            </a:r>
            <a:r>
              <a:rPr lang="en-US" b="1" dirty="0">
                <a:latin typeface="Courier New"/>
                <a:ea typeface="ＭＳ Ｐゴシック" pitchFamily="-84" charset="-128"/>
                <a:cs typeface="Courier New"/>
              </a:rPr>
              <a:t>...</a:t>
            </a:r>
            <a:br>
              <a:rPr lang="en-US" b="1" dirty="0">
                <a:latin typeface="Courier New"/>
                <a:ea typeface="ＭＳ Ｐゴシック" pitchFamily="-84" charset="-128"/>
                <a:cs typeface="Courier New"/>
              </a:rPr>
            </a:br>
            <a:r>
              <a:rPr lang="en-US" b="1" dirty="0" smtClean="0">
                <a:latin typeface="Courier New"/>
                <a:ea typeface="ＭＳ Ｐゴシック" pitchFamily="-84" charset="-128"/>
                <a:cs typeface="Courier New"/>
              </a:rPr>
              <a:t>} </a:t>
            </a:r>
            <a:r>
              <a:rPr lang="en-US" b="1" dirty="0">
                <a:latin typeface="Courier New"/>
                <a:ea typeface="ＭＳ Ｐゴシック" pitchFamily="-84" charset="-128"/>
                <a:cs typeface="Courier New"/>
              </a:rPr>
              <a:t>while (true); </a:t>
            </a:r>
            <a:endParaRPr lang="en-US" dirty="0"/>
          </a:p>
        </p:txBody>
      </p:sp>
    </p:spTree>
    <p:extLst>
      <p:ext uri="{BB962C8B-B14F-4D97-AF65-F5344CB8AC3E}">
        <p14:creationId xmlns:p14="http://schemas.microsoft.com/office/powerpoint/2010/main" val="2768124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lgn="ctr">
              <a:buNone/>
            </a:pPr>
            <a:r>
              <a:rPr lang="en-US" sz="5000" dirty="0" smtClean="0"/>
              <a:t>End of </a:t>
            </a:r>
            <a:r>
              <a:rPr lang="en-US" sz="5000" dirty="0"/>
              <a:t>m</a:t>
            </a:r>
            <a:r>
              <a:rPr lang="en-US" sz="5000" dirty="0" smtClean="0"/>
              <a:t>idterm coverage</a:t>
            </a:r>
            <a:endParaRPr lang="en-US" sz="5000" dirty="0"/>
          </a:p>
        </p:txBody>
      </p:sp>
    </p:spTree>
    <p:extLst>
      <p:ext uri="{BB962C8B-B14F-4D97-AF65-F5344CB8AC3E}">
        <p14:creationId xmlns:p14="http://schemas.microsoft.com/office/powerpoint/2010/main" val="974618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Readers-Writers Problem</a:t>
            </a:r>
            <a:endParaRPr lang="en-US" dirty="0"/>
          </a:p>
        </p:txBody>
      </p:sp>
      <p:sp>
        <p:nvSpPr>
          <p:cNvPr id="3" name="Content Placeholder 2"/>
          <p:cNvSpPr>
            <a:spLocks noGrp="1"/>
          </p:cNvSpPr>
          <p:nvPr>
            <p:ph idx="1"/>
          </p:nvPr>
        </p:nvSpPr>
        <p:spPr>
          <a:xfrm>
            <a:off x="838200" y="1098793"/>
            <a:ext cx="10515600" cy="5161330"/>
          </a:xfrm>
        </p:spPr>
        <p:txBody>
          <a:bodyPr>
            <a:normAutofit fontScale="92500" lnSpcReduction="10000"/>
          </a:bodyPr>
          <a:lstStyle/>
          <a:p>
            <a:pPr>
              <a:buFont typeface="Wingdings" panose="05000000000000000000" pitchFamily="2" charset="2"/>
              <a:buChar char="§"/>
            </a:pPr>
            <a:r>
              <a:rPr lang="en-US" dirty="0" smtClean="0"/>
              <a:t>A data set is shared among a number of concurrent processes</a:t>
            </a:r>
          </a:p>
          <a:p>
            <a:pPr lvl="1"/>
            <a:r>
              <a:rPr lang="en-US" dirty="0" smtClean="0"/>
              <a:t>Readers – only read the data set, they do not perform any updates</a:t>
            </a:r>
          </a:p>
          <a:p>
            <a:pPr lvl="1"/>
            <a:r>
              <a:rPr lang="en-US" dirty="0" smtClean="0"/>
              <a:t>Writers – can both read and write</a:t>
            </a:r>
          </a:p>
          <a:p>
            <a:pPr>
              <a:buFont typeface="Wingdings" panose="05000000000000000000" pitchFamily="2" charset="2"/>
              <a:buChar char="§"/>
            </a:pPr>
            <a:r>
              <a:rPr lang="en-US" dirty="0" smtClean="0"/>
              <a:t>Issues to address</a:t>
            </a:r>
          </a:p>
          <a:p>
            <a:pPr lvl="1"/>
            <a:r>
              <a:rPr lang="en-US" dirty="0" smtClean="0"/>
              <a:t>Allow multiple readers to read at the same time</a:t>
            </a:r>
          </a:p>
          <a:p>
            <a:pPr lvl="1"/>
            <a:r>
              <a:rPr lang="en-US" dirty="0" smtClean="0"/>
              <a:t>Only one single writer can access at a time</a:t>
            </a:r>
          </a:p>
          <a:p>
            <a:pPr>
              <a:buFont typeface="Wingdings" panose="05000000000000000000" pitchFamily="2" charset="2"/>
              <a:buChar char="§"/>
            </a:pPr>
            <a:r>
              <a:rPr lang="en-US" dirty="0" smtClean="0"/>
              <a:t>Several variations of how readers and writers are considered in providing their access, all involve some form of priorities</a:t>
            </a:r>
          </a:p>
          <a:p>
            <a:pPr>
              <a:buFont typeface="Wingdings" panose="05000000000000000000" pitchFamily="2" charset="2"/>
              <a:buChar char="§"/>
            </a:pPr>
            <a:r>
              <a:rPr lang="en-US" dirty="0" smtClean="0"/>
              <a:t>Shared data</a:t>
            </a:r>
          </a:p>
          <a:p>
            <a:pPr lvl="1"/>
            <a:r>
              <a:rPr lang="en-US" dirty="0" smtClean="0"/>
              <a:t>Data set</a:t>
            </a:r>
          </a:p>
          <a:p>
            <a:pPr lvl="1"/>
            <a:r>
              <a:rPr lang="en-US" dirty="0" smtClean="0"/>
              <a:t>Semaphore </a:t>
            </a:r>
            <a:r>
              <a:rPr lang="en-US" dirty="0" err="1" smtClean="0"/>
              <a:t>rw_mutex</a:t>
            </a:r>
            <a:r>
              <a:rPr lang="en-US" dirty="0" smtClean="0"/>
              <a:t> initialized to 1</a:t>
            </a:r>
          </a:p>
          <a:p>
            <a:pPr lvl="1"/>
            <a:r>
              <a:rPr lang="en-US" dirty="0" smtClean="0"/>
              <a:t>Semaphore </a:t>
            </a:r>
            <a:r>
              <a:rPr lang="en-US" dirty="0" err="1" smtClean="0"/>
              <a:t>mutex</a:t>
            </a:r>
            <a:r>
              <a:rPr lang="en-US" dirty="0" smtClean="0"/>
              <a:t> initialized to 1</a:t>
            </a:r>
          </a:p>
          <a:p>
            <a:pPr lvl="1"/>
            <a:r>
              <a:rPr lang="en-US" dirty="0" smtClean="0"/>
              <a:t>Integer </a:t>
            </a:r>
            <a:r>
              <a:rPr lang="en-US" dirty="0" err="1" smtClean="0"/>
              <a:t>read_count</a:t>
            </a:r>
            <a:r>
              <a:rPr lang="en-US" dirty="0" smtClean="0"/>
              <a:t> initialized to 0</a:t>
            </a:r>
            <a:endParaRPr lang="en-US" dirty="0"/>
          </a:p>
        </p:txBody>
      </p:sp>
    </p:spTree>
    <p:extLst>
      <p:ext uri="{BB962C8B-B14F-4D97-AF65-F5344CB8AC3E}">
        <p14:creationId xmlns:p14="http://schemas.microsoft.com/office/powerpoint/2010/main" val="2063284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Readers-Writers Problem</a:t>
            </a:r>
            <a:endParaRPr lang="en-US" dirty="0"/>
          </a:p>
        </p:txBody>
      </p:sp>
      <p:sp>
        <p:nvSpPr>
          <p:cNvPr id="3" name="Content Placeholder 2"/>
          <p:cNvSpPr>
            <a:spLocks noGrp="1"/>
          </p:cNvSpPr>
          <p:nvPr>
            <p:ph sz="half" idx="1"/>
          </p:nvPr>
        </p:nvSpPr>
        <p:spPr>
          <a:xfrm>
            <a:off x="838200" y="1008186"/>
            <a:ext cx="5181600" cy="5849814"/>
          </a:xfrm>
        </p:spPr>
        <p:txBody>
          <a:bodyPr>
            <a:normAutofit fontScale="85000" lnSpcReduction="20000"/>
          </a:bodyPr>
          <a:lstStyle/>
          <a:p>
            <a:r>
              <a:rPr lang="en-US" dirty="0" smtClean="0"/>
              <a:t>Reader</a:t>
            </a:r>
          </a:p>
          <a:p>
            <a:pPr>
              <a:buFont typeface="Monotype Sorts" pitchFamily="-84" charset="2"/>
              <a:buNone/>
            </a:pPr>
            <a:r>
              <a:rPr lang="en-US" altLang="en-US" b="1" dirty="0" smtClean="0">
                <a:latin typeface="Courier New" panose="02070309020205020404" pitchFamily="49" charset="0"/>
                <a:cs typeface="Courier New" panose="02070309020205020404" pitchFamily="49" charset="0"/>
              </a:rPr>
              <a:t>do </a:t>
            </a: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wait(</a:t>
            </a:r>
            <a:r>
              <a:rPr lang="en-US" altLang="en-US" b="1" dirty="0" err="1" smtClean="0">
                <a:latin typeface="Courier New" panose="02070309020205020404" pitchFamily="49" charset="0"/>
                <a:cs typeface="Courier New" panose="02070309020205020404" pitchFamily="49" charset="0"/>
              </a:rPr>
              <a:t>mutex</a:t>
            </a: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r>
              <a:rPr lang="en-US" altLang="en-US" b="1" dirty="0" err="1" smtClean="0">
                <a:latin typeface="Courier New" panose="02070309020205020404" pitchFamily="49" charset="0"/>
                <a:cs typeface="Courier New" panose="02070309020205020404" pitchFamily="49" charset="0"/>
              </a:rPr>
              <a:t>read_count</a:t>
            </a: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if </a:t>
            </a:r>
            <a:r>
              <a:rPr lang="en-US" altLang="en-US" b="1" dirty="0">
                <a:latin typeface="Courier New" panose="02070309020205020404" pitchFamily="49" charset="0"/>
                <a:cs typeface="Courier New" panose="02070309020205020404" pitchFamily="49" charset="0"/>
              </a:rPr>
              <a:t>(</a:t>
            </a:r>
            <a:r>
              <a:rPr lang="en-US" altLang="en-US" b="1" dirty="0" err="1">
                <a:latin typeface="Courier New" panose="02070309020205020404" pitchFamily="49" charset="0"/>
                <a:cs typeface="Courier New" panose="02070309020205020404" pitchFamily="49" charset="0"/>
              </a:rPr>
              <a:t>read_count</a:t>
            </a:r>
            <a:r>
              <a:rPr lang="en-US" altLang="en-US" b="1" dirty="0">
                <a:latin typeface="Courier New" panose="02070309020205020404" pitchFamily="49" charset="0"/>
                <a:cs typeface="Courier New" panose="02070309020205020404" pitchFamily="49" charset="0"/>
              </a:rPr>
              <a:t> == 1)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wait(</a:t>
            </a:r>
            <a:r>
              <a:rPr lang="en-US" altLang="en-US" b="1" dirty="0" err="1">
                <a:latin typeface="Courier New" panose="02070309020205020404" pitchFamily="49" charset="0"/>
                <a:cs typeface="Courier New" panose="02070309020205020404" pitchFamily="49" charset="0"/>
              </a:rPr>
              <a:t>rw_mutex</a:t>
            </a:r>
            <a:r>
              <a:rPr lang="en-US" altLang="en-US"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signal(</a:t>
            </a:r>
            <a:r>
              <a:rPr lang="en-US" altLang="en-US" b="1" dirty="0" err="1" smtClean="0">
                <a:latin typeface="Courier New" panose="02070309020205020404" pitchFamily="49" charset="0"/>
                <a:cs typeface="Courier New" panose="02070309020205020404" pitchFamily="49" charset="0"/>
              </a:rPr>
              <a:t>mutex</a:t>
            </a:r>
            <a:r>
              <a:rPr lang="en-US" altLang="en-US"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reading is performed */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wait(</a:t>
            </a:r>
            <a:r>
              <a:rPr lang="en-US" altLang="en-US" b="1" dirty="0" err="1" smtClean="0">
                <a:latin typeface="Courier New" panose="02070309020205020404" pitchFamily="49" charset="0"/>
                <a:cs typeface="Courier New" panose="02070309020205020404" pitchFamily="49" charset="0"/>
              </a:rPr>
              <a:t>mutex</a:t>
            </a: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read </a:t>
            </a:r>
            <a:r>
              <a:rPr lang="en-US" altLang="en-US" b="1" dirty="0">
                <a:latin typeface="Courier New" panose="02070309020205020404" pitchFamily="49" charset="0"/>
                <a:cs typeface="Courier New" panose="02070309020205020404" pitchFamily="49" charset="0"/>
              </a:rPr>
              <a:t>count--;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if </a:t>
            </a:r>
            <a:r>
              <a:rPr lang="en-US" altLang="en-US" b="1" dirty="0">
                <a:latin typeface="Courier New" panose="02070309020205020404" pitchFamily="49" charset="0"/>
                <a:cs typeface="Courier New" panose="02070309020205020404" pitchFamily="49" charset="0"/>
              </a:rPr>
              <a:t>(</a:t>
            </a:r>
            <a:r>
              <a:rPr lang="en-US" altLang="en-US" b="1" dirty="0" err="1">
                <a:latin typeface="Courier New" panose="02070309020205020404" pitchFamily="49" charset="0"/>
                <a:cs typeface="Courier New" panose="02070309020205020404" pitchFamily="49" charset="0"/>
              </a:rPr>
              <a:t>read_count</a:t>
            </a:r>
            <a:r>
              <a:rPr lang="en-US" altLang="en-US" b="1" dirty="0">
                <a:latin typeface="Courier New" panose="02070309020205020404" pitchFamily="49" charset="0"/>
                <a:cs typeface="Courier New" panose="02070309020205020404" pitchFamily="49" charset="0"/>
              </a:rPr>
              <a:t> == 0)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signal(</a:t>
            </a:r>
            <a:r>
              <a:rPr lang="en-US" altLang="en-US" b="1" dirty="0" err="1">
                <a:latin typeface="Courier New" panose="02070309020205020404" pitchFamily="49" charset="0"/>
                <a:cs typeface="Courier New" panose="02070309020205020404" pitchFamily="49" charset="0"/>
              </a:rPr>
              <a:t>rw_mutex</a:t>
            </a:r>
            <a:r>
              <a:rPr lang="en-US" altLang="en-US"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signal(</a:t>
            </a:r>
            <a:r>
              <a:rPr lang="en-US" altLang="en-US" b="1" dirty="0" err="1" smtClean="0">
                <a:latin typeface="Courier New" panose="02070309020205020404" pitchFamily="49" charset="0"/>
                <a:cs typeface="Courier New" panose="02070309020205020404" pitchFamily="49" charset="0"/>
              </a:rPr>
              <a:t>mutex</a:t>
            </a:r>
            <a:r>
              <a:rPr lang="en-US" altLang="en-US"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b="1" dirty="0" smtClean="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while (true);</a:t>
            </a:r>
            <a:endParaRPr lang="en-US" dirty="0"/>
          </a:p>
        </p:txBody>
      </p:sp>
      <p:sp>
        <p:nvSpPr>
          <p:cNvPr id="4" name="Content Placeholder 3"/>
          <p:cNvSpPr>
            <a:spLocks noGrp="1"/>
          </p:cNvSpPr>
          <p:nvPr>
            <p:ph sz="half" idx="2"/>
          </p:nvPr>
        </p:nvSpPr>
        <p:spPr>
          <a:xfrm>
            <a:off x="6148754" y="1008186"/>
            <a:ext cx="5181600" cy="4351338"/>
          </a:xfrm>
        </p:spPr>
        <p:txBody>
          <a:bodyPr>
            <a:normAutofit fontScale="85000" lnSpcReduction="20000"/>
          </a:bodyPr>
          <a:lstStyle/>
          <a:p>
            <a:r>
              <a:rPr lang="en-US" dirty="0" smtClean="0"/>
              <a:t>Writer</a:t>
            </a:r>
          </a:p>
          <a:p>
            <a:pPr>
              <a:buFont typeface="Monotype Sorts" pitchFamily="-84" charset="2"/>
              <a:buNone/>
            </a:pPr>
            <a:r>
              <a:rPr lang="en-US" altLang="en-US" b="1" dirty="0" smtClean="0">
                <a:latin typeface="Courier New" panose="02070309020205020404" pitchFamily="49" charset="0"/>
                <a:cs typeface="Courier New" panose="02070309020205020404" pitchFamily="49" charset="0"/>
              </a:rPr>
              <a:t>do </a:t>
            </a: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smtClean="0">
                <a:latin typeface="Courier New" panose="02070309020205020404" pitchFamily="49" charset="0"/>
                <a:cs typeface="Courier New" panose="02070309020205020404" pitchFamily="49" charset="0"/>
              </a:rPr>
              <a:t>  wait(</a:t>
            </a:r>
            <a:r>
              <a:rPr lang="en-US" altLang="en-US" b="1" dirty="0" err="1" smtClean="0">
                <a:latin typeface="Courier New" panose="02070309020205020404" pitchFamily="49" charset="0"/>
                <a:cs typeface="Courier New" panose="02070309020205020404" pitchFamily="49" charset="0"/>
              </a:rPr>
              <a:t>rw_mutex</a:t>
            </a:r>
            <a:r>
              <a:rPr lang="en-US" altLang="en-US"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smtClean="0">
                <a:latin typeface="Courier New" panose="02070309020205020404" pitchFamily="49" charset="0"/>
                <a:cs typeface="Courier New" panose="02070309020205020404" pitchFamily="49" charset="0"/>
              </a:rPr>
              <a:t>  /* </a:t>
            </a:r>
            <a:r>
              <a:rPr lang="en-US" altLang="en-US" b="1" dirty="0">
                <a:latin typeface="Courier New" panose="02070309020205020404" pitchFamily="49" charset="0"/>
                <a:cs typeface="Courier New" panose="02070309020205020404" pitchFamily="49" charset="0"/>
              </a:rPr>
              <a:t>writing is performed */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r>
              <a:rPr lang="en-US" altLang="en-US" b="1" dirty="0" smtClean="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b="1" dirty="0" smtClean="0">
                <a:latin typeface="Courier New" panose="02070309020205020404" pitchFamily="49" charset="0"/>
                <a:cs typeface="Courier New" panose="02070309020205020404" pitchFamily="49" charset="0"/>
              </a:rPr>
              <a:t>   signal(</a:t>
            </a:r>
            <a:r>
              <a:rPr lang="en-US" altLang="en-US" b="1" dirty="0" err="1" smtClean="0">
                <a:latin typeface="Courier New" panose="02070309020205020404" pitchFamily="49" charset="0"/>
                <a:cs typeface="Courier New" panose="02070309020205020404" pitchFamily="49" charset="0"/>
              </a:rPr>
              <a:t>rw_mutex</a:t>
            </a:r>
            <a:r>
              <a:rPr lang="en-US" altLang="en-US"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b="1" dirty="0" smtClean="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while (true);</a:t>
            </a:r>
            <a:endParaRPr lang="en-US" dirty="0"/>
          </a:p>
        </p:txBody>
      </p:sp>
    </p:spTree>
    <p:extLst>
      <p:ext uri="{BB962C8B-B14F-4D97-AF65-F5344CB8AC3E}">
        <p14:creationId xmlns:p14="http://schemas.microsoft.com/office/powerpoint/2010/main" val="2673096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Dining-Philosophers Problem</a:t>
            </a:r>
            <a:endParaRPr lang="en-US" dirty="0"/>
          </a:p>
        </p:txBody>
      </p:sp>
      <p:sp>
        <p:nvSpPr>
          <p:cNvPr id="3" name="Content Placeholder 2"/>
          <p:cNvSpPr>
            <a:spLocks noGrp="1"/>
          </p:cNvSpPr>
          <p:nvPr>
            <p:ph idx="1"/>
          </p:nvPr>
        </p:nvSpPr>
        <p:spPr>
          <a:xfrm>
            <a:off x="838200" y="1044208"/>
            <a:ext cx="10515600" cy="5614499"/>
          </a:xfrm>
        </p:spPr>
        <p:txBody>
          <a:bodyPr/>
          <a:lstStyle/>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r>
              <a:rPr lang="en-US" dirty="0" smtClean="0"/>
              <a:t>Philosophers spend their lives alternating thinking and eating</a:t>
            </a:r>
          </a:p>
          <a:p>
            <a:pPr>
              <a:buFont typeface="Wingdings" panose="05000000000000000000" pitchFamily="2" charset="2"/>
              <a:buChar char="§"/>
            </a:pPr>
            <a:r>
              <a:rPr lang="en-US" dirty="0" smtClean="0"/>
              <a:t>No interaction with neighbors.  Occasionally try to pick up 2 chopsticks (one at a time) to eat from bowl.  Need both to eat, then release both when done</a:t>
            </a:r>
          </a:p>
          <a:p>
            <a:pPr>
              <a:buFont typeface="Wingdings" panose="05000000000000000000" pitchFamily="2" charset="2"/>
              <a:buChar char="§"/>
            </a:pPr>
            <a:r>
              <a:rPr lang="en-US" dirty="0" smtClean="0"/>
              <a:t>Shared data, for the case with 5 philosophers</a:t>
            </a:r>
          </a:p>
          <a:p>
            <a:pPr lvl="1"/>
            <a:r>
              <a:rPr lang="en-US" dirty="0" smtClean="0"/>
              <a:t>Bowl of rice (data set)</a:t>
            </a:r>
          </a:p>
          <a:p>
            <a:pPr lvl="1"/>
            <a:r>
              <a:rPr lang="en-US" dirty="0" smtClean="0"/>
              <a:t>Semaphore chopsticks[5], all initialized to 1</a:t>
            </a:r>
            <a:endParaRPr lang="en-US" dirty="0"/>
          </a:p>
        </p:txBody>
      </p:sp>
      <p:pic>
        <p:nvPicPr>
          <p:cNvPr id="4" name="Picture 5"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4525" y="1044208"/>
            <a:ext cx="2583106" cy="248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759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Producer-Consumer Problem</a:t>
            </a:r>
            <a:endParaRPr lang="en-US" dirty="0"/>
          </a:p>
        </p:txBody>
      </p:sp>
      <p:sp>
        <p:nvSpPr>
          <p:cNvPr id="3" name="Text Placeholder 2"/>
          <p:cNvSpPr>
            <a:spLocks noGrp="1"/>
          </p:cNvSpPr>
          <p:nvPr>
            <p:ph type="body" idx="1"/>
          </p:nvPr>
        </p:nvSpPr>
        <p:spPr>
          <a:xfrm>
            <a:off x="656492" y="1585379"/>
            <a:ext cx="5341083" cy="535924"/>
          </a:xfrm>
        </p:spPr>
        <p:txBody>
          <a:bodyPr/>
          <a:lstStyle/>
          <a:p>
            <a:pPr>
              <a:lnSpc>
                <a:spcPct val="100000"/>
              </a:lnSpc>
              <a:spcBef>
                <a:spcPts val="0"/>
              </a:spcBef>
            </a:pPr>
            <a:r>
              <a:rPr lang="en-US" dirty="0" smtClean="0"/>
              <a:t>Producer</a:t>
            </a:r>
            <a:endParaRPr lang="en-US" dirty="0"/>
          </a:p>
        </p:txBody>
      </p:sp>
      <p:sp>
        <p:nvSpPr>
          <p:cNvPr id="4" name="Content Placeholder 3"/>
          <p:cNvSpPr>
            <a:spLocks noGrp="1"/>
          </p:cNvSpPr>
          <p:nvPr>
            <p:ph sz="half" idx="2"/>
          </p:nvPr>
        </p:nvSpPr>
        <p:spPr>
          <a:xfrm>
            <a:off x="656492" y="2505075"/>
            <a:ext cx="5341083" cy="3684588"/>
          </a:xfrm>
        </p:spPr>
        <p:txBody>
          <a:bodyPr>
            <a:normAutofit fontScale="85000" lnSpcReduction="20000"/>
          </a:bodyPr>
          <a:lstStyle/>
          <a:p>
            <a:pPr marL="0" indent="0">
              <a:buFont typeface="Monotype Sorts" pitchFamily="-84" charset="2"/>
              <a:buNone/>
            </a:pPr>
            <a:r>
              <a:rPr lang="en-US" altLang="en-US" dirty="0">
                <a:latin typeface="Courier New" panose="02070309020205020404" pitchFamily="49" charset="0"/>
                <a:cs typeface="Courier New" panose="02070309020205020404" pitchFamily="49" charset="0"/>
              </a:rPr>
              <a:t>while (true) {</a:t>
            </a:r>
            <a:br>
              <a:rPr lang="en-US" altLang="en-US" dirty="0">
                <a:latin typeface="Courier New" panose="02070309020205020404" pitchFamily="49" charset="0"/>
                <a:cs typeface="Courier New" panose="02070309020205020404" pitchFamily="49" charset="0"/>
              </a:rPr>
            </a:br>
            <a:r>
              <a:rPr lang="en-US" altLang="en-US" dirty="0" smtClean="0">
                <a:latin typeface="Courier New" panose="02070309020205020404" pitchFamily="49" charset="0"/>
                <a:cs typeface="Courier New" panose="02070309020205020404" pitchFamily="49" charset="0"/>
              </a:rPr>
              <a:t>   /* </a:t>
            </a:r>
            <a:r>
              <a:rPr lang="en-US" altLang="en-US" dirty="0">
                <a:latin typeface="Courier New" panose="02070309020205020404" pitchFamily="49" charset="0"/>
                <a:cs typeface="Courier New" panose="02070309020205020404" pitchFamily="49" charset="0"/>
              </a:rPr>
              <a:t>produce an item in </a:t>
            </a:r>
            <a:r>
              <a:rPr lang="en-US" altLang="en-US" dirty="0" err="1" smtClean="0">
                <a:latin typeface="Courier New" panose="02070309020205020404" pitchFamily="49" charset="0"/>
                <a:cs typeface="Courier New" panose="02070309020205020404" pitchFamily="49" charset="0"/>
              </a:rPr>
              <a:t>next_produced</a:t>
            </a:r>
            <a:r>
              <a:rPr lang="en-US" altLang="en-US" dirty="0" smtClean="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 </a:t>
            </a:r>
          </a:p>
          <a:p>
            <a:pPr marL="0" indent="0">
              <a:buFont typeface="Monotype Sorts" pitchFamily="-84" charset="2"/>
              <a:buNone/>
            </a:pPr>
            <a:r>
              <a:rPr lang="en-US" altLang="en-US" dirty="0" smtClean="0">
                <a:latin typeface="Courier New" panose="02070309020205020404" pitchFamily="49" charset="0"/>
                <a:cs typeface="Courier New" panose="02070309020205020404" pitchFamily="49" charset="0"/>
              </a:rPr>
              <a:t>   while </a:t>
            </a:r>
            <a:r>
              <a:rPr lang="en-US" altLang="en-US" dirty="0">
                <a:latin typeface="Courier New" panose="02070309020205020404" pitchFamily="49" charset="0"/>
                <a:cs typeface="Courier New" panose="02070309020205020404" pitchFamily="49" charset="0"/>
              </a:rPr>
              <a:t>(</a:t>
            </a:r>
            <a:r>
              <a:rPr lang="en-US" altLang="en-US" dirty="0" smtClean="0">
                <a:latin typeface="Courier New" panose="02070309020205020404" pitchFamily="49" charset="0"/>
                <a:cs typeface="Courier New" panose="02070309020205020404" pitchFamily="49" charset="0"/>
              </a:rPr>
              <a:t>counter==BUFFER_SIZE); </a:t>
            </a:r>
            <a:endParaRPr lang="en-US" altLang="en-US" dirty="0">
              <a:latin typeface="Courier New" panose="02070309020205020404" pitchFamily="49" charset="0"/>
              <a:cs typeface="Courier New" panose="02070309020205020404" pitchFamily="49" charset="0"/>
            </a:endParaRPr>
          </a:p>
          <a:p>
            <a:pPr marL="0" indent="0">
              <a:buFont typeface="Monotype Sorts" pitchFamily="-84" charset="2"/>
              <a:buNone/>
            </a:pPr>
            <a:r>
              <a:rPr lang="en-US" altLang="en-US" dirty="0" smtClean="0">
                <a:latin typeface="Courier New" panose="02070309020205020404" pitchFamily="49" charset="0"/>
                <a:cs typeface="Courier New" panose="02070309020205020404" pitchFamily="49" charset="0"/>
              </a:rPr>
              <a:t>	/* </a:t>
            </a:r>
            <a:r>
              <a:rPr lang="en-US" altLang="en-US" dirty="0">
                <a:latin typeface="Courier New" panose="02070309020205020404" pitchFamily="49" charset="0"/>
                <a:cs typeface="Courier New" panose="02070309020205020404" pitchFamily="49" charset="0"/>
              </a:rPr>
              <a:t>do nothing */ </a:t>
            </a:r>
          </a:p>
          <a:p>
            <a:pPr marL="0" indent="0">
              <a:buFont typeface="Monotype Sorts" pitchFamily="-84" charset="2"/>
              <a:buNone/>
            </a:pPr>
            <a:r>
              <a:rPr lang="en-US" altLang="en-US" dirty="0" smtClean="0">
                <a:latin typeface="Courier New" panose="02070309020205020404" pitchFamily="49" charset="0"/>
                <a:cs typeface="Courier New" panose="02070309020205020404" pitchFamily="49" charset="0"/>
              </a:rPr>
              <a:t>   buffer[in]=</a:t>
            </a:r>
            <a:r>
              <a:rPr lang="en-US" altLang="en-US" dirty="0" err="1" smtClean="0">
                <a:latin typeface="Courier New" panose="02070309020205020404" pitchFamily="49" charset="0"/>
                <a:cs typeface="Courier New" panose="02070309020205020404" pitchFamily="49" charset="0"/>
              </a:rPr>
              <a:t>next_produced</a:t>
            </a:r>
            <a:r>
              <a:rPr lang="en-US" altLang="en-US" dirty="0">
                <a:latin typeface="Courier New" panose="02070309020205020404" pitchFamily="49" charset="0"/>
                <a:cs typeface="Courier New" panose="02070309020205020404" pitchFamily="49" charset="0"/>
              </a:rPr>
              <a:t>; </a:t>
            </a:r>
          </a:p>
          <a:p>
            <a:pPr marL="0" indent="0">
              <a:buFont typeface="Monotype Sorts" pitchFamily="-84" charset="2"/>
              <a:buNone/>
            </a:pPr>
            <a:r>
              <a:rPr lang="en-US" altLang="en-US" dirty="0" smtClean="0">
                <a:latin typeface="Courier New" panose="02070309020205020404" pitchFamily="49" charset="0"/>
                <a:cs typeface="Courier New" panose="02070309020205020404" pitchFamily="49" charset="0"/>
              </a:rPr>
              <a:t>   in=(in+1)%BUFFER_SIZE</a:t>
            </a:r>
            <a:r>
              <a:rPr lang="en-US" altLang="en-US" dirty="0">
                <a:latin typeface="Courier New" panose="02070309020205020404" pitchFamily="49" charset="0"/>
                <a:cs typeface="Courier New" panose="02070309020205020404" pitchFamily="49" charset="0"/>
              </a:rPr>
              <a:t>; </a:t>
            </a:r>
          </a:p>
          <a:p>
            <a:pPr marL="0" indent="0">
              <a:buFont typeface="Monotype Sorts" pitchFamily="-84" charset="2"/>
              <a:buNone/>
            </a:pPr>
            <a:r>
              <a:rPr lang="en-US" altLang="en-US" dirty="0" smtClean="0">
                <a:latin typeface="Courier New" panose="02070309020205020404" pitchFamily="49" charset="0"/>
                <a:cs typeface="Courier New" panose="02070309020205020404" pitchFamily="49" charset="0"/>
              </a:rPr>
              <a:t>   counter</a:t>
            </a:r>
            <a:r>
              <a:rPr lang="en-US" altLang="en-US" dirty="0">
                <a:latin typeface="Courier New" panose="02070309020205020404" pitchFamily="49" charset="0"/>
                <a:cs typeface="Courier New" panose="02070309020205020404" pitchFamily="49" charset="0"/>
              </a:rPr>
              <a:t>++; </a:t>
            </a:r>
          </a:p>
          <a:p>
            <a:pPr marL="0" indent="0">
              <a:buFont typeface="Monotype Sorts" pitchFamily="-84" charset="2"/>
              <a:buNone/>
            </a:pPr>
            <a:r>
              <a:rPr lang="en-US" altLang="en-US" dirty="0">
                <a:latin typeface="Courier New" panose="02070309020205020404" pitchFamily="49" charset="0"/>
                <a:cs typeface="Courier New" panose="02070309020205020404" pitchFamily="49" charset="0"/>
              </a:rPr>
              <a:t>} </a:t>
            </a:r>
          </a:p>
        </p:txBody>
      </p:sp>
      <p:sp>
        <p:nvSpPr>
          <p:cNvPr id="5" name="Text Placeholder 4"/>
          <p:cNvSpPr>
            <a:spLocks noGrp="1"/>
          </p:cNvSpPr>
          <p:nvPr>
            <p:ph type="body" sz="quarter" idx="3"/>
          </p:nvPr>
        </p:nvSpPr>
        <p:spPr>
          <a:xfrm>
            <a:off x="6172199" y="1669807"/>
            <a:ext cx="5183188" cy="407194"/>
          </a:xfrm>
        </p:spPr>
        <p:txBody>
          <a:bodyPr>
            <a:normAutofit fontScale="92500" lnSpcReduction="10000"/>
          </a:bodyPr>
          <a:lstStyle/>
          <a:p>
            <a:pPr>
              <a:lnSpc>
                <a:spcPct val="100000"/>
              </a:lnSpc>
              <a:spcBef>
                <a:spcPts val="0"/>
              </a:spcBef>
            </a:pPr>
            <a:r>
              <a:rPr lang="en-US" dirty="0" smtClean="0"/>
              <a:t>Consumer</a:t>
            </a:r>
            <a:endParaRPr lang="en-US" dirty="0"/>
          </a:p>
        </p:txBody>
      </p:sp>
      <p:sp>
        <p:nvSpPr>
          <p:cNvPr id="6" name="Content Placeholder 5"/>
          <p:cNvSpPr>
            <a:spLocks noGrp="1"/>
          </p:cNvSpPr>
          <p:nvPr>
            <p:ph sz="quarter" idx="4"/>
          </p:nvPr>
        </p:nvSpPr>
        <p:spPr>
          <a:xfrm>
            <a:off x="6172199" y="2505075"/>
            <a:ext cx="5503985" cy="3684588"/>
          </a:xfrm>
        </p:spPr>
        <p:txBody>
          <a:bodyPr>
            <a:normAutofit fontScale="85000" lnSpcReduction="20000"/>
          </a:bodyPr>
          <a:lstStyle/>
          <a:p>
            <a:pPr marL="0" indent="0">
              <a:buFont typeface="Monotype Sorts" pitchFamily="-84" charset="2"/>
              <a:buNone/>
            </a:pPr>
            <a:r>
              <a:rPr lang="en-US" altLang="en-US" dirty="0">
                <a:latin typeface="Courier New" panose="02070309020205020404" pitchFamily="49" charset="0"/>
                <a:cs typeface="Courier New" panose="02070309020205020404" pitchFamily="49" charset="0"/>
              </a:rPr>
              <a:t>while (true) {</a:t>
            </a:r>
          </a:p>
          <a:p>
            <a:pPr marL="0" indent="0">
              <a:buFont typeface="Monotype Sorts" pitchFamily="-84" charset="2"/>
              <a:buNone/>
            </a:pPr>
            <a:r>
              <a:rPr lang="en-US" altLang="en-US" dirty="0" smtClean="0">
                <a:latin typeface="Courier New" panose="02070309020205020404" pitchFamily="49" charset="0"/>
                <a:cs typeface="Courier New" panose="02070309020205020404" pitchFamily="49" charset="0"/>
              </a:rPr>
              <a:t>   while </a:t>
            </a:r>
            <a:r>
              <a:rPr lang="en-US" altLang="en-US" dirty="0">
                <a:latin typeface="Courier New" panose="02070309020205020404" pitchFamily="49" charset="0"/>
                <a:cs typeface="Courier New" panose="02070309020205020404" pitchFamily="49" charset="0"/>
              </a:rPr>
              <a:t>(</a:t>
            </a:r>
            <a:r>
              <a:rPr lang="en-US" altLang="en-US" dirty="0" smtClean="0">
                <a:latin typeface="Courier New" panose="02070309020205020404" pitchFamily="49" charset="0"/>
                <a:cs typeface="Courier New" panose="02070309020205020404" pitchFamily="49" charset="0"/>
              </a:rPr>
              <a:t>counter==0); </a:t>
            </a:r>
          </a:p>
          <a:p>
            <a:pPr marL="0" indent="0">
              <a:buFont typeface="Monotype Sorts" pitchFamily="-84" charset="2"/>
              <a:buNone/>
            </a:pP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do nothing */ </a:t>
            </a:r>
          </a:p>
          <a:p>
            <a:pPr marL="0" indent="0">
              <a:buFont typeface="Monotype Sorts" pitchFamily="-84" charset="2"/>
              <a:buNone/>
            </a:pPr>
            <a:r>
              <a:rPr lang="en-US" altLang="en-US" dirty="0" smtClean="0">
                <a:latin typeface="Courier New" panose="02070309020205020404" pitchFamily="49" charset="0"/>
                <a:cs typeface="Courier New" panose="02070309020205020404" pitchFamily="49" charset="0"/>
              </a:rPr>
              <a:t>   </a:t>
            </a:r>
            <a:r>
              <a:rPr lang="en-US" altLang="en-US" dirty="0" err="1" smtClean="0">
                <a:latin typeface="Courier New" panose="02070309020205020404" pitchFamily="49" charset="0"/>
                <a:cs typeface="Courier New" panose="02070309020205020404" pitchFamily="49" charset="0"/>
              </a:rPr>
              <a:t>next_consumed</a:t>
            </a:r>
            <a:r>
              <a:rPr lang="en-US" altLang="en-US" dirty="0" smtClean="0">
                <a:latin typeface="Courier New" panose="02070309020205020404" pitchFamily="49" charset="0"/>
                <a:cs typeface="Courier New" panose="02070309020205020404" pitchFamily="49" charset="0"/>
              </a:rPr>
              <a:t>=buffer[out</a:t>
            </a:r>
            <a:r>
              <a:rPr lang="en-US" altLang="en-US" dirty="0">
                <a:latin typeface="Courier New" panose="02070309020205020404" pitchFamily="49" charset="0"/>
                <a:cs typeface="Courier New" panose="02070309020205020404" pitchFamily="49" charset="0"/>
              </a:rPr>
              <a:t>]; </a:t>
            </a:r>
          </a:p>
          <a:p>
            <a:pPr marL="0" indent="0">
              <a:buFont typeface="Monotype Sorts" pitchFamily="-84" charset="2"/>
              <a:buNone/>
            </a:pPr>
            <a:r>
              <a:rPr lang="en-US" altLang="en-US" dirty="0" smtClean="0">
                <a:latin typeface="Courier New" panose="02070309020205020404" pitchFamily="49" charset="0"/>
                <a:cs typeface="Courier New" panose="02070309020205020404" pitchFamily="49" charset="0"/>
              </a:rPr>
              <a:t>   out </a:t>
            </a: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out+1)% </a:t>
            </a:r>
            <a:r>
              <a:rPr lang="en-US" altLang="en-US" dirty="0">
                <a:latin typeface="Courier New" panose="02070309020205020404" pitchFamily="49" charset="0"/>
                <a:cs typeface="Courier New" panose="02070309020205020404" pitchFamily="49" charset="0"/>
              </a:rPr>
              <a:t>BUFFER_SIZE; 	</a:t>
            </a:r>
          </a:p>
          <a:p>
            <a:pPr marL="0" indent="0">
              <a:buFont typeface="Monotype Sorts" pitchFamily="-84" charset="2"/>
              <a:buNone/>
            </a:pPr>
            <a:r>
              <a:rPr lang="en-US" altLang="en-US" dirty="0">
                <a:latin typeface="Courier New" panose="02070309020205020404" pitchFamily="49" charset="0"/>
                <a:cs typeface="Courier New" panose="02070309020205020404" pitchFamily="49" charset="0"/>
              </a:rPr>
              <a:t>   </a:t>
            </a:r>
            <a:r>
              <a:rPr lang="en-US" altLang="en-US" dirty="0" smtClean="0">
                <a:latin typeface="Courier New" panose="02070309020205020404" pitchFamily="49" charset="0"/>
                <a:cs typeface="Courier New" panose="02070309020205020404" pitchFamily="49" charset="0"/>
              </a:rPr>
              <a:t>counter-</a:t>
            </a:r>
            <a:r>
              <a:rPr lang="en-US" altLang="en-US" dirty="0">
                <a:latin typeface="Courier New" panose="02070309020205020404" pitchFamily="49" charset="0"/>
                <a:cs typeface="Courier New" panose="02070309020205020404" pitchFamily="49" charset="0"/>
              </a:rPr>
              <a:t>-; </a:t>
            </a:r>
          </a:p>
          <a:p>
            <a:pPr marL="0" indent="0">
              <a:buFont typeface="Monotype Sorts" pitchFamily="-84" charset="2"/>
              <a:buNone/>
            </a:pPr>
            <a:r>
              <a:rPr lang="en-US" altLang="en-US" dirty="0" smtClean="0">
                <a:latin typeface="Courier New" panose="02070309020205020404" pitchFamily="49" charset="0"/>
                <a:cs typeface="Courier New" panose="02070309020205020404" pitchFamily="49" charset="0"/>
              </a:rPr>
              <a:t>   /* </a:t>
            </a:r>
            <a:r>
              <a:rPr lang="en-US" altLang="en-US" dirty="0">
                <a:latin typeface="Courier New" panose="02070309020205020404" pitchFamily="49" charset="0"/>
                <a:cs typeface="Courier New" panose="02070309020205020404" pitchFamily="49" charset="0"/>
              </a:rPr>
              <a:t>consume the item in </a:t>
            </a:r>
            <a:r>
              <a:rPr lang="en-US" altLang="en-US" dirty="0" err="1" smtClean="0">
                <a:latin typeface="Courier New" panose="02070309020205020404" pitchFamily="49" charset="0"/>
                <a:cs typeface="Courier New" panose="02070309020205020404" pitchFamily="49" charset="0"/>
              </a:rPr>
              <a:t>next_consumed</a:t>
            </a:r>
            <a:r>
              <a:rPr lang="en-US" altLang="en-US" dirty="0" smtClean="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 </a:t>
            </a:r>
          </a:p>
          <a:p>
            <a:pPr marL="0" indent="0">
              <a:buFont typeface="Monotype Sorts" pitchFamily="-84" charset="2"/>
              <a:buNone/>
            </a:pPr>
            <a:r>
              <a:rPr lang="en-US" alt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311510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Dining-Philosophers Problem</a:t>
            </a:r>
            <a:endParaRPr lang="en-US" dirty="0"/>
          </a:p>
        </p:txBody>
      </p:sp>
      <p:sp>
        <p:nvSpPr>
          <p:cNvPr id="3" name="Content Placeholder 2"/>
          <p:cNvSpPr>
            <a:spLocks noGrp="1"/>
          </p:cNvSpPr>
          <p:nvPr>
            <p:ph idx="1"/>
          </p:nvPr>
        </p:nvSpPr>
        <p:spPr>
          <a:xfrm>
            <a:off x="838200" y="1055077"/>
            <a:ext cx="10515600" cy="5439508"/>
          </a:xfrm>
        </p:spPr>
        <p:txBody>
          <a:bodyPr>
            <a:normAutofit fontScale="92500" lnSpcReduction="10000"/>
          </a:bodyPr>
          <a:lstStyle/>
          <a:p>
            <a:pPr>
              <a:buFont typeface="Wingdings" panose="05000000000000000000" pitchFamily="2" charset="2"/>
              <a:buChar char="§"/>
            </a:pPr>
            <a:r>
              <a:rPr lang="en-US" sz="3000" dirty="0" smtClean="0"/>
              <a:t>Philosopher </a:t>
            </a:r>
            <a:r>
              <a:rPr lang="en-US" sz="3000" dirty="0" err="1" smtClean="0"/>
              <a:t>i</a:t>
            </a:r>
            <a:endParaRPr lang="en-US" sz="3000" dirty="0" smtClean="0"/>
          </a:p>
          <a:p>
            <a:pPr marL="280988" indent="-338138">
              <a:buNone/>
              <a:tabLst>
                <a:tab pos="1709738" algn="l"/>
                <a:tab pos="2001838" algn="l"/>
                <a:tab pos="2227263" algn="l"/>
                <a:tab pos="2454275" algn="l"/>
              </a:tabLst>
            </a:pPr>
            <a:r>
              <a:rPr lang="en-US" altLang="en-US" b="1" dirty="0">
                <a:solidFill>
                  <a:srgbClr val="000000"/>
                </a:solidFill>
                <a:latin typeface="Courier New" panose="02070309020205020404" pitchFamily="49" charset="0"/>
              </a:rPr>
              <a:t>do { </a:t>
            </a:r>
          </a:p>
          <a:p>
            <a:pPr marL="280988" indent="-338138">
              <a:buNone/>
              <a:tabLst>
                <a:tab pos="1709738" algn="l"/>
                <a:tab pos="2001838" algn="l"/>
                <a:tab pos="2227263" algn="l"/>
                <a:tab pos="2454275" algn="l"/>
              </a:tabLst>
            </a:pPr>
            <a:r>
              <a:rPr lang="en-US" altLang="en-US" b="1" dirty="0">
                <a:solidFill>
                  <a:srgbClr val="000000"/>
                </a:solidFill>
                <a:latin typeface="Courier New" panose="02070309020205020404" pitchFamily="49" charset="0"/>
              </a:rPr>
              <a:t>   //  think</a:t>
            </a:r>
          </a:p>
          <a:p>
            <a:pPr marL="280988" indent="-338138">
              <a:buNone/>
              <a:tabLst>
                <a:tab pos="1709738" algn="l"/>
                <a:tab pos="2001838" algn="l"/>
                <a:tab pos="2227263" algn="l"/>
                <a:tab pos="2454275" algn="l"/>
              </a:tabLst>
            </a:pPr>
            <a:endParaRPr lang="en-US" altLang="en-US" b="1" dirty="0" smtClean="0">
              <a:solidFill>
                <a:srgbClr val="000000"/>
              </a:solidFill>
              <a:latin typeface="Courier New" panose="02070309020205020404" pitchFamily="49" charset="0"/>
            </a:endParaRPr>
          </a:p>
          <a:p>
            <a:pPr marL="280988" indent="-338138">
              <a:buNone/>
              <a:tabLst>
                <a:tab pos="1709738" algn="l"/>
                <a:tab pos="2001838" algn="l"/>
                <a:tab pos="2227263" algn="l"/>
                <a:tab pos="2454275" algn="l"/>
              </a:tabLst>
            </a:pPr>
            <a:r>
              <a:rPr lang="en-US" altLang="en-US" b="1" dirty="0" smtClean="0">
                <a:solidFill>
                  <a:srgbClr val="000000"/>
                </a:solidFill>
                <a:latin typeface="Courier New" panose="02070309020205020404" pitchFamily="49" charset="0"/>
              </a:rPr>
              <a:t>   wait </a:t>
            </a:r>
            <a:r>
              <a:rPr lang="en-US" altLang="en-US" b="1" dirty="0">
                <a:solidFill>
                  <a:srgbClr val="000000"/>
                </a:solidFill>
                <a:latin typeface="Courier New" panose="02070309020205020404" pitchFamily="49" charset="0"/>
              </a:rPr>
              <a:t>(chopstick[</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p>
          <a:p>
            <a:pPr marL="280988" indent="-338138">
              <a:buNone/>
              <a:tabLst>
                <a:tab pos="1709738" algn="l"/>
                <a:tab pos="2001838" algn="l"/>
                <a:tab pos="2227263" algn="l"/>
                <a:tab pos="2454275" algn="l"/>
              </a:tabLst>
            </a:pPr>
            <a:r>
              <a:rPr lang="en-US" altLang="en-US" b="1" dirty="0" smtClean="0">
                <a:solidFill>
                  <a:srgbClr val="000000"/>
                </a:solidFill>
                <a:latin typeface="Courier New" panose="02070309020205020404" pitchFamily="49" charset="0"/>
              </a:rPr>
              <a:t>   wait </a:t>
            </a:r>
            <a:r>
              <a:rPr lang="en-US" altLang="en-US" b="1" dirty="0">
                <a:solidFill>
                  <a:srgbClr val="000000"/>
                </a:solidFill>
                <a:latin typeface="Courier New" panose="02070309020205020404" pitchFamily="49" charset="0"/>
              </a:rPr>
              <a:t>(</a:t>
            </a:r>
            <a:r>
              <a:rPr lang="en-US" altLang="en-US" b="1" dirty="0" err="1">
                <a:solidFill>
                  <a:srgbClr val="000000"/>
                </a:solidFill>
                <a:latin typeface="Courier New" panose="02070309020205020404" pitchFamily="49" charset="0"/>
              </a:rPr>
              <a:t>chopStick</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+ 1) % 5] );</a:t>
            </a:r>
          </a:p>
          <a:p>
            <a:pPr marL="280988" indent="-338138">
              <a:buNone/>
              <a:tabLst>
                <a:tab pos="1709738" algn="l"/>
                <a:tab pos="2001838" algn="l"/>
                <a:tab pos="2227263" algn="l"/>
                <a:tab pos="2454275" algn="l"/>
              </a:tabLst>
            </a:pP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  eat</a:t>
            </a:r>
            <a:endParaRPr lang="en-US" altLang="en-US" b="1" dirty="0">
              <a:solidFill>
                <a:srgbClr val="000000"/>
              </a:solidFill>
              <a:latin typeface="Courier New" panose="02070309020205020404" pitchFamily="49" charset="0"/>
            </a:endParaRPr>
          </a:p>
          <a:p>
            <a:pPr marL="280988" indent="-338138">
              <a:buNone/>
              <a:tabLst>
                <a:tab pos="1709738" algn="l"/>
                <a:tab pos="2001838" algn="l"/>
                <a:tab pos="2227263" algn="l"/>
                <a:tab pos="2454275" algn="l"/>
              </a:tabLst>
            </a:pPr>
            <a:r>
              <a:rPr lang="en-US" altLang="en-US" b="1" dirty="0">
                <a:solidFill>
                  <a:srgbClr val="000000"/>
                </a:solidFill>
                <a:latin typeface="Courier New" panose="02070309020205020404" pitchFamily="49" charset="0"/>
              </a:rPr>
              <a:t>	  signal (chopstick[</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p>
          <a:p>
            <a:pPr marL="280988" indent="-338138">
              <a:buNone/>
              <a:tabLst>
                <a:tab pos="1709738" algn="l"/>
                <a:tab pos="2001838" algn="l"/>
                <a:tab pos="2227263" algn="l"/>
                <a:tab pos="2454275" algn="l"/>
              </a:tabLst>
            </a:pPr>
            <a:r>
              <a:rPr lang="en-US" altLang="en-US" b="1" dirty="0">
                <a:solidFill>
                  <a:srgbClr val="000000"/>
                </a:solidFill>
                <a:latin typeface="Courier New" panose="02070309020205020404" pitchFamily="49" charset="0"/>
              </a:rPr>
              <a:t>	  signal (chopstick[ (</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+ 1) % 5] );</a:t>
            </a:r>
          </a:p>
          <a:p>
            <a:pPr marL="280988" indent="-338138">
              <a:buNone/>
              <a:tabLst>
                <a:tab pos="1709738" algn="l"/>
                <a:tab pos="2001838" algn="l"/>
                <a:tab pos="2227263" algn="l"/>
                <a:tab pos="2454275" algn="l"/>
              </a:tabLst>
            </a:pPr>
            <a:r>
              <a:rPr lang="en-US" altLang="en-US" b="1" dirty="0" smtClean="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while (TRUE);</a:t>
            </a:r>
            <a:endParaRPr lang="en-US" altLang="en-US" dirty="0">
              <a:solidFill>
                <a:srgbClr val="0000FF"/>
              </a:solidFill>
            </a:endParaRPr>
          </a:p>
          <a:p>
            <a:pPr>
              <a:buFont typeface="Wingdings" panose="05000000000000000000" pitchFamily="2" charset="2"/>
              <a:buChar char="§"/>
            </a:pPr>
            <a:endParaRPr lang="en-US" sz="3000" dirty="0" smtClean="0"/>
          </a:p>
          <a:p>
            <a:pPr>
              <a:buFont typeface="Wingdings" panose="05000000000000000000" pitchFamily="2" charset="2"/>
              <a:buChar char="§"/>
            </a:pPr>
            <a:r>
              <a:rPr lang="en-US" sz="3000" dirty="0" smtClean="0"/>
              <a:t>Problem with this solution?</a:t>
            </a:r>
            <a:endParaRPr lang="en-US" sz="3000" dirty="0"/>
          </a:p>
        </p:txBody>
      </p:sp>
    </p:spTree>
    <p:extLst>
      <p:ext uri="{BB962C8B-B14F-4D97-AF65-F5344CB8AC3E}">
        <p14:creationId xmlns:p14="http://schemas.microsoft.com/office/powerpoint/2010/main" val="3619453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Dining-Philosophers Problem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3200" dirty="0" smtClean="0"/>
              <a:t>Deadlock handling</a:t>
            </a:r>
          </a:p>
          <a:p>
            <a:pPr lvl="1"/>
            <a:r>
              <a:rPr lang="en-US" sz="2800" dirty="0" smtClean="0"/>
              <a:t>Allow at most 4 philosophers to be sitting simultaneously at the table</a:t>
            </a:r>
          </a:p>
          <a:p>
            <a:pPr lvl="1"/>
            <a:r>
              <a:rPr lang="en-US" sz="2800" dirty="0" smtClean="0"/>
              <a:t>Allow a philosopher to pick up the chopsticks only if both are available (i.e., picking must be done in a critical section)</a:t>
            </a:r>
          </a:p>
          <a:p>
            <a:pPr lvl="1"/>
            <a:r>
              <a:rPr lang="en-US" sz="2800" dirty="0" smtClean="0"/>
              <a:t>Use an asymmetric solution – an odd-numbered philosopher picks up first the left chopstick and then the right chopstick, and even-numbered philosopher picks up first the right chopstick and then the left chopstick</a:t>
            </a:r>
            <a:endParaRPr lang="en-US" sz="2800" dirty="0"/>
          </a:p>
        </p:txBody>
      </p:sp>
    </p:spTree>
    <p:extLst>
      <p:ext uri="{BB962C8B-B14F-4D97-AF65-F5344CB8AC3E}">
        <p14:creationId xmlns:p14="http://schemas.microsoft.com/office/powerpoint/2010/main" val="3314553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Semaphores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3200" dirty="0" smtClean="0"/>
              <a:t>Incorrect use of semaphore operations</a:t>
            </a:r>
          </a:p>
          <a:p>
            <a:pPr lvl="1"/>
            <a:r>
              <a:rPr lang="en-US" sz="2800" dirty="0"/>
              <a:t>s</a:t>
            </a:r>
            <a:r>
              <a:rPr lang="en-US" sz="2800" dirty="0" smtClean="0"/>
              <a:t>ignal(</a:t>
            </a:r>
            <a:r>
              <a:rPr lang="en-US" sz="2800" dirty="0" err="1" smtClean="0"/>
              <a:t>mutex</a:t>
            </a:r>
            <a:r>
              <a:rPr lang="en-US" sz="2800" dirty="0" smtClean="0"/>
              <a:t>) … wait (</a:t>
            </a:r>
            <a:r>
              <a:rPr lang="en-US" sz="2800" dirty="0" err="1" smtClean="0"/>
              <a:t>mutex</a:t>
            </a:r>
            <a:r>
              <a:rPr lang="en-US" sz="2800" dirty="0" smtClean="0"/>
              <a:t>)</a:t>
            </a:r>
          </a:p>
          <a:p>
            <a:pPr lvl="1"/>
            <a:r>
              <a:rPr lang="en-US" sz="2800" dirty="0"/>
              <a:t>w</a:t>
            </a:r>
            <a:r>
              <a:rPr lang="en-US" sz="2800" dirty="0" smtClean="0"/>
              <a:t>ait(</a:t>
            </a:r>
            <a:r>
              <a:rPr lang="en-US" sz="2800" dirty="0" err="1" smtClean="0"/>
              <a:t>mutex</a:t>
            </a:r>
            <a:r>
              <a:rPr lang="en-US" sz="2800" dirty="0" smtClean="0"/>
              <a:t>) … wait (</a:t>
            </a:r>
            <a:r>
              <a:rPr lang="en-US" sz="2800" dirty="0" err="1" smtClean="0"/>
              <a:t>mutex</a:t>
            </a:r>
            <a:r>
              <a:rPr lang="en-US" sz="2800" dirty="0" smtClean="0"/>
              <a:t>)</a:t>
            </a:r>
          </a:p>
          <a:p>
            <a:pPr lvl="1"/>
            <a:r>
              <a:rPr lang="en-US" sz="2800" dirty="0" smtClean="0"/>
              <a:t>Omitting of wait (</a:t>
            </a:r>
            <a:r>
              <a:rPr lang="en-US" sz="2800" dirty="0" err="1" smtClean="0"/>
              <a:t>mutex</a:t>
            </a:r>
            <a:r>
              <a:rPr lang="en-US" sz="2800" dirty="0" smtClean="0"/>
              <a:t>) or signal (</a:t>
            </a:r>
            <a:r>
              <a:rPr lang="en-US" sz="2800" dirty="0" err="1" smtClean="0"/>
              <a:t>mutex</a:t>
            </a:r>
            <a:r>
              <a:rPr lang="en-US" sz="2800" dirty="0" smtClean="0"/>
              <a:t>) or both</a:t>
            </a:r>
          </a:p>
          <a:p>
            <a:pPr>
              <a:buFont typeface="Wingdings" panose="05000000000000000000" pitchFamily="2" charset="2"/>
              <a:buChar char="§"/>
            </a:pPr>
            <a:r>
              <a:rPr lang="en-US" sz="3200" dirty="0" smtClean="0"/>
              <a:t>Deadlock and starvation are possible</a:t>
            </a:r>
            <a:endParaRPr lang="en-US" sz="3200" dirty="0"/>
          </a:p>
        </p:txBody>
      </p:sp>
    </p:spTree>
    <p:extLst>
      <p:ext uri="{BB962C8B-B14F-4D97-AF65-F5344CB8AC3E}">
        <p14:creationId xmlns:p14="http://schemas.microsoft.com/office/powerpoint/2010/main" val="2675711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25415"/>
          </a:xfrm>
        </p:spPr>
        <p:txBody>
          <a:bodyPr/>
          <a:lstStyle/>
          <a:p>
            <a:r>
              <a:rPr lang="en-US" dirty="0" smtClean="0"/>
              <a:t>Monitors</a:t>
            </a:r>
            <a:endParaRPr lang="en-US" dirty="0"/>
          </a:p>
        </p:txBody>
      </p:sp>
      <p:sp>
        <p:nvSpPr>
          <p:cNvPr id="3" name="Content Placeholder 2"/>
          <p:cNvSpPr>
            <a:spLocks noGrp="1"/>
          </p:cNvSpPr>
          <p:nvPr>
            <p:ph idx="1"/>
          </p:nvPr>
        </p:nvSpPr>
        <p:spPr>
          <a:xfrm>
            <a:off x="838200" y="890954"/>
            <a:ext cx="10515600" cy="5967046"/>
          </a:xfrm>
        </p:spPr>
        <p:txBody>
          <a:bodyPr>
            <a:normAutofit/>
          </a:bodyPr>
          <a:lstStyle/>
          <a:p>
            <a:pPr>
              <a:buFont typeface="Wingdings" panose="05000000000000000000" pitchFamily="2" charset="2"/>
              <a:buChar char="§"/>
            </a:pPr>
            <a:r>
              <a:rPr lang="en-US" dirty="0" smtClean="0"/>
              <a:t>A high-level abstraction that provides a convenient and effective mechanism for process synchronization</a:t>
            </a:r>
          </a:p>
          <a:p>
            <a:pPr>
              <a:buFont typeface="Wingdings" panose="05000000000000000000" pitchFamily="2" charset="2"/>
              <a:buChar char="§"/>
            </a:pPr>
            <a:r>
              <a:rPr lang="en-US" dirty="0" smtClean="0"/>
              <a:t>Abstract data type, internal variables only accessible by code in procedures within it</a:t>
            </a:r>
          </a:p>
          <a:p>
            <a:pPr>
              <a:buFont typeface="Wingdings" panose="05000000000000000000" pitchFamily="2" charset="2"/>
              <a:buChar char="§"/>
            </a:pPr>
            <a:r>
              <a:rPr lang="en-US" dirty="0" smtClean="0"/>
              <a:t>Only one process may be active within the monitor at a time</a:t>
            </a:r>
          </a:p>
          <a:p>
            <a:pPr>
              <a:buFont typeface="Wingdings" panose="05000000000000000000" pitchFamily="2" charset="2"/>
              <a:buChar char="§"/>
            </a:pPr>
            <a:r>
              <a:rPr lang="en-US" dirty="0" smtClean="0"/>
              <a:t>But not powerful enough to model all synchronization schemes</a:t>
            </a:r>
          </a:p>
          <a:p>
            <a:pPr>
              <a:buFont typeface="Wingdings" panose="05000000000000000000" pitchFamily="2" charset="2"/>
              <a:buChar char="§"/>
            </a:pPr>
            <a:r>
              <a:rPr lang="en-US" dirty="0" smtClean="0"/>
              <a:t>Structure or a monitor</a:t>
            </a:r>
          </a:p>
          <a:p>
            <a:pPr marL="0" indent="0">
              <a:lnSpc>
                <a:spcPct val="80000"/>
              </a:lnSpc>
              <a:spcBef>
                <a:spcPts val="0"/>
              </a:spcBef>
              <a:buNone/>
            </a:pPr>
            <a:r>
              <a:rPr lang="en-US" dirty="0" smtClean="0"/>
              <a:t>Monitor monitor-name</a:t>
            </a:r>
          </a:p>
          <a:p>
            <a:pPr marL="0" indent="0">
              <a:lnSpc>
                <a:spcPct val="80000"/>
              </a:lnSpc>
              <a:spcBef>
                <a:spcPts val="0"/>
              </a:spcBef>
              <a:buNone/>
            </a:pPr>
            <a:r>
              <a:rPr lang="en-US" dirty="0" smtClean="0"/>
              <a:t>{</a:t>
            </a:r>
          </a:p>
          <a:p>
            <a:pPr marL="0" indent="0">
              <a:lnSpc>
                <a:spcPct val="80000"/>
              </a:lnSpc>
              <a:spcBef>
                <a:spcPts val="0"/>
              </a:spcBef>
              <a:buNone/>
            </a:pPr>
            <a:r>
              <a:rPr lang="en-US" dirty="0"/>
              <a:t> </a:t>
            </a:r>
            <a:r>
              <a:rPr lang="en-US" dirty="0" smtClean="0"/>
              <a:t>   // shared variable declarations</a:t>
            </a:r>
          </a:p>
          <a:p>
            <a:pPr marL="0" indent="0">
              <a:lnSpc>
                <a:spcPct val="80000"/>
              </a:lnSpc>
              <a:spcBef>
                <a:spcPts val="0"/>
              </a:spcBef>
              <a:buNone/>
            </a:pPr>
            <a:r>
              <a:rPr lang="en-US" dirty="0" smtClean="0"/>
              <a:t>    procedure P1 ( … ) { … }</a:t>
            </a:r>
          </a:p>
          <a:p>
            <a:pPr marL="0" indent="0">
              <a:lnSpc>
                <a:spcPct val="80000"/>
              </a:lnSpc>
              <a:spcBef>
                <a:spcPts val="0"/>
              </a:spcBef>
              <a:buNone/>
            </a:pPr>
            <a:r>
              <a:rPr lang="en-US" dirty="0"/>
              <a:t> </a:t>
            </a:r>
            <a:r>
              <a:rPr lang="en-US" dirty="0" smtClean="0"/>
              <a:t>   procedure P2 ( … ) { … }</a:t>
            </a:r>
          </a:p>
          <a:p>
            <a:pPr marL="0" indent="0">
              <a:lnSpc>
                <a:spcPct val="80000"/>
              </a:lnSpc>
              <a:spcBef>
                <a:spcPts val="0"/>
              </a:spcBef>
              <a:buNone/>
            </a:pPr>
            <a:r>
              <a:rPr lang="en-US" dirty="0"/>
              <a:t> </a:t>
            </a:r>
            <a:r>
              <a:rPr lang="en-US" dirty="0" smtClean="0"/>
              <a:t>   Initialization code </a:t>
            </a:r>
          </a:p>
          <a:p>
            <a:pPr marL="0" indent="0">
              <a:lnSpc>
                <a:spcPct val="80000"/>
              </a:lnSpc>
              <a:spcBef>
                <a:spcPts val="0"/>
              </a:spcBef>
              <a:buNone/>
            </a:pPr>
            <a:r>
              <a:rPr lang="en-US" dirty="0"/>
              <a:t>}</a:t>
            </a:r>
            <a:endParaRPr lang="en-US" dirty="0" smtClean="0"/>
          </a:p>
          <a:p>
            <a:pPr marL="0" indent="0">
              <a:lnSpc>
                <a:spcPct val="80000"/>
              </a:lnSpc>
              <a:spcBef>
                <a:spcPts val="0"/>
              </a:spcBef>
              <a:buNone/>
            </a:pPr>
            <a:endParaRPr lang="en-US" dirty="0"/>
          </a:p>
        </p:txBody>
      </p:sp>
    </p:spTree>
    <p:extLst>
      <p:ext uri="{BB962C8B-B14F-4D97-AF65-F5344CB8AC3E}">
        <p14:creationId xmlns:p14="http://schemas.microsoft.com/office/powerpoint/2010/main" val="2704526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95754"/>
          </a:xfrm>
        </p:spPr>
        <p:txBody>
          <a:bodyPr/>
          <a:lstStyle/>
          <a:p>
            <a:r>
              <a:rPr lang="en-US" dirty="0" smtClean="0"/>
              <a:t>Schematic View of a Monitor</a:t>
            </a:r>
            <a:endParaRPr lang="en-US" dirty="0"/>
          </a:p>
        </p:txBody>
      </p:sp>
      <p:pic>
        <p:nvPicPr>
          <p:cNvPr id="4" name="Picture 4" descr="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8914" y="1195754"/>
            <a:ext cx="5955715" cy="566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0012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95754"/>
          </a:xfrm>
        </p:spPr>
        <p:txBody>
          <a:bodyPr/>
          <a:lstStyle/>
          <a:p>
            <a:r>
              <a:rPr lang="en-US" dirty="0" smtClean="0"/>
              <a:t>Condition Variables</a:t>
            </a:r>
            <a:endParaRPr lang="en-US" dirty="0"/>
          </a:p>
        </p:txBody>
      </p:sp>
      <p:sp>
        <p:nvSpPr>
          <p:cNvPr id="3" name="Content Placeholder 2"/>
          <p:cNvSpPr>
            <a:spLocks noGrp="1"/>
          </p:cNvSpPr>
          <p:nvPr>
            <p:ph idx="1"/>
          </p:nvPr>
        </p:nvSpPr>
        <p:spPr>
          <a:xfrm>
            <a:off x="838200" y="1195755"/>
            <a:ext cx="10515600" cy="4981208"/>
          </a:xfrm>
        </p:spPr>
        <p:txBody>
          <a:bodyPr/>
          <a:lstStyle/>
          <a:p>
            <a:pPr>
              <a:buFont typeface="Wingdings" panose="05000000000000000000" pitchFamily="2" charset="2"/>
              <a:buChar char="§"/>
            </a:pPr>
            <a:r>
              <a:rPr lang="en-US" sz="3200" dirty="0" smtClean="0"/>
              <a:t>Declaration</a:t>
            </a:r>
          </a:p>
          <a:p>
            <a:pPr marL="0" indent="0">
              <a:buNone/>
            </a:pPr>
            <a:r>
              <a:rPr lang="en-US" dirty="0" smtClean="0"/>
              <a:t>	condition x, y;</a:t>
            </a:r>
          </a:p>
          <a:p>
            <a:pPr>
              <a:buFont typeface="Wingdings" panose="05000000000000000000" pitchFamily="2" charset="2"/>
              <a:buChar char="§"/>
            </a:pPr>
            <a:r>
              <a:rPr lang="en-US" sz="3200" dirty="0" smtClean="0"/>
              <a:t>Two operations are available on a condition variable x:</a:t>
            </a:r>
          </a:p>
          <a:p>
            <a:pPr lvl="1"/>
            <a:r>
              <a:rPr lang="en-US" sz="2800" smtClean="0"/>
              <a:t>x.wait() </a:t>
            </a:r>
            <a:r>
              <a:rPr lang="en-US" sz="2800" dirty="0" smtClean="0"/>
              <a:t>– a process that invokes this operation is suspended until </a:t>
            </a:r>
            <a:r>
              <a:rPr lang="en-US" sz="2800" dirty="0" err="1" smtClean="0"/>
              <a:t>x.signal</a:t>
            </a:r>
            <a:r>
              <a:rPr lang="en-US" sz="2800" dirty="0" smtClean="0"/>
              <a:t>()</a:t>
            </a:r>
          </a:p>
          <a:p>
            <a:pPr lvl="1"/>
            <a:r>
              <a:rPr lang="en-US" sz="2800" dirty="0" err="1"/>
              <a:t>x</a:t>
            </a:r>
            <a:r>
              <a:rPr lang="en-US" sz="2800" dirty="0" err="1" smtClean="0"/>
              <a:t>.signal</a:t>
            </a:r>
            <a:r>
              <a:rPr lang="en-US" sz="2800" dirty="0" smtClean="0"/>
              <a:t>() – resumes one of the processes (if any) that invoked </a:t>
            </a:r>
            <a:r>
              <a:rPr lang="en-US" sz="2800" dirty="0" err="1" smtClean="0"/>
              <a:t>x.wait</a:t>
            </a:r>
            <a:r>
              <a:rPr lang="en-US" sz="2800" dirty="0" smtClean="0"/>
              <a:t>().  No effect </a:t>
            </a:r>
            <a:r>
              <a:rPr lang="en-US" sz="2800" dirty="0" err="1" smtClean="0"/>
              <a:t>iIf</a:t>
            </a:r>
            <a:r>
              <a:rPr lang="en-US" sz="2800" dirty="0" smtClean="0"/>
              <a:t> no </a:t>
            </a:r>
            <a:r>
              <a:rPr lang="en-US" sz="2800" dirty="0" err="1" smtClean="0"/>
              <a:t>x.wait</a:t>
            </a:r>
            <a:r>
              <a:rPr lang="en-US" sz="2800" dirty="0" smtClean="0"/>
              <a:t>() on the variable x.</a:t>
            </a:r>
            <a:endParaRPr lang="en-US" sz="2800" dirty="0"/>
          </a:p>
        </p:txBody>
      </p:sp>
    </p:spTree>
    <p:extLst>
      <p:ext uri="{BB962C8B-B14F-4D97-AF65-F5344CB8AC3E}">
        <p14:creationId xmlns:p14="http://schemas.microsoft.com/office/powerpoint/2010/main" val="34743343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Schematic View of Monitor with Condition Variables</a:t>
            </a:r>
            <a:endParaRPr lang="en-US" dirty="0"/>
          </a:p>
        </p:txBody>
      </p:sp>
      <p:pic>
        <p:nvPicPr>
          <p:cNvPr id="4" name="Picture 4" descr="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0549" y="1325562"/>
            <a:ext cx="7749093" cy="553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9736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01969"/>
          </a:xfrm>
        </p:spPr>
        <p:txBody>
          <a:bodyPr>
            <a:normAutofit/>
          </a:bodyPr>
          <a:lstStyle/>
          <a:p>
            <a:r>
              <a:rPr lang="en-US" sz="4000" dirty="0" smtClean="0"/>
              <a:t>Choice of Implementation of Condition Variables</a:t>
            </a:r>
            <a:endParaRPr lang="en-US" sz="4000" dirty="0"/>
          </a:p>
        </p:txBody>
      </p:sp>
      <p:sp>
        <p:nvSpPr>
          <p:cNvPr id="3" name="Content Placeholder 2"/>
          <p:cNvSpPr>
            <a:spLocks noGrp="1"/>
          </p:cNvSpPr>
          <p:nvPr>
            <p:ph idx="1"/>
          </p:nvPr>
        </p:nvSpPr>
        <p:spPr>
          <a:xfrm>
            <a:off x="838200" y="1101970"/>
            <a:ext cx="10515600" cy="5756030"/>
          </a:xfrm>
        </p:spPr>
        <p:txBody>
          <a:bodyPr>
            <a:normAutofit/>
          </a:bodyPr>
          <a:lstStyle/>
          <a:p>
            <a:pPr>
              <a:buFont typeface="Wingdings" panose="05000000000000000000" pitchFamily="2" charset="2"/>
              <a:buChar char="§"/>
            </a:pPr>
            <a:r>
              <a:rPr lang="en-US" dirty="0" smtClean="0"/>
              <a:t>If process P invokes </a:t>
            </a:r>
            <a:r>
              <a:rPr lang="en-US" dirty="0" err="1" smtClean="0"/>
              <a:t>x.signal</a:t>
            </a:r>
            <a:r>
              <a:rPr lang="en-US" dirty="0" smtClean="0"/>
              <a:t>(), and process Q is suspended in </a:t>
            </a:r>
            <a:r>
              <a:rPr lang="en-US" dirty="0" err="1" smtClean="0"/>
              <a:t>x.wait</a:t>
            </a:r>
            <a:r>
              <a:rPr lang="en-US" dirty="0" smtClean="0"/>
              <a:t>(), what should happen next?</a:t>
            </a:r>
          </a:p>
          <a:p>
            <a:pPr lvl="1"/>
            <a:r>
              <a:rPr lang="en-US" sz="2600" dirty="0" smtClean="0"/>
              <a:t>Issue: both P and Q cannot execute concurrently.  If Q resumed then P must wait</a:t>
            </a:r>
          </a:p>
          <a:p>
            <a:pPr>
              <a:buFont typeface="Wingdings" panose="05000000000000000000" pitchFamily="2" charset="2"/>
              <a:buChar char="§"/>
            </a:pPr>
            <a:r>
              <a:rPr lang="en-US" dirty="0" smtClean="0"/>
              <a:t>Options include</a:t>
            </a:r>
          </a:p>
          <a:p>
            <a:pPr lvl="1"/>
            <a:r>
              <a:rPr lang="en-US" sz="2600" dirty="0" smtClean="0"/>
              <a:t>Signal and wait – P waits until Q either leaves the monitor or it waits for another condition</a:t>
            </a:r>
          </a:p>
          <a:p>
            <a:pPr lvl="1"/>
            <a:r>
              <a:rPr lang="en-US" sz="2600" dirty="0" smtClean="0"/>
              <a:t>Signal and continue – Q waits until P either leaves the monitor or it waits for another condition.</a:t>
            </a:r>
          </a:p>
          <a:p>
            <a:pPr lvl="1"/>
            <a:r>
              <a:rPr lang="en-US" sz="2600" dirty="0" smtClean="0"/>
              <a:t>Both have pros and cons – language implementer can decide</a:t>
            </a:r>
          </a:p>
          <a:p>
            <a:pPr lvl="1"/>
            <a:r>
              <a:rPr lang="en-US" sz="2600" dirty="0" smtClean="0"/>
              <a:t>Monitors implemented in Concurrent Pascal compromise</a:t>
            </a:r>
          </a:p>
          <a:p>
            <a:pPr lvl="2"/>
            <a:r>
              <a:rPr lang="en-US" sz="2200" dirty="0" smtClean="0"/>
              <a:t>P executing signal immediately leaves the monitor, Q is resumed</a:t>
            </a:r>
          </a:p>
          <a:p>
            <a:pPr lvl="1"/>
            <a:r>
              <a:rPr lang="en-US" sz="2600" dirty="0" smtClean="0"/>
              <a:t>Implemented in other languages including Mesa, C#, Java</a:t>
            </a:r>
            <a:endParaRPr lang="en-US" sz="2600" dirty="0"/>
          </a:p>
        </p:txBody>
      </p:sp>
    </p:spTree>
    <p:extLst>
      <p:ext uri="{BB962C8B-B14F-4D97-AF65-F5344CB8AC3E}">
        <p14:creationId xmlns:p14="http://schemas.microsoft.com/office/powerpoint/2010/main" val="485003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42646"/>
          </a:xfrm>
        </p:spPr>
        <p:txBody>
          <a:bodyPr/>
          <a:lstStyle/>
          <a:p>
            <a:r>
              <a:rPr lang="en-US" dirty="0" smtClean="0"/>
              <a:t>Monitor Solution to Dining Philosophers</a:t>
            </a:r>
            <a:endParaRPr lang="en-US" dirty="0"/>
          </a:p>
        </p:txBody>
      </p:sp>
      <p:sp>
        <p:nvSpPr>
          <p:cNvPr id="3" name="Content Placeholder 2"/>
          <p:cNvSpPr>
            <a:spLocks noGrp="1"/>
          </p:cNvSpPr>
          <p:nvPr>
            <p:ph idx="1"/>
          </p:nvPr>
        </p:nvSpPr>
        <p:spPr>
          <a:xfrm>
            <a:off x="838200" y="1242646"/>
            <a:ext cx="10515600" cy="5615353"/>
          </a:xfrm>
        </p:spPr>
        <p:txBody>
          <a:bodyPr>
            <a:normAutofit fontScale="70000" lnSpcReduction="20000"/>
          </a:bodyPr>
          <a:lstStyle/>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monitor </a:t>
            </a:r>
            <a:r>
              <a:rPr lang="en-US" altLang="en-US" dirty="0" err="1">
                <a:solidFill>
                  <a:srgbClr val="000000"/>
                </a:solidFill>
                <a:latin typeface="Courier New" panose="02070309020205020404" pitchFamily="49" charset="0"/>
                <a:cs typeface="Courier New" panose="02070309020205020404" pitchFamily="49" charset="0"/>
              </a:rPr>
              <a:t>DiningPhilosophers</a:t>
            </a:r>
            <a:endParaRPr lang="en-US" altLang="en-US" dirty="0">
              <a:solidFill>
                <a:srgbClr val="000000"/>
              </a:solidFill>
              <a:latin typeface="Courier New" panose="02070309020205020404" pitchFamily="49" charset="0"/>
              <a:cs typeface="Courier New" panose="02070309020205020404" pitchFamily="49" charset="0"/>
            </a:endParaRP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 </a:t>
            </a: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err="1" smtClean="0">
                <a:solidFill>
                  <a:srgbClr val="000000"/>
                </a:solidFill>
                <a:latin typeface="Courier New" panose="02070309020205020404" pitchFamily="49" charset="0"/>
                <a:cs typeface="Courier New" panose="02070309020205020404" pitchFamily="49" charset="0"/>
              </a:rPr>
              <a:t>enum</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 THINKING; HUNGRY, EATING) state [5] ;</a:t>
            </a: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condition </a:t>
            </a:r>
            <a:r>
              <a:rPr lang="en-US" altLang="en-US" dirty="0">
                <a:solidFill>
                  <a:srgbClr val="000000"/>
                </a:solidFill>
                <a:latin typeface="Courier New" panose="02070309020205020404" pitchFamily="49" charset="0"/>
                <a:cs typeface="Courier New" panose="02070309020205020404" pitchFamily="49" charset="0"/>
              </a:rPr>
              <a:t>self [5];</a:t>
            </a:r>
          </a:p>
          <a:p>
            <a:pPr>
              <a:lnSpc>
                <a:spcPct val="80000"/>
              </a:lnSpc>
              <a:buFont typeface="Monotype Sorts" pitchFamily="-84" charset="2"/>
              <a:buNone/>
            </a:pPr>
            <a:endParaRPr lang="en-US" altLang="en-US" dirty="0">
              <a:solidFill>
                <a:srgbClr val="000000"/>
              </a:solidFill>
              <a:latin typeface="Courier New" panose="02070309020205020404" pitchFamily="49" charset="0"/>
              <a:cs typeface="Courier New" panose="02070309020205020404" pitchFamily="49" charset="0"/>
            </a:endParaRP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void </a:t>
            </a:r>
            <a:r>
              <a:rPr lang="en-US" altLang="en-US" dirty="0">
                <a:solidFill>
                  <a:srgbClr val="000000"/>
                </a:solidFill>
                <a:latin typeface="Courier New" panose="02070309020205020404" pitchFamily="49" charset="0"/>
                <a:cs typeface="Courier New" panose="02070309020205020404" pitchFamily="49" charset="0"/>
              </a:rPr>
              <a:t>pickup (</a:t>
            </a:r>
            <a:r>
              <a:rPr lang="en-US" altLang="en-US" dirty="0" err="1">
                <a:solidFill>
                  <a:srgbClr val="000000"/>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a:t>
            </a: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state[</a:t>
            </a:r>
            <a:r>
              <a:rPr lang="en-US" altLang="en-US" dirty="0" err="1" smtClean="0">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HUNGRY;</a:t>
            </a: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test(</a:t>
            </a:r>
            <a:r>
              <a:rPr lang="en-US" altLang="en-US" dirty="0" err="1" smtClean="0">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a:t>
            </a: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if </a:t>
            </a:r>
            <a:r>
              <a:rPr lang="en-US" altLang="en-US" dirty="0">
                <a:solidFill>
                  <a:srgbClr val="000000"/>
                </a:solidFill>
                <a:latin typeface="Courier New" panose="02070309020205020404" pitchFamily="49" charset="0"/>
                <a:cs typeface="Courier New" panose="02070309020205020404" pitchFamily="49" charset="0"/>
              </a:rPr>
              <a:t>(state[</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EATING) self[</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].wait;</a:t>
            </a:r>
          </a:p>
          <a:p>
            <a:pPr>
              <a:lnSpc>
                <a:spcPct val="80000"/>
              </a:lnSpc>
              <a:buFont typeface="Monotype Sorts" pitchFamily="-84" charset="2"/>
              <a:buNone/>
            </a:pPr>
            <a:r>
              <a:rPr lang="en-US" altLang="en-US" dirty="0" smtClean="0">
                <a:solidFill>
                  <a:srgbClr val="000000"/>
                </a:solidFill>
                <a:latin typeface="Courier New" panose="02070309020205020404" pitchFamily="49" charset="0"/>
                <a:cs typeface="Courier New" panose="02070309020205020404" pitchFamily="49" charset="0"/>
              </a:rPr>
              <a:t>    }</a:t>
            </a:r>
            <a:endParaRPr lang="en-US" altLang="en-US" dirty="0">
              <a:solidFill>
                <a:srgbClr val="000000"/>
              </a:solidFill>
              <a:latin typeface="Courier New" panose="02070309020205020404" pitchFamily="49" charset="0"/>
              <a:cs typeface="Courier New" panose="02070309020205020404" pitchFamily="49" charset="0"/>
            </a:endParaRP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	</a:t>
            </a: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void </a:t>
            </a:r>
            <a:r>
              <a:rPr lang="en-US" altLang="en-US" dirty="0">
                <a:solidFill>
                  <a:srgbClr val="000000"/>
                </a:solidFill>
                <a:latin typeface="Courier New" panose="02070309020205020404" pitchFamily="49" charset="0"/>
                <a:cs typeface="Courier New" panose="02070309020205020404" pitchFamily="49" charset="0"/>
              </a:rPr>
              <a:t>putdown (</a:t>
            </a:r>
            <a:r>
              <a:rPr lang="en-US" altLang="en-US" dirty="0" err="1">
                <a:solidFill>
                  <a:srgbClr val="000000"/>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a:t>
            </a: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	       state[</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THINKING;</a:t>
            </a: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 </a:t>
            </a:r>
            <a:r>
              <a:rPr lang="en-US" altLang="en-US" dirty="0">
                <a:solidFill>
                  <a:srgbClr val="000000"/>
                </a:solidFill>
                <a:latin typeface="Courier New" panose="02070309020205020404" pitchFamily="49" charset="0"/>
                <a:cs typeface="Courier New" panose="02070309020205020404" pitchFamily="49" charset="0"/>
              </a:rPr>
              <a:t>test left and right </a:t>
            </a:r>
            <a:r>
              <a:rPr lang="en-US" altLang="en-US" dirty="0" smtClean="0">
                <a:solidFill>
                  <a:srgbClr val="000000"/>
                </a:solidFill>
                <a:latin typeface="Courier New" panose="02070309020205020404" pitchFamily="49" charset="0"/>
                <a:cs typeface="Courier New" panose="02070309020205020404" pitchFamily="49" charset="0"/>
              </a:rPr>
              <a:t>neighbors, enable them to eat</a:t>
            </a: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 if hungry and waiting</a:t>
            </a:r>
            <a:endParaRPr lang="en-US" altLang="en-US" dirty="0">
              <a:solidFill>
                <a:srgbClr val="000000"/>
              </a:solidFill>
              <a:latin typeface="Courier New" panose="02070309020205020404" pitchFamily="49" charset="0"/>
              <a:cs typeface="Courier New" panose="02070309020205020404" pitchFamily="49" charset="0"/>
            </a:endParaRP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test</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+ 4) % 5);</a:t>
            </a: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test</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+ 1) % 5);</a:t>
            </a:r>
          </a:p>
          <a:p>
            <a:pPr>
              <a:lnSpc>
                <a:spcPct val="80000"/>
              </a:lnSpc>
              <a:buFont typeface="Monotype Sorts" pitchFamily="-84" charset="2"/>
              <a:buNone/>
            </a:pPr>
            <a:r>
              <a:rPr lang="en-US" altLang="en-US" dirty="0" smtClean="0">
                <a:solidFill>
                  <a:srgbClr val="000000"/>
                </a:solidFill>
                <a:latin typeface="Courier New" panose="02070309020205020404" pitchFamily="49" charset="0"/>
                <a:cs typeface="Courier New" panose="02070309020205020404" pitchFamily="49" charset="0"/>
              </a:rPr>
              <a:t>    }</a:t>
            </a:r>
            <a:endParaRPr lang="en-US" altLang="en-US" dirty="0">
              <a:solidFill>
                <a:srgbClr val="000000"/>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071687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Solution to Dining Philosophers (cont.)</a:t>
            </a:r>
            <a:endParaRPr lang="en-US" dirty="0"/>
          </a:p>
        </p:txBody>
      </p:sp>
      <p:sp>
        <p:nvSpPr>
          <p:cNvPr id="3" name="Content Placeholder 2"/>
          <p:cNvSpPr>
            <a:spLocks noGrp="1"/>
          </p:cNvSpPr>
          <p:nvPr>
            <p:ph idx="1"/>
          </p:nvPr>
        </p:nvSpPr>
        <p:spPr>
          <a:xfrm>
            <a:off x="838200" y="1325563"/>
            <a:ext cx="10515600" cy="4851400"/>
          </a:xfrm>
        </p:spPr>
        <p:txBody>
          <a:bodyPr>
            <a:normAutofit fontScale="85000" lnSpcReduction="20000"/>
          </a:bodyPr>
          <a:lstStyle/>
          <a:p>
            <a:pPr>
              <a:lnSpc>
                <a:spcPct val="80000"/>
              </a:lnSpc>
              <a:buFont typeface="Monotype Sorts" pitchFamily="-84" charset="2"/>
              <a:buNone/>
            </a:pPr>
            <a:r>
              <a:rPr lang="en-US" altLang="en-US" dirty="0" smtClean="0">
                <a:solidFill>
                  <a:srgbClr val="000000"/>
                </a:solidFill>
                <a:latin typeface="Courier New" panose="02070309020205020404" pitchFamily="49" charset="0"/>
                <a:cs typeface="Courier New" panose="02070309020205020404" pitchFamily="49" charset="0"/>
              </a:rPr>
              <a:t>    void </a:t>
            </a:r>
            <a:r>
              <a:rPr lang="en-US" altLang="en-US" dirty="0">
                <a:solidFill>
                  <a:srgbClr val="000000"/>
                </a:solidFill>
                <a:latin typeface="Courier New" panose="02070309020205020404" pitchFamily="49" charset="0"/>
                <a:cs typeface="Courier New" panose="02070309020205020404" pitchFamily="49" charset="0"/>
              </a:rPr>
              <a:t>test (</a:t>
            </a:r>
            <a:r>
              <a:rPr lang="en-US" altLang="en-US" dirty="0" err="1">
                <a:solidFill>
                  <a:srgbClr val="000000"/>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a:t>
            </a: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if ((state[(</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+ 4) % 5] != EATING) &amp;&amp;</a:t>
            </a: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state[(</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+ 1) % 5] != EATING</a:t>
            </a:r>
            <a:r>
              <a:rPr lang="en-US" altLang="en-US" dirty="0" smtClean="0">
                <a:solidFill>
                  <a:srgbClr val="000000"/>
                </a:solidFill>
                <a:latin typeface="Courier New" panose="02070309020205020404" pitchFamily="49" charset="0"/>
                <a:cs typeface="Courier New" panose="02070309020205020404" pitchFamily="49" charset="0"/>
              </a:rPr>
              <a:t>) &amp;&amp;</a:t>
            </a:r>
          </a:p>
          <a:p>
            <a:pPr>
              <a:lnSpc>
                <a:spcPct val="80000"/>
              </a:lnSpc>
              <a:buFont typeface="Monotype Sorts" pitchFamily="-84" charset="2"/>
              <a:buNone/>
            </a:pP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a:t>
            </a:r>
            <a:r>
              <a:rPr lang="en-US" altLang="en-US" dirty="0">
                <a:solidFill>
                  <a:srgbClr val="000000"/>
                </a:solidFill>
                <a:latin typeface="Courier New" panose="02070309020205020404" pitchFamily="49" charset="0"/>
                <a:cs typeface="Courier New" panose="02070309020205020404" pitchFamily="49" charset="0"/>
              </a:rPr>
              <a:t>state[</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HUNGRY)) </a:t>
            </a:r>
            <a:r>
              <a:rPr lang="en-US" altLang="en-US" dirty="0">
                <a:solidFill>
                  <a:srgbClr val="000000"/>
                </a:solidFill>
                <a:latin typeface="Courier New" panose="02070309020205020404" pitchFamily="49" charset="0"/>
                <a:cs typeface="Courier New" panose="02070309020205020404" pitchFamily="49" charset="0"/>
              </a:rPr>
              <a:t>{ </a:t>
            </a: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state[</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EATING ;</a:t>
            </a: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self[</a:t>
            </a:r>
            <a:r>
              <a:rPr lang="en-US" altLang="en-US" dirty="0" err="1" smtClean="0">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smtClean="0">
                <a:solidFill>
                  <a:srgbClr val="000000"/>
                </a:solidFill>
                <a:latin typeface="Courier New" panose="02070309020205020404" pitchFamily="49" charset="0"/>
                <a:cs typeface="Courier New" panose="02070309020205020404" pitchFamily="49" charset="0"/>
              </a:rPr>
              <a:t>signal() </a:t>
            </a:r>
            <a:r>
              <a:rPr lang="en-US" altLang="en-US" dirty="0">
                <a:solidFill>
                  <a:srgbClr val="000000"/>
                </a:solidFill>
                <a:latin typeface="Courier New" panose="02070309020205020404" pitchFamily="49" charset="0"/>
                <a:cs typeface="Courier New" panose="02070309020205020404" pitchFamily="49" charset="0"/>
              </a:rPr>
              <a:t>;</a:t>
            </a: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	        }</a:t>
            </a:r>
          </a:p>
          <a:p>
            <a:pPr>
              <a:lnSpc>
                <a:spcPct val="80000"/>
              </a:lnSpc>
              <a:buFont typeface="Monotype Sorts" pitchFamily="-84" charset="2"/>
              <a:buNone/>
            </a:pP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a:t>
            </a:r>
          </a:p>
          <a:p>
            <a:pPr>
              <a:lnSpc>
                <a:spcPct val="80000"/>
              </a:lnSpc>
              <a:buFont typeface="Monotype Sorts" pitchFamily="-84" charset="2"/>
              <a:buNone/>
            </a:pPr>
            <a:endParaRPr lang="en-US" altLang="en-US" dirty="0">
              <a:solidFill>
                <a:srgbClr val="000000"/>
              </a:solidFill>
              <a:latin typeface="Courier New" panose="02070309020205020404" pitchFamily="49" charset="0"/>
              <a:cs typeface="Courier New" panose="02070309020205020404" pitchFamily="49" charset="0"/>
            </a:endParaRP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smtClean="0">
                <a:solidFill>
                  <a:srgbClr val="000000"/>
                </a:solidFill>
                <a:latin typeface="Courier New" panose="02070309020205020404" pitchFamily="49" charset="0"/>
                <a:cs typeface="Courier New" panose="02070309020205020404" pitchFamily="49" charset="0"/>
              </a:rPr>
              <a:t>initialization_code</a:t>
            </a:r>
            <a:r>
              <a:rPr lang="en-US" altLang="en-US" dirty="0">
                <a:solidFill>
                  <a:srgbClr val="000000"/>
                </a:solidFill>
                <a:latin typeface="Courier New" panose="02070309020205020404" pitchFamily="49" charset="0"/>
                <a:cs typeface="Courier New" panose="02070309020205020404" pitchFamily="49" charset="0"/>
              </a:rPr>
              <a:t>() { </a:t>
            </a: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	       for (</a:t>
            </a:r>
            <a:r>
              <a:rPr lang="en-US" altLang="en-US" dirty="0" err="1">
                <a:solidFill>
                  <a:srgbClr val="000000"/>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0; </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&lt; 5; </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a:t>
            </a: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	       state[</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 = THINKING;</a:t>
            </a: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a:t>
            </a:r>
            <a:endParaRPr lang="en-US" altLang="en-US" dirty="0">
              <a:solidFill>
                <a:srgbClr val="000000"/>
              </a:solidFill>
              <a:latin typeface="Courier New" panose="02070309020205020404" pitchFamily="49" charset="0"/>
              <a:cs typeface="Courier New" panose="02070309020205020404" pitchFamily="49" charset="0"/>
            </a:endParaRP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3092802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8373"/>
          </a:xfrm>
        </p:spPr>
        <p:txBody>
          <a:bodyPr/>
          <a:lstStyle/>
          <a:p>
            <a:r>
              <a:rPr lang="en-US" dirty="0" smtClean="0"/>
              <a:t>Race Condition</a:t>
            </a:r>
            <a:endParaRPr lang="en-US" dirty="0"/>
          </a:p>
        </p:txBody>
      </p:sp>
      <p:sp>
        <p:nvSpPr>
          <p:cNvPr id="3" name="Content Placeholder 2"/>
          <p:cNvSpPr>
            <a:spLocks noGrp="1"/>
          </p:cNvSpPr>
          <p:nvPr>
            <p:ph idx="1"/>
          </p:nvPr>
        </p:nvSpPr>
        <p:spPr>
          <a:xfrm>
            <a:off x="838200" y="1403498"/>
            <a:ext cx="10515600" cy="5255210"/>
          </a:xfrm>
        </p:spPr>
        <p:txBody>
          <a:bodyPr>
            <a:normAutofit fontScale="92500" lnSpcReduction="20000"/>
          </a:bodyPr>
          <a:lstStyle/>
          <a:p>
            <a:pPr>
              <a:buFont typeface="Wingdings" panose="05000000000000000000" pitchFamily="2" charset="2"/>
              <a:buChar char="§"/>
            </a:pPr>
            <a:r>
              <a:rPr lang="en-US" dirty="0"/>
              <a:t>c</a:t>
            </a:r>
            <a:r>
              <a:rPr lang="en-US" dirty="0" smtClean="0"/>
              <a:t>ounter++ could be implemented as</a:t>
            </a:r>
          </a:p>
          <a:p>
            <a:pPr marL="0" indent="457200">
              <a:spcBef>
                <a:spcPts val="0"/>
              </a:spcBef>
              <a:buNone/>
            </a:pPr>
            <a:r>
              <a:rPr lang="en-US" dirty="0" smtClean="0"/>
              <a:t>(INC1)	register1 = counter</a:t>
            </a:r>
          </a:p>
          <a:p>
            <a:pPr marL="0" indent="457200">
              <a:spcBef>
                <a:spcPts val="0"/>
              </a:spcBef>
              <a:buNone/>
            </a:pPr>
            <a:r>
              <a:rPr lang="en-US" dirty="0" smtClean="0"/>
              <a:t>(INC2)	register1 = register1 + 1</a:t>
            </a:r>
          </a:p>
          <a:p>
            <a:pPr marL="0" indent="457200">
              <a:spcBef>
                <a:spcPts val="0"/>
              </a:spcBef>
              <a:buNone/>
            </a:pPr>
            <a:r>
              <a:rPr lang="en-US" dirty="0" smtClean="0"/>
              <a:t>(INC3)	counter = register1</a:t>
            </a:r>
          </a:p>
          <a:p>
            <a:pPr>
              <a:buFont typeface="Wingdings" panose="05000000000000000000" pitchFamily="2" charset="2"/>
              <a:buChar char="§"/>
            </a:pPr>
            <a:r>
              <a:rPr lang="en-US" dirty="0"/>
              <a:t>c</a:t>
            </a:r>
            <a:r>
              <a:rPr lang="en-US" dirty="0" smtClean="0"/>
              <a:t>ounter–- could be implemented as</a:t>
            </a:r>
          </a:p>
          <a:p>
            <a:pPr marL="0" indent="457200">
              <a:spcBef>
                <a:spcPts val="0"/>
              </a:spcBef>
              <a:buNone/>
            </a:pPr>
            <a:r>
              <a:rPr lang="en-US" dirty="0" smtClean="0"/>
              <a:t>(DEC1)	register2 </a:t>
            </a:r>
            <a:r>
              <a:rPr lang="en-US" dirty="0"/>
              <a:t>= counter</a:t>
            </a:r>
          </a:p>
          <a:p>
            <a:pPr marL="0" indent="457200">
              <a:spcBef>
                <a:spcPts val="0"/>
              </a:spcBef>
              <a:buNone/>
            </a:pPr>
            <a:r>
              <a:rPr lang="en-US" dirty="0" smtClean="0"/>
              <a:t>(DEC2)	register2 </a:t>
            </a:r>
            <a:r>
              <a:rPr lang="en-US" dirty="0"/>
              <a:t>= </a:t>
            </a:r>
            <a:r>
              <a:rPr lang="en-US" dirty="0" smtClean="0"/>
              <a:t>register2 - </a:t>
            </a:r>
            <a:r>
              <a:rPr lang="en-US" dirty="0"/>
              <a:t>1</a:t>
            </a:r>
          </a:p>
          <a:p>
            <a:pPr marL="0" indent="457200">
              <a:spcBef>
                <a:spcPts val="0"/>
              </a:spcBef>
              <a:buNone/>
            </a:pPr>
            <a:r>
              <a:rPr lang="en-US" dirty="0" smtClean="0"/>
              <a:t>(DEC3)	counter </a:t>
            </a:r>
            <a:r>
              <a:rPr lang="en-US" dirty="0"/>
              <a:t>= </a:t>
            </a:r>
            <a:r>
              <a:rPr lang="en-US" dirty="0" smtClean="0"/>
              <a:t>register2</a:t>
            </a:r>
          </a:p>
          <a:p>
            <a:pPr>
              <a:buFont typeface="Wingdings" panose="05000000000000000000" pitchFamily="2" charset="2"/>
              <a:buChar char="§"/>
            </a:pPr>
            <a:r>
              <a:rPr lang="en-US" dirty="0" smtClean="0"/>
              <a:t>Consider the following execution interleaving with counter = 5 initially:</a:t>
            </a:r>
          </a:p>
          <a:p>
            <a:pPr marL="457200" lvl="1" indent="0">
              <a:buNone/>
            </a:pPr>
            <a:r>
              <a:rPr lang="en-US" dirty="0" smtClean="0"/>
              <a:t>Producer execute INC1			(counter = 5, register1 = 5)</a:t>
            </a:r>
          </a:p>
          <a:p>
            <a:pPr marL="457200" lvl="1" indent="0">
              <a:buNone/>
            </a:pPr>
            <a:r>
              <a:rPr lang="en-US" dirty="0" smtClean="0"/>
              <a:t>Producer execute INC2			(counter = 5, register1 = 6)</a:t>
            </a:r>
          </a:p>
          <a:p>
            <a:pPr marL="457200" lvl="1" indent="0">
              <a:buNone/>
            </a:pPr>
            <a:r>
              <a:rPr lang="en-US" dirty="0" smtClean="0"/>
              <a:t>Consumer execute DEC1			(counter = 5, register2 = 5)</a:t>
            </a:r>
          </a:p>
          <a:p>
            <a:pPr marL="457200" lvl="1" indent="0">
              <a:buNone/>
            </a:pPr>
            <a:r>
              <a:rPr lang="en-US" dirty="0" smtClean="0"/>
              <a:t>Consumer execute DEC2			(counter = 5, register2 = 4)</a:t>
            </a:r>
          </a:p>
          <a:p>
            <a:pPr marL="457200" lvl="1" indent="0">
              <a:buNone/>
            </a:pPr>
            <a:r>
              <a:rPr lang="en-US" dirty="0" smtClean="0"/>
              <a:t>Producer execute INC3			(counter = 6, register1 = 6)</a:t>
            </a:r>
          </a:p>
          <a:p>
            <a:pPr marL="457200" lvl="1" indent="0">
              <a:buNone/>
            </a:pPr>
            <a:r>
              <a:rPr lang="en-US" dirty="0" smtClean="0"/>
              <a:t>Consumer execute DEC3			(counter = 4, register2 = 4)</a:t>
            </a:r>
          </a:p>
          <a:p>
            <a:pPr lvl="1"/>
            <a:r>
              <a:rPr lang="en-US" dirty="0" smtClean="0"/>
              <a:t>Value of counter is erroneous (correct value is 5)</a:t>
            </a:r>
          </a:p>
          <a:p>
            <a:endParaRPr lang="en-US" dirty="0"/>
          </a:p>
        </p:txBody>
      </p:sp>
    </p:spTree>
    <p:extLst>
      <p:ext uri="{BB962C8B-B14F-4D97-AF65-F5344CB8AC3E}">
        <p14:creationId xmlns:p14="http://schemas.microsoft.com/office/powerpoint/2010/main" val="39303436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to Dining Philosophers (cont.)</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3200" dirty="0" smtClean="0"/>
              <a:t>Each philosopher </a:t>
            </a:r>
            <a:r>
              <a:rPr lang="en-US" sz="3200" dirty="0" err="1" smtClean="0"/>
              <a:t>i</a:t>
            </a:r>
            <a:r>
              <a:rPr lang="en-US" sz="3200" dirty="0" smtClean="0"/>
              <a:t> </a:t>
            </a:r>
            <a:r>
              <a:rPr lang="en-US" sz="3200" dirty="0" smtClean="0"/>
              <a:t>invokes the operations pickup() and putdown() in the following sequence:</a:t>
            </a:r>
          </a:p>
          <a:p>
            <a:pPr>
              <a:buFont typeface="Wingdings" panose="05000000000000000000" pitchFamily="2" charset="2"/>
              <a:buChar char="§"/>
            </a:pPr>
            <a:endParaRPr lang="en-US" sz="3200" dirty="0" smtClean="0"/>
          </a:p>
          <a:p>
            <a:pPr marL="914400" lvl="2" indent="0">
              <a:buNone/>
            </a:pPr>
            <a:r>
              <a:rPr lang="en-US" sz="2800" dirty="0" err="1" smtClean="0">
                <a:latin typeface="Courier New" panose="02070309020205020404" pitchFamily="49" charset="0"/>
                <a:cs typeface="Courier New" panose="02070309020205020404" pitchFamily="49" charset="0"/>
              </a:rPr>
              <a:t>DiningPhilosophers.pickup</a:t>
            </a:r>
            <a:r>
              <a:rPr lang="en-US" sz="2800" dirty="0" smtClean="0">
                <a:latin typeface="Courier New" panose="02070309020205020404" pitchFamily="49" charset="0"/>
                <a:cs typeface="Courier New" panose="02070309020205020404" pitchFamily="49" charset="0"/>
              </a:rPr>
              <a:t>(</a:t>
            </a:r>
            <a:r>
              <a:rPr lang="en-US" sz="2800" dirty="0" err="1" smtClean="0">
                <a:latin typeface="Courier New" panose="02070309020205020404" pitchFamily="49" charset="0"/>
                <a:cs typeface="Courier New" panose="02070309020205020404" pitchFamily="49" charset="0"/>
              </a:rPr>
              <a:t>i</a:t>
            </a:r>
            <a:r>
              <a:rPr lang="en-US" sz="2800" dirty="0" smtClean="0">
                <a:latin typeface="Courier New" panose="02070309020205020404" pitchFamily="49" charset="0"/>
                <a:cs typeface="Courier New" panose="02070309020205020404" pitchFamily="49" charset="0"/>
              </a:rPr>
              <a:t>);</a:t>
            </a:r>
          </a:p>
          <a:p>
            <a:pPr marL="914400" lvl="2" indent="0">
              <a:buNone/>
            </a:pPr>
            <a:r>
              <a:rPr lang="en-US" sz="2800" dirty="0" smtClean="0">
                <a:latin typeface="Courier New" panose="02070309020205020404" pitchFamily="49" charset="0"/>
                <a:cs typeface="Courier New" panose="02070309020205020404" pitchFamily="49" charset="0"/>
              </a:rPr>
              <a:t>    EAT</a:t>
            </a:r>
          </a:p>
          <a:p>
            <a:pPr marL="914400" lvl="2" indent="0">
              <a:buNone/>
            </a:pPr>
            <a:r>
              <a:rPr lang="en-US" sz="2800" dirty="0" err="1" smtClean="0">
                <a:latin typeface="Courier New" panose="02070309020205020404" pitchFamily="49" charset="0"/>
                <a:cs typeface="Courier New" panose="02070309020205020404" pitchFamily="49" charset="0"/>
              </a:rPr>
              <a:t>DiningPhilosophers.putdown</a:t>
            </a:r>
            <a:r>
              <a:rPr lang="en-US" sz="2800" dirty="0" smtClean="0">
                <a:latin typeface="Courier New" panose="02070309020205020404" pitchFamily="49" charset="0"/>
                <a:cs typeface="Courier New" panose="02070309020205020404" pitchFamily="49" charset="0"/>
              </a:rPr>
              <a:t>(</a:t>
            </a:r>
            <a:r>
              <a:rPr lang="en-US" sz="2800" dirty="0" err="1" smtClean="0">
                <a:latin typeface="Courier New" panose="02070309020205020404" pitchFamily="49" charset="0"/>
                <a:cs typeface="Courier New" panose="02070309020205020404" pitchFamily="49" charset="0"/>
              </a:rPr>
              <a:t>i</a:t>
            </a:r>
            <a:r>
              <a:rPr lang="en-US" sz="2800" dirty="0" smtClean="0">
                <a:latin typeface="Courier New" panose="02070309020205020404" pitchFamily="49" charset="0"/>
                <a:cs typeface="Courier New" panose="02070309020205020404" pitchFamily="49" charset="0"/>
              </a:rPr>
              <a:t>);</a:t>
            </a:r>
          </a:p>
          <a:p>
            <a:pPr marL="914400" lvl="2" indent="0">
              <a:buNone/>
            </a:pPr>
            <a:endParaRPr lang="en-US" sz="2800" dirty="0" smtClean="0">
              <a:latin typeface="Courier New" panose="02070309020205020404" pitchFamily="49" charset="0"/>
              <a:cs typeface="Courier New" panose="02070309020205020404" pitchFamily="49" charset="0"/>
            </a:endParaRPr>
          </a:p>
          <a:p>
            <a:pPr>
              <a:buFont typeface="Wingdings" panose="05000000000000000000" pitchFamily="2" charset="2"/>
              <a:buChar char="§"/>
            </a:pPr>
            <a:r>
              <a:rPr lang="en-US" sz="3200" dirty="0" smtClean="0"/>
              <a:t>No deadlock, but starvation is possible</a:t>
            </a:r>
          </a:p>
          <a:p>
            <a:endParaRPr lang="en-US" dirty="0"/>
          </a:p>
        </p:txBody>
      </p:sp>
    </p:spTree>
    <p:extLst>
      <p:ext uri="{BB962C8B-B14F-4D97-AF65-F5344CB8AC3E}">
        <p14:creationId xmlns:p14="http://schemas.microsoft.com/office/powerpoint/2010/main" val="4183389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19200"/>
          </a:xfrm>
        </p:spPr>
        <p:txBody>
          <a:bodyPr>
            <a:normAutofit/>
          </a:bodyPr>
          <a:lstStyle/>
          <a:p>
            <a:r>
              <a:rPr lang="en-US" sz="4000" dirty="0" smtClean="0"/>
              <a:t>Monitor Solution to Producer/Consumer Problem</a:t>
            </a:r>
            <a:endParaRPr lang="en-US" sz="4000" dirty="0"/>
          </a:p>
        </p:txBody>
      </p:sp>
      <p:sp>
        <p:nvSpPr>
          <p:cNvPr id="3" name="Content Placeholder 2"/>
          <p:cNvSpPr>
            <a:spLocks noGrp="1"/>
          </p:cNvSpPr>
          <p:nvPr>
            <p:ph idx="1"/>
          </p:nvPr>
        </p:nvSpPr>
        <p:spPr>
          <a:xfrm>
            <a:off x="838200" y="1219200"/>
            <a:ext cx="10767646" cy="5439507"/>
          </a:xfrm>
        </p:spPr>
        <p:txBody>
          <a:bodyPr>
            <a:normAutofit/>
          </a:bodyPr>
          <a:lstStyle/>
          <a:p>
            <a:pPr>
              <a:lnSpc>
                <a:spcPct val="80000"/>
              </a:lnSpc>
              <a:spcBef>
                <a:spcPts val="0"/>
              </a:spcBef>
              <a:buNone/>
            </a:pPr>
            <a:r>
              <a:rPr lang="en-US" dirty="0">
                <a:latin typeface="Courier New" panose="02070309020205020404" pitchFamily="49" charset="0"/>
                <a:cs typeface="Courier New" panose="02070309020205020404" pitchFamily="49" charset="0"/>
              </a:rPr>
              <a:t>m</a:t>
            </a:r>
            <a:r>
              <a:rPr lang="en-US" dirty="0" smtClean="0">
                <a:latin typeface="Courier New" panose="02070309020205020404" pitchFamily="49" charset="0"/>
                <a:cs typeface="Courier New" panose="02070309020205020404" pitchFamily="49" charset="0"/>
              </a:rPr>
              <a:t>onitor bounded-buffer</a:t>
            </a:r>
          </a:p>
          <a:p>
            <a:pPr>
              <a:lnSpc>
                <a:spcPct val="80000"/>
              </a:lnSpc>
              <a:spcBef>
                <a:spcPts val="0"/>
              </a:spcBef>
              <a:buNone/>
            </a:pPr>
            <a:r>
              <a:rPr lang="en-US" dirty="0">
                <a:latin typeface="Courier New" panose="02070309020205020404" pitchFamily="49" charset="0"/>
                <a:cs typeface="Courier New" panose="02070309020205020404" pitchFamily="49" charset="0"/>
              </a:rPr>
              <a:t>{</a:t>
            </a:r>
          </a:p>
          <a:p>
            <a:pPr>
              <a:lnSpc>
                <a:spcPct val="80000"/>
              </a:lnSpc>
              <a:spcBef>
                <a:spcPts val="0"/>
              </a:spcBef>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message B[N]; // message: a user-defined type </a:t>
            </a:r>
          </a:p>
          <a:p>
            <a:pPr>
              <a:lnSpc>
                <a:spcPct val="80000"/>
              </a:lnSpc>
              <a:spcBef>
                <a:spcPts val="0"/>
              </a:spcBef>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 N a predefined constant</a:t>
            </a:r>
            <a:endParaRPr lang="en-US" dirty="0">
              <a:latin typeface="Courier New" panose="02070309020205020404" pitchFamily="49" charset="0"/>
              <a:cs typeface="Courier New" panose="02070309020205020404" pitchFamily="49" charset="0"/>
            </a:endParaRPr>
          </a:p>
          <a:p>
            <a:pPr>
              <a:lnSpc>
                <a:spcPct val="80000"/>
              </a:lnSpc>
              <a:spcBef>
                <a:spcPts val="0"/>
              </a:spcBef>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in</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out, count;</a:t>
            </a:r>
            <a:endParaRPr lang="en-US" dirty="0">
              <a:latin typeface="Courier New" panose="02070309020205020404" pitchFamily="49" charset="0"/>
              <a:cs typeface="Courier New" panose="02070309020205020404" pitchFamily="49" charset="0"/>
            </a:endParaRPr>
          </a:p>
          <a:p>
            <a:pPr>
              <a:lnSpc>
                <a:spcPct val="80000"/>
              </a:lnSpc>
              <a:spcBef>
                <a:spcPts val="0"/>
              </a:spcBef>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condition </a:t>
            </a:r>
            <a:r>
              <a:rPr lang="en-US" dirty="0" err="1" smtClean="0">
                <a:latin typeface="Courier New" panose="02070309020205020404" pitchFamily="49" charset="0"/>
                <a:cs typeface="Courier New" panose="02070309020205020404" pitchFamily="49" charset="0"/>
              </a:rPr>
              <a:t>nonfull</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nonempty;</a:t>
            </a:r>
            <a:endParaRPr lang="en-US" dirty="0">
              <a:latin typeface="Courier New" panose="02070309020205020404" pitchFamily="49" charset="0"/>
              <a:cs typeface="Courier New" panose="02070309020205020404" pitchFamily="49" charset="0"/>
            </a:endParaRPr>
          </a:p>
          <a:p>
            <a:pPr>
              <a:lnSpc>
                <a:spcPct val="80000"/>
              </a:lnSpc>
              <a:spcBef>
                <a:spcPts val="0"/>
              </a:spcBef>
              <a:buNone/>
            </a:pPr>
            <a:r>
              <a:rPr lang="en-US" b="1"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a:lnSpc>
                <a:spcPct val="80000"/>
              </a:lnSpc>
              <a:spcBef>
                <a:spcPts val="0"/>
              </a:spcBef>
              <a:buNone/>
            </a:pP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void place</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message x) {</a:t>
            </a:r>
            <a:endParaRPr lang="en-US" dirty="0">
              <a:latin typeface="Courier New" panose="02070309020205020404" pitchFamily="49" charset="0"/>
              <a:cs typeface="Courier New" panose="02070309020205020404" pitchFamily="49" charset="0"/>
            </a:endParaRPr>
          </a:p>
          <a:p>
            <a:pPr>
              <a:lnSpc>
                <a:spcPct val="80000"/>
              </a:lnSpc>
              <a:spcBef>
                <a:spcPts val="0"/>
              </a:spcBef>
              <a:buNone/>
            </a:pP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if (count == N) </a:t>
            </a:r>
            <a:r>
              <a:rPr lang="en-US" dirty="0" err="1" smtClean="0">
                <a:latin typeface="Courier New" panose="02070309020205020404" pitchFamily="49" charset="0"/>
                <a:cs typeface="Courier New" panose="02070309020205020404" pitchFamily="49" charset="0"/>
              </a:rPr>
              <a:t>nonfull.wait</a:t>
            </a:r>
            <a:r>
              <a:rPr lang="en-US" dirty="0">
                <a:latin typeface="Courier New" panose="02070309020205020404" pitchFamily="49" charset="0"/>
                <a:cs typeface="Courier New" panose="02070309020205020404" pitchFamily="49" charset="0"/>
              </a:rPr>
              <a:t>;</a:t>
            </a:r>
          </a:p>
          <a:p>
            <a:pPr>
              <a:lnSpc>
                <a:spcPct val="80000"/>
              </a:lnSpc>
              <a:spcBef>
                <a:spcPts val="0"/>
              </a:spcBef>
              <a:buNone/>
            </a:pPr>
            <a:r>
              <a:rPr lang="de-DE" dirty="0">
                <a:latin typeface="Courier New" panose="02070309020205020404" pitchFamily="49" charset="0"/>
                <a:cs typeface="Courier New" panose="02070309020205020404" pitchFamily="49" charset="0"/>
              </a:rPr>
              <a:t>	    </a:t>
            </a:r>
            <a:r>
              <a:rPr lang="de-DE" dirty="0" smtClean="0">
                <a:latin typeface="Courier New" panose="02070309020205020404" pitchFamily="49" charset="0"/>
                <a:cs typeface="Courier New" panose="02070309020205020404" pitchFamily="49" charset="0"/>
              </a:rPr>
              <a:t>   B[in</a:t>
            </a:r>
            <a:r>
              <a:rPr lang="de-DE" dirty="0">
                <a:latin typeface="Courier New" panose="02070309020205020404" pitchFamily="49" charset="0"/>
                <a:cs typeface="Courier New" panose="02070309020205020404" pitchFamily="49" charset="0"/>
              </a:rPr>
              <a:t>] </a:t>
            </a:r>
            <a:r>
              <a:rPr lang="de-DE" dirty="0" smtClean="0">
                <a:latin typeface="Courier New" panose="02070309020205020404" pitchFamily="49" charset="0"/>
                <a:cs typeface="Courier New" panose="02070309020205020404" pitchFamily="49" charset="0"/>
              </a:rPr>
              <a:t>= </a:t>
            </a:r>
            <a:r>
              <a:rPr lang="de-DE" dirty="0">
                <a:latin typeface="Courier New" panose="02070309020205020404" pitchFamily="49" charset="0"/>
                <a:cs typeface="Courier New" panose="02070309020205020404" pitchFamily="49" charset="0"/>
              </a:rPr>
              <a:t>x;</a:t>
            </a:r>
            <a:endParaRPr lang="en-US" dirty="0">
              <a:latin typeface="Courier New" panose="02070309020205020404" pitchFamily="49" charset="0"/>
              <a:cs typeface="Courier New" panose="02070309020205020404" pitchFamily="49" charset="0"/>
            </a:endParaRPr>
          </a:p>
          <a:p>
            <a:pPr>
              <a:lnSpc>
                <a:spcPct val="80000"/>
              </a:lnSpc>
              <a:spcBef>
                <a:spcPts val="0"/>
              </a:spcBef>
              <a:buNone/>
            </a:pPr>
            <a:r>
              <a:rPr lang="de-DE" dirty="0">
                <a:latin typeface="Courier New" panose="02070309020205020404" pitchFamily="49" charset="0"/>
                <a:cs typeface="Courier New" panose="02070309020205020404" pitchFamily="49" charset="0"/>
              </a:rPr>
              <a:t>	   </a:t>
            </a:r>
            <a:r>
              <a:rPr lang="de-DE" dirty="0" smtClean="0">
                <a:latin typeface="Courier New" panose="02070309020205020404" pitchFamily="49" charset="0"/>
                <a:cs typeface="Courier New" panose="02070309020205020404" pitchFamily="49" charset="0"/>
              </a:rPr>
              <a:t>    in = </a:t>
            </a:r>
            <a:r>
              <a:rPr lang="de-DE" dirty="0">
                <a:latin typeface="Courier New" panose="02070309020205020404" pitchFamily="49" charset="0"/>
                <a:cs typeface="Courier New" panose="02070309020205020404" pitchFamily="49" charset="0"/>
              </a:rPr>
              <a:t>(in + 1) </a:t>
            </a:r>
            <a:r>
              <a:rPr lang="de-DE" b="1" dirty="0">
                <a:latin typeface="Courier New" panose="02070309020205020404" pitchFamily="49" charset="0"/>
                <a:cs typeface="Courier New" panose="02070309020205020404" pitchFamily="49" charset="0"/>
              </a:rPr>
              <a:t>%</a:t>
            </a:r>
            <a:r>
              <a:rPr lang="de-DE" dirty="0" smtClean="0">
                <a:latin typeface="Courier New" panose="02070309020205020404" pitchFamily="49" charset="0"/>
                <a:cs typeface="Courier New" panose="02070309020205020404" pitchFamily="49" charset="0"/>
              </a:rPr>
              <a:t> </a:t>
            </a:r>
            <a:r>
              <a:rPr lang="de-DE" dirty="0">
                <a:latin typeface="Courier New" panose="02070309020205020404" pitchFamily="49" charset="0"/>
                <a:cs typeface="Courier New" panose="02070309020205020404" pitchFamily="49" charset="0"/>
              </a:rPr>
              <a:t>N;</a:t>
            </a:r>
            <a:endParaRPr lang="en-US" dirty="0">
              <a:latin typeface="Courier New" panose="02070309020205020404" pitchFamily="49" charset="0"/>
              <a:cs typeface="Courier New" panose="02070309020205020404" pitchFamily="49" charset="0"/>
            </a:endParaRPr>
          </a:p>
          <a:p>
            <a:pPr>
              <a:lnSpc>
                <a:spcPct val="80000"/>
              </a:lnSpc>
              <a:spcBef>
                <a:spcPts val="0"/>
              </a:spcBef>
              <a:buNone/>
            </a:pPr>
            <a:r>
              <a:rPr lang="de-DE" dirty="0">
                <a:latin typeface="Courier New" panose="02070309020205020404" pitchFamily="49" charset="0"/>
                <a:cs typeface="Courier New" panose="02070309020205020404" pitchFamily="49" charset="0"/>
              </a:rPr>
              <a:t>	   </a:t>
            </a:r>
            <a:r>
              <a:rPr lang="de-DE" dirty="0" smtClean="0">
                <a:latin typeface="Courier New" panose="02070309020205020404" pitchFamily="49" charset="0"/>
                <a:cs typeface="Courier New" panose="02070309020205020404" pitchFamily="49" charset="0"/>
              </a:rPr>
              <a:t>    count = </a:t>
            </a:r>
            <a:r>
              <a:rPr lang="de-DE" dirty="0">
                <a:latin typeface="Courier New" panose="02070309020205020404" pitchFamily="49" charset="0"/>
                <a:cs typeface="Courier New" panose="02070309020205020404" pitchFamily="49" charset="0"/>
              </a:rPr>
              <a:t>count + 1;</a:t>
            </a:r>
            <a:endParaRPr lang="en-US" dirty="0">
              <a:latin typeface="Courier New" panose="02070309020205020404" pitchFamily="49" charset="0"/>
              <a:cs typeface="Courier New" panose="02070309020205020404" pitchFamily="49" charset="0"/>
            </a:endParaRPr>
          </a:p>
          <a:p>
            <a:pPr>
              <a:lnSpc>
                <a:spcPct val="80000"/>
              </a:lnSpc>
              <a:spcBef>
                <a:spcPts val="0"/>
              </a:spcBef>
              <a:buNone/>
            </a:pPr>
            <a:r>
              <a:rPr lang="de-DE" dirty="0">
                <a:latin typeface="Courier New" panose="02070309020205020404" pitchFamily="49" charset="0"/>
                <a:cs typeface="Courier New" panose="02070309020205020404" pitchFamily="49" charset="0"/>
              </a:rPr>
              <a:t>	  </a:t>
            </a:r>
            <a:r>
              <a:rPr lang="de-DE" dirty="0" smtClean="0">
                <a:latin typeface="Courier New" panose="02070309020205020404" pitchFamily="49" charset="0"/>
                <a:cs typeface="Courier New" panose="02070309020205020404" pitchFamily="49" charset="0"/>
              </a:rPr>
              <a:t>     nonempty.signal</a:t>
            </a:r>
            <a:r>
              <a:rPr lang="de-DE"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lnSpc>
                <a:spcPct val="80000"/>
              </a:lnSpc>
              <a:spcBef>
                <a:spcPts val="0"/>
              </a:spcBef>
              <a:buNone/>
            </a:pPr>
            <a:r>
              <a:rPr lang="de-DE" dirty="0">
                <a:latin typeface="Courier New" panose="02070309020205020404" pitchFamily="49" charset="0"/>
                <a:cs typeface="Courier New" panose="02070309020205020404" pitchFamily="49" charset="0"/>
              </a:rPr>
              <a:t>	</a:t>
            </a:r>
            <a:r>
              <a:rPr lang="de-DE"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2792850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42646"/>
          </a:xfrm>
        </p:spPr>
        <p:txBody>
          <a:bodyPr/>
          <a:lstStyle/>
          <a:p>
            <a:r>
              <a:rPr lang="en-US" dirty="0" smtClean="0"/>
              <a:t>Solution to Producer/Consumer (</a:t>
            </a:r>
            <a:r>
              <a:rPr lang="en-US" dirty="0" err="1" smtClean="0"/>
              <a:t>cont</a:t>
            </a:r>
            <a:r>
              <a:rPr lang="en-US" dirty="0" smtClean="0"/>
              <a:t>)</a:t>
            </a:r>
            <a:endParaRPr lang="en-US" dirty="0"/>
          </a:p>
        </p:txBody>
      </p:sp>
      <p:sp>
        <p:nvSpPr>
          <p:cNvPr id="3" name="Content Placeholder 2"/>
          <p:cNvSpPr>
            <a:spLocks noGrp="1"/>
          </p:cNvSpPr>
          <p:nvPr>
            <p:ph idx="1"/>
          </p:nvPr>
        </p:nvSpPr>
        <p:spPr>
          <a:xfrm>
            <a:off x="838200" y="1242647"/>
            <a:ext cx="10515600" cy="5462953"/>
          </a:xfrm>
        </p:spPr>
        <p:txBody>
          <a:bodyPr>
            <a:normAutofit lnSpcReduction="10000"/>
          </a:bodyPr>
          <a:lstStyle/>
          <a:p>
            <a:pPr>
              <a:lnSpc>
                <a:spcPct val="80000"/>
              </a:lnSpc>
              <a:spcBef>
                <a:spcPts val="0"/>
              </a:spcBef>
              <a:buNone/>
            </a:pP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void </a:t>
            </a:r>
            <a:r>
              <a:rPr lang="en-US" dirty="0">
                <a:latin typeface="Courier New" panose="02070309020205020404" pitchFamily="49" charset="0"/>
                <a:cs typeface="Courier New" panose="02070309020205020404" pitchFamily="49" charset="0"/>
              </a:rPr>
              <a:t>remove( </a:t>
            </a:r>
            <a:r>
              <a:rPr lang="en-US" dirty="0" smtClean="0">
                <a:latin typeface="Courier New" panose="02070309020205020404" pitchFamily="49" charset="0"/>
                <a:cs typeface="Courier New" panose="02070309020205020404" pitchFamily="49" charset="0"/>
              </a:rPr>
              <a:t>message* x ) {</a:t>
            </a:r>
            <a:endParaRPr lang="en-US" dirty="0">
              <a:latin typeface="Courier New" panose="02070309020205020404" pitchFamily="49" charset="0"/>
              <a:cs typeface="Courier New" panose="02070309020205020404" pitchFamily="49" charset="0"/>
            </a:endParaRPr>
          </a:p>
          <a:p>
            <a:pPr>
              <a:lnSpc>
                <a:spcPct val="80000"/>
              </a:lnSpc>
              <a:spcBef>
                <a:spcPts val="0"/>
              </a:spcBef>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if (count == 0) </a:t>
            </a:r>
            <a:r>
              <a:rPr lang="en-US" dirty="0" err="1" smtClean="0">
                <a:latin typeface="Courier New" panose="02070309020205020404" pitchFamily="49" charset="0"/>
                <a:cs typeface="Courier New" panose="02070309020205020404" pitchFamily="49" charset="0"/>
              </a:rPr>
              <a:t>nonempty.wait</a:t>
            </a:r>
            <a:r>
              <a:rPr lang="en-US" dirty="0">
                <a:latin typeface="Courier New" panose="02070309020205020404" pitchFamily="49" charset="0"/>
                <a:cs typeface="Courier New" panose="02070309020205020404" pitchFamily="49" charset="0"/>
              </a:rPr>
              <a:t>;</a:t>
            </a:r>
          </a:p>
          <a:p>
            <a:pPr>
              <a:lnSpc>
                <a:spcPct val="80000"/>
              </a:lnSpc>
              <a:spcBef>
                <a:spcPts val="0"/>
              </a:spcBef>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x = </a:t>
            </a:r>
            <a:r>
              <a:rPr lang="en-US" dirty="0">
                <a:latin typeface="Courier New" panose="02070309020205020404" pitchFamily="49" charset="0"/>
                <a:cs typeface="Courier New" panose="02070309020205020404" pitchFamily="49" charset="0"/>
              </a:rPr>
              <a:t>B[out];</a:t>
            </a:r>
          </a:p>
          <a:p>
            <a:pPr>
              <a:lnSpc>
                <a:spcPct val="80000"/>
              </a:lnSpc>
              <a:spcBef>
                <a:spcPts val="0"/>
              </a:spcBef>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out = </a:t>
            </a:r>
            <a:r>
              <a:rPr lang="en-US" dirty="0">
                <a:latin typeface="Courier New" panose="02070309020205020404" pitchFamily="49" charset="0"/>
                <a:cs typeface="Courier New" panose="02070309020205020404" pitchFamily="49" charset="0"/>
              </a:rPr>
              <a:t>(out + 1)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N;</a:t>
            </a:r>
          </a:p>
          <a:p>
            <a:pPr>
              <a:lnSpc>
                <a:spcPct val="80000"/>
              </a:lnSpc>
              <a:spcBef>
                <a:spcPts val="0"/>
              </a:spcBef>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count = </a:t>
            </a:r>
            <a:r>
              <a:rPr lang="en-US" dirty="0">
                <a:latin typeface="Courier New" panose="02070309020205020404" pitchFamily="49" charset="0"/>
                <a:cs typeface="Courier New" panose="02070309020205020404" pitchFamily="49" charset="0"/>
              </a:rPr>
              <a:t>count - 1;</a:t>
            </a:r>
          </a:p>
          <a:p>
            <a:pPr>
              <a:lnSpc>
                <a:spcPct val="80000"/>
              </a:lnSpc>
              <a:spcBef>
                <a:spcPts val="0"/>
              </a:spcBef>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nonfull.signal</a:t>
            </a:r>
            <a:r>
              <a:rPr lang="en-US" dirty="0">
                <a:latin typeface="Courier New" panose="02070309020205020404" pitchFamily="49" charset="0"/>
                <a:cs typeface="Courier New" panose="02070309020205020404" pitchFamily="49" charset="0"/>
              </a:rPr>
              <a:t>;</a:t>
            </a:r>
          </a:p>
          <a:p>
            <a:pPr>
              <a:lnSpc>
                <a:spcPct val="80000"/>
              </a:lnSpc>
              <a:spcBef>
                <a:spcPts val="0"/>
              </a:spcBef>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a:lnSpc>
                <a:spcPct val="80000"/>
              </a:lnSpc>
              <a:spcBef>
                <a:spcPts val="0"/>
              </a:spcBef>
              <a:buNone/>
            </a:pPr>
            <a:r>
              <a:rPr lang="en-US" dirty="0">
                <a:latin typeface="Courier New" panose="02070309020205020404" pitchFamily="49" charset="0"/>
                <a:cs typeface="Courier New" panose="02070309020205020404" pitchFamily="49" charset="0"/>
              </a:rPr>
              <a:t> </a:t>
            </a:r>
          </a:p>
          <a:p>
            <a:pPr>
              <a:lnSpc>
                <a:spcPct val="80000"/>
              </a:lnSpc>
              <a:buFont typeface="Monotype Sorts" pitchFamily="-84" charset="2"/>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altLang="en-US" dirty="0" err="1" smtClean="0">
                <a:solidFill>
                  <a:srgbClr val="000000"/>
                </a:solidFill>
                <a:latin typeface="Courier New" panose="02070309020205020404" pitchFamily="49" charset="0"/>
                <a:cs typeface="Courier New" panose="02070309020205020404" pitchFamily="49" charset="0"/>
              </a:rPr>
              <a:t>initialization_code</a:t>
            </a:r>
            <a:r>
              <a:rPr lang="en-US" altLang="en-US" dirty="0">
                <a:solidFill>
                  <a:srgbClr val="000000"/>
                </a:solidFill>
                <a:latin typeface="Courier New" panose="02070309020205020404" pitchFamily="49" charset="0"/>
                <a:cs typeface="Courier New" panose="02070309020205020404" pitchFamily="49" charset="0"/>
              </a:rPr>
              <a:t>() { </a:t>
            </a:r>
          </a:p>
          <a:p>
            <a:pPr>
              <a:lnSpc>
                <a:spcPct val="80000"/>
              </a:lnSpc>
              <a:spcBef>
                <a:spcPts val="0"/>
              </a:spcBef>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in = </a:t>
            </a:r>
            <a:r>
              <a:rPr lang="en-US" dirty="0">
                <a:latin typeface="Courier New" panose="02070309020205020404" pitchFamily="49" charset="0"/>
                <a:cs typeface="Courier New" panose="02070309020205020404" pitchFamily="49" charset="0"/>
              </a:rPr>
              <a:t>0; </a:t>
            </a:r>
            <a:endParaRPr lang="en-US" dirty="0" smtClean="0">
              <a:latin typeface="Courier New" panose="02070309020205020404" pitchFamily="49" charset="0"/>
              <a:cs typeface="Courier New" panose="02070309020205020404" pitchFamily="49" charset="0"/>
            </a:endParaRPr>
          </a:p>
          <a:p>
            <a:pPr>
              <a:lnSpc>
                <a:spcPct val="80000"/>
              </a:lnSpc>
              <a:spcBef>
                <a:spcPts val="0"/>
              </a:spcBef>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out = </a:t>
            </a:r>
            <a:r>
              <a:rPr lang="en-US" dirty="0">
                <a:latin typeface="Courier New" panose="02070309020205020404" pitchFamily="49" charset="0"/>
                <a:cs typeface="Courier New" panose="02070309020205020404" pitchFamily="49" charset="0"/>
              </a:rPr>
              <a:t>0; </a:t>
            </a:r>
            <a:endParaRPr lang="en-US" dirty="0" smtClean="0">
              <a:latin typeface="Courier New" panose="02070309020205020404" pitchFamily="49" charset="0"/>
              <a:cs typeface="Courier New" panose="02070309020205020404" pitchFamily="49" charset="0"/>
            </a:endParaRPr>
          </a:p>
          <a:p>
            <a:pPr>
              <a:lnSpc>
                <a:spcPct val="80000"/>
              </a:lnSpc>
              <a:spcBef>
                <a:spcPts val="0"/>
              </a:spcBef>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count = </a:t>
            </a:r>
            <a:r>
              <a:rPr lang="en-US" dirty="0">
                <a:latin typeface="Courier New" panose="02070309020205020404" pitchFamily="49" charset="0"/>
                <a:cs typeface="Courier New" panose="02070309020205020404" pitchFamily="49" charset="0"/>
              </a:rPr>
              <a:t>0;</a:t>
            </a: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p>
          <a:p>
            <a:pPr>
              <a:lnSpc>
                <a:spcPct val="80000"/>
              </a:lnSpc>
              <a:buFont typeface="Monotype Sorts" pitchFamily="-84" charset="2"/>
              <a:buNone/>
            </a:pPr>
            <a:r>
              <a:rPr lang="en-US" altLang="en-US" dirty="0">
                <a:solidFill>
                  <a:srgbClr val="000000"/>
                </a:solidFill>
                <a:latin typeface="Courier New" panose="02070309020205020404" pitchFamily="49" charset="0"/>
                <a:cs typeface="Courier New" panose="02070309020205020404" pitchFamily="49" charset="0"/>
              </a:rPr>
              <a:t>}</a:t>
            </a:r>
          </a:p>
          <a:p>
            <a:pPr>
              <a:lnSpc>
                <a:spcPct val="80000"/>
              </a:lnSpc>
              <a:spcBef>
                <a:spcPts val="0"/>
              </a:spcBef>
              <a:buNone/>
            </a:pP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24587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48861"/>
          </a:xfrm>
        </p:spPr>
        <p:txBody>
          <a:bodyPr/>
          <a:lstStyle/>
          <a:p>
            <a:r>
              <a:rPr lang="en-US" dirty="0" smtClean="0"/>
              <a:t>Solution to Producer/Consumer (</a:t>
            </a:r>
            <a:r>
              <a:rPr lang="en-US" dirty="0" err="1" smtClean="0"/>
              <a:t>cont</a:t>
            </a:r>
            <a:r>
              <a:rPr lang="en-US" dirty="0" smtClean="0"/>
              <a:t>)</a:t>
            </a:r>
            <a:endParaRPr lang="en-US" dirty="0"/>
          </a:p>
        </p:txBody>
      </p:sp>
      <p:sp>
        <p:nvSpPr>
          <p:cNvPr id="3" name="Content Placeholder 2"/>
          <p:cNvSpPr>
            <a:spLocks noGrp="1"/>
          </p:cNvSpPr>
          <p:nvPr>
            <p:ph idx="1"/>
          </p:nvPr>
        </p:nvSpPr>
        <p:spPr>
          <a:xfrm>
            <a:off x="838200" y="1547446"/>
            <a:ext cx="10515600" cy="5028101"/>
          </a:xfrm>
        </p:spPr>
        <p:txBody>
          <a:bodyPr/>
          <a:lstStyle/>
          <a:p>
            <a:pPr>
              <a:buFont typeface="Wingdings" panose="05000000000000000000" pitchFamily="2" charset="2"/>
              <a:buChar char="§"/>
            </a:pPr>
            <a:r>
              <a:rPr lang="en-US" dirty="0" smtClean="0"/>
              <a:t>Each producer invokes place() operation as follows:</a:t>
            </a:r>
          </a:p>
          <a:p>
            <a:pPr marL="457200" lvl="1" indent="0">
              <a:buNone/>
            </a:pPr>
            <a:r>
              <a:rPr lang="en-US" dirty="0" smtClean="0"/>
              <a:t>. . .</a:t>
            </a:r>
          </a:p>
          <a:p>
            <a:pPr marL="457200" lvl="1" indent="0">
              <a:buNone/>
            </a:pPr>
            <a:r>
              <a:rPr lang="en-US" dirty="0" smtClean="0"/>
              <a:t>produce message m;</a:t>
            </a:r>
          </a:p>
          <a:p>
            <a:pPr marL="457200" lvl="1" indent="0">
              <a:buNone/>
            </a:pPr>
            <a:r>
              <a:rPr lang="en-US" dirty="0"/>
              <a:t>b</a:t>
            </a:r>
            <a:r>
              <a:rPr lang="en-US" dirty="0" smtClean="0"/>
              <a:t>ounded-</a:t>
            </a:r>
            <a:r>
              <a:rPr lang="en-US" dirty="0" err="1" smtClean="0"/>
              <a:t>buffer.place</a:t>
            </a:r>
            <a:r>
              <a:rPr lang="en-US" dirty="0" smtClean="0"/>
              <a:t> (m);</a:t>
            </a:r>
            <a:endParaRPr lang="en-US" dirty="0"/>
          </a:p>
          <a:p>
            <a:pPr marL="457200" lvl="1" indent="0">
              <a:buNone/>
            </a:pPr>
            <a:r>
              <a:rPr lang="en-US" dirty="0" smtClean="0"/>
              <a:t>. . .</a:t>
            </a:r>
          </a:p>
          <a:p>
            <a:pPr>
              <a:buFont typeface="Wingdings" panose="05000000000000000000" pitchFamily="2" charset="2"/>
              <a:buChar char="§"/>
            </a:pPr>
            <a:r>
              <a:rPr lang="en-US" dirty="0" smtClean="0"/>
              <a:t>Each consumer invokes remove() operation as follows:</a:t>
            </a:r>
          </a:p>
          <a:p>
            <a:pPr marL="457200" lvl="1" indent="0">
              <a:buNone/>
            </a:pPr>
            <a:r>
              <a:rPr lang="en-US" dirty="0" smtClean="0"/>
              <a:t>. . .</a:t>
            </a:r>
          </a:p>
          <a:p>
            <a:pPr marL="457200" lvl="1" indent="0">
              <a:buNone/>
            </a:pPr>
            <a:r>
              <a:rPr lang="en-US" dirty="0"/>
              <a:t>b</a:t>
            </a:r>
            <a:r>
              <a:rPr lang="en-US" dirty="0" smtClean="0"/>
              <a:t>ounded-</a:t>
            </a:r>
            <a:r>
              <a:rPr lang="en-US" dirty="0" err="1" smtClean="0"/>
              <a:t>buffer.remove</a:t>
            </a:r>
            <a:r>
              <a:rPr lang="en-US" dirty="0" smtClean="0"/>
              <a:t>(m);</a:t>
            </a:r>
          </a:p>
          <a:p>
            <a:pPr marL="457200" lvl="1" indent="0">
              <a:buNone/>
            </a:pPr>
            <a:r>
              <a:rPr lang="en-US" dirty="0"/>
              <a:t>c</a:t>
            </a:r>
            <a:r>
              <a:rPr lang="en-US" dirty="0" smtClean="0"/>
              <a:t>onsume message m;</a:t>
            </a:r>
          </a:p>
          <a:p>
            <a:pPr marL="457200" lvl="1" indent="0">
              <a:buNone/>
            </a:pPr>
            <a:r>
              <a:rPr lang="en-US" dirty="0" smtClean="0"/>
              <a:t>. . .</a:t>
            </a:r>
            <a:endParaRPr lang="en-US" dirty="0"/>
          </a:p>
        </p:txBody>
      </p:sp>
    </p:spTree>
    <p:extLst>
      <p:ext uri="{BB962C8B-B14F-4D97-AF65-F5344CB8AC3E}">
        <p14:creationId xmlns:p14="http://schemas.microsoft.com/office/powerpoint/2010/main" val="26119154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Resuming Processes within a Monitor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3200" dirty="0" smtClean="0"/>
              <a:t>If several processes queued on condition x, and </a:t>
            </a:r>
            <a:r>
              <a:rPr lang="en-US" sz="3200" dirty="0" err="1" smtClean="0"/>
              <a:t>x.signal</a:t>
            </a:r>
            <a:r>
              <a:rPr lang="en-US" sz="3200" dirty="0" smtClean="0"/>
              <a:t>() is executed, which should be resumed?</a:t>
            </a:r>
          </a:p>
          <a:p>
            <a:pPr>
              <a:buFont typeface="Wingdings" panose="05000000000000000000" pitchFamily="2" charset="2"/>
              <a:buChar char="§"/>
            </a:pPr>
            <a:r>
              <a:rPr lang="en-US" sz="3200" dirty="0" smtClean="0"/>
              <a:t>FCFS frequently not adequate</a:t>
            </a:r>
          </a:p>
          <a:p>
            <a:pPr>
              <a:buFont typeface="Wingdings" panose="05000000000000000000" pitchFamily="2" charset="2"/>
              <a:buChar char="§"/>
            </a:pPr>
            <a:r>
              <a:rPr lang="en-US" sz="3200" dirty="0" smtClean="0"/>
              <a:t>Conditional-wait construct of the form </a:t>
            </a:r>
            <a:r>
              <a:rPr lang="en-US" sz="3200" dirty="0" err="1" smtClean="0"/>
              <a:t>x.wait</a:t>
            </a:r>
            <a:r>
              <a:rPr lang="en-US" sz="3200" dirty="0" smtClean="0"/>
              <a:t>(c)</a:t>
            </a:r>
            <a:endParaRPr lang="en-US" sz="3200" dirty="0" smtClean="0"/>
          </a:p>
          <a:p>
            <a:pPr lvl="1"/>
            <a:r>
              <a:rPr lang="en-US" sz="2800" dirty="0" smtClean="0"/>
              <a:t>Where c is priority number</a:t>
            </a:r>
          </a:p>
          <a:p>
            <a:pPr lvl="1"/>
            <a:r>
              <a:rPr lang="en-US" sz="2800" dirty="0" smtClean="0"/>
              <a:t>Processes with lowest number (highest priority) is scheduled next</a:t>
            </a:r>
          </a:p>
          <a:p>
            <a:pPr lvl="1"/>
            <a:endParaRPr lang="en-US" sz="2800" dirty="0"/>
          </a:p>
        </p:txBody>
      </p:sp>
    </p:spTree>
    <p:extLst>
      <p:ext uri="{BB962C8B-B14F-4D97-AF65-F5344CB8AC3E}">
        <p14:creationId xmlns:p14="http://schemas.microsoft.com/office/powerpoint/2010/main" val="41379796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Single Resource Allocation Problem</a:t>
            </a:r>
            <a:endParaRPr lang="en-US" dirty="0"/>
          </a:p>
        </p:txBody>
      </p:sp>
      <p:sp>
        <p:nvSpPr>
          <p:cNvPr id="3" name="Content Placeholder 2"/>
          <p:cNvSpPr>
            <a:spLocks noGrp="1"/>
          </p:cNvSpPr>
          <p:nvPr>
            <p:ph idx="1"/>
          </p:nvPr>
        </p:nvSpPr>
        <p:spPr>
          <a:xfrm>
            <a:off x="838200" y="1325563"/>
            <a:ext cx="10515600" cy="4851400"/>
          </a:xfrm>
        </p:spPr>
        <p:txBody>
          <a:bodyPr/>
          <a:lstStyle/>
          <a:p>
            <a:pPr>
              <a:buFont typeface="Wingdings" panose="05000000000000000000" pitchFamily="2" charset="2"/>
              <a:buChar char="§"/>
            </a:pPr>
            <a:r>
              <a:rPr lang="en-US" sz="3200" dirty="0" smtClean="0"/>
              <a:t>Allocate a single resource among competing processes using priority numbers that specify the maximum time a process plans to use the resource</a:t>
            </a:r>
          </a:p>
          <a:p>
            <a:pPr marL="914400" lvl="2" indent="0">
              <a:buNone/>
            </a:pPr>
            <a:r>
              <a:rPr lang="en-US" sz="2800" dirty="0" err="1" smtClean="0">
                <a:latin typeface="Courier New" panose="02070309020205020404" pitchFamily="49" charset="0"/>
                <a:cs typeface="Courier New" panose="02070309020205020404" pitchFamily="49" charset="0"/>
              </a:rPr>
              <a:t>R.acquire</a:t>
            </a:r>
            <a:r>
              <a:rPr lang="en-US" sz="2800" dirty="0" smtClean="0">
                <a:latin typeface="Courier New" panose="02070309020205020404" pitchFamily="49" charset="0"/>
                <a:cs typeface="Courier New" panose="02070309020205020404" pitchFamily="49" charset="0"/>
              </a:rPr>
              <a:t>(t);</a:t>
            </a:r>
          </a:p>
          <a:p>
            <a:pPr marL="914400" lvl="2" indent="0">
              <a:buNone/>
            </a:pPr>
            <a:r>
              <a:rPr lang="en-US" sz="2800" dirty="0" smtClean="0">
                <a:latin typeface="Courier New" panose="02070309020205020404" pitchFamily="49" charset="0"/>
                <a:cs typeface="Courier New" panose="02070309020205020404" pitchFamily="49" charset="0"/>
              </a:rPr>
              <a:t>. . .</a:t>
            </a:r>
          </a:p>
          <a:p>
            <a:pPr marL="914400" lvl="2" indent="0">
              <a:buNone/>
            </a:pPr>
            <a:r>
              <a:rPr lang="en-US" sz="2800" dirty="0" smtClean="0">
                <a:latin typeface="Courier New" panose="02070309020205020404" pitchFamily="49" charset="0"/>
                <a:cs typeface="Courier New" panose="02070309020205020404" pitchFamily="49" charset="0"/>
              </a:rPr>
              <a:t>Access the resource</a:t>
            </a:r>
          </a:p>
          <a:p>
            <a:pPr marL="914400" lvl="2" indent="0">
              <a:buNone/>
            </a:pPr>
            <a:r>
              <a:rPr lang="en-US" sz="2800" dirty="0" smtClean="0">
                <a:latin typeface="Courier New" panose="02070309020205020404" pitchFamily="49" charset="0"/>
                <a:cs typeface="Courier New" panose="02070309020205020404" pitchFamily="49" charset="0"/>
              </a:rPr>
              <a:t>. . .</a:t>
            </a:r>
          </a:p>
          <a:p>
            <a:pPr marL="914400" lvl="2" indent="0">
              <a:buNone/>
            </a:pPr>
            <a:r>
              <a:rPr lang="en-US" sz="2800" dirty="0" err="1" smtClean="0">
                <a:latin typeface="Courier New" panose="02070309020205020404" pitchFamily="49" charset="0"/>
                <a:cs typeface="Courier New" panose="02070309020205020404" pitchFamily="49" charset="0"/>
              </a:rPr>
              <a:t>R.release</a:t>
            </a:r>
            <a:r>
              <a:rPr lang="en-US" sz="2800" dirty="0" smtClean="0">
                <a:latin typeface="Courier New" panose="02070309020205020404" pitchFamily="49" charset="0"/>
                <a:cs typeface="Courier New" panose="02070309020205020404" pitchFamily="49" charset="0"/>
              </a:rPr>
              <a:t>;</a:t>
            </a:r>
          </a:p>
          <a:p>
            <a:pPr marL="0" indent="0">
              <a:buNone/>
            </a:pPr>
            <a:r>
              <a:rPr lang="en-US" sz="3200" dirty="0"/>
              <a:t> </a:t>
            </a:r>
            <a:r>
              <a:rPr lang="en-US" sz="3200" dirty="0" smtClean="0"/>
              <a:t> w</a:t>
            </a:r>
            <a:r>
              <a:rPr lang="en-US" sz="3200" dirty="0" smtClean="0"/>
              <a:t>here </a:t>
            </a:r>
            <a:r>
              <a:rPr lang="en-US" sz="3200" dirty="0" smtClean="0"/>
              <a:t>R is an instance of type </a:t>
            </a:r>
            <a:r>
              <a:rPr lang="en-US" sz="3200" dirty="0" err="1" smtClean="0"/>
              <a:t>ResourceAllocator</a:t>
            </a:r>
            <a:endParaRPr lang="en-US" sz="3200" dirty="0" smtClean="0"/>
          </a:p>
          <a:p>
            <a:endParaRPr lang="en-US" dirty="0"/>
          </a:p>
        </p:txBody>
      </p:sp>
    </p:spTree>
    <p:extLst>
      <p:ext uri="{BB962C8B-B14F-4D97-AF65-F5344CB8AC3E}">
        <p14:creationId xmlns:p14="http://schemas.microsoft.com/office/powerpoint/2010/main" val="3973275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89538"/>
          </a:xfrm>
        </p:spPr>
        <p:txBody>
          <a:bodyPr/>
          <a:lstStyle/>
          <a:p>
            <a:r>
              <a:rPr lang="en-US" dirty="0" smtClean="0"/>
              <a:t>A Monitor to Allocate Single Resource</a:t>
            </a:r>
            <a:endParaRPr lang="en-US" dirty="0"/>
          </a:p>
        </p:txBody>
      </p:sp>
      <p:sp>
        <p:nvSpPr>
          <p:cNvPr id="3" name="Content Placeholder 2"/>
          <p:cNvSpPr>
            <a:spLocks noGrp="1"/>
          </p:cNvSpPr>
          <p:nvPr>
            <p:ph idx="1"/>
          </p:nvPr>
        </p:nvSpPr>
        <p:spPr>
          <a:xfrm>
            <a:off x="791308" y="1289538"/>
            <a:ext cx="10515600" cy="5568461"/>
          </a:xfrm>
        </p:spPr>
        <p:txBody>
          <a:bodyPr>
            <a:normAutofit fontScale="77500" lnSpcReduction="20000"/>
          </a:bodyPr>
          <a:lstStyle/>
          <a:p>
            <a:pPr>
              <a:spcBef>
                <a:spcPct val="15000"/>
              </a:spcBef>
              <a:buFont typeface="Monotype Sorts" pitchFamily="-84" charset="2"/>
              <a:buNone/>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monitor </a:t>
            </a:r>
            <a:r>
              <a:rPr lang="en-US" altLang="en-US" dirty="0" err="1">
                <a:solidFill>
                  <a:srgbClr val="000000"/>
                </a:solidFill>
                <a:latin typeface="Courier New" panose="02070309020205020404" pitchFamily="49" charset="0"/>
                <a:cs typeface="Courier New" panose="02070309020205020404" pitchFamily="49" charset="0"/>
              </a:rPr>
              <a:t>ResourceAllocator</a:t>
            </a:r>
            <a:r>
              <a:rPr lang="en-US" altLang="en-US" dirty="0">
                <a:solidFill>
                  <a:srgbClr val="000000"/>
                </a:solidFill>
                <a:latin typeface="Courier New" panose="02070309020205020404" pitchFamily="49" charset="0"/>
                <a:cs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err="1" smtClean="0">
                <a:solidFill>
                  <a:srgbClr val="000000"/>
                </a:solidFill>
                <a:latin typeface="Courier New" panose="02070309020205020404" pitchFamily="49" charset="0"/>
                <a:cs typeface="Courier New" panose="02070309020205020404" pitchFamily="49" charset="0"/>
              </a:rPr>
              <a:t>boolean</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busy; </a:t>
            </a:r>
          </a:p>
          <a:p>
            <a:pPr>
              <a:spcBef>
                <a:spcPct val="15000"/>
              </a:spcBef>
              <a:buFont typeface="Monotype Sorts" pitchFamily="-84" charset="2"/>
              <a:buNone/>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condition </a:t>
            </a:r>
            <a:r>
              <a:rPr lang="en-US" altLang="en-US" dirty="0">
                <a:solidFill>
                  <a:srgbClr val="000000"/>
                </a:solidFill>
                <a:latin typeface="Courier New" panose="02070309020205020404" pitchFamily="49" charset="0"/>
                <a:cs typeface="Courier New" panose="02070309020205020404" pitchFamily="49" charset="0"/>
              </a:rPr>
              <a:t>x; </a:t>
            </a:r>
          </a:p>
          <a:p>
            <a:pPr>
              <a:spcBef>
                <a:spcPct val="15000"/>
              </a:spcBef>
              <a:buFont typeface="Monotype Sorts" pitchFamily="-84" charset="2"/>
              <a:buNone/>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void </a:t>
            </a:r>
            <a:r>
              <a:rPr lang="en-US" altLang="en-US" dirty="0">
                <a:solidFill>
                  <a:srgbClr val="000000"/>
                </a:solidFill>
                <a:latin typeface="Courier New" panose="02070309020205020404" pitchFamily="49" charset="0"/>
                <a:cs typeface="Courier New" panose="02070309020205020404" pitchFamily="49" charset="0"/>
              </a:rPr>
              <a:t>acquire(</a:t>
            </a:r>
            <a:r>
              <a:rPr lang="en-US" altLang="en-US" dirty="0" err="1">
                <a:solidFill>
                  <a:srgbClr val="000000"/>
                </a:solidFill>
                <a:latin typeface="Courier New" panose="02070309020205020404" pitchFamily="49" charset="0"/>
                <a:cs typeface="Courier New" panose="02070309020205020404" pitchFamily="49" charset="0"/>
              </a:rPr>
              <a:t>int</a:t>
            </a:r>
            <a:r>
              <a:rPr lang="en-US" altLang="en-US" dirty="0">
                <a:solidFill>
                  <a:srgbClr val="000000"/>
                </a:solidFill>
                <a:latin typeface="Courier New" panose="02070309020205020404" pitchFamily="49" charset="0"/>
                <a:cs typeface="Courier New" panose="02070309020205020404" pitchFamily="49" charset="0"/>
              </a:rPr>
              <a:t> time) { </a:t>
            </a:r>
          </a:p>
          <a:p>
            <a:pPr>
              <a:spcBef>
                <a:spcPct val="15000"/>
              </a:spcBef>
              <a:buFont typeface="Monotype Sorts" pitchFamily="-84" charset="2"/>
              <a:buNone/>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if (busy) </a:t>
            </a:r>
          </a:p>
          <a:p>
            <a:pPr>
              <a:spcBef>
                <a:spcPct val="15000"/>
              </a:spcBef>
              <a:buFont typeface="Monotype Sorts" pitchFamily="-84" charset="2"/>
              <a:buNone/>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x.wait</a:t>
            </a:r>
            <a:r>
              <a:rPr lang="en-US" altLang="en-US" dirty="0">
                <a:solidFill>
                  <a:srgbClr val="000000"/>
                </a:solidFill>
                <a:latin typeface="Courier New" panose="02070309020205020404" pitchFamily="49" charset="0"/>
                <a:cs typeface="Courier New" panose="02070309020205020404" pitchFamily="49" charset="0"/>
              </a:rPr>
              <a:t>(time); </a:t>
            </a:r>
            <a:r>
              <a:rPr lang="en-US" altLang="en-US" dirty="0" smtClean="0">
                <a:solidFill>
                  <a:srgbClr val="000000"/>
                </a:solidFill>
                <a:latin typeface="Courier New" panose="02070309020205020404" pitchFamily="49" charset="0"/>
                <a:cs typeface="Courier New" panose="02070309020205020404" pitchFamily="49" charset="0"/>
              </a:rPr>
              <a:t>// processes queue in shortest</a:t>
            </a:r>
          </a:p>
          <a:p>
            <a:pPr>
              <a:spcBef>
                <a:spcPct val="15000"/>
              </a:spcBef>
              <a:buFont typeface="Monotype Sorts" pitchFamily="-84" charset="2"/>
              <a:buNone/>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 job first order</a:t>
            </a:r>
            <a:endParaRPr lang="en-US" altLang="en-US" dirty="0">
              <a:solidFill>
                <a:srgbClr val="000000"/>
              </a:solidFill>
              <a:latin typeface="Courier New" panose="02070309020205020404" pitchFamily="49" charset="0"/>
              <a:cs typeface="Courier New" panose="02070309020205020404" pitchFamily="49" charset="0"/>
            </a:endParaRPr>
          </a:p>
          <a:p>
            <a:pPr>
              <a:spcBef>
                <a:spcPct val="15000"/>
              </a:spcBef>
              <a:buFont typeface="Monotype Sorts" pitchFamily="-84" charset="2"/>
              <a:buNone/>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busy = TRUE; </a:t>
            </a:r>
          </a:p>
          <a:p>
            <a:pPr>
              <a:spcBef>
                <a:spcPct val="15000"/>
              </a:spcBef>
              <a:buFont typeface="Monotype Sorts" pitchFamily="-84" charset="2"/>
              <a:buNone/>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 </a:t>
            </a:r>
            <a:endParaRPr lang="en-US" altLang="en-US" dirty="0">
              <a:solidFill>
                <a:srgbClr val="000000"/>
              </a:solidFill>
              <a:latin typeface="Courier New" panose="02070309020205020404" pitchFamily="49" charset="0"/>
              <a:cs typeface="Courier New" panose="02070309020205020404" pitchFamily="49" charset="0"/>
            </a:endParaRPr>
          </a:p>
          <a:p>
            <a:pPr>
              <a:spcBef>
                <a:spcPct val="15000"/>
              </a:spcBef>
              <a:buFont typeface="Monotype Sorts" pitchFamily="-84" charset="2"/>
              <a:buNone/>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void </a:t>
            </a:r>
            <a:r>
              <a:rPr lang="en-US" altLang="en-US" dirty="0">
                <a:solidFill>
                  <a:srgbClr val="000000"/>
                </a:solidFill>
                <a:latin typeface="Courier New" panose="02070309020205020404" pitchFamily="49" charset="0"/>
                <a:cs typeface="Courier New" panose="02070309020205020404" pitchFamily="49" charset="0"/>
              </a:rPr>
              <a:t>release() { </a:t>
            </a:r>
          </a:p>
          <a:p>
            <a:pPr>
              <a:spcBef>
                <a:spcPct val="15000"/>
              </a:spcBef>
              <a:buFont typeface="Monotype Sorts" pitchFamily="-84" charset="2"/>
              <a:buNone/>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latin typeface="Courier New" panose="02070309020205020404" pitchFamily="49" charset="0"/>
                <a:cs typeface="Courier New" panose="02070309020205020404" pitchFamily="49" charset="0"/>
              </a:rPr>
              <a:t>x.signal</a:t>
            </a:r>
            <a:r>
              <a:rPr lang="en-US" altLang="en-US" dirty="0">
                <a:solidFill>
                  <a:srgbClr val="000000"/>
                </a:solidFill>
                <a:latin typeface="Courier New" panose="02070309020205020404" pitchFamily="49" charset="0"/>
                <a:cs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 </a:t>
            </a:r>
            <a:endParaRPr lang="en-US" altLang="en-US" dirty="0">
              <a:solidFill>
                <a:srgbClr val="000000"/>
              </a:solidFill>
              <a:latin typeface="Courier New" panose="02070309020205020404" pitchFamily="49" charset="0"/>
              <a:cs typeface="Courier New" panose="02070309020205020404" pitchFamily="49" charset="0"/>
            </a:endParaRPr>
          </a:p>
          <a:p>
            <a:pPr>
              <a:spcBef>
                <a:spcPct val="15000"/>
              </a:spcBef>
              <a:buFont typeface="Monotype Sorts" pitchFamily="-84" charset="2"/>
              <a:buNone/>
              <a:tabLst>
                <a:tab pos="1368425" algn="l"/>
                <a:tab pos="1712913" algn="l"/>
                <a:tab pos="2335213" algn="l"/>
              </a:tabLst>
            </a:pPr>
            <a:r>
              <a:rPr lang="en-US" altLang="en-US" dirty="0" smtClean="0">
                <a:solidFill>
                  <a:srgbClr val="000000"/>
                </a:solidFill>
                <a:latin typeface="Courier New" panose="02070309020205020404" pitchFamily="49" charset="0"/>
                <a:cs typeface="Courier New" panose="02070309020205020404" pitchFamily="49" charset="0"/>
              </a:rPr>
              <a:t>   initialization </a:t>
            </a:r>
            <a:r>
              <a:rPr lang="en-US" altLang="en-US" dirty="0">
                <a:solidFill>
                  <a:srgbClr val="000000"/>
                </a:solidFill>
                <a:latin typeface="Courier New" panose="02070309020205020404" pitchFamily="49" charset="0"/>
                <a:cs typeface="Courier New" panose="02070309020205020404" pitchFamily="49" charset="0"/>
              </a:rPr>
              <a:t>code() {</a:t>
            </a:r>
          </a:p>
          <a:p>
            <a:pPr>
              <a:spcBef>
                <a:spcPct val="15000"/>
              </a:spcBef>
              <a:buFont typeface="Monotype Sorts" pitchFamily="-84" charset="2"/>
              <a:buNone/>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busy </a:t>
            </a:r>
            <a:r>
              <a:rPr lang="en-US" altLang="en-US" dirty="0">
                <a:solidFill>
                  <a:srgbClr val="000000"/>
                </a:solidFill>
                <a:latin typeface="Courier New" panose="02070309020205020404" pitchFamily="49" charset="0"/>
                <a:cs typeface="Courier New" panose="02070309020205020404" pitchFamily="49" charset="0"/>
              </a:rPr>
              <a:t>= FALSE; </a:t>
            </a:r>
          </a:p>
          <a:p>
            <a:pPr>
              <a:spcBef>
                <a:spcPct val="15000"/>
              </a:spcBef>
              <a:buFont typeface="Monotype Sorts" pitchFamily="-84" charset="2"/>
              <a:buNone/>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endParaRPr lang="en-US" altLang="en-US" dirty="0">
              <a:solidFill>
                <a:srgbClr val="000000"/>
              </a:solidFill>
              <a:latin typeface="Courier New" panose="02070309020205020404" pitchFamily="49" charset="0"/>
              <a:cs typeface="Courier New" panose="02070309020205020404" pitchFamily="49" charset="0"/>
            </a:endParaRPr>
          </a:p>
          <a:p>
            <a:pPr>
              <a:spcBef>
                <a:spcPct val="15000"/>
              </a:spcBef>
              <a:buFont typeface="Monotype Sorts" pitchFamily="-84" charset="2"/>
              <a:buNone/>
              <a:tabLst>
                <a:tab pos="1368425" algn="l"/>
                <a:tab pos="1712913" algn="l"/>
                <a:tab pos="2335213" algn="l"/>
              </a:tabLst>
            </a:pPr>
            <a:r>
              <a:rPr lang="en-US" altLang="en-US" dirty="0">
                <a:solidFill>
                  <a:srgbClr val="000000"/>
                </a:solidFill>
                <a:latin typeface="Courier New" panose="02070309020205020404" pitchFamily="49" charset="0"/>
                <a:cs typeface="Courier New" panose="02070309020205020404" pitchFamily="49" charset="0"/>
              </a:rPr>
              <a:t>}</a:t>
            </a:r>
            <a:r>
              <a:rPr lang="en-US" altLang="en-US" b="1" dirty="0"/>
              <a:t>	</a:t>
            </a:r>
            <a:endParaRPr lang="en-US" dirty="0"/>
          </a:p>
        </p:txBody>
      </p:sp>
    </p:spTree>
    <p:extLst>
      <p:ext uri="{BB962C8B-B14F-4D97-AF65-F5344CB8AC3E}">
        <p14:creationId xmlns:p14="http://schemas.microsoft.com/office/powerpoint/2010/main" val="3933404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Synchronization Example - Linux</a:t>
            </a:r>
            <a:endParaRPr lang="en-US" dirty="0"/>
          </a:p>
        </p:txBody>
      </p:sp>
      <p:sp>
        <p:nvSpPr>
          <p:cNvPr id="3" name="Content Placeholder 2"/>
          <p:cNvSpPr>
            <a:spLocks noGrp="1"/>
          </p:cNvSpPr>
          <p:nvPr>
            <p:ph idx="1"/>
          </p:nvPr>
        </p:nvSpPr>
        <p:spPr>
          <a:xfrm>
            <a:off x="838200" y="1325564"/>
            <a:ext cx="10515600" cy="4851400"/>
          </a:xfrm>
        </p:spPr>
        <p:txBody>
          <a:bodyPr/>
          <a:lstStyle/>
          <a:p>
            <a:pPr>
              <a:buFont typeface="Wingdings" panose="05000000000000000000" pitchFamily="2" charset="2"/>
              <a:buChar char="§"/>
            </a:pPr>
            <a:r>
              <a:rPr lang="en-US" sz="3200" dirty="0" smtClean="0"/>
              <a:t>Prior to kernel Version 2.6, disables interrupts to implement short critical sections.  Version 2.6 and later, fully preemptive</a:t>
            </a:r>
          </a:p>
          <a:p>
            <a:pPr>
              <a:buFont typeface="Wingdings" panose="05000000000000000000" pitchFamily="2" charset="2"/>
              <a:buChar char="§"/>
            </a:pPr>
            <a:r>
              <a:rPr lang="en-US" sz="3200" dirty="0" smtClean="0"/>
              <a:t>Linux provides:</a:t>
            </a:r>
          </a:p>
          <a:p>
            <a:pPr lvl="1"/>
            <a:r>
              <a:rPr lang="en-US" sz="2800" dirty="0"/>
              <a:t>Atomic </a:t>
            </a:r>
            <a:r>
              <a:rPr lang="en-US" sz="2800" dirty="0" smtClean="0"/>
              <a:t>integers</a:t>
            </a:r>
          </a:p>
          <a:p>
            <a:pPr lvl="1"/>
            <a:r>
              <a:rPr lang="en-US" sz="2800" dirty="0" err="1" smtClean="0"/>
              <a:t>Mutex</a:t>
            </a:r>
            <a:r>
              <a:rPr lang="en-US" sz="2800" smtClean="0"/>
              <a:t> locks</a:t>
            </a:r>
            <a:endParaRPr lang="en-US" sz="2800" dirty="0"/>
          </a:p>
          <a:p>
            <a:pPr lvl="1"/>
            <a:r>
              <a:rPr lang="en-US" sz="2800" dirty="0" smtClean="0"/>
              <a:t>Semaphores</a:t>
            </a:r>
          </a:p>
          <a:p>
            <a:pPr lvl="1"/>
            <a:r>
              <a:rPr lang="en-US" sz="2800" dirty="0" smtClean="0"/>
              <a:t>Spinlocks</a:t>
            </a:r>
          </a:p>
          <a:p>
            <a:pPr lvl="1"/>
            <a:r>
              <a:rPr lang="en-US" sz="2800" dirty="0" smtClean="0"/>
              <a:t>Reader-writer versions of both semaphore and spinlock</a:t>
            </a:r>
          </a:p>
          <a:p>
            <a:pPr>
              <a:buFont typeface="Wingdings" panose="05000000000000000000" pitchFamily="2" charset="2"/>
              <a:buChar char="§"/>
            </a:pPr>
            <a:r>
              <a:rPr lang="en-US" sz="3200" dirty="0" smtClean="0"/>
              <a:t>On single-CPU system, spinlocks are replaced by enabling and disabling kernel preemption</a:t>
            </a:r>
            <a:endParaRPr lang="en-US" sz="3200" dirty="0"/>
          </a:p>
        </p:txBody>
      </p:sp>
    </p:spTree>
    <p:extLst>
      <p:ext uri="{BB962C8B-B14F-4D97-AF65-F5344CB8AC3E}">
        <p14:creationId xmlns:p14="http://schemas.microsoft.com/office/powerpoint/2010/main" val="258592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Section (CS)</a:t>
            </a:r>
            <a:endParaRPr lang="en-US" dirty="0"/>
          </a:p>
        </p:txBody>
      </p:sp>
      <p:sp>
        <p:nvSpPr>
          <p:cNvPr id="3" name="Content Placeholder 2"/>
          <p:cNvSpPr>
            <a:spLocks noGrp="1"/>
          </p:cNvSpPr>
          <p:nvPr>
            <p:ph idx="1"/>
          </p:nvPr>
        </p:nvSpPr>
        <p:spPr>
          <a:xfrm>
            <a:off x="838200" y="1576021"/>
            <a:ext cx="10515600" cy="4929281"/>
          </a:xfrm>
        </p:spPr>
        <p:txBody>
          <a:bodyPr>
            <a:normAutofit/>
          </a:bodyPr>
          <a:lstStyle/>
          <a:p>
            <a:pPr>
              <a:buFont typeface="Wingdings" panose="05000000000000000000" pitchFamily="2" charset="2"/>
              <a:buChar char="§"/>
            </a:pPr>
            <a:r>
              <a:rPr lang="en-US" dirty="0" smtClean="0"/>
              <a:t>Cause of inconsistency in shared data counter is that it is manipulated concurrently by two processes</a:t>
            </a:r>
          </a:p>
          <a:p>
            <a:pPr>
              <a:buFont typeface="Wingdings" panose="05000000000000000000" pitchFamily="2" charset="2"/>
              <a:buChar char="§"/>
            </a:pPr>
            <a:r>
              <a:rPr lang="en-US" dirty="0" smtClean="0"/>
              <a:t>Process requires mutually exclusive access to shared data to ensure integrity  </a:t>
            </a:r>
          </a:p>
          <a:p>
            <a:pPr>
              <a:buFont typeface="Wingdings" panose="05000000000000000000" pitchFamily="2" charset="2"/>
              <a:buChar char="§"/>
            </a:pPr>
            <a:r>
              <a:rPr lang="en-US" dirty="0" smtClean="0"/>
              <a:t>Section of code where such exclusive access is required is called Critical Section</a:t>
            </a:r>
          </a:p>
          <a:p>
            <a:pPr>
              <a:buFont typeface="Wingdings" panose="05000000000000000000" pitchFamily="2" charset="2"/>
              <a:buChar char="§"/>
            </a:pPr>
            <a:r>
              <a:rPr lang="en-US" dirty="0" smtClean="0"/>
              <a:t>Critical sections in the producer-consumer implementation:</a:t>
            </a:r>
          </a:p>
          <a:p>
            <a:pPr lvl="1"/>
            <a:r>
              <a:rPr lang="en-US" dirty="0" smtClean="0"/>
              <a:t>All statements where counter is referenced</a:t>
            </a:r>
          </a:p>
          <a:p>
            <a:pPr>
              <a:buFont typeface="Wingdings" panose="05000000000000000000" pitchFamily="2" charset="2"/>
              <a:buChar char="§"/>
            </a:pPr>
            <a:r>
              <a:rPr lang="en-US" dirty="0" smtClean="0"/>
              <a:t>Critical section problem is to design protocol to ensure that when one process is in its critical section, no other may be in its critical section </a:t>
            </a:r>
            <a:endParaRPr lang="en-US" dirty="0"/>
          </a:p>
        </p:txBody>
      </p:sp>
    </p:spTree>
    <p:extLst>
      <p:ext uri="{BB962C8B-B14F-4D97-AF65-F5344CB8AC3E}">
        <p14:creationId xmlns:p14="http://schemas.microsoft.com/office/powerpoint/2010/main" val="488782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46" y="365125"/>
            <a:ext cx="10949354" cy="1325563"/>
          </a:xfrm>
        </p:spPr>
        <p:txBody>
          <a:bodyPr>
            <a:normAutofit/>
          </a:bodyPr>
          <a:lstStyle/>
          <a:p>
            <a:r>
              <a:rPr lang="en-US" sz="4000" dirty="0" smtClean="0"/>
              <a:t>Requirements of Solution to Critical-Section Problem</a:t>
            </a:r>
            <a:endParaRPr lang="en-US" sz="4000" dirty="0"/>
          </a:p>
        </p:txBody>
      </p:sp>
      <p:sp>
        <p:nvSpPr>
          <p:cNvPr id="3" name="Content Placeholder 2"/>
          <p:cNvSpPr>
            <a:spLocks noGrp="1"/>
          </p:cNvSpPr>
          <p:nvPr>
            <p:ph idx="1"/>
          </p:nvPr>
        </p:nvSpPr>
        <p:spPr>
          <a:xfrm>
            <a:off x="838200" y="1690688"/>
            <a:ext cx="10515600" cy="4803897"/>
          </a:xfrm>
        </p:spPr>
        <p:txBody>
          <a:bodyPr>
            <a:normAutofit lnSpcReduction="10000"/>
          </a:bodyPr>
          <a:lstStyle/>
          <a:p>
            <a:pPr>
              <a:buFont typeface="Wingdings" panose="05000000000000000000" pitchFamily="2" charset="2"/>
              <a:buChar char="§"/>
            </a:pPr>
            <a:r>
              <a:rPr lang="en-US" dirty="0" smtClean="0"/>
              <a:t>Mutual Exclusion – If process P</a:t>
            </a:r>
            <a:r>
              <a:rPr lang="en-US" baseline="-25000" dirty="0" smtClean="0"/>
              <a:t>i</a:t>
            </a:r>
            <a:r>
              <a:rPr lang="en-US" dirty="0" smtClean="0"/>
              <a:t> is executing in its critical section, then no other process can be executing in their critical sections</a:t>
            </a:r>
          </a:p>
          <a:p>
            <a:pPr>
              <a:buFont typeface="Wingdings" panose="05000000000000000000" pitchFamily="2" charset="2"/>
              <a:buChar char="§"/>
            </a:pPr>
            <a:r>
              <a:rPr lang="en-US" dirty="0" smtClean="0"/>
              <a:t>Progress – If no process is executing in its critical section and there exist some processes that wish to enter their critical section, then the selection of the processes that will enter the critical section next cannot be postponed indefinitely</a:t>
            </a:r>
          </a:p>
          <a:p>
            <a:pPr>
              <a:buFont typeface="Wingdings" panose="05000000000000000000" pitchFamily="2" charset="2"/>
              <a:buChar char="§"/>
            </a:pPr>
            <a:r>
              <a:rPr lang="en-US" dirty="0" smtClean="0"/>
              <a:t>Bounded Waiting – A bound must exist on the number of times that other processes are allowed to enter their critical sections after a process has made a request to enter its critical section and before that request is granted</a:t>
            </a:r>
          </a:p>
          <a:p>
            <a:pPr lvl="1"/>
            <a:r>
              <a:rPr lang="en-US" dirty="0" smtClean="0"/>
              <a:t>Assume that each process executes at a nonzero speed</a:t>
            </a:r>
          </a:p>
          <a:p>
            <a:pPr lvl="1"/>
            <a:r>
              <a:rPr lang="en-US" dirty="0" smtClean="0"/>
              <a:t>No assumption concerning relative speed of the n processes</a:t>
            </a:r>
            <a:endParaRPr lang="en-US" dirty="0"/>
          </a:p>
        </p:txBody>
      </p:sp>
    </p:spTree>
    <p:extLst>
      <p:ext uri="{BB962C8B-B14F-4D97-AF65-F5344CB8AC3E}">
        <p14:creationId xmlns:p14="http://schemas.microsoft.com/office/powerpoint/2010/main" val="382309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Algorithm (1) for Two Processes</a:t>
            </a:r>
            <a:endParaRPr lang="en-US" dirty="0"/>
          </a:p>
        </p:txBody>
      </p:sp>
      <p:sp>
        <p:nvSpPr>
          <p:cNvPr id="3" name="Content Placeholder 2"/>
          <p:cNvSpPr>
            <a:spLocks noGrp="1"/>
          </p:cNvSpPr>
          <p:nvPr>
            <p:ph idx="1"/>
          </p:nvPr>
        </p:nvSpPr>
        <p:spPr>
          <a:xfrm>
            <a:off x="838200" y="1529129"/>
            <a:ext cx="10515600" cy="4965455"/>
          </a:xfrm>
        </p:spPr>
        <p:txBody>
          <a:bodyPr>
            <a:normAutofit fontScale="92500" lnSpcReduction="20000"/>
          </a:bodyPr>
          <a:lstStyle/>
          <a:p>
            <a:pPr>
              <a:buFont typeface="Wingdings" panose="05000000000000000000" pitchFamily="2" charset="2"/>
              <a:buChar char="§"/>
            </a:pPr>
            <a:r>
              <a:rPr lang="en-US" sz="3200" dirty="0" smtClean="0"/>
              <a:t>Given processes P</a:t>
            </a:r>
            <a:r>
              <a:rPr lang="en-US" sz="3200" baseline="-25000" dirty="0" smtClean="0"/>
              <a:t>0</a:t>
            </a:r>
            <a:r>
              <a:rPr lang="en-US" sz="3200" dirty="0" smtClean="0"/>
              <a:t> and P</a:t>
            </a:r>
            <a:r>
              <a:rPr lang="en-US" sz="3200" baseline="-25000" dirty="0" smtClean="0"/>
              <a:t>1</a:t>
            </a:r>
          </a:p>
          <a:p>
            <a:pPr>
              <a:buFont typeface="Wingdings" panose="05000000000000000000" pitchFamily="2" charset="2"/>
              <a:buChar char="§"/>
            </a:pPr>
            <a:r>
              <a:rPr lang="en-US" sz="3200" dirty="0" smtClean="0"/>
              <a:t>Use a shared variable “turn” to control which process can enter critical section</a:t>
            </a:r>
          </a:p>
          <a:p>
            <a:pPr>
              <a:buFont typeface="Wingdings" panose="05000000000000000000" pitchFamily="2" charset="2"/>
              <a:buChar char="§"/>
            </a:pPr>
            <a:r>
              <a:rPr lang="en-US" sz="3200" dirty="0" smtClean="0"/>
              <a:t>Initialize turn to 0</a:t>
            </a:r>
          </a:p>
          <a:p>
            <a:pPr marL="0" indent="0">
              <a:buNone/>
            </a:pPr>
            <a:r>
              <a:rPr lang="en-US" sz="3200" dirty="0"/>
              <a:t>P</a:t>
            </a:r>
            <a:r>
              <a:rPr lang="en-US" sz="3200" baseline="-25000" dirty="0"/>
              <a:t>0 </a:t>
            </a:r>
            <a:r>
              <a:rPr lang="en-US" sz="3200" dirty="0" smtClean="0"/>
              <a:t>:						P</a:t>
            </a:r>
            <a:r>
              <a:rPr lang="en-US" sz="3200" baseline="-25000" dirty="0" smtClean="0"/>
              <a:t>1</a:t>
            </a:r>
            <a:r>
              <a:rPr lang="en-US" sz="3200" dirty="0" smtClean="0"/>
              <a:t>:</a:t>
            </a:r>
          </a:p>
          <a:p>
            <a:pPr marL="0" indent="0">
              <a:buNone/>
            </a:pPr>
            <a:r>
              <a:rPr lang="en-US" sz="3000" dirty="0">
                <a:latin typeface="Courier New" panose="02070309020205020404" pitchFamily="49" charset="0"/>
                <a:cs typeface="Courier New" panose="02070309020205020404" pitchFamily="49" charset="0"/>
              </a:rPr>
              <a:t>while (turn </a:t>
            </a:r>
            <a:r>
              <a:rPr lang="en-US" sz="3000" dirty="0" smtClean="0">
                <a:latin typeface="Courier New" panose="02070309020205020404" pitchFamily="49" charset="0"/>
                <a:cs typeface="Courier New" panose="02070309020205020404" pitchFamily="49" charset="0"/>
              </a:rPr>
              <a:t>!= </a:t>
            </a:r>
            <a:r>
              <a:rPr lang="en-US" sz="3000" dirty="0">
                <a:latin typeface="Courier New" panose="02070309020205020404" pitchFamily="49" charset="0"/>
                <a:cs typeface="Courier New" panose="02070309020205020404" pitchFamily="49" charset="0"/>
              </a:rPr>
              <a:t>0)		</a:t>
            </a:r>
            <a:r>
              <a:rPr lang="en-US" sz="3000" dirty="0" smtClean="0">
                <a:latin typeface="Courier New" panose="02070309020205020404" pitchFamily="49" charset="0"/>
                <a:cs typeface="Courier New" panose="02070309020205020404" pitchFamily="49" charset="0"/>
              </a:rPr>
              <a:t>	while </a:t>
            </a:r>
            <a:r>
              <a:rPr lang="en-US" sz="3000" dirty="0">
                <a:latin typeface="Courier New" panose="02070309020205020404" pitchFamily="49" charset="0"/>
                <a:cs typeface="Courier New" panose="02070309020205020404" pitchFamily="49" charset="0"/>
              </a:rPr>
              <a:t>(turn </a:t>
            </a:r>
            <a:r>
              <a:rPr lang="en-US" sz="3000" dirty="0" smtClean="0">
                <a:latin typeface="Courier New" panose="02070309020205020404" pitchFamily="49" charset="0"/>
                <a:cs typeface="Courier New" panose="02070309020205020404" pitchFamily="49" charset="0"/>
              </a:rPr>
              <a:t>!= </a:t>
            </a:r>
            <a:r>
              <a:rPr lang="en-US" sz="3000" dirty="0">
                <a:latin typeface="Courier New" panose="02070309020205020404" pitchFamily="49" charset="0"/>
                <a:cs typeface="Courier New" panose="02070309020205020404" pitchFamily="49" charset="0"/>
              </a:rPr>
              <a:t>1)</a:t>
            </a:r>
          </a:p>
          <a:p>
            <a:pPr marL="0" indent="0">
              <a:buNone/>
            </a:pPr>
            <a:r>
              <a:rPr lang="en-US" sz="3000" dirty="0" smtClean="0">
                <a:latin typeface="Courier New" panose="02070309020205020404" pitchFamily="49" charset="0"/>
                <a:cs typeface="Courier New" panose="02070309020205020404" pitchFamily="49" charset="0"/>
              </a:rPr>
              <a:t>   /* </a:t>
            </a:r>
            <a:r>
              <a:rPr lang="en-US" sz="3000" dirty="0">
                <a:latin typeface="Courier New" panose="02070309020205020404" pitchFamily="49" charset="0"/>
                <a:cs typeface="Courier New" panose="02070309020205020404" pitchFamily="49" charset="0"/>
              </a:rPr>
              <a:t>do nothing */ ;	 </a:t>
            </a:r>
            <a:r>
              <a:rPr lang="en-US" sz="3000" dirty="0" smtClean="0">
                <a:latin typeface="Courier New" panose="02070309020205020404" pitchFamily="49" charset="0"/>
                <a:cs typeface="Courier New" panose="02070309020205020404" pitchFamily="49" charset="0"/>
              </a:rPr>
              <a:t>  	   /* </a:t>
            </a:r>
            <a:r>
              <a:rPr lang="en-US" sz="3000" dirty="0">
                <a:latin typeface="Courier New" panose="02070309020205020404" pitchFamily="49" charset="0"/>
                <a:cs typeface="Courier New" panose="02070309020205020404" pitchFamily="49" charset="0"/>
              </a:rPr>
              <a:t>do nothing */ ;</a:t>
            </a:r>
          </a:p>
          <a:p>
            <a:pPr marL="0" indent="0">
              <a:buNone/>
            </a:pPr>
            <a:r>
              <a:rPr lang="en-US" sz="3000" dirty="0">
                <a:latin typeface="Courier New" panose="02070309020205020404" pitchFamily="49" charset="0"/>
                <a:cs typeface="Courier New" panose="02070309020205020404" pitchFamily="49" charset="0"/>
              </a:rPr>
              <a:t>&lt;critical section&gt;		</a:t>
            </a: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critical section&gt;</a:t>
            </a:r>
          </a:p>
          <a:p>
            <a:pPr marL="0" indent="0">
              <a:buNone/>
            </a:pPr>
            <a:r>
              <a:rPr lang="en-US" sz="3000" dirty="0">
                <a:latin typeface="Courier New" panose="02070309020205020404" pitchFamily="49" charset="0"/>
                <a:cs typeface="Courier New" panose="02070309020205020404" pitchFamily="49" charset="0"/>
              </a:rPr>
              <a:t>turn </a:t>
            </a:r>
            <a:r>
              <a:rPr lang="en-US" sz="3000" dirty="0" smtClean="0">
                <a:latin typeface="Courier New" panose="02070309020205020404" pitchFamily="49" charset="0"/>
                <a:cs typeface="Courier New" panose="02070309020205020404" pitchFamily="49" charset="0"/>
              </a:rPr>
              <a:t>= </a:t>
            </a:r>
            <a:r>
              <a:rPr lang="en-US" sz="3000" dirty="0">
                <a:latin typeface="Courier New" panose="02070309020205020404" pitchFamily="49" charset="0"/>
                <a:cs typeface="Courier New" panose="02070309020205020404" pitchFamily="49" charset="0"/>
              </a:rPr>
              <a:t>1;				</a:t>
            </a:r>
            <a:r>
              <a:rPr lang="en-US" sz="3000" dirty="0" smtClean="0">
                <a:latin typeface="Courier New" panose="02070309020205020404" pitchFamily="49" charset="0"/>
                <a:cs typeface="Courier New" panose="02070309020205020404" pitchFamily="49" charset="0"/>
              </a:rPr>
              <a:t>turn = </a:t>
            </a:r>
            <a:r>
              <a:rPr lang="en-US" sz="3000" dirty="0">
                <a:latin typeface="Courier New" panose="02070309020205020404" pitchFamily="49" charset="0"/>
                <a:cs typeface="Courier New" panose="02070309020205020404" pitchFamily="49" charset="0"/>
              </a:rPr>
              <a:t>0</a:t>
            </a:r>
            <a:r>
              <a:rPr lang="en-US" sz="3000" dirty="0" smtClean="0">
                <a:latin typeface="Courier New" panose="02070309020205020404" pitchFamily="49" charset="0"/>
                <a:cs typeface="Courier New" panose="02070309020205020404" pitchFamily="49" charset="0"/>
              </a:rPr>
              <a:t>;</a:t>
            </a:r>
          </a:p>
          <a:p>
            <a:pPr>
              <a:buFont typeface="Wingdings" panose="05000000000000000000" pitchFamily="2" charset="2"/>
              <a:buChar char="§"/>
            </a:pPr>
            <a:endParaRPr lang="en-US" sz="3200" dirty="0" smtClean="0"/>
          </a:p>
          <a:p>
            <a:pPr>
              <a:buFont typeface="Wingdings" panose="05000000000000000000" pitchFamily="2" charset="2"/>
              <a:buChar char="§"/>
            </a:pPr>
            <a:r>
              <a:rPr lang="en-US" sz="3200" dirty="0" smtClean="0"/>
              <a:t>Problem with solution?</a:t>
            </a:r>
            <a:endParaRPr lang="en-US" sz="3200" dirty="0"/>
          </a:p>
          <a:p>
            <a:pPr marL="0" indent="0">
              <a:buNone/>
            </a:pPr>
            <a:endParaRPr lang="en-US" sz="30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17345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8373"/>
          </a:xfrm>
        </p:spPr>
        <p:txBody>
          <a:bodyPr/>
          <a:lstStyle/>
          <a:p>
            <a:r>
              <a:rPr lang="en-US" dirty="0"/>
              <a:t>Simple Algorithm </a:t>
            </a:r>
            <a:r>
              <a:rPr lang="en-US" dirty="0" smtClean="0"/>
              <a:t>(2) </a:t>
            </a:r>
            <a:r>
              <a:rPr lang="en-US" dirty="0"/>
              <a:t>for Two Processes</a:t>
            </a:r>
          </a:p>
        </p:txBody>
      </p:sp>
      <p:sp>
        <p:nvSpPr>
          <p:cNvPr id="3" name="Content Placeholder 2"/>
          <p:cNvSpPr>
            <a:spLocks noGrp="1"/>
          </p:cNvSpPr>
          <p:nvPr>
            <p:ph idx="1"/>
          </p:nvPr>
        </p:nvSpPr>
        <p:spPr>
          <a:xfrm>
            <a:off x="838200" y="1403497"/>
            <a:ext cx="10515600" cy="5454503"/>
          </a:xfrm>
        </p:spPr>
        <p:txBody>
          <a:bodyPr>
            <a:normAutofit fontScale="77500" lnSpcReduction="20000"/>
          </a:bodyPr>
          <a:lstStyle/>
          <a:p>
            <a:pPr>
              <a:buFont typeface="Wingdings" panose="05000000000000000000" pitchFamily="2" charset="2"/>
              <a:buChar char="§"/>
            </a:pPr>
            <a:r>
              <a:rPr lang="en-US" sz="3100" dirty="0"/>
              <a:t>Given processes P</a:t>
            </a:r>
            <a:r>
              <a:rPr lang="en-US" sz="3100" baseline="-25000" dirty="0"/>
              <a:t>0</a:t>
            </a:r>
            <a:r>
              <a:rPr lang="en-US" sz="3100" dirty="0"/>
              <a:t> and P</a:t>
            </a:r>
            <a:r>
              <a:rPr lang="en-US" sz="3100" baseline="-25000" dirty="0"/>
              <a:t>1</a:t>
            </a:r>
          </a:p>
          <a:p>
            <a:pPr>
              <a:buFont typeface="Wingdings" panose="05000000000000000000" pitchFamily="2" charset="2"/>
              <a:buChar char="§"/>
            </a:pPr>
            <a:r>
              <a:rPr lang="en-US" sz="3100" dirty="0"/>
              <a:t>Use </a:t>
            </a:r>
            <a:r>
              <a:rPr lang="en-US" sz="3100" dirty="0" smtClean="0"/>
              <a:t>shared Boolean array “flag” </a:t>
            </a:r>
            <a:r>
              <a:rPr lang="en-US" sz="3100" dirty="0"/>
              <a:t>to control which process can enter critical section</a:t>
            </a:r>
          </a:p>
          <a:p>
            <a:pPr>
              <a:buFont typeface="Wingdings" panose="05000000000000000000" pitchFamily="2" charset="2"/>
              <a:buChar char="§"/>
            </a:pPr>
            <a:r>
              <a:rPr lang="en-US" sz="3100" dirty="0"/>
              <a:t>Initialize </a:t>
            </a:r>
            <a:r>
              <a:rPr lang="en-US" sz="3100" dirty="0" smtClean="0"/>
              <a:t>both flag[0] and flag[1] to false</a:t>
            </a:r>
            <a:endParaRPr lang="en-US" sz="3100" dirty="0"/>
          </a:p>
          <a:p>
            <a:pPr marL="0" indent="0">
              <a:buNone/>
            </a:pPr>
            <a:r>
              <a:rPr lang="en-US" dirty="0"/>
              <a:t>P</a:t>
            </a:r>
            <a:r>
              <a:rPr lang="en-US" baseline="-25000" dirty="0"/>
              <a:t>0 </a:t>
            </a:r>
            <a:r>
              <a:rPr lang="en-US" dirty="0"/>
              <a:t>:					</a:t>
            </a:r>
            <a:r>
              <a:rPr lang="en-US" dirty="0" smtClean="0"/>
              <a:t>P</a:t>
            </a:r>
            <a:r>
              <a:rPr lang="en-US" baseline="-25000" dirty="0" smtClean="0"/>
              <a:t>1</a:t>
            </a:r>
            <a:r>
              <a:rPr lang="en-US" dirty="0"/>
              <a:t>:</a:t>
            </a:r>
          </a:p>
          <a:p>
            <a:pPr marL="0" indent="0">
              <a:buNone/>
            </a:pPr>
            <a:r>
              <a:rPr lang="en-US" dirty="0">
                <a:latin typeface="Courier New" panose="02070309020205020404" pitchFamily="49" charset="0"/>
                <a:cs typeface="Courier New" panose="02070309020205020404" pitchFamily="49" charset="0"/>
              </a:rPr>
              <a:t>flag[0]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true;			</a:t>
            </a:r>
            <a:r>
              <a:rPr lang="en-US" dirty="0" smtClean="0">
                <a:latin typeface="Courier New" panose="02070309020205020404" pitchFamily="49" charset="0"/>
                <a:cs typeface="Courier New" panose="02070309020205020404" pitchFamily="49" charset="0"/>
              </a:rPr>
              <a:t>flag[1</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true;</a:t>
            </a:r>
          </a:p>
          <a:p>
            <a:pPr marL="0" indent="0">
              <a:buNone/>
            </a:pPr>
            <a:r>
              <a:rPr lang="en-US" dirty="0">
                <a:latin typeface="Courier New" panose="02070309020205020404" pitchFamily="49" charset="0"/>
                <a:cs typeface="Courier New" panose="02070309020205020404" pitchFamily="49" charset="0"/>
              </a:rPr>
              <a:t>while (flag[1</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while </a:t>
            </a:r>
            <a:r>
              <a:rPr lang="en-US" dirty="0">
                <a:latin typeface="Courier New" panose="02070309020205020404" pitchFamily="49" charset="0"/>
                <a:cs typeface="Courier New" panose="02070309020205020404" pitchFamily="49" charset="0"/>
              </a:rPr>
              <a:t>(flag[0</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flag[0</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false;		</a:t>
            </a:r>
            <a:r>
              <a:rPr lang="en-US" dirty="0" smtClean="0">
                <a:latin typeface="Courier New" panose="02070309020205020404" pitchFamily="49" charset="0"/>
                <a:cs typeface="Courier New" panose="02070309020205020404" pitchFamily="49" charset="0"/>
              </a:rPr>
              <a:t>   flag[1</a:t>
            </a:r>
            <a:r>
              <a:rPr lang="en-US" dirty="0">
                <a:latin typeface="Courier New" panose="02070309020205020404" pitchFamily="49" charset="0"/>
                <a:cs typeface="Courier New" panose="02070309020205020404" pitchFamily="49" charset="0"/>
              </a:rPr>
              <a:t>] := false;</a:t>
            </a:r>
          </a:p>
          <a:p>
            <a:pPr marL="0" indent="0">
              <a:buNone/>
            </a:pP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delay */			</a:t>
            </a: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delay */</a:t>
            </a:r>
          </a:p>
          <a:p>
            <a:pPr marL="0" indent="0">
              <a:buNone/>
            </a:pPr>
            <a:r>
              <a:rPr lang="en-US" dirty="0" smtClean="0">
                <a:latin typeface="Courier New" panose="02070309020205020404" pitchFamily="49" charset="0"/>
                <a:cs typeface="Courier New" panose="02070309020205020404" pitchFamily="49" charset="0"/>
              </a:rPr>
              <a:t>   flag[0</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true;</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flag[1</a:t>
            </a:r>
            <a:r>
              <a:rPr lang="en-US" dirty="0">
                <a:latin typeface="Courier New" panose="02070309020205020404" pitchFamily="49" charset="0"/>
                <a:cs typeface="Courier New" panose="02070309020205020404" pitchFamily="49" charset="0"/>
              </a:rPr>
              <a:t>] := </a:t>
            </a:r>
            <a:r>
              <a:rPr lang="en-US" dirty="0" smtClean="0">
                <a:latin typeface="Courier New" panose="02070309020205020404" pitchFamily="49" charset="0"/>
                <a:cs typeface="Courier New" panose="02070309020205020404" pitchFamily="49" charset="0"/>
              </a:rPr>
              <a:t>true;</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critical section&gt;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critical section&gt;</a:t>
            </a:r>
          </a:p>
          <a:p>
            <a:pPr marL="0" indent="0">
              <a:buNone/>
            </a:pPr>
            <a:r>
              <a:rPr lang="en-US" dirty="0">
                <a:latin typeface="Courier New" panose="02070309020205020404" pitchFamily="49" charset="0"/>
                <a:cs typeface="Courier New" panose="02070309020205020404" pitchFamily="49" charset="0"/>
              </a:rPr>
              <a:t>flag[0]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false;			</a:t>
            </a:r>
            <a:r>
              <a:rPr lang="en-US" dirty="0" smtClean="0">
                <a:latin typeface="Courier New" panose="02070309020205020404" pitchFamily="49" charset="0"/>
                <a:cs typeface="Courier New" panose="02070309020205020404" pitchFamily="49" charset="0"/>
              </a:rPr>
              <a:t>flag[1</a:t>
            </a:r>
            <a:r>
              <a:rPr lang="en-US" dirty="0">
                <a:latin typeface="Courier New" panose="02070309020205020404" pitchFamily="49" charset="0"/>
                <a:cs typeface="Courier New" panose="02070309020205020404" pitchFamily="49" charset="0"/>
              </a:rPr>
              <a:t>] := false</a:t>
            </a:r>
            <a:r>
              <a:rPr lang="en-US" dirty="0" smtClean="0">
                <a:latin typeface="Courier New" panose="02070309020205020404" pitchFamily="49" charset="0"/>
                <a:cs typeface="Courier New" panose="02070309020205020404" pitchFamily="49" charset="0"/>
              </a:rPr>
              <a:t>;</a:t>
            </a:r>
          </a:p>
          <a:p>
            <a:endParaRPr lang="en-US" dirty="0" smtClean="0"/>
          </a:p>
          <a:p>
            <a:pPr>
              <a:buFont typeface="Wingdings" panose="05000000000000000000" pitchFamily="2" charset="2"/>
              <a:buChar char="§"/>
            </a:pPr>
            <a:r>
              <a:rPr lang="en-US" sz="3100" dirty="0" smtClean="0"/>
              <a:t>Problem </a:t>
            </a:r>
            <a:r>
              <a:rPr lang="en-US" sz="3100" dirty="0"/>
              <a:t>with solution?</a:t>
            </a:r>
          </a:p>
        </p:txBody>
      </p:sp>
    </p:spTree>
    <p:extLst>
      <p:ext uri="{BB962C8B-B14F-4D97-AF65-F5344CB8AC3E}">
        <p14:creationId xmlns:p14="http://schemas.microsoft.com/office/powerpoint/2010/main" val="337293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48861"/>
          </a:xfrm>
        </p:spPr>
        <p:txBody>
          <a:bodyPr/>
          <a:lstStyle/>
          <a:p>
            <a:r>
              <a:rPr lang="en-US" dirty="0" smtClean="0"/>
              <a:t>Peterson’s Algorithm for Two Processes</a:t>
            </a:r>
            <a:endParaRPr lang="en-US" dirty="0"/>
          </a:p>
        </p:txBody>
      </p:sp>
      <p:sp>
        <p:nvSpPr>
          <p:cNvPr id="3" name="Content Placeholder 2"/>
          <p:cNvSpPr>
            <a:spLocks noGrp="1"/>
          </p:cNvSpPr>
          <p:nvPr>
            <p:ph idx="1"/>
          </p:nvPr>
        </p:nvSpPr>
        <p:spPr>
          <a:xfrm>
            <a:off x="838200" y="937846"/>
            <a:ext cx="10515600" cy="5920154"/>
          </a:xfrm>
        </p:spPr>
        <p:txBody>
          <a:bodyPr>
            <a:normAutofit fontScale="92500" lnSpcReduction="10000"/>
          </a:bodyPr>
          <a:lstStyle/>
          <a:p>
            <a:pPr>
              <a:buFont typeface="Wingdings" panose="05000000000000000000" pitchFamily="2" charset="2"/>
              <a:buChar char="§"/>
            </a:pPr>
            <a:r>
              <a:rPr lang="en-US" dirty="0"/>
              <a:t>Given processes P</a:t>
            </a:r>
            <a:r>
              <a:rPr lang="en-US" baseline="-25000" dirty="0"/>
              <a:t>0</a:t>
            </a:r>
            <a:r>
              <a:rPr lang="en-US" dirty="0"/>
              <a:t> and P</a:t>
            </a:r>
            <a:r>
              <a:rPr lang="en-US" baseline="-25000" dirty="0"/>
              <a:t>1</a:t>
            </a:r>
          </a:p>
          <a:p>
            <a:pPr>
              <a:buFont typeface="Wingdings" panose="05000000000000000000" pitchFamily="2" charset="2"/>
              <a:buChar char="§"/>
            </a:pPr>
            <a:r>
              <a:rPr lang="en-US" dirty="0"/>
              <a:t>Use </a:t>
            </a:r>
            <a:r>
              <a:rPr lang="en-US" dirty="0" smtClean="0"/>
              <a:t>two shared variables </a:t>
            </a:r>
          </a:p>
          <a:p>
            <a:pPr lvl="1"/>
            <a:r>
              <a:rPr lang="en-US" dirty="0" err="1"/>
              <a:t>i</a:t>
            </a:r>
            <a:r>
              <a:rPr lang="en-US" dirty="0" err="1" smtClean="0"/>
              <a:t>nt</a:t>
            </a:r>
            <a:r>
              <a:rPr lang="en-US" dirty="0" smtClean="0"/>
              <a:t> turn		/* indicates whose turn it is to enter CS */</a:t>
            </a:r>
          </a:p>
          <a:p>
            <a:pPr lvl="1"/>
            <a:r>
              <a:rPr lang="en-US" dirty="0" smtClean="0"/>
              <a:t>Boolean flag[2]	/* flag[</a:t>
            </a:r>
            <a:r>
              <a:rPr lang="en-US" dirty="0" err="1" smtClean="0"/>
              <a:t>i</a:t>
            </a:r>
            <a:r>
              <a:rPr lang="en-US" dirty="0" smtClean="0"/>
              <a:t>] = true indicates that process is ready to enter CS */</a:t>
            </a:r>
          </a:p>
          <a:p>
            <a:pPr marL="0" indent="0">
              <a:buNone/>
            </a:pPr>
            <a:r>
              <a:rPr lang="en-US" dirty="0" smtClean="0"/>
              <a:t>P</a:t>
            </a:r>
            <a:r>
              <a:rPr lang="en-US" baseline="-25000" dirty="0" smtClean="0"/>
              <a:t>i</a:t>
            </a:r>
            <a:r>
              <a:rPr lang="en-US" dirty="0" smtClean="0"/>
              <a:t>:</a:t>
            </a:r>
          </a:p>
          <a:p>
            <a:pPr>
              <a:spcBef>
                <a:spcPts val="0"/>
              </a:spcBef>
              <a:buFont typeface="Monotype Sorts" pitchFamily="-84" charset="2"/>
              <a:buNone/>
            </a:pPr>
            <a:r>
              <a:rPr lang="en-US" altLang="en-US" sz="2600" b="1" dirty="0">
                <a:solidFill>
                  <a:srgbClr val="000000"/>
                </a:solidFill>
                <a:latin typeface="Courier New" panose="02070309020205020404" pitchFamily="49" charset="0"/>
                <a:cs typeface="Courier New" panose="02070309020205020404" pitchFamily="49" charset="0"/>
              </a:rPr>
              <a:t>do { </a:t>
            </a:r>
          </a:p>
          <a:p>
            <a:pPr>
              <a:spcBef>
                <a:spcPts val="0"/>
              </a:spcBef>
              <a:buFont typeface="Monotype Sorts" pitchFamily="-84" charset="2"/>
              <a:buNone/>
            </a:pPr>
            <a:r>
              <a:rPr lang="en-US" altLang="en-US" sz="2600" b="1" dirty="0" smtClean="0">
                <a:solidFill>
                  <a:srgbClr val="000000"/>
                </a:solidFill>
                <a:latin typeface="Courier New" panose="02070309020205020404" pitchFamily="49" charset="0"/>
                <a:cs typeface="Courier New" panose="02070309020205020404" pitchFamily="49" charset="0"/>
              </a:rPr>
              <a:t>   flag[</a:t>
            </a:r>
            <a:r>
              <a:rPr lang="en-US" altLang="en-US" sz="2600" b="1" dirty="0" err="1" smtClean="0">
                <a:solidFill>
                  <a:srgbClr val="000000"/>
                </a:solidFill>
                <a:latin typeface="Courier New" panose="02070309020205020404" pitchFamily="49" charset="0"/>
                <a:cs typeface="Courier New" panose="02070309020205020404" pitchFamily="49" charset="0"/>
              </a:rPr>
              <a:t>i</a:t>
            </a:r>
            <a:r>
              <a:rPr lang="en-US" altLang="en-US" sz="2600" b="1" dirty="0">
                <a:solidFill>
                  <a:srgbClr val="000000"/>
                </a:solidFill>
                <a:latin typeface="Courier New" panose="02070309020205020404" pitchFamily="49" charset="0"/>
                <a:cs typeface="Courier New" panose="02070309020205020404" pitchFamily="49" charset="0"/>
              </a:rPr>
              <a:t>] = true; </a:t>
            </a:r>
          </a:p>
          <a:p>
            <a:pPr>
              <a:spcBef>
                <a:spcPts val="0"/>
              </a:spcBef>
              <a:buFont typeface="Monotype Sorts" pitchFamily="-84" charset="2"/>
              <a:buNone/>
            </a:pPr>
            <a:r>
              <a:rPr lang="en-US" altLang="en-US" sz="2600" b="1" dirty="0" smtClean="0">
                <a:solidFill>
                  <a:srgbClr val="000000"/>
                </a:solidFill>
                <a:latin typeface="Courier New" panose="02070309020205020404" pitchFamily="49" charset="0"/>
                <a:cs typeface="Courier New" panose="02070309020205020404" pitchFamily="49" charset="0"/>
              </a:rPr>
              <a:t>   turn </a:t>
            </a:r>
            <a:r>
              <a:rPr lang="en-US" altLang="en-US" sz="2600" b="1" dirty="0">
                <a:solidFill>
                  <a:srgbClr val="000000"/>
                </a:solidFill>
                <a:latin typeface="Courier New" panose="02070309020205020404" pitchFamily="49" charset="0"/>
                <a:cs typeface="Courier New" panose="02070309020205020404" pitchFamily="49" charset="0"/>
              </a:rPr>
              <a:t>= j; </a:t>
            </a:r>
          </a:p>
          <a:p>
            <a:pPr>
              <a:spcBef>
                <a:spcPts val="0"/>
              </a:spcBef>
              <a:buFont typeface="Monotype Sorts" pitchFamily="-84" charset="2"/>
              <a:buNone/>
            </a:pPr>
            <a:r>
              <a:rPr lang="en-US" altLang="en-US" sz="2600" b="1" dirty="0" smtClean="0">
                <a:solidFill>
                  <a:srgbClr val="000000"/>
                </a:solidFill>
                <a:latin typeface="Courier New" panose="02070309020205020404" pitchFamily="49" charset="0"/>
                <a:cs typeface="Courier New" panose="02070309020205020404" pitchFamily="49" charset="0"/>
              </a:rPr>
              <a:t>   while </a:t>
            </a:r>
            <a:r>
              <a:rPr lang="en-US" altLang="en-US" sz="2600" b="1" dirty="0">
                <a:solidFill>
                  <a:srgbClr val="000000"/>
                </a:solidFill>
                <a:latin typeface="Courier New" panose="02070309020205020404" pitchFamily="49" charset="0"/>
                <a:cs typeface="Courier New" panose="02070309020205020404" pitchFamily="49" charset="0"/>
              </a:rPr>
              <a:t>(flag[j] &amp;&amp; turn </a:t>
            </a:r>
            <a:r>
              <a:rPr lang="en-US" altLang="en-US" sz="2600" b="1" dirty="0" smtClean="0">
                <a:solidFill>
                  <a:srgbClr val="000000"/>
                </a:solidFill>
                <a:latin typeface="Courier New" panose="02070309020205020404" pitchFamily="49" charset="0"/>
                <a:cs typeface="Courier New" panose="02070309020205020404" pitchFamily="49" charset="0"/>
              </a:rPr>
              <a:t>== </a:t>
            </a:r>
            <a:r>
              <a:rPr lang="en-US" altLang="en-US" sz="2600" b="1" dirty="0">
                <a:solidFill>
                  <a:srgbClr val="000000"/>
                </a:solidFill>
                <a:latin typeface="Courier New" panose="02070309020205020404" pitchFamily="49" charset="0"/>
                <a:cs typeface="Courier New" panose="02070309020205020404" pitchFamily="49" charset="0"/>
              </a:rPr>
              <a:t>j</a:t>
            </a:r>
            <a:r>
              <a:rPr lang="en-US" altLang="en-US" sz="2600" b="1" dirty="0" smtClean="0">
                <a:solidFill>
                  <a:srgbClr val="000000"/>
                </a:solidFill>
                <a:latin typeface="Courier New" panose="02070309020205020404" pitchFamily="49" charset="0"/>
                <a:cs typeface="Courier New" panose="02070309020205020404" pitchFamily="49" charset="0"/>
              </a:rPr>
              <a:t>) /* do nothing */ ;</a:t>
            </a:r>
            <a:endParaRPr lang="en-US" altLang="en-US" sz="2600" b="1" dirty="0">
              <a:solidFill>
                <a:srgbClr val="000000"/>
              </a:solidFill>
              <a:latin typeface="Courier New" panose="02070309020205020404" pitchFamily="49" charset="0"/>
              <a:cs typeface="Courier New" panose="02070309020205020404" pitchFamily="49" charset="0"/>
            </a:endParaRPr>
          </a:p>
          <a:p>
            <a:pPr>
              <a:spcBef>
                <a:spcPts val="0"/>
              </a:spcBef>
              <a:buFont typeface="Monotype Sorts" pitchFamily="-84" charset="2"/>
              <a:buNone/>
            </a:pPr>
            <a:r>
              <a:rPr lang="en-US" altLang="en-US" sz="2600" b="1" dirty="0">
                <a:solidFill>
                  <a:srgbClr val="000000"/>
                </a:solidFill>
                <a:latin typeface="Courier New" panose="02070309020205020404" pitchFamily="49" charset="0"/>
                <a:cs typeface="Courier New" panose="02070309020205020404" pitchFamily="49" charset="0"/>
              </a:rPr>
              <a:t>	</a:t>
            </a:r>
            <a:r>
              <a:rPr lang="en-US" altLang="en-US" sz="2600" b="1" dirty="0" smtClean="0">
                <a:solidFill>
                  <a:srgbClr val="000000"/>
                </a:solidFill>
                <a:latin typeface="Courier New" panose="02070309020205020404" pitchFamily="49" charset="0"/>
                <a:cs typeface="Courier New" panose="02070309020205020404" pitchFamily="49" charset="0"/>
              </a:rPr>
              <a:t>  &lt;critical section&gt;</a:t>
            </a:r>
            <a:endParaRPr lang="en-US" altLang="en-US" sz="2600" b="1" dirty="0">
              <a:solidFill>
                <a:srgbClr val="000000"/>
              </a:solidFill>
              <a:latin typeface="Courier New" panose="02070309020205020404" pitchFamily="49" charset="0"/>
              <a:cs typeface="Courier New" panose="02070309020205020404" pitchFamily="49" charset="0"/>
            </a:endParaRPr>
          </a:p>
          <a:p>
            <a:pPr>
              <a:spcBef>
                <a:spcPts val="0"/>
              </a:spcBef>
              <a:buFont typeface="Monotype Sorts" pitchFamily="-84" charset="2"/>
              <a:buNone/>
            </a:pPr>
            <a:r>
              <a:rPr lang="en-US" altLang="en-US" sz="2600" b="1" dirty="0" smtClean="0">
                <a:solidFill>
                  <a:srgbClr val="000000"/>
                </a:solidFill>
                <a:latin typeface="Courier New" panose="02070309020205020404" pitchFamily="49" charset="0"/>
                <a:cs typeface="Courier New" panose="02070309020205020404" pitchFamily="49" charset="0"/>
              </a:rPr>
              <a:t>   flag[</a:t>
            </a:r>
            <a:r>
              <a:rPr lang="en-US" altLang="en-US" sz="2600" b="1" dirty="0" err="1" smtClean="0">
                <a:solidFill>
                  <a:srgbClr val="000000"/>
                </a:solidFill>
                <a:latin typeface="Courier New" panose="02070309020205020404" pitchFamily="49" charset="0"/>
                <a:cs typeface="Courier New" panose="02070309020205020404" pitchFamily="49" charset="0"/>
              </a:rPr>
              <a:t>i</a:t>
            </a:r>
            <a:r>
              <a:rPr lang="en-US" altLang="en-US" sz="2600" b="1" dirty="0">
                <a:solidFill>
                  <a:srgbClr val="000000"/>
                </a:solidFill>
                <a:latin typeface="Courier New" panose="02070309020205020404" pitchFamily="49" charset="0"/>
                <a:cs typeface="Courier New" panose="02070309020205020404" pitchFamily="49" charset="0"/>
              </a:rPr>
              <a:t>] = false; </a:t>
            </a:r>
          </a:p>
          <a:p>
            <a:pPr>
              <a:spcBef>
                <a:spcPts val="0"/>
              </a:spcBef>
              <a:buFont typeface="Monotype Sorts" pitchFamily="-84" charset="2"/>
              <a:buNone/>
            </a:pPr>
            <a:r>
              <a:rPr lang="en-US" altLang="en-US" sz="2600" b="1" dirty="0" smtClean="0">
                <a:solidFill>
                  <a:srgbClr val="000000"/>
                </a:solidFill>
                <a:latin typeface="Courier New" panose="02070309020205020404" pitchFamily="49" charset="0"/>
                <a:cs typeface="Courier New" panose="02070309020205020404" pitchFamily="49" charset="0"/>
              </a:rPr>
              <a:t>   &lt;remainder section&gt;</a:t>
            </a:r>
            <a:endParaRPr lang="en-US" altLang="en-US" sz="2600" b="1" dirty="0">
              <a:solidFill>
                <a:srgbClr val="000000"/>
              </a:solidFill>
              <a:latin typeface="Courier New" panose="02070309020205020404" pitchFamily="49" charset="0"/>
              <a:cs typeface="Courier New" panose="02070309020205020404" pitchFamily="49" charset="0"/>
            </a:endParaRPr>
          </a:p>
          <a:p>
            <a:pPr>
              <a:spcBef>
                <a:spcPts val="0"/>
              </a:spcBef>
              <a:buFont typeface="Monotype Sorts" pitchFamily="-84" charset="2"/>
              <a:buNone/>
            </a:pPr>
            <a:r>
              <a:rPr lang="en-US" altLang="en-US" sz="2600" b="1" dirty="0" smtClean="0">
                <a:solidFill>
                  <a:srgbClr val="000000"/>
                </a:solidFill>
                <a:latin typeface="Courier New" panose="02070309020205020404" pitchFamily="49" charset="0"/>
                <a:cs typeface="Courier New" panose="02070309020205020404" pitchFamily="49" charset="0"/>
              </a:rPr>
              <a:t>} </a:t>
            </a:r>
            <a:r>
              <a:rPr lang="en-US" altLang="en-US" sz="2600" b="1" dirty="0">
                <a:solidFill>
                  <a:srgbClr val="000000"/>
                </a:solidFill>
                <a:latin typeface="Courier New" panose="02070309020205020404" pitchFamily="49" charset="0"/>
                <a:cs typeface="Courier New" panose="02070309020205020404" pitchFamily="49" charset="0"/>
              </a:rPr>
              <a:t>while (true);</a:t>
            </a:r>
            <a:endParaRPr lang="en-US" sz="2600" dirty="0" smtClean="0"/>
          </a:p>
          <a:p>
            <a:pPr>
              <a:buFont typeface="Wingdings" panose="05000000000000000000" pitchFamily="2" charset="2"/>
              <a:buChar char="§"/>
            </a:pPr>
            <a:r>
              <a:rPr lang="en-US" dirty="0" smtClean="0"/>
              <a:t>Provable that the three CS requirements are met:</a:t>
            </a:r>
          </a:p>
          <a:p>
            <a:pPr lvl="1">
              <a:lnSpc>
                <a:spcPct val="80000"/>
              </a:lnSpc>
            </a:pPr>
            <a:r>
              <a:rPr lang="en-US" dirty="0" smtClean="0"/>
              <a:t>Mutual exclusion is preserved (</a:t>
            </a:r>
            <a:r>
              <a:rPr lang="en-US" dirty="0"/>
              <a:t>P</a:t>
            </a:r>
            <a:r>
              <a:rPr lang="en-US" baseline="-25000" dirty="0"/>
              <a:t>i</a:t>
            </a:r>
            <a:r>
              <a:rPr lang="en-US" dirty="0" smtClean="0"/>
              <a:t> enters CS only if either flag[j]= false or turn=</a:t>
            </a:r>
            <a:r>
              <a:rPr lang="en-US" dirty="0" err="1" smtClean="0"/>
              <a:t>i</a:t>
            </a:r>
            <a:r>
              <a:rPr lang="en-US" dirty="0" smtClean="0"/>
              <a:t>)</a:t>
            </a:r>
          </a:p>
          <a:p>
            <a:pPr lvl="1">
              <a:lnSpc>
                <a:spcPct val="80000"/>
              </a:lnSpc>
            </a:pPr>
            <a:r>
              <a:rPr lang="en-US" dirty="0" smtClean="0"/>
              <a:t>Progress requirement is satisfied</a:t>
            </a:r>
          </a:p>
          <a:p>
            <a:pPr lvl="1">
              <a:lnSpc>
                <a:spcPct val="80000"/>
              </a:lnSpc>
            </a:pPr>
            <a:r>
              <a:rPr lang="en-US" dirty="0" smtClean="0"/>
              <a:t>Bounded waiting requirement is met</a:t>
            </a:r>
            <a:endParaRPr lang="en-US" dirty="0"/>
          </a:p>
          <a:p>
            <a:endParaRPr lang="en-US" dirty="0"/>
          </a:p>
        </p:txBody>
      </p:sp>
    </p:spTree>
    <p:extLst>
      <p:ext uri="{BB962C8B-B14F-4D97-AF65-F5344CB8AC3E}">
        <p14:creationId xmlns:p14="http://schemas.microsoft.com/office/powerpoint/2010/main" val="46408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2500</TotalTime>
  <Words>2198</Words>
  <Application>Microsoft Office PowerPoint</Application>
  <PresentationFormat>Widescreen</PresentationFormat>
  <Paragraphs>501</Paragraphs>
  <Slides>47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ＭＳ Ｐゴシック</vt:lpstr>
      <vt:lpstr>Arial</vt:lpstr>
      <vt:lpstr>Calibri</vt:lpstr>
      <vt:lpstr>Calibri Light</vt:lpstr>
      <vt:lpstr>Courier New</vt:lpstr>
      <vt:lpstr>Monotype Sorts</vt:lpstr>
      <vt:lpstr>MT Extra</vt:lpstr>
      <vt:lpstr>Symbol</vt:lpstr>
      <vt:lpstr>Wingdings</vt:lpstr>
      <vt:lpstr>Office Theme</vt:lpstr>
      <vt:lpstr>CECS 326 Operating Systems</vt:lpstr>
      <vt:lpstr>Background</vt:lpstr>
      <vt:lpstr>Producer-Consumer Problem</vt:lpstr>
      <vt:lpstr>Race Condition</vt:lpstr>
      <vt:lpstr>Critical Section (CS)</vt:lpstr>
      <vt:lpstr>Requirements of Solution to Critical-Section Problem</vt:lpstr>
      <vt:lpstr>Simple Algorithm (1) for Two Processes</vt:lpstr>
      <vt:lpstr>Simple Algorithm (2) for Two Processes</vt:lpstr>
      <vt:lpstr>Peterson’s Algorithm for Two Processes</vt:lpstr>
      <vt:lpstr>Critical Section Handling in OS</vt:lpstr>
      <vt:lpstr>Synchronization Hardware</vt:lpstr>
      <vt:lpstr>A Simple Idea For N Processes</vt:lpstr>
      <vt:lpstr>A Simple Idea For N Processes (cont.)</vt:lpstr>
      <vt:lpstr>Solution Using test_and_set()</vt:lpstr>
      <vt:lpstr>Bounded-waiting Mutual Exclusion with test_and_set()</vt:lpstr>
      <vt:lpstr>Mutex Lock</vt:lpstr>
      <vt:lpstr>acquire() and release()</vt:lpstr>
      <vt:lpstr>Semaphore</vt:lpstr>
      <vt:lpstr>Semaphore Usage</vt:lpstr>
      <vt:lpstr>Semaphore Implementation</vt:lpstr>
      <vt:lpstr>Semaphore Implementation with No Busy Waiting</vt:lpstr>
      <vt:lpstr>Semaphore Implementation with No Busy Waiting</vt:lpstr>
      <vt:lpstr>Classical Problems of Synchronization</vt:lpstr>
      <vt:lpstr>Bounded-Buffer Problem</vt:lpstr>
      <vt:lpstr>Bounded-Buffer Problem - Semaphore Solution</vt:lpstr>
      <vt:lpstr>PowerPoint Presentation</vt:lpstr>
      <vt:lpstr>Readers-Writers Problem</vt:lpstr>
      <vt:lpstr>Readers-Writers Problem</vt:lpstr>
      <vt:lpstr>Dining-Philosophers Problem</vt:lpstr>
      <vt:lpstr>Dining-Philosophers Problem</vt:lpstr>
      <vt:lpstr>Dining-Philosophers Problem</vt:lpstr>
      <vt:lpstr>Problems with Semaphores</vt:lpstr>
      <vt:lpstr>Monitors</vt:lpstr>
      <vt:lpstr>Schematic View of a Monitor</vt:lpstr>
      <vt:lpstr>Condition Variables</vt:lpstr>
      <vt:lpstr>Schematic View of Monitor with Condition Variables</vt:lpstr>
      <vt:lpstr>Choice of Implementation of Condition Variables</vt:lpstr>
      <vt:lpstr>Monitor Solution to Dining Philosophers</vt:lpstr>
      <vt:lpstr>Solution to Dining Philosophers (cont.)</vt:lpstr>
      <vt:lpstr>Solution to Dining Philosophers (cont.)</vt:lpstr>
      <vt:lpstr>Monitor Solution to Producer/Consumer Problem</vt:lpstr>
      <vt:lpstr>Solution to Producer/Consumer (cont)</vt:lpstr>
      <vt:lpstr>Solution to Producer/Consumer (cont)</vt:lpstr>
      <vt:lpstr>Resuming Processes within a Monitor</vt:lpstr>
      <vt:lpstr>Single Resource Allocation Problem</vt:lpstr>
      <vt:lpstr>A Monitor to Allocate Single Resource</vt:lpstr>
      <vt:lpstr>Synchronization Example - Linux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CECS 326</dc:title>
  <dc:creator>Dr. Shui Lam</dc:creator>
  <cp:lastModifiedBy>slam</cp:lastModifiedBy>
  <cp:revision>162</cp:revision>
  <dcterms:created xsi:type="dcterms:W3CDTF">2017-01-24T06:41:16Z</dcterms:created>
  <dcterms:modified xsi:type="dcterms:W3CDTF">2018-03-15T07:54:35Z</dcterms:modified>
</cp:coreProperties>
</file>