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9" autoAdjust="0"/>
    <p:restoredTop sz="94394" autoAdjust="0"/>
  </p:normalViewPr>
  <p:slideViewPr>
    <p:cSldViewPr snapToGrid="0">
      <p:cViewPr varScale="1">
        <p:scale>
          <a:sx n="41" d="100"/>
          <a:sy n="41" d="100"/>
        </p:scale>
        <p:origin x="5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076C-3D55-4052-8204-498B1F2D35B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CECS </a:t>
            </a:r>
            <a:r>
              <a:rPr lang="en-US" dirty="0"/>
              <a:t>326</a:t>
            </a:r>
            <a:br>
              <a:rPr lang="en-US" dirty="0"/>
            </a:br>
            <a:r>
              <a:rPr lang="en-US" dirty="0"/>
              <a:t>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354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Deadlocks</a:t>
            </a:r>
          </a:p>
          <a:p>
            <a:r>
              <a:rPr lang="en-US" sz="2200" dirty="0" smtClean="0"/>
              <a:t>(Chapter 7, Operating system Concepts by </a:t>
            </a:r>
            <a:r>
              <a:rPr lang="en-US" sz="2200" dirty="0" err="1" smtClean="0"/>
              <a:t>Silberschatz</a:t>
            </a:r>
            <a:r>
              <a:rPr lang="en-US" sz="2200" dirty="0" smtClean="0"/>
              <a:t>, Galvin and Gagne)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0454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Graph with a Cycle But No Deadlock</a:t>
            </a:r>
            <a:endParaRPr lang="en-US" dirty="0"/>
          </a:p>
        </p:txBody>
      </p:sp>
      <p:pic>
        <p:nvPicPr>
          <p:cNvPr id="4" name="Picture 4" descr="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473" y="1325563"/>
            <a:ext cx="4278019" cy="545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94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If graph contains no cycle </a:t>
            </a:r>
            <a:r>
              <a:rPr lang="en-US" altLang="en-US" sz="3200" dirty="0">
                <a:sym typeface="Symbol" panose="05050102010706020507" pitchFamily="18" charset="2"/>
              </a:rPr>
              <a:t></a:t>
            </a:r>
            <a:r>
              <a:rPr lang="en-US" sz="3200" dirty="0" smtClean="0"/>
              <a:t>  </a:t>
            </a:r>
          </a:p>
          <a:p>
            <a:pPr lvl="1"/>
            <a:r>
              <a:rPr lang="en-US" sz="2800" dirty="0" smtClean="0"/>
              <a:t>no deadlock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If graph contains a cycle </a:t>
            </a:r>
            <a:r>
              <a:rPr lang="en-US" altLang="en-US" sz="3200" dirty="0">
                <a:sym typeface="Symbol" panose="05050102010706020507" pitchFamily="18" charset="2"/>
              </a:rPr>
              <a:t></a:t>
            </a:r>
            <a:endParaRPr lang="en-US" sz="3200" dirty="0" smtClean="0"/>
          </a:p>
          <a:p>
            <a:pPr lvl="1"/>
            <a:r>
              <a:rPr lang="en-US" sz="2800" dirty="0" smtClean="0"/>
              <a:t>If only one instance per resource type, then deadlock</a:t>
            </a:r>
          </a:p>
          <a:p>
            <a:pPr lvl="1"/>
            <a:r>
              <a:rPr lang="en-US" sz="2800" dirty="0" smtClean="0"/>
              <a:t>If several instances per resource type, possibility of deadlock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122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Handling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Ensure that the system will never enter a deadlock state</a:t>
            </a:r>
          </a:p>
          <a:p>
            <a:pPr lvl="1"/>
            <a:r>
              <a:rPr lang="en-US" sz="2800" dirty="0" smtClean="0"/>
              <a:t>Deadlock prevention</a:t>
            </a:r>
          </a:p>
          <a:p>
            <a:pPr lvl="1"/>
            <a:r>
              <a:rPr lang="en-US" sz="2800" dirty="0" smtClean="0"/>
              <a:t>Deadlock avoidance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Allow the system to enter a deadlock state, recover when deadlock Is detected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Ignore the problem and pretend that deadlocks never occur in the system; used by most operating systems. Including UNIX</a:t>
            </a:r>
          </a:p>
        </p:txBody>
      </p:sp>
    </p:spTree>
    <p:extLst>
      <p:ext uri="{BB962C8B-B14F-4D97-AF65-F5344CB8AC3E}">
        <p14:creationId xmlns:p14="http://schemas.microsoft.com/office/powerpoint/2010/main" val="350271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1969"/>
          </a:xfrm>
        </p:spPr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7508"/>
            <a:ext cx="10515600" cy="59904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Restrain the ways that resource request can be made so that one of the following conditions will not hold: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Mutual Exclusion – this is not required for sharable resources *e.g., read-only files), but must hold for non-sharable 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Hold and Wait – guarantee that whenever a process requests a resource, it doesn’t hold any other resources</a:t>
            </a:r>
          </a:p>
          <a:p>
            <a:pPr lvl="1"/>
            <a:r>
              <a:rPr lang="en-US" dirty="0" smtClean="0"/>
              <a:t>Require process to request and be allocated all its resources before it begins execution, or allow process to request resources only when the process has none allocated to it</a:t>
            </a:r>
          </a:p>
          <a:p>
            <a:pPr lvl="1"/>
            <a:r>
              <a:rPr lang="en-US" dirty="0" smtClean="0"/>
              <a:t>Low resource utilization, and starvation possible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Preemption –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 process holding some resources requests another resource that is not immediately available is required to release all that it is currently holding</a:t>
            </a:r>
          </a:p>
          <a:p>
            <a:pPr lvl="1"/>
            <a:r>
              <a:rPr lang="en-US" dirty="0" smtClean="0"/>
              <a:t>Preempted resources are added to the list of resources for which the process is waiting</a:t>
            </a:r>
          </a:p>
          <a:p>
            <a:pPr lvl="1"/>
            <a:r>
              <a:rPr lang="en-US" dirty="0" smtClean="0"/>
              <a:t>Process will be restarted only when it can regain its old </a:t>
            </a:r>
            <a:r>
              <a:rPr lang="en-US" dirty="0" err="1" smtClean="0"/>
              <a:t>resourcs</a:t>
            </a:r>
            <a:r>
              <a:rPr lang="en-US" dirty="0" smtClean="0"/>
              <a:t> as well as the new ones that it is requesting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Circular Wait – impose a total ordering of all resource types, and require that each process requests resources in an increasing order of enumeration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1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3096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Requires that the system has some additional a priori information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Simplest and most useful model requires that each process declare the maximum number of resources of each type that it may need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The deadlock avoidance algorithm dynamically examines the resource allocation state to ensure that there can never be a circular wait condition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Resource allocation state is defined by the number of available and allocated resources, and the maximum demands of the processes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041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Deadlock Avoidance – Safe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7677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When a process requests an available resource, system must decide if the immediate allocation leaves the system in a safe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System is in safe state if there exists a sequence </a:t>
            </a:r>
            <a:r>
              <a:rPr lang="en-US" altLang="en-US" sz="3200" dirty="0"/>
              <a:t>&lt;</a:t>
            </a:r>
            <a:r>
              <a:rPr lang="en-US" altLang="en-US" sz="3200" i="1" dirty="0"/>
              <a:t>P</a:t>
            </a:r>
            <a:r>
              <a:rPr lang="en-US" altLang="en-US" sz="3200" i="1" baseline="-25000" dirty="0"/>
              <a:t>1</a:t>
            </a:r>
            <a:r>
              <a:rPr lang="en-US" altLang="en-US" sz="3200" i="1" dirty="0"/>
              <a:t>, P</a:t>
            </a:r>
            <a:r>
              <a:rPr lang="en-US" altLang="en-US" sz="3200" i="1" baseline="-25000" dirty="0"/>
              <a:t>2</a:t>
            </a:r>
            <a:r>
              <a:rPr lang="en-US" altLang="en-US" sz="3200" i="1" dirty="0"/>
              <a:t>, …, </a:t>
            </a:r>
            <a:r>
              <a:rPr lang="en-US" altLang="en-US" sz="3200" i="1" dirty="0" err="1"/>
              <a:t>P</a:t>
            </a:r>
            <a:r>
              <a:rPr lang="en-US" altLang="en-US" sz="3200" i="1" baseline="-25000" dirty="0" err="1"/>
              <a:t>n</a:t>
            </a:r>
            <a:r>
              <a:rPr lang="en-US" altLang="en-US" sz="3200" dirty="0"/>
              <a:t>&gt;</a:t>
            </a:r>
            <a:r>
              <a:rPr lang="en-US" sz="3200" dirty="0" smtClean="0"/>
              <a:t> of all the processes in the system such that for each </a:t>
            </a:r>
            <a:r>
              <a:rPr lang="en-US" altLang="en-US" sz="3200" dirty="0"/>
              <a:t>P</a:t>
            </a:r>
            <a:r>
              <a:rPr lang="en-US" altLang="en-US" sz="3200" baseline="-25000" dirty="0"/>
              <a:t>i</a:t>
            </a:r>
            <a:r>
              <a:rPr lang="en-US" altLang="en-US" sz="3200" dirty="0"/>
              <a:t>, the resources that P</a:t>
            </a:r>
            <a:r>
              <a:rPr lang="en-US" altLang="en-US" sz="3200" baseline="-25000" dirty="0"/>
              <a:t>i </a:t>
            </a:r>
            <a:r>
              <a:rPr lang="en-US" altLang="en-US" sz="3200" dirty="0"/>
              <a:t>can still request can be satisfied by currently available resources + resources held by all the </a:t>
            </a:r>
            <a:r>
              <a:rPr lang="en-US" altLang="en-US" sz="3200" i="1" dirty="0" err="1"/>
              <a:t>P</a:t>
            </a:r>
            <a:r>
              <a:rPr lang="en-US" altLang="en-US" sz="3200" i="1" baseline="-25000" dirty="0" err="1"/>
              <a:t>j</a:t>
            </a:r>
            <a:r>
              <a:rPr lang="en-US" altLang="en-US" sz="3200" dirty="0"/>
              <a:t>, with</a:t>
            </a:r>
            <a:r>
              <a:rPr lang="en-US" altLang="en-US" sz="3200" i="1" dirty="0"/>
              <a:t> j </a:t>
            </a:r>
            <a:r>
              <a:rPr lang="en-US" altLang="en-US" sz="3200" dirty="0"/>
              <a:t>&lt; </a:t>
            </a:r>
            <a:r>
              <a:rPr lang="en-US" altLang="en-US" sz="3200" i="1" dirty="0" err="1" smtClean="0"/>
              <a:t>i</a:t>
            </a:r>
            <a:r>
              <a:rPr lang="en-US" altLang="en-US" sz="3200" i="1" dirty="0" smtClean="0"/>
              <a:t>.  </a:t>
            </a:r>
            <a:r>
              <a:rPr lang="en-US" altLang="en-US" sz="3200" dirty="0" smtClean="0"/>
              <a:t>That is,</a:t>
            </a:r>
          </a:p>
          <a:p>
            <a:pPr lvl="1"/>
            <a:r>
              <a:rPr lang="en-US" altLang="en-US" sz="2800" dirty="0" smtClean="0"/>
              <a:t>If</a:t>
            </a:r>
            <a:r>
              <a:rPr lang="en-US" altLang="en-US" sz="2800" i="1" dirty="0" smtClean="0"/>
              <a:t> 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resource needs are not immediately available, then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can wait until all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j</a:t>
            </a:r>
            <a:r>
              <a:rPr lang="en-US" altLang="en-US" sz="2800" i="1" dirty="0"/>
              <a:t> </a:t>
            </a:r>
            <a:r>
              <a:rPr lang="en-US" altLang="en-US" sz="2800" dirty="0"/>
              <a:t>have finished</a:t>
            </a:r>
            <a:endParaRPr lang="en-US" altLang="en-US" sz="2800" i="1" dirty="0" smtClean="0"/>
          </a:p>
          <a:p>
            <a:pPr lvl="1"/>
            <a:r>
              <a:rPr lang="en-US" altLang="en-US" sz="2800" dirty="0"/>
              <a:t>When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 is finished,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can obtain needed resources, execute, return allocated resources, and terminate</a:t>
            </a:r>
            <a:endParaRPr lang="en-US" altLang="en-US" sz="2800" i="1" dirty="0" smtClean="0"/>
          </a:p>
          <a:p>
            <a:pPr lvl="1"/>
            <a:r>
              <a:rPr lang="en-US" altLang="en-US" sz="2800" dirty="0" smtClean="0"/>
              <a:t>When</a:t>
            </a:r>
            <a:r>
              <a:rPr lang="en-US" altLang="en-US" sz="2800" i="1" dirty="0" smtClean="0"/>
              <a:t>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terminates,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 </a:t>
            </a:r>
            <a:r>
              <a:rPr lang="en-US" altLang="en-US" sz="2800" baseline="-25000" dirty="0"/>
              <a:t>+1</a:t>
            </a:r>
            <a:r>
              <a:rPr lang="en-US" altLang="en-US" sz="2800" dirty="0"/>
              <a:t> can obtain its needed resources, and so on 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1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a system is in safe state </a:t>
            </a:r>
            <a:r>
              <a:rPr lang="en-US" altLang="en-US" sz="3200" dirty="0">
                <a:sym typeface="Symbol" panose="05050102010706020507" pitchFamily="18" charset="2"/>
              </a:rPr>
              <a:t></a:t>
            </a:r>
            <a:r>
              <a:rPr lang="en-US" sz="3200" dirty="0" smtClean="0"/>
              <a:t> no deadlocks</a:t>
            </a:r>
          </a:p>
          <a:p>
            <a:r>
              <a:rPr lang="en-US" sz="3200" dirty="0" smtClean="0"/>
              <a:t>If a system is in unsafe state </a:t>
            </a:r>
            <a:r>
              <a:rPr lang="en-US" altLang="en-US" sz="3200" dirty="0">
                <a:sym typeface="Symbol" panose="05050102010706020507" pitchFamily="18" charset="2"/>
              </a:rPr>
              <a:t></a:t>
            </a:r>
            <a:r>
              <a:rPr lang="en-US" sz="3200" dirty="0" smtClean="0"/>
              <a:t> possibility of deadlock</a:t>
            </a:r>
          </a:p>
          <a:p>
            <a:r>
              <a:rPr lang="en-US" sz="3200" dirty="0" smtClean="0"/>
              <a:t>Avoidance </a:t>
            </a:r>
            <a:r>
              <a:rPr lang="en-US" altLang="en-US" sz="3200" dirty="0">
                <a:sym typeface="Symbol" panose="05050102010706020507" pitchFamily="18" charset="2"/>
              </a:rPr>
              <a:t></a:t>
            </a:r>
            <a:r>
              <a:rPr lang="en-US" sz="3200" dirty="0" smtClean="0"/>
              <a:t> ensure that a system will never enter an unsafe state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Avoidance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Single instance of a resource type</a:t>
            </a:r>
          </a:p>
          <a:p>
            <a:pPr lvl="1"/>
            <a:r>
              <a:rPr lang="en-US" sz="2800" dirty="0" smtClean="0"/>
              <a:t>Use a resource-allocation graph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Multiple instances of a resource type</a:t>
            </a:r>
          </a:p>
          <a:p>
            <a:pPr lvl="1"/>
            <a:r>
              <a:rPr lang="en-US" sz="2800" dirty="0" smtClean="0"/>
              <a:t>Use the banker’s algorithm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112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Resource-Allocation Graph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969"/>
            <a:ext cx="10515600" cy="5604486"/>
          </a:xfrm>
        </p:spPr>
        <p:txBody>
          <a:bodyPr/>
          <a:lstStyle/>
          <a:p>
            <a:r>
              <a:rPr lang="en-US" dirty="0" smtClean="0"/>
              <a:t>Resources must be claimed a priori in the system</a:t>
            </a:r>
          </a:p>
          <a:p>
            <a:r>
              <a:rPr lang="en-US" dirty="0" smtClean="0"/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dirty="0" smtClean="0"/>
              <a:t> indicates that processes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dirty="0" smtClean="0"/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dirty="0" smtClean="0"/>
              <a:t>, represented by a dashed line in the graph</a:t>
            </a:r>
          </a:p>
          <a:p>
            <a:r>
              <a:rPr lang="en-US" dirty="0" smtClean="0"/>
              <a:t>Claim edge converts to request edge when a process requests a resource</a:t>
            </a:r>
            <a:endParaRPr lang="en-US" dirty="0"/>
          </a:p>
        </p:txBody>
      </p:sp>
      <p:pic>
        <p:nvPicPr>
          <p:cNvPr id="4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94" y="2975830"/>
            <a:ext cx="3681412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57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1292"/>
          </a:xfrm>
        </p:spPr>
        <p:txBody>
          <a:bodyPr/>
          <a:lstStyle/>
          <a:p>
            <a:r>
              <a:rPr lang="en-US" dirty="0" smtClean="0"/>
              <a:t>Resource-Allocation Graph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1293"/>
            <a:ext cx="10515600" cy="58967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Request edge converted to an assignment edge when the resource is allocated to the process</a:t>
            </a:r>
          </a:p>
          <a:p>
            <a:r>
              <a:rPr lang="en-US" dirty="0" smtClean="0"/>
              <a:t>When a resource is released by a process, assignment edge reconverts to a claim edge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An unsafe state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1100" dirty="0" smtClean="0"/>
          </a:p>
          <a:p>
            <a:r>
              <a:rPr lang="en-US" dirty="0" smtClean="0"/>
              <a:t>A request can be granted only if converting the request edge to an assignment edge does not result in the formation of a cycle in the graph</a:t>
            </a:r>
            <a:endParaRPr lang="en-US" dirty="0"/>
          </a:p>
        </p:txBody>
      </p:sp>
      <p:pic>
        <p:nvPicPr>
          <p:cNvPr id="4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985" y="2206258"/>
            <a:ext cx="33607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4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018"/>
            <a:ext cx="10515600" cy="538089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System consists of 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Resource types </a:t>
            </a:r>
            <a:r>
              <a:rPr lang="en-US" altLang="en-US" sz="3200" i="1" dirty="0"/>
              <a:t>R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, </a:t>
            </a:r>
            <a:r>
              <a:rPr lang="en-US" altLang="en-US" sz="3200" i="1" dirty="0"/>
              <a:t>R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, . . ., </a:t>
            </a:r>
            <a:r>
              <a:rPr lang="en-US" altLang="en-US" sz="3200" i="1" dirty="0"/>
              <a:t>R</a:t>
            </a:r>
            <a:r>
              <a:rPr lang="en-US" altLang="en-US" sz="3200" baseline="-25000" dirty="0"/>
              <a:t>m</a:t>
            </a:r>
            <a:endParaRPr lang="en-US" sz="3200" dirty="0" smtClean="0"/>
          </a:p>
          <a:p>
            <a:pPr lvl="1"/>
            <a:r>
              <a:rPr lang="en-US" sz="2800" dirty="0" smtClean="0"/>
              <a:t>CPU cycles, memory space, I/O devices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Each resource type </a:t>
            </a:r>
            <a:r>
              <a:rPr lang="en-US" altLang="en-US" sz="3200" i="1" dirty="0" err="1" smtClean="0"/>
              <a:t>R</a:t>
            </a:r>
            <a:r>
              <a:rPr lang="en-US" altLang="en-US" sz="3200" baseline="-25000" dirty="0" err="1" smtClean="0"/>
              <a:t>i</a:t>
            </a:r>
            <a:r>
              <a:rPr lang="en-US" sz="3200" dirty="0" smtClean="0"/>
              <a:t> has </a:t>
            </a:r>
            <a:r>
              <a:rPr lang="en-US" altLang="en-US" sz="3200" i="1" dirty="0" smtClean="0"/>
              <a:t>W</a:t>
            </a:r>
            <a:r>
              <a:rPr lang="en-US" altLang="en-US" sz="3200" baseline="-25000" dirty="0" smtClean="0"/>
              <a:t>i</a:t>
            </a:r>
            <a:r>
              <a:rPr lang="en-US" sz="3200" dirty="0" smtClean="0"/>
              <a:t>  instances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Each process utilizes a resource as follows:</a:t>
            </a:r>
          </a:p>
          <a:p>
            <a:pPr lvl="1"/>
            <a:r>
              <a:rPr lang="en-US" sz="2800" dirty="0" smtClean="0"/>
              <a:t>Request</a:t>
            </a:r>
          </a:p>
          <a:p>
            <a:pPr lvl="1"/>
            <a:r>
              <a:rPr lang="en-US" sz="2800" dirty="0" smtClean="0"/>
              <a:t>Use</a:t>
            </a:r>
          </a:p>
          <a:p>
            <a:pPr lvl="1"/>
            <a:r>
              <a:rPr lang="en-US" sz="2800" dirty="0" smtClean="0"/>
              <a:t>Release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Request and release of resources may be made by system calls, such as request() &amp; release() device, open() &amp; close() file, allocate() &amp; free()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 set of processes is in a deadlocked state when every process in the set is waiting for an event that can be caused only by another process in the set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94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System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Multiple instances in a resource 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Each process must a priori claim maximum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When a process requests a resource it may have to wait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When a process gets all its resources it must return them in a finite amount of 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415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Data Structures for the 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4"/>
            <a:ext cx="10515600" cy="5556739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3900" dirty="0">
                <a:latin typeface="Helvetica" panose="020B0604020202020204" pitchFamily="34" charset="0"/>
              </a:rPr>
              <a:t>Let </a:t>
            </a:r>
            <a:r>
              <a:rPr lang="en-US" altLang="en-US" sz="3900" i="1" dirty="0">
                <a:latin typeface="Helvetica" panose="020B0604020202020204" pitchFamily="34" charset="0"/>
              </a:rPr>
              <a:t>n</a:t>
            </a:r>
            <a:r>
              <a:rPr lang="en-US" altLang="en-US" sz="3900" dirty="0">
                <a:latin typeface="Helvetica" panose="020B0604020202020204" pitchFamily="34" charset="0"/>
              </a:rPr>
              <a:t> = number of processes, and </a:t>
            </a:r>
            <a:r>
              <a:rPr lang="en-US" altLang="en-US" sz="3900" i="1" dirty="0">
                <a:latin typeface="Helvetica" panose="020B0604020202020204" pitchFamily="34" charset="0"/>
              </a:rPr>
              <a:t>m </a:t>
            </a:r>
            <a:r>
              <a:rPr lang="en-US" altLang="en-US" sz="3900" dirty="0">
                <a:latin typeface="Helvetica" panose="020B0604020202020204" pitchFamily="34" charset="0"/>
              </a:rPr>
              <a:t>= number of resources </a:t>
            </a:r>
            <a:r>
              <a:rPr lang="en-US" altLang="en-US" sz="3900" dirty="0" smtClean="0">
                <a:latin typeface="Helvetica" panose="020B0604020202020204" pitchFamily="34" charset="0"/>
              </a:rPr>
              <a:t>types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3900" dirty="0" smtClean="0">
              <a:latin typeface="Helvetica" panose="020B0604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900" b="1" dirty="0"/>
              <a:t>Available</a:t>
            </a:r>
            <a:r>
              <a:rPr lang="en-US" altLang="en-US" sz="3900" i="1" dirty="0"/>
              <a:t>:</a:t>
            </a:r>
            <a:r>
              <a:rPr lang="en-US" altLang="en-US" sz="3900" dirty="0"/>
              <a:t>  Vector of length </a:t>
            </a:r>
            <a:r>
              <a:rPr lang="en-US" altLang="en-US" sz="3900" i="1" dirty="0"/>
              <a:t>m</a:t>
            </a:r>
            <a:r>
              <a:rPr lang="en-US" altLang="en-US" sz="3900" dirty="0"/>
              <a:t>. If </a:t>
            </a:r>
            <a:r>
              <a:rPr lang="en-US" altLang="en-US" sz="3900" dirty="0" smtClean="0"/>
              <a:t>Available </a:t>
            </a:r>
            <a:r>
              <a:rPr lang="en-US" altLang="en-US" sz="3900" dirty="0"/>
              <a:t>[</a:t>
            </a:r>
            <a:r>
              <a:rPr lang="en-US" altLang="en-US" sz="3900" i="1" dirty="0"/>
              <a:t>j</a:t>
            </a:r>
            <a:r>
              <a:rPr lang="en-US" altLang="en-US" sz="3900" dirty="0"/>
              <a:t>] = </a:t>
            </a:r>
            <a:r>
              <a:rPr lang="en-US" altLang="en-US" sz="3900" i="1" dirty="0"/>
              <a:t>k</a:t>
            </a:r>
            <a:r>
              <a:rPr lang="en-US" altLang="en-US" sz="3900" dirty="0"/>
              <a:t>, there are</a:t>
            </a:r>
            <a:r>
              <a:rPr lang="en-US" altLang="en-US" sz="3900" i="1" dirty="0"/>
              <a:t> k</a:t>
            </a:r>
            <a:r>
              <a:rPr lang="en-US" altLang="en-US" sz="3900" dirty="0"/>
              <a:t> instances of resource type </a:t>
            </a:r>
            <a:r>
              <a:rPr lang="en-US" altLang="en-US" sz="3900" i="1" dirty="0" err="1"/>
              <a:t>R</a:t>
            </a:r>
            <a:r>
              <a:rPr lang="en-US" altLang="en-US" sz="3900" i="1" baseline="-25000" dirty="0" err="1"/>
              <a:t>j</a:t>
            </a:r>
            <a:r>
              <a:rPr lang="en-US" altLang="en-US" sz="3900" baseline="-25000" dirty="0"/>
              <a:t>  </a:t>
            </a:r>
            <a:r>
              <a:rPr lang="en-US" altLang="en-US" sz="3900" dirty="0"/>
              <a:t>available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en-US" sz="39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900" b="1" dirty="0">
                <a:solidFill>
                  <a:srgbClr val="000000"/>
                </a:solidFill>
              </a:rPr>
              <a:t>Max</a:t>
            </a:r>
            <a:r>
              <a:rPr lang="en-US" altLang="en-US" sz="3900" i="1" dirty="0"/>
              <a:t>: n x m</a:t>
            </a:r>
            <a:r>
              <a:rPr lang="en-US" altLang="en-US" sz="3900" dirty="0"/>
              <a:t> matrix.  If </a:t>
            </a:r>
            <a:r>
              <a:rPr lang="en-US" altLang="en-US" sz="3900" i="1" dirty="0"/>
              <a:t>Max </a:t>
            </a:r>
            <a:r>
              <a:rPr lang="en-US" altLang="en-US" sz="3900" dirty="0"/>
              <a:t>[</a:t>
            </a:r>
            <a:r>
              <a:rPr lang="en-US" altLang="en-US" sz="3900" i="1" dirty="0" err="1"/>
              <a:t>i,j</a:t>
            </a:r>
            <a:r>
              <a:rPr lang="en-US" altLang="en-US" sz="3900" dirty="0"/>
              <a:t>] = </a:t>
            </a:r>
            <a:r>
              <a:rPr lang="en-US" altLang="en-US" sz="3900" i="1" dirty="0"/>
              <a:t>k</a:t>
            </a:r>
            <a:r>
              <a:rPr lang="en-US" altLang="en-US" sz="3900" dirty="0"/>
              <a:t>, then process </a:t>
            </a:r>
            <a:r>
              <a:rPr lang="en-US" altLang="en-US" sz="3900" i="1" dirty="0"/>
              <a:t>P</a:t>
            </a:r>
            <a:r>
              <a:rPr lang="en-US" altLang="en-US" sz="3900" i="1" baseline="-25000" dirty="0"/>
              <a:t>i</a:t>
            </a:r>
            <a:r>
              <a:rPr lang="en-US" altLang="en-US" sz="3900" i="1" dirty="0"/>
              <a:t> </a:t>
            </a:r>
            <a:r>
              <a:rPr lang="en-US" altLang="en-US" sz="3900" dirty="0"/>
              <a:t>may request at most</a:t>
            </a:r>
            <a:r>
              <a:rPr lang="en-US" altLang="en-US" sz="3900" i="1" dirty="0"/>
              <a:t> k </a:t>
            </a:r>
            <a:r>
              <a:rPr lang="en-US" altLang="en-US" sz="3900" dirty="0"/>
              <a:t>instances of resource type </a:t>
            </a:r>
            <a:r>
              <a:rPr lang="en-US" altLang="en-US" sz="3900" i="1" dirty="0" err="1"/>
              <a:t>R</a:t>
            </a:r>
            <a:r>
              <a:rPr lang="en-US" altLang="en-US" sz="3900" i="1" baseline="-25000" dirty="0" err="1"/>
              <a:t>j</a:t>
            </a:r>
            <a:endParaRPr lang="en-US" altLang="en-US" sz="3900" i="1" baseline="-25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en-US" sz="3900" i="1" baseline="-25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900" b="1" dirty="0">
                <a:solidFill>
                  <a:srgbClr val="000000"/>
                </a:solidFill>
              </a:rPr>
              <a:t>Allocation</a:t>
            </a:r>
            <a:r>
              <a:rPr lang="en-US" altLang="en-US" sz="3900" i="1" dirty="0"/>
              <a:t>:  n </a:t>
            </a:r>
            <a:r>
              <a:rPr lang="en-US" altLang="en-US" sz="3900" dirty="0"/>
              <a:t>x</a:t>
            </a:r>
            <a:r>
              <a:rPr lang="en-US" altLang="en-US" sz="3900" i="1" dirty="0"/>
              <a:t> m</a:t>
            </a:r>
            <a:r>
              <a:rPr lang="en-US" altLang="en-US" sz="3900" dirty="0"/>
              <a:t> matrix.  If Allocation[</a:t>
            </a:r>
            <a:r>
              <a:rPr lang="en-US" altLang="en-US" sz="3900" i="1" dirty="0" err="1"/>
              <a:t>i,j</a:t>
            </a:r>
            <a:r>
              <a:rPr lang="en-US" altLang="en-US" sz="3900" dirty="0"/>
              <a:t>] = </a:t>
            </a:r>
            <a:r>
              <a:rPr lang="en-US" altLang="en-US" sz="3900" i="1" dirty="0"/>
              <a:t>k</a:t>
            </a:r>
            <a:r>
              <a:rPr lang="en-US" altLang="en-US" sz="3900" dirty="0"/>
              <a:t> then</a:t>
            </a:r>
            <a:r>
              <a:rPr lang="en-US" altLang="en-US" sz="3900" i="1" dirty="0"/>
              <a:t> P</a:t>
            </a:r>
            <a:r>
              <a:rPr lang="en-US" altLang="en-US" sz="3900" i="1" baseline="-25000" dirty="0"/>
              <a:t>i</a:t>
            </a:r>
            <a:r>
              <a:rPr lang="en-US" altLang="en-US" sz="3900" dirty="0"/>
              <a:t> is currently allocated </a:t>
            </a:r>
            <a:r>
              <a:rPr lang="en-US" altLang="en-US" sz="3900" i="1" dirty="0"/>
              <a:t>k</a:t>
            </a:r>
            <a:r>
              <a:rPr lang="en-US" altLang="en-US" sz="3900" dirty="0"/>
              <a:t> instances of </a:t>
            </a:r>
            <a:r>
              <a:rPr lang="en-US" altLang="en-US" sz="3900" i="1" dirty="0" err="1"/>
              <a:t>R</a:t>
            </a:r>
            <a:r>
              <a:rPr lang="en-US" altLang="en-US" sz="3900" i="1" baseline="-25000" dirty="0" err="1"/>
              <a:t>j</a:t>
            </a:r>
            <a:endParaRPr lang="en-US" altLang="en-US" sz="3900" i="1" baseline="-25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en-US" sz="3900" i="1" baseline="-25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900" b="1" dirty="0">
                <a:solidFill>
                  <a:srgbClr val="000000"/>
                </a:solidFill>
              </a:rPr>
              <a:t>Need</a:t>
            </a:r>
            <a:r>
              <a:rPr lang="en-US" altLang="en-US" sz="3900" i="1" dirty="0"/>
              <a:t>:  n </a:t>
            </a:r>
            <a:r>
              <a:rPr lang="en-US" altLang="en-US" sz="3900" dirty="0"/>
              <a:t>x</a:t>
            </a:r>
            <a:r>
              <a:rPr lang="en-US" altLang="en-US" sz="3900" i="1" dirty="0"/>
              <a:t> m</a:t>
            </a:r>
            <a:r>
              <a:rPr lang="en-US" altLang="en-US" sz="3900" dirty="0"/>
              <a:t> matrix. If </a:t>
            </a:r>
            <a:r>
              <a:rPr lang="en-US" altLang="en-US" sz="3900" i="1" dirty="0"/>
              <a:t>Need</a:t>
            </a:r>
            <a:r>
              <a:rPr lang="en-US" altLang="en-US" sz="3900" dirty="0"/>
              <a:t>[</a:t>
            </a:r>
            <a:r>
              <a:rPr lang="en-US" altLang="en-US" sz="3900" i="1" dirty="0" err="1"/>
              <a:t>i,j</a:t>
            </a:r>
            <a:r>
              <a:rPr lang="en-US" altLang="en-US" sz="3900" dirty="0"/>
              <a:t>] =</a:t>
            </a:r>
            <a:r>
              <a:rPr lang="en-US" altLang="en-US" sz="3900" i="1" dirty="0"/>
              <a:t> k</a:t>
            </a:r>
            <a:r>
              <a:rPr lang="en-US" altLang="en-US" sz="3900" dirty="0"/>
              <a:t>, then</a:t>
            </a:r>
            <a:r>
              <a:rPr lang="en-US" altLang="en-US" sz="3900" i="1" dirty="0"/>
              <a:t> P</a:t>
            </a:r>
            <a:r>
              <a:rPr lang="en-US" altLang="en-US" sz="3900" i="1" baseline="-25000" dirty="0"/>
              <a:t>i</a:t>
            </a:r>
            <a:r>
              <a:rPr lang="en-US" altLang="en-US" sz="3900" dirty="0"/>
              <a:t> may need </a:t>
            </a:r>
            <a:r>
              <a:rPr lang="en-US" altLang="en-US" sz="3900" i="1" dirty="0"/>
              <a:t>k</a:t>
            </a:r>
            <a:r>
              <a:rPr lang="en-US" altLang="en-US" sz="3900" dirty="0"/>
              <a:t> more instances of </a:t>
            </a:r>
            <a:r>
              <a:rPr lang="en-US" altLang="en-US" sz="3900" i="1" dirty="0" err="1"/>
              <a:t>R</a:t>
            </a:r>
            <a:r>
              <a:rPr lang="en-US" altLang="en-US" sz="3900" i="1" baseline="-25000" dirty="0" err="1"/>
              <a:t>j</a:t>
            </a:r>
            <a:r>
              <a:rPr lang="en-US" altLang="en-US" sz="3900" baseline="-25000" dirty="0"/>
              <a:t> </a:t>
            </a:r>
            <a:r>
              <a:rPr lang="en-US" altLang="en-US" sz="3900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300" i="1" dirty="0"/>
              <a:t>Need</a:t>
            </a:r>
            <a:r>
              <a:rPr lang="en-US" altLang="en-US" sz="3300" dirty="0"/>
              <a:t> [</a:t>
            </a:r>
            <a:r>
              <a:rPr lang="en-US" altLang="en-US" sz="3300" i="1" dirty="0" err="1"/>
              <a:t>i,j</a:t>
            </a:r>
            <a:r>
              <a:rPr lang="en-US" altLang="en-US" sz="3300" i="1" dirty="0"/>
              <a:t>]</a:t>
            </a:r>
            <a:r>
              <a:rPr lang="en-US" altLang="en-US" sz="3300" dirty="0"/>
              <a:t> = </a:t>
            </a:r>
            <a:r>
              <a:rPr lang="en-US" altLang="en-US" sz="3300" i="1" dirty="0"/>
              <a:t>Max</a:t>
            </a:r>
            <a:r>
              <a:rPr lang="en-US" altLang="en-US" sz="3300" dirty="0"/>
              <a:t>[</a:t>
            </a:r>
            <a:r>
              <a:rPr lang="en-US" altLang="en-US" sz="3300" i="1" dirty="0" err="1"/>
              <a:t>i,j</a:t>
            </a:r>
            <a:r>
              <a:rPr lang="en-US" altLang="en-US" sz="3300" dirty="0"/>
              <a:t>] – </a:t>
            </a:r>
            <a:r>
              <a:rPr lang="en-US" altLang="en-US" sz="3300" i="1" dirty="0"/>
              <a:t>Allocation</a:t>
            </a:r>
            <a:r>
              <a:rPr lang="en-US" altLang="en-US" sz="3300" dirty="0"/>
              <a:t> [</a:t>
            </a:r>
            <a:r>
              <a:rPr lang="en-US" altLang="en-US" sz="3300" i="1" dirty="0" err="1"/>
              <a:t>i,j</a:t>
            </a:r>
            <a:r>
              <a:rPr lang="en-US" altLang="en-US" sz="3300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Safety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862"/>
            <a:ext cx="10515600" cy="502810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buNone/>
            </a:pPr>
            <a:r>
              <a:rPr lang="en-US" altLang="en-US" sz="2600" b="1" i="1" dirty="0"/>
              <a:t>Work </a:t>
            </a:r>
            <a:r>
              <a:rPr lang="en-US" altLang="en-US" sz="2600" b="1" dirty="0"/>
              <a:t>= </a:t>
            </a:r>
            <a:r>
              <a:rPr lang="en-US" altLang="en-US" sz="2600" b="1" i="1" dirty="0"/>
              <a:t>Available</a:t>
            </a:r>
          </a:p>
          <a:p>
            <a:pPr marL="1543050" lvl="3" indent="-342900">
              <a:buNone/>
            </a:pPr>
            <a:r>
              <a:rPr lang="en-US" altLang="en-US" sz="2600" b="1" i="1" dirty="0"/>
              <a:t>Finish </a:t>
            </a:r>
            <a:r>
              <a:rPr lang="en-US" altLang="en-US" sz="2600" b="1" dirty="0"/>
              <a:t>[</a:t>
            </a:r>
            <a:r>
              <a:rPr lang="en-US" altLang="en-US" sz="2600" b="1" i="1" dirty="0" err="1"/>
              <a:t>i</a:t>
            </a:r>
            <a:r>
              <a:rPr lang="en-US" altLang="en-US" sz="2600" b="1" dirty="0"/>
              <a:t>] =</a:t>
            </a:r>
            <a:r>
              <a:rPr lang="en-US" altLang="en-US" sz="2600" b="1" i="1" dirty="0"/>
              <a:t> false </a:t>
            </a:r>
            <a:r>
              <a:rPr lang="en-US" altLang="en-US" sz="2600" b="1" dirty="0"/>
              <a:t>for</a:t>
            </a:r>
            <a:r>
              <a:rPr lang="en-US" altLang="en-US" sz="2600" b="1" i="1" dirty="0"/>
              <a:t> </a:t>
            </a:r>
            <a:r>
              <a:rPr lang="en-US" altLang="en-US" sz="2600" b="1" i="1" dirty="0" err="1"/>
              <a:t>i</a:t>
            </a:r>
            <a:r>
              <a:rPr lang="en-US" altLang="en-US" sz="2600" b="1" dirty="0"/>
              <a:t> = 0, 1, …, </a:t>
            </a:r>
            <a:r>
              <a:rPr lang="en-US" altLang="en-US" sz="2600" b="1" i="1" dirty="0"/>
              <a:t>n- </a:t>
            </a:r>
            <a:r>
              <a:rPr lang="en-US" altLang="en-US" sz="2600" b="1" dirty="0"/>
              <a:t>1</a:t>
            </a:r>
          </a:p>
          <a:p>
            <a:pPr marL="1543050" lvl="3" indent="-342900">
              <a:buNone/>
            </a:pPr>
            <a:endParaRPr lang="en-US" altLang="en-US" sz="800" dirty="0"/>
          </a:p>
          <a:p>
            <a:pPr>
              <a:buNone/>
            </a:pPr>
            <a:r>
              <a:rPr lang="en-US" altLang="en-US" dirty="0" smtClean="0"/>
              <a:t>2.   Find </a:t>
            </a:r>
            <a:r>
              <a:rPr lang="en-US" altLang="en-US" dirty="0"/>
              <a:t>an </a:t>
            </a:r>
            <a:r>
              <a:rPr lang="en-US" altLang="en-US" b="1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buNone/>
            </a:pPr>
            <a:r>
              <a:rPr lang="en-US" altLang="en-US" dirty="0"/>
              <a:t>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 err="1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buNone/>
            </a:pPr>
            <a:r>
              <a:rPr lang="en-US" altLang="en-US" dirty="0"/>
              <a:t>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If no such</a:t>
            </a:r>
            <a:r>
              <a:rPr lang="en-US" altLang="en-US" sz="2600" b="1" dirty="0">
                <a:sym typeface="Symbol" panose="05050102010706020507" pitchFamily="18" charset="2"/>
              </a:rPr>
              <a:t> </a:t>
            </a:r>
            <a:r>
              <a:rPr lang="en-US" altLang="en-US" sz="2600" b="1" i="1" dirty="0" err="1">
                <a:sym typeface="Symbol" panose="05050102010706020507" pitchFamily="18" charset="2"/>
              </a:rPr>
              <a:t>i</a:t>
            </a:r>
            <a:r>
              <a:rPr lang="en-US" altLang="en-US" sz="2600" b="1" i="1" dirty="0">
                <a:sym typeface="Symbol" panose="05050102010706020507" pitchFamily="18" charset="2"/>
              </a:rPr>
              <a:t> </a:t>
            </a:r>
            <a:r>
              <a:rPr lang="en-US" altLang="en-US" sz="2600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i="1" dirty="0"/>
              <a:t>3.  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Work</a:t>
            </a:r>
            <a:r>
              <a:rPr lang="en-US" altLang="en-US" b="1" dirty="0" smtClean="0"/>
              <a:t> </a:t>
            </a:r>
            <a:r>
              <a:rPr lang="en-US" altLang="en-US" b="1" dirty="0"/>
              <a:t>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>   </a:t>
            </a:r>
            <a:r>
              <a:rPr lang="en-US" altLang="en-US" b="1" i="1" dirty="0" smtClean="0"/>
              <a:t>Finish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>   </a:t>
            </a:r>
            <a:r>
              <a:rPr lang="en-US" altLang="en-US" dirty="0" smtClean="0"/>
              <a:t>go </a:t>
            </a:r>
            <a:r>
              <a:rPr lang="en-US" altLang="en-US" dirty="0"/>
              <a:t>to step 2</a:t>
            </a:r>
          </a:p>
          <a:p>
            <a:endParaRPr lang="en-US" altLang="en-US" sz="800" dirty="0"/>
          </a:p>
          <a:p>
            <a:pPr>
              <a:buNone/>
            </a:pPr>
            <a:r>
              <a:rPr lang="en-US" altLang="en-US" dirty="0" smtClean="0"/>
              <a:t>4.   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 err="1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 err="1"/>
              <a:t>i</a:t>
            </a:r>
            <a:r>
              <a:rPr lang="en-US" altLang="en-US" dirty="0"/>
              <a:t>, then the system is in a safe </a:t>
            </a:r>
            <a:r>
              <a:rPr lang="en-US" altLang="en-US" dirty="0" smtClean="0"/>
              <a:t>state, else unsafe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001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Resource-Request for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076"/>
            <a:ext cx="10515600" cy="58029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 smtClean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>
              <a:buNone/>
            </a:pPr>
            <a:r>
              <a:rPr lang="en-US" altLang="en-US" dirty="0" smtClean="0"/>
              <a:t>1.If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2.If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3.Pretend </a:t>
            </a:r>
            <a:r>
              <a:rPr lang="en-US" altLang="en-US" dirty="0">
                <a:sym typeface="Symbol" panose="05050102010706020507" pitchFamily="18" charset="2"/>
              </a:rPr>
              <a:t>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sz="2400" b="1" i="1" dirty="0">
                <a:sym typeface="Symbol" panose="05050102010706020507" pitchFamily="18" charset="2"/>
              </a:rPr>
              <a:t>Available</a:t>
            </a:r>
            <a:r>
              <a:rPr lang="en-US" altLang="en-US" sz="2400" b="1" dirty="0">
                <a:sym typeface="Symbol" panose="05050102010706020507" pitchFamily="18" charset="2"/>
              </a:rPr>
              <a:t> = </a:t>
            </a:r>
            <a:r>
              <a:rPr lang="en-US" altLang="en-US" sz="2400" b="1" i="1" dirty="0">
                <a:sym typeface="Symbol" panose="05050102010706020507" pitchFamily="18" charset="2"/>
              </a:rPr>
              <a:t>Available  </a:t>
            </a:r>
            <a:r>
              <a:rPr lang="en-US" altLang="en-US" sz="2400" b="1" dirty="0">
                <a:sym typeface="Symbol" panose="05050102010706020507" pitchFamily="18" charset="2"/>
              </a:rPr>
              <a:t>–</a:t>
            </a:r>
            <a:r>
              <a:rPr lang="en-US" altLang="en-US" sz="2400" b="1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i="1" dirty="0">
                <a:sym typeface="Symbol" panose="05050102010706020507" pitchFamily="18" charset="2"/>
              </a:rPr>
              <a:t>;</a:t>
            </a:r>
          </a:p>
          <a:p>
            <a:pPr lvl="3"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		</a:t>
            </a:r>
            <a:r>
              <a:rPr lang="en-US" altLang="en-US" sz="24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=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 +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;</a:t>
            </a:r>
          </a:p>
          <a:p>
            <a:pPr lvl="3"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		</a:t>
            </a:r>
            <a:r>
              <a:rPr lang="en-US" altLang="en-US" sz="24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i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=</a:t>
            </a:r>
            <a:r>
              <a:rPr lang="en-US" altLang="en-US" sz="2400" b="1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 –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i="1" dirty="0" smtClean="0">
                <a:sym typeface="Symbol" panose="05050102010706020507" pitchFamily="18" charset="2"/>
              </a:rPr>
              <a:t>;</a:t>
            </a:r>
          </a:p>
          <a:p>
            <a:pPr lvl="1">
              <a:buNone/>
            </a:pPr>
            <a:r>
              <a:rPr lang="en-US" altLang="en-US" sz="3000" dirty="0" smtClean="0">
                <a:sym typeface="Symbol" panose="05050102010706020507" pitchFamily="18" charset="2"/>
              </a:rPr>
              <a:t>Perform safety checking</a:t>
            </a:r>
            <a:endParaRPr lang="en-US" altLang="en-US" sz="3000" dirty="0">
              <a:sym typeface="Symbol" panose="05050102010706020507" pitchFamily="18" charset="2"/>
            </a:endParaRPr>
          </a:p>
          <a:p>
            <a:pPr lvl="1">
              <a:buSzPct val="80000"/>
              <a:buFont typeface="Monotype Sorts" pitchFamily="-84" charset="2"/>
              <a:buChar char="l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1">
              <a:buSzPct val="80000"/>
              <a:buFont typeface="Monotype Sorts" pitchFamily="-84" charset="2"/>
              <a:buChar char="l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9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323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 of 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522"/>
            <a:ext cx="10515600" cy="560363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3000" dirty="0"/>
              <a:t>5 processes </a:t>
            </a:r>
            <a:r>
              <a:rPr lang="en-US" altLang="en-US" sz="3000" i="1" dirty="0"/>
              <a:t>P</a:t>
            </a:r>
            <a:r>
              <a:rPr lang="en-US" altLang="en-US" sz="3000" baseline="-25000" dirty="0"/>
              <a:t>0  </a:t>
            </a:r>
            <a:r>
              <a:rPr lang="en-US" altLang="en-US" sz="3000" dirty="0"/>
              <a:t>through </a:t>
            </a:r>
            <a:r>
              <a:rPr lang="en-US" altLang="en-US" sz="3000" i="1" dirty="0"/>
              <a:t>P</a:t>
            </a:r>
            <a:r>
              <a:rPr lang="en-US" altLang="en-US" sz="3000" baseline="-25000" dirty="0"/>
              <a:t>4</a:t>
            </a:r>
            <a:r>
              <a:rPr lang="en-US" altLang="en-US" sz="3000" dirty="0"/>
              <a:t>; </a:t>
            </a:r>
          </a:p>
          <a:p>
            <a:pPr marL="0" indent="0"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3000" dirty="0"/>
              <a:t>   </a:t>
            </a:r>
            <a:r>
              <a:rPr lang="en-US" altLang="en-US" sz="3000" dirty="0" smtClean="0"/>
              <a:t>3 </a:t>
            </a:r>
            <a:r>
              <a:rPr lang="en-US" altLang="en-US" sz="3000" dirty="0"/>
              <a:t>resource types:</a:t>
            </a:r>
          </a:p>
          <a:p>
            <a:pPr marL="0" indent="0"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3000" dirty="0"/>
              <a:t>              </a:t>
            </a:r>
            <a:r>
              <a:rPr lang="en-US" altLang="en-US" sz="3000" i="1" dirty="0"/>
              <a:t>A</a:t>
            </a:r>
            <a:r>
              <a:rPr lang="en-US" altLang="en-US" sz="3000" dirty="0"/>
              <a:t> (10 instances),  </a:t>
            </a:r>
            <a:r>
              <a:rPr lang="en-US" altLang="en-US" sz="3000" i="1" dirty="0"/>
              <a:t>B</a:t>
            </a:r>
            <a:r>
              <a:rPr lang="en-US" altLang="en-US" sz="3000" dirty="0"/>
              <a:t> (</a:t>
            </a:r>
            <a:r>
              <a:rPr lang="en-US" altLang="en-US" sz="3000" dirty="0" smtClean="0"/>
              <a:t>5 instances</a:t>
            </a:r>
            <a:r>
              <a:rPr lang="en-US" altLang="en-US" sz="3000" dirty="0"/>
              <a:t>), and </a:t>
            </a:r>
            <a:r>
              <a:rPr lang="en-US" altLang="en-US" sz="3000" i="1" dirty="0"/>
              <a:t>C</a:t>
            </a:r>
            <a:r>
              <a:rPr lang="en-US" altLang="en-US" sz="3000" dirty="0"/>
              <a:t> (7 instances)</a:t>
            </a:r>
          </a:p>
          <a:p>
            <a:pPr>
              <a:buFont typeface="Wingdings" panose="05000000000000000000" pitchFamily="2" charset="2"/>
              <a:buChar char="§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3000" dirty="0"/>
              <a:t>Snapshot at time </a:t>
            </a:r>
            <a:r>
              <a:rPr lang="en-US" altLang="en-US" sz="3000" i="1" dirty="0"/>
              <a:t>T</a:t>
            </a:r>
            <a:r>
              <a:rPr lang="en-US" altLang="en-US" sz="3000" baseline="-25000" dirty="0"/>
              <a:t>0</a:t>
            </a:r>
            <a:r>
              <a:rPr lang="en-US" altLang="en-US" sz="3000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dirty="0" smtClean="0"/>
              <a:t>        </a:t>
            </a:r>
            <a:r>
              <a:rPr lang="en-US" altLang="en-US" i="1" u="sng" dirty="0" smtClean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</a:t>
            </a:r>
            <a:r>
              <a:rPr lang="en-US" altLang="en-US" i="1" dirty="0" smtClean="0"/>
              <a:t>A </a:t>
            </a:r>
            <a:r>
              <a:rPr lang="en-US" altLang="en-US" i="1" dirty="0"/>
              <a:t>B C 	</a:t>
            </a:r>
            <a:r>
              <a:rPr lang="en-US" altLang="en-US" i="1" dirty="0" smtClean="0"/>
              <a:t>        A </a:t>
            </a:r>
            <a:r>
              <a:rPr lang="en-US" altLang="en-US" i="1" dirty="0"/>
              <a:t>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</a:t>
            </a:r>
            <a:r>
              <a:rPr lang="en-US" altLang="en-US" dirty="0" smtClean="0"/>
              <a:t>7 </a:t>
            </a:r>
            <a:r>
              <a:rPr lang="en-US" altLang="en-US" dirty="0"/>
              <a:t>5 3 	</a:t>
            </a:r>
            <a:r>
              <a:rPr lang="en-US" altLang="en-US" dirty="0" smtClean="0"/>
              <a:t>         3 3 </a:t>
            </a:r>
            <a:r>
              <a:rPr lang="en-US" altLang="en-US" dirty="0"/>
              <a:t>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</a:t>
            </a:r>
            <a:r>
              <a:rPr lang="en-US" altLang="en-US" dirty="0" smtClean="0"/>
              <a:t> 3 </a:t>
            </a:r>
            <a:r>
              <a:rPr lang="en-US" altLang="en-US" dirty="0"/>
              <a:t>2 2  </a:t>
            </a:r>
            <a:r>
              <a:rPr lang="en-US" altLang="en-US" dirty="0" smtClean="0"/>
              <a:t>      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</a:t>
            </a:r>
            <a:r>
              <a:rPr lang="en-US" altLang="en-US" dirty="0" smtClean="0"/>
              <a:t>9 </a:t>
            </a:r>
            <a:r>
              <a:rPr lang="en-US" altLang="en-US" dirty="0"/>
              <a:t>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</a:t>
            </a:r>
            <a:r>
              <a:rPr lang="en-US" altLang="en-US" dirty="0" smtClean="0"/>
              <a:t>2 </a:t>
            </a:r>
            <a:r>
              <a:rPr lang="en-US" altLang="en-US" dirty="0"/>
              <a:t>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</a:t>
            </a:r>
            <a:r>
              <a:rPr lang="en-US" altLang="en-US" dirty="0" smtClean="0"/>
              <a:t>4 </a:t>
            </a:r>
            <a:r>
              <a:rPr lang="en-US" altLang="en-US" dirty="0"/>
              <a:t>3 3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2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 of Banker’s Algorithm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968"/>
            <a:ext cx="10515600" cy="553329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  <a:tabLst>
                <a:tab pos="2452688" algn="l"/>
                <a:tab pos="3492500" algn="ctr"/>
              </a:tabLst>
            </a:pPr>
            <a:r>
              <a:rPr lang="en-US" altLang="en-US" sz="3500" dirty="0"/>
              <a:t>The content of the matrix </a:t>
            </a:r>
            <a:r>
              <a:rPr lang="en-US" altLang="en-US" sz="3500" b="1" i="1" dirty="0"/>
              <a:t>Need</a:t>
            </a:r>
            <a:r>
              <a:rPr lang="en-US" altLang="en-US" sz="3500" dirty="0"/>
              <a:t> is defined to be </a:t>
            </a:r>
            <a:r>
              <a:rPr lang="en-US" altLang="en-US" sz="3500" b="1" i="1" dirty="0"/>
              <a:t>Max</a:t>
            </a:r>
            <a:r>
              <a:rPr lang="en-US" altLang="en-US" sz="3500" b="1" dirty="0"/>
              <a:t> – </a:t>
            </a:r>
            <a:r>
              <a:rPr lang="en-US" altLang="en-US" sz="3500" b="1" i="1" dirty="0" smtClean="0"/>
              <a:t>Allocation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>	</a:t>
            </a:r>
            <a:r>
              <a:rPr lang="en-US" altLang="en-US" dirty="0"/>
              <a:t>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tabLst>
                <a:tab pos="2452688" algn="l"/>
                <a:tab pos="3492500" algn="ctr"/>
              </a:tabLst>
            </a:pPr>
            <a:r>
              <a:rPr lang="en-US" altLang="en-US" sz="3500" dirty="0"/>
              <a:t>The system is in a safe state since the sequence &lt; </a:t>
            </a:r>
            <a:r>
              <a:rPr lang="en-US" altLang="en-US" sz="3500" i="1" dirty="0"/>
              <a:t>P</a:t>
            </a:r>
            <a:r>
              <a:rPr lang="en-US" altLang="en-US" sz="3500" baseline="-25000" dirty="0"/>
              <a:t>1</a:t>
            </a:r>
            <a:r>
              <a:rPr lang="en-US" altLang="en-US" sz="3500" dirty="0"/>
              <a:t>, </a:t>
            </a:r>
            <a:r>
              <a:rPr lang="en-US" altLang="en-US" sz="3500" i="1" dirty="0"/>
              <a:t>P</a:t>
            </a:r>
            <a:r>
              <a:rPr lang="en-US" altLang="en-US" sz="3500" baseline="-25000" dirty="0"/>
              <a:t>3</a:t>
            </a:r>
            <a:r>
              <a:rPr lang="en-US" altLang="en-US" sz="3500" dirty="0"/>
              <a:t>, </a:t>
            </a:r>
            <a:r>
              <a:rPr lang="en-US" altLang="en-US" sz="3500" i="1" dirty="0"/>
              <a:t>P</a:t>
            </a:r>
            <a:r>
              <a:rPr lang="en-US" altLang="en-US" sz="3500" baseline="-25000" dirty="0"/>
              <a:t>4</a:t>
            </a:r>
            <a:r>
              <a:rPr lang="en-US" altLang="en-US" sz="3500" dirty="0"/>
              <a:t>, </a:t>
            </a:r>
            <a:r>
              <a:rPr lang="en-US" altLang="en-US" sz="3500" i="1" dirty="0"/>
              <a:t>P</a:t>
            </a:r>
            <a:r>
              <a:rPr lang="en-US" altLang="en-US" sz="3500" baseline="-25000" dirty="0"/>
              <a:t>2</a:t>
            </a:r>
            <a:r>
              <a:rPr lang="en-US" altLang="en-US" sz="3500" dirty="0"/>
              <a:t>, </a:t>
            </a:r>
            <a:r>
              <a:rPr lang="en-US" altLang="en-US" sz="3500" i="1" dirty="0"/>
              <a:t>P</a:t>
            </a:r>
            <a:r>
              <a:rPr lang="en-US" altLang="en-US" sz="3500" baseline="-25000" dirty="0"/>
              <a:t>0</a:t>
            </a:r>
            <a:r>
              <a:rPr lang="en-US" altLang="en-US" sz="3500" dirty="0"/>
              <a:t>&gt; satisfies safety criteria</a:t>
            </a:r>
            <a:endParaRPr lang="en-US" altLang="en-US" sz="3500" baseline="-25000" dirty="0"/>
          </a:p>
        </p:txBody>
      </p:sp>
    </p:spTree>
    <p:extLst>
      <p:ext uri="{BB962C8B-B14F-4D97-AF65-F5344CB8AC3E}">
        <p14:creationId xmlns:p14="http://schemas.microsoft.com/office/powerpoint/2010/main" val="2279720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 of Banker’s Algorithm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968"/>
            <a:ext cx="10515600" cy="575603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/>
              <a:t>P</a:t>
            </a:r>
            <a:r>
              <a:rPr lang="en-US" sz="3300" baseline="-25000" dirty="0" smtClean="0"/>
              <a:t>1</a:t>
            </a:r>
            <a:r>
              <a:rPr lang="en-US" sz="3300" dirty="0" smtClean="0"/>
              <a:t> requests (1,0,2)</a:t>
            </a:r>
          </a:p>
          <a:p>
            <a:pPr>
              <a:buFont typeface="Wingdings" panose="05000000000000000000" pitchFamily="2" charset="2"/>
              <a:buChar char="§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3300" dirty="0"/>
              <a:t>Check that Request </a:t>
            </a:r>
            <a:r>
              <a:rPr lang="en-US" altLang="en-US" sz="3300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sz="33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</a:t>
            </a:r>
            <a:r>
              <a:rPr lang="en-US" altLang="en-US" dirty="0" smtClean="0"/>
              <a:t>3 </a:t>
            </a:r>
            <a:r>
              <a:rPr lang="en-US" altLang="en-US" dirty="0"/>
              <a:t>0 2          </a:t>
            </a:r>
            <a:r>
              <a:rPr lang="en-US" altLang="en-US" dirty="0" smtClean="0"/>
              <a:t> 0 </a:t>
            </a:r>
            <a:r>
              <a:rPr lang="en-US" altLang="en-US" dirty="0"/>
              <a:t>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</a:t>
            </a:r>
            <a:r>
              <a:rPr lang="en-US" altLang="en-US" dirty="0" smtClean="0"/>
              <a:t> 0 </a:t>
            </a:r>
            <a:r>
              <a:rPr lang="en-US" altLang="en-US" dirty="0"/>
              <a:t>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1050" dirty="0"/>
          </a:p>
          <a:p>
            <a:pPr>
              <a:buFont typeface="Wingdings" panose="05000000000000000000" pitchFamily="2" charset="2"/>
              <a:buChar char="§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3300" dirty="0"/>
              <a:t>Executing safety algorithm shows that sequence &lt; </a:t>
            </a:r>
            <a:r>
              <a:rPr lang="en-US" altLang="en-US" sz="3300" b="1" i="1" dirty="0"/>
              <a:t>P</a:t>
            </a:r>
            <a:r>
              <a:rPr lang="en-US" altLang="en-US" sz="3300" b="1" baseline="-25000" dirty="0"/>
              <a:t>1</a:t>
            </a:r>
            <a:r>
              <a:rPr lang="en-US" altLang="en-US" sz="3300" b="1" dirty="0"/>
              <a:t>, </a:t>
            </a:r>
            <a:r>
              <a:rPr lang="en-US" altLang="en-US" sz="3300" b="1" i="1" dirty="0"/>
              <a:t>P</a:t>
            </a:r>
            <a:r>
              <a:rPr lang="en-US" altLang="en-US" sz="3300" b="1" baseline="-25000" dirty="0"/>
              <a:t>3</a:t>
            </a:r>
            <a:r>
              <a:rPr lang="en-US" altLang="en-US" sz="3300" b="1" dirty="0"/>
              <a:t>, </a:t>
            </a:r>
            <a:r>
              <a:rPr lang="en-US" altLang="en-US" sz="3300" b="1" i="1" dirty="0"/>
              <a:t>P</a:t>
            </a:r>
            <a:r>
              <a:rPr lang="en-US" altLang="en-US" sz="3300" b="1" baseline="-25000" dirty="0"/>
              <a:t>4</a:t>
            </a:r>
            <a:r>
              <a:rPr lang="en-US" altLang="en-US" sz="3300" b="1" dirty="0"/>
              <a:t>, </a:t>
            </a:r>
            <a:r>
              <a:rPr lang="en-US" altLang="en-US" sz="3300" b="1" i="1" dirty="0"/>
              <a:t>P</a:t>
            </a:r>
            <a:r>
              <a:rPr lang="en-US" altLang="en-US" sz="3300" b="1" baseline="-25000" dirty="0"/>
              <a:t>0</a:t>
            </a:r>
            <a:r>
              <a:rPr lang="en-US" altLang="en-US" sz="3300" b="1" dirty="0"/>
              <a:t>, </a:t>
            </a:r>
            <a:r>
              <a:rPr lang="en-US" altLang="en-US" sz="3300" b="1" i="1" dirty="0"/>
              <a:t>P</a:t>
            </a:r>
            <a:r>
              <a:rPr lang="en-US" altLang="en-US" sz="3300" b="1" baseline="-25000" dirty="0"/>
              <a:t>2</a:t>
            </a:r>
            <a:r>
              <a:rPr lang="en-US" altLang="en-US" sz="3300" dirty="0"/>
              <a:t>&gt; satisfies safety </a:t>
            </a:r>
            <a:r>
              <a:rPr lang="en-US" altLang="en-US" sz="3300" dirty="0" smtClean="0"/>
              <a:t>requirement</a:t>
            </a:r>
            <a:endParaRPr lang="en-US" altLang="en-US" sz="3300" dirty="0"/>
          </a:p>
          <a:p>
            <a:pPr>
              <a:buFont typeface="Wingdings" panose="05000000000000000000" pitchFamily="2" charset="2"/>
              <a:buChar char="§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3300" dirty="0"/>
              <a:t>Can request for (3,3,0) by </a:t>
            </a:r>
            <a:r>
              <a:rPr lang="en-US" altLang="en-US" sz="3300" b="1" i="1" dirty="0"/>
              <a:t>P</a:t>
            </a:r>
            <a:r>
              <a:rPr lang="en-US" altLang="en-US" sz="3300" b="1" baseline="-25000" dirty="0"/>
              <a:t>4</a:t>
            </a:r>
            <a:r>
              <a:rPr lang="en-US" altLang="en-US" sz="3300" dirty="0"/>
              <a:t> be granted</a:t>
            </a:r>
            <a:r>
              <a:rPr lang="en-US" altLang="en-US" sz="3300" dirty="0" smtClean="0"/>
              <a:t>?</a:t>
            </a:r>
            <a:endParaRPr lang="en-US" altLang="en-US" sz="3300" dirty="0"/>
          </a:p>
          <a:p>
            <a:pPr>
              <a:buFont typeface="Wingdings" panose="05000000000000000000" pitchFamily="2" charset="2"/>
              <a:buChar char="§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3300" dirty="0"/>
              <a:t>Can request for (0,2,0) by </a:t>
            </a:r>
            <a:r>
              <a:rPr lang="en-US" altLang="en-US" sz="3300" b="1" i="1" dirty="0"/>
              <a:t>P</a:t>
            </a:r>
            <a:r>
              <a:rPr lang="en-US" altLang="en-US" sz="3300" b="1" baseline="-25000" dirty="0"/>
              <a:t>0</a:t>
            </a:r>
            <a:r>
              <a:rPr lang="en-US" altLang="en-US" sz="3300" dirty="0"/>
              <a:t> be granted?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0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Allow system to enter deadlock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Need</a:t>
            </a:r>
          </a:p>
          <a:p>
            <a:pPr lvl="1"/>
            <a:r>
              <a:rPr lang="en-US" sz="2800" dirty="0" smtClean="0"/>
              <a:t>Detection algorithm</a:t>
            </a:r>
          </a:p>
          <a:p>
            <a:pPr lvl="1"/>
            <a:r>
              <a:rPr lang="en-US" sz="2800" dirty="0" smtClean="0"/>
              <a:t>Recovery scheme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479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System with Single Instance of Every Resource Type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Maintain wait-for graph</a:t>
            </a:r>
          </a:p>
          <a:p>
            <a:pPr lvl="1"/>
            <a:r>
              <a:rPr lang="en-US" sz="2800" dirty="0" smtClean="0"/>
              <a:t>All vertices are processes</a:t>
            </a:r>
          </a:p>
          <a:p>
            <a:pPr lvl="1"/>
            <a:r>
              <a:rPr lang="en-US" altLang="en-US" sz="2800" b="1" i="1" dirty="0"/>
              <a:t>P</a:t>
            </a:r>
            <a:r>
              <a:rPr lang="en-US" altLang="en-US" sz="2800" b="1" i="1" baseline="-25000" dirty="0"/>
              <a:t>i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sym typeface="Symbol" panose="05050102010706020507" pitchFamily="18" charset="2"/>
              </a:rPr>
              <a:t> </a:t>
            </a:r>
            <a:r>
              <a:rPr lang="en-US" altLang="en-US" sz="2800" b="1" i="1" dirty="0" err="1">
                <a:sym typeface="Symbol" panose="05050102010706020507" pitchFamily="18" charset="2"/>
              </a:rPr>
              <a:t>P</a:t>
            </a:r>
            <a:r>
              <a:rPr lang="en-US" altLang="en-US" sz="2800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800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sz="2800" dirty="0" smtClean="0">
                <a:sym typeface="Symbol" panose="05050102010706020507" pitchFamily="18" charset="2"/>
              </a:rPr>
              <a:t>in 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graoh</a:t>
            </a:r>
            <a:r>
              <a:rPr lang="en-US" altLang="en-US" sz="2800" dirty="0" smtClean="0">
                <a:sym typeface="Symbol" panose="05050102010706020507" pitchFamily="18" charset="2"/>
              </a:rPr>
              <a:t> if </a:t>
            </a:r>
            <a:r>
              <a:rPr lang="en-US" altLang="en-US" sz="2800" b="1" i="1" dirty="0">
                <a:sym typeface="Symbol" panose="05050102010706020507" pitchFamily="18" charset="2"/>
              </a:rPr>
              <a:t>P</a:t>
            </a:r>
            <a:r>
              <a:rPr lang="en-US" altLang="en-US" sz="28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i="1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is waiting for</a:t>
            </a:r>
            <a:r>
              <a:rPr lang="en-US" altLang="en-US" sz="2800" i="1" dirty="0">
                <a:sym typeface="Symbol" panose="05050102010706020507" pitchFamily="18" charset="2"/>
              </a:rPr>
              <a:t> </a:t>
            </a:r>
            <a:r>
              <a:rPr lang="en-US" altLang="en-US" sz="2800" b="1" i="1" dirty="0" err="1" smtClean="0">
                <a:sym typeface="Symbol" panose="05050102010706020507" pitchFamily="18" charset="2"/>
              </a:rPr>
              <a:t>P</a:t>
            </a:r>
            <a:r>
              <a:rPr lang="en-US" altLang="en-US" sz="2800" b="1" i="1" baseline="-25000" dirty="0" err="1" smtClean="0">
                <a:sym typeface="Symbol" panose="05050102010706020507" pitchFamily="18" charset="2"/>
              </a:rPr>
              <a:t>j</a:t>
            </a:r>
            <a:endParaRPr lang="en-US" altLang="en-US" sz="2800" b="1" i="1" dirty="0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sym typeface="Symbol" panose="05050102010706020507" pitchFamily="18" charset="2"/>
              </a:rPr>
              <a:t>Periodically invoke an algorithm that searches for a cycle in the wait-for graph.  If a cycle is found, there exists a deadlock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sym typeface="Symbol" panose="05050102010706020507" pitchFamily="18" charset="2"/>
              </a:rPr>
              <a:t>An algorithm to detect a cycle in a graph with n vertices requires an order of </a:t>
            </a:r>
            <a:r>
              <a:rPr lang="en-US" altLang="en-US" sz="3200" b="1" i="1" dirty="0"/>
              <a:t>n</a:t>
            </a:r>
            <a:r>
              <a:rPr lang="en-US" altLang="en-US" sz="3200" b="1" baseline="30000" dirty="0"/>
              <a:t>2</a:t>
            </a:r>
            <a:r>
              <a:rPr lang="en-US" altLang="en-US" sz="3200" dirty="0" smtClean="0">
                <a:sym typeface="Symbol" panose="05050102010706020507" pitchFamily="18" charset="2"/>
              </a:rPr>
              <a:t> operations because a directed graph with n vertices can have up </a:t>
            </a:r>
            <a:r>
              <a:rPr lang="en-US" altLang="en-US" sz="3200" smtClean="0">
                <a:sym typeface="Symbol" panose="05050102010706020507" pitchFamily="18" charset="2"/>
              </a:rPr>
              <a:t>to </a:t>
            </a:r>
            <a:r>
              <a:rPr lang="en-US" altLang="en-US" sz="3200" smtClean="0">
                <a:sym typeface="Symbol" panose="05050102010706020507" pitchFamily="18" charset="2"/>
              </a:rPr>
              <a:t>n(n-1) </a:t>
            </a:r>
            <a:r>
              <a:rPr lang="en-US" altLang="en-US" sz="3200" dirty="0" smtClean="0">
                <a:sym typeface="Symbol" panose="05050102010706020507" pitchFamily="18" charset="2"/>
              </a:rPr>
              <a:t>edges, and one may have to traverse all edges to find a cycle</a:t>
            </a:r>
          </a:p>
          <a:p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9436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Resource Allocation Graph vs. Wait-for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Resource Allocation Graph	Corresponding Wait-for Graph</a:t>
            </a:r>
            <a:endParaRPr lang="en-US" dirty="0"/>
          </a:p>
        </p:txBody>
      </p:sp>
      <p:pic>
        <p:nvPicPr>
          <p:cNvPr id="4" name="Picture 6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93" y="952499"/>
            <a:ext cx="7587392" cy="48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79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523"/>
          </a:xfrm>
        </p:spPr>
        <p:txBody>
          <a:bodyPr/>
          <a:lstStyle/>
          <a:p>
            <a:r>
              <a:rPr lang="en-US" dirty="0" smtClean="0"/>
              <a:t>Example of a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522"/>
            <a:ext cx="10515600" cy="59787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Two files </a:t>
            </a:r>
            <a:r>
              <a:rPr lang="en-US" i="1" dirty="0" smtClean="0"/>
              <a:t>F</a:t>
            </a:r>
            <a:r>
              <a:rPr lang="en-US" alt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altLang="en-US" baseline="-25000" dirty="0" smtClean="0"/>
              <a:t>2</a:t>
            </a:r>
            <a:r>
              <a:rPr lang="en-US" dirty="0" smtClean="0"/>
              <a:t>, requires mutually exclusive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Semaphore solution to enforce mutual exclusion</a:t>
            </a:r>
          </a:p>
          <a:p>
            <a:pPr lvl="1"/>
            <a:r>
              <a:rPr lang="en-US" dirty="0"/>
              <a:t>Semaphore </a:t>
            </a:r>
            <a:r>
              <a:rPr lang="en-US" dirty="0" smtClean="0"/>
              <a:t>mutex1 </a:t>
            </a:r>
            <a:r>
              <a:rPr lang="en-US" dirty="0"/>
              <a:t>initialized to </a:t>
            </a:r>
            <a:r>
              <a:rPr lang="en-US" dirty="0" smtClean="0"/>
              <a:t>1, for </a:t>
            </a:r>
            <a:r>
              <a:rPr lang="en-US" i="1" dirty="0"/>
              <a:t>F</a:t>
            </a:r>
            <a:r>
              <a:rPr lang="en-US" altLang="en-US" baseline="-25000" dirty="0"/>
              <a:t>1</a:t>
            </a:r>
            <a:endParaRPr lang="en-US" dirty="0"/>
          </a:p>
          <a:p>
            <a:pPr lvl="1"/>
            <a:r>
              <a:rPr lang="en-US" dirty="0"/>
              <a:t>Semaphore </a:t>
            </a:r>
            <a:r>
              <a:rPr lang="en-US" dirty="0" smtClean="0"/>
              <a:t>mutex2 </a:t>
            </a:r>
            <a:r>
              <a:rPr lang="en-US" dirty="0"/>
              <a:t>initialized to </a:t>
            </a:r>
            <a:r>
              <a:rPr lang="en-US" dirty="0" smtClean="0"/>
              <a:t>1, for </a:t>
            </a:r>
            <a:r>
              <a:rPr lang="en-US" i="1" dirty="0" smtClean="0"/>
              <a:t>F</a:t>
            </a:r>
            <a:r>
              <a:rPr lang="en-US" baseline="-25000" dirty="0" smtClean="0"/>
              <a:t>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Two processes, both need to use </a:t>
            </a:r>
            <a:r>
              <a:rPr lang="en-US" i="1" dirty="0"/>
              <a:t>F</a:t>
            </a:r>
            <a:r>
              <a:rPr lang="en-US" altLang="en-US" baseline="-25000" dirty="0"/>
              <a:t>1</a:t>
            </a:r>
            <a:r>
              <a:rPr lang="en-US" dirty="0"/>
              <a:t> and </a:t>
            </a:r>
            <a:r>
              <a:rPr lang="en-US" i="1" dirty="0" smtClean="0"/>
              <a:t>F</a:t>
            </a:r>
            <a:r>
              <a:rPr lang="en-US" altLang="en-US" baseline="-25000" dirty="0" smtClean="0"/>
              <a:t>2 </a:t>
            </a:r>
            <a:r>
              <a:rPr lang="en-US" altLang="en-US" dirty="0" smtClean="0"/>
              <a:t>as follows.  Deadlock may result</a:t>
            </a:r>
          </a:p>
          <a:p>
            <a:pPr marL="457200" lvl="1" indent="0">
              <a:buNone/>
            </a:pPr>
            <a:r>
              <a:rPr lang="en-US" altLang="en-US" dirty="0" smtClean="0"/>
              <a:t>Process 1:					Process 2:</a:t>
            </a:r>
          </a:p>
          <a:p>
            <a:pPr marL="457200" lvl="1" indent="0">
              <a:buNone/>
            </a:pPr>
            <a:r>
              <a:rPr lang="en-US" dirty="0" smtClean="0"/>
              <a:t>. . .						. . .</a:t>
            </a:r>
          </a:p>
          <a:p>
            <a:pPr marL="457200" lvl="1" indent="0">
              <a:buNone/>
            </a:pPr>
            <a:r>
              <a:rPr lang="en-US" dirty="0" smtClean="0"/>
              <a:t>wait(mutex1);				wait(mutex2);</a:t>
            </a:r>
          </a:p>
          <a:p>
            <a:pPr marL="457200" lvl="1" indent="0">
              <a:buNone/>
            </a:pPr>
            <a:r>
              <a:rPr lang="en-US" dirty="0"/>
              <a:t>w</a:t>
            </a:r>
            <a:r>
              <a:rPr lang="en-US" dirty="0" smtClean="0"/>
              <a:t>ait(mutex2);				wait(mutex1);</a:t>
            </a:r>
          </a:p>
          <a:p>
            <a:pPr marL="457200" lvl="1" indent="0">
              <a:buNone/>
            </a:pPr>
            <a:r>
              <a:rPr lang="en-US" dirty="0" smtClean="0"/>
              <a:t>Use </a:t>
            </a:r>
            <a:r>
              <a:rPr lang="en-US" i="1" dirty="0"/>
              <a:t>F</a:t>
            </a:r>
            <a:r>
              <a:rPr lang="en-US" alt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altLang="en-US" baseline="-25000" dirty="0"/>
              <a:t>2 </a:t>
            </a:r>
            <a:r>
              <a:rPr lang="en-US" dirty="0" smtClean="0"/>
              <a:t>				Use </a:t>
            </a:r>
            <a:r>
              <a:rPr lang="en-US" i="1" dirty="0"/>
              <a:t>F</a:t>
            </a:r>
            <a:r>
              <a:rPr lang="en-US" alt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altLang="en-US" baseline="-25000" dirty="0"/>
              <a:t>2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ignal(mutex2);				signal(mutex1);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ignal(mutex1);				signal(mutex2);</a:t>
            </a:r>
          </a:p>
          <a:p>
            <a:pPr marL="457200" lvl="1" indent="0">
              <a:buNone/>
            </a:pPr>
            <a:r>
              <a:rPr lang="en-US" dirty="0" smtClean="0"/>
              <a:t>. . .						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27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System with Multiple Instances of a Resource Type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Data structures for deadlock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>
                <a:solidFill>
                  <a:srgbClr val="000000"/>
                </a:solidFill>
              </a:rPr>
              <a:t>Available</a:t>
            </a:r>
            <a:r>
              <a:rPr lang="en-US" altLang="en-US" sz="3200" i="1" dirty="0"/>
              <a:t>:</a:t>
            </a:r>
            <a:r>
              <a:rPr lang="en-US" altLang="en-US" sz="3200" dirty="0"/>
              <a:t>  A vector of length </a:t>
            </a:r>
            <a:r>
              <a:rPr lang="en-US" altLang="en-US" sz="3200" b="1" i="1" dirty="0"/>
              <a:t>m</a:t>
            </a:r>
            <a:r>
              <a:rPr lang="en-US" altLang="en-US" sz="3200" dirty="0"/>
              <a:t> indicates the number of available resources of each 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>
                <a:solidFill>
                  <a:srgbClr val="000000"/>
                </a:solidFill>
              </a:rPr>
              <a:t>Allocation</a:t>
            </a:r>
            <a:r>
              <a:rPr lang="en-US" altLang="en-US" sz="3200" i="1" dirty="0"/>
              <a:t>:</a:t>
            </a:r>
            <a:r>
              <a:rPr lang="en-US" altLang="en-US" sz="3200" dirty="0"/>
              <a:t>  An </a:t>
            </a:r>
            <a:r>
              <a:rPr lang="en-US" altLang="en-US" sz="3200" b="1" i="1" dirty="0"/>
              <a:t>n </a:t>
            </a:r>
            <a:r>
              <a:rPr lang="en-US" altLang="en-US" sz="3200" b="1" dirty="0"/>
              <a:t>x</a:t>
            </a:r>
            <a:r>
              <a:rPr lang="en-US" altLang="en-US" sz="3200" b="1" i="1" dirty="0"/>
              <a:t> m</a:t>
            </a:r>
            <a:r>
              <a:rPr lang="en-US" altLang="en-US" sz="3200" b="1" dirty="0"/>
              <a:t> </a:t>
            </a:r>
            <a:r>
              <a:rPr lang="en-US" altLang="en-US" sz="3200" dirty="0"/>
              <a:t>matrix defines the number of resources of each type currently allocated to each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>
                <a:solidFill>
                  <a:srgbClr val="000000"/>
                </a:solidFill>
              </a:rPr>
              <a:t>Request</a:t>
            </a:r>
            <a:r>
              <a:rPr lang="en-US" altLang="en-US" sz="3200" i="1" dirty="0"/>
              <a:t>:</a:t>
            </a:r>
            <a:r>
              <a:rPr lang="en-US" altLang="en-US" sz="3200" dirty="0"/>
              <a:t>  An </a:t>
            </a:r>
            <a:r>
              <a:rPr lang="en-US" altLang="en-US" sz="3200" b="1" i="1" dirty="0"/>
              <a:t>n </a:t>
            </a:r>
            <a:r>
              <a:rPr lang="en-US" altLang="en-US" sz="3200" b="1" dirty="0"/>
              <a:t>x</a:t>
            </a:r>
            <a:r>
              <a:rPr lang="en-US" altLang="en-US" sz="3200" b="1" i="1" dirty="0"/>
              <a:t> m</a:t>
            </a:r>
            <a:r>
              <a:rPr lang="en-US" altLang="en-US" sz="3200" b="1" dirty="0"/>
              <a:t> </a:t>
            </a:r>
            <a:r>
              <a:rPr lang="en-US" altLang="en-US" sz="3200" dirty="0"/>
              <a:t>matrix indicates the current request  of each process.  If </a:t>
            </a:r>
            <a:r>
              <a:rPr lang="en-US" altLang="en-US" sz="3200" b="1" i="1" dirty="0"/>
              <a:t>Request </a:t>
            </a:r>
            <a:r>
              <a:rPr lang="en-US" altLang="en-US" sz="3200" b="1" dirty="0"/>
              <a:t>[</a:t>
            </a:r>
            <a:r>
              <a:rPr lang="en-US" altLang="en-US" sz="3200" b="1" i="1" dirty="0" err="1"/>
              <a:t>i</a:t>
            </a:r>
            <a:r>
              <a:rPr lang="en-US" altLang="en-US" sz="3200" b="1" dirty="0"/>
              <a:t>][</a:t>
            </a:r>
            <a:r>
              <a:rPr lang="en-US" altLang="en-US" sz="3200" b="1" i="1" dirty="0"/>
              <a:t>j</a:t>
            </a:r>
            <a:r>
              <a:rPr lang="en-US" altLang="en-US" sz="3200" b="1" dirty="0"/>
              <a:t>] = </a:t>
            </a:r>
            <a:r>
              <a:rPr lang="en-US" altLang="en-US" sz="3200" b="1" i="1" dirty="0"/>
              <a:t>k</a:t>
            </a:r>
            <a:r>
              <a:rPr lang="en-US" altLang="en-US" sz="3200" dirty="0"/>
              <a:t>, then process</a:t>
            </a:r>
            <a:r>
              <a:rPr lang="en-US" altLang="en-US" sz="3200" i="1" dirty="0"/>
              <a:t> </a:t>
            </a:r>
            <a:r>
              <a:rPr lang="en-US" altLang="en-US" sz="3200" b="1" i="1" dirty="0"/>
              <a:t>P</a:t>
            </a:r>
            <a:r>
              <a:rPr lang="en-US" altLang="en-US" sz="3200" b="1" i="1" baseline="-25000" dirty="0"/>
              <a:t>i</a:t>
            </a:r>
            <a:r>
              <a:rPr lang="en-US" altLang="en-US" sz="3200" dirty="0"/>
              <a:t> is requesting</a:t>
            </a:r>
            <a:r>
              <a:rPr lang="en-US" altLang="en-US" sz="3200" i="1" dirty="0"/>
              <a:t> </a:t>
            </a:r>
            <a:r>
              <a:rPr lang="en-US" altLang="en-US" sz="3200" b="1" i="1" dirty="0"/>
              <a:t>k</a:t>
            </a:r>
            <a:r>
              <a:rPr lang="en-US" altLang="en-US" sz="3200" dirty="0"/>
              <a:t> more instances of resource type </a:t>
            </a:r>
            <a:r>
              <a:rPr lang="en-US" altLang="en-US" sz="3200" b="1" i="1" dirty="0" err="1"/>
              <a:t>R</a:t>
            </a:r>
            <a:r>
              <a:rPr lang="en-US" altLang="en-US" sz="3200" b="1" i="1" baseline="-25000" dirty="0" err="1"/>
              <a:t>j</a:t>
            </a:r>
            <a:r>
              <a:rPr lang="en-US" altLang="en-US" sz="3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51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72308"/>
          </a:xfrm>
        </p:spPr>
        <p:txBody>
          <a:bodyPr/>
          <a:lstStyle/>
          <a:p>
            <a:r>
              <a:rPr lang="en-US" dirty="0" smtClean="0"/>
              <a:t>Deadlock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309"/>
            <a:ext cx="10515600" cy="5685691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1.  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(a)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(b)	For </a:t>
            </a:r>
            <a:r>
              <a:rPr lang="en-US" altLang="en-US" b="1" i="1" dirty="0" err="1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 </a:t>
            </a:r>
            <a:r>
              <a:rPr lang="en-US" altLang="en-US" b="1" i="1" dirty="0" smtClean="0">
                <a:sym typeface="Symbol" panose="05050102010706020507" pitchFamily="18" charset="2"/>
              </a:rPr>
              <a:t>true and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 smtClean="0"/>
              <a:t>Allocation</a:t>
            </a:r>
            <a:r>
              <a:rPr lang="en-US" altLang="en-US" b="1" i="1" baseline="-25000" dirty="0" err="1" smtClean="0"/>
              <a:t>i</a:t>
            </a:r>
            <a:endParaRPr lang="en-US" altLang="en-US" b="1" i="1" dirty="0">
              <a:sym typeface="Symbol" panose="05050102010706020507" pitchFamily="18" charset="2"/>
            </a:endParaRPr>
          </a:p>
          <a:p>
            <a:pPr marL="850900" lvl="1" indent="-393700">
              <a:spcBef>
                <a:spcPts val="0"/>
              </a:spcBef>
              <a:buFont typeface="Monotype Sorts" pitchFamily="-84" charset="2"/>
              <a:buNone/>
            </a:pPr>
            <a:endParaRPr lang="en-US" altLang="en-US" sz="1300" dirty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 smtClean="0"/>
              <a:t>2.  Find </a:t>
            </a:r>
            <a:r>
              <a:rPr lang="en-US" altLang="en-US" dirty="0"/>
              <a:t>an index </a:t>
            </a:r>
            <a:r>
              <a:rPr lang="en-US" altLang="en-US" b="1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(a)	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(b)	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smtClean="0">
                <a:sym typeface="Symbol" panose="05050102010706020507" pitchFamily="18" charset="2"/>
              </a:rPr>
              <a:t>Work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</a:t>
            </a:r>
            <a:r>
              <a:rPr lang="en-US" altLang="en-US" dirty="0" smtClean="0">
                <a:sym typeface="Symbol" panose="05050102010706020507" pitchFamily="18" charset="2"/>
              </a:rPr>
              <a:t>4</a:t>
            </a:r>
          </a:p>
          <a:p>
            <a:pPr>
              <a:spcBef>
                <a:spcPts val="0"/>
              </a:spcBef>
              <a:buNone/>
            </a:pPr>
            <a:endParaRPr lang="en-US" altLang="en-US" sz="1300" dirty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dirty="0" smtClean="0"/>
              <a:t>3.</a:t>
            </a:r>
            <a:r>
              <a:rPr lang="en-US" altLang="en-US" b="1" i="1" dirty="0" smtClean="0"/>
              <a:t>  Work</a:t>
            </a:r>
            <a:r>
              <a:rPr lang="en-US" altLang="en-US" b="1" dirty="0" smtClean="0"/>
              <a:t> </a:t>
            </a:r>
            <a:r>
              <a:rPr lang="en-US" altLang="en-US" b="1" dirty="0"/>
              <a:t>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>  </a:t>
            </a:r>
            <a:r>
              <a:rPr lang="en-US" altLang="en-US" b="1" i="1" dirty="0" smtClean="0"/>
              <a:t>Finish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>  </a:t>
            </a:r>
            <a:r>
              <a:rPr lang="en-US" altLang="en-US" dirty="0" smtClean="0"/>
              <a:t>go </a:t>
            </a:r>
            <a:r>
              <a:rPr lang="en-US" altLang="en-US" dirty="0"/>
              <a:t>to step 2</a:t>
            </a:r>
            <a:br>
              <a:rPr lang="en-US" altLang="en-US" dirty="0"/>
            </a:br>
            <a:endParaRPr lang="en-US" altLang="en-US" sz="1300" dirty="0"/>
          </a:p>
          <a:p>
            <a:pPr marL="514350" indent="-514350">
              <a:buAutoNum type="arabicPeriod" startAt="4"/>
            </a:pPr>
            <a:r>
              <a:rPr lang="en-US" altLang="en-US" dirty="0" smtClean="0"/>
              <a:t>If </a:t>
            </a:r>
            <a:r>
              <a:rPr lang="en-US" altLang="en-US" b="1" i="1" dirty="0"/>
              <a:t>Finish[</a:t>
            </a:r>
            <a:r>
              <a:rPr lang="en-US" altLang="en-US" b="1" i="1" dirty="0" err="1"/>
              <a:t>i</a:t>
            </a:r>
            <a:r>
              <a:rPr lang="en-US" altLang="en-US" b="1" i="1" dirty="0"/>
              <a:t>] == false</a:t>
            </a:r>
            <a:r>
              <a:rPr lang="en-US" altLang="en-US" dirty="0"/>
              <a:t>, for some </a:t>
            </a:r>
            <a:r>
              <a:rPr lang="en-US" altLang="en-US" b="1" i="1" dirty="0" err="1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deadlock state. </a:t>
            </a:r>
            <a:r>
              <a:rPr lang="en-US" altLang="en-US" dirty="0" smtClean="0">
                <a:sym typeface="Symbol" panose="05050102010706020507" pitchFamily="18" charset="2"/>
              </a:rPr>
              <a:t>  Moreover</a:t>
            </a:r>
            <a:r>
              <a:rPr lang="en-US" altLang="en-US" dirty="0">
                <a:sym typeface="Symbol" panose="05050102010706020507" pitchFamily="18" charset="2"/>
              </a:rPr>
              <a:t>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</a:t>
            </a:r>
            <a:r>
              <a:rPr lang="en-US" altLang="en-US" dirty="0" smtClean="0">
                <a:sym typeface="Symbol" panose="05050102010706020507" pitchFamily="18" charset="2"/>
              </a:rPr>
              <a:t>deadlocked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Algorithm requires an order of O(mxn</a:t>
            </a:r>
            <a:r>
              <a:rPr lang="en-US" altLang="en-US" baseline="30000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) operations to detect whether the system is in deadlocked state</a:t>
            </a:r>
          </a:p>
          <a:p>
            <a:pPr marL="514350" indent="-514350">
              <a:buAutoNum type="arabicPeriod" startAt="4"/>
            </a:pPr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2982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 of Deadlock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968"/>
            <a:ext cx="10515600" cy="575603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Wingdings" panose="05000000000000000000" pitchFamily="2" charset="2"/>
              <a:buChar char="§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</a:t>
            </a:r>
            <a:r>
              <a:rPr lang="en-US" altLang="en-US" dirty="0" smtClean="0"/>
              <a:t> </a:t>
            </a:r>
            <a:r>
              <a:rPr lang="en-US" altLang="en-US" i="1" u="sng" dirty="0" smtClean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 smtClean="0"/>
              <a:t>A </a:t>
            </a:r>
            <a:r>
              <a:rPr lang="en-US" altLang="en-US" i="1" dirty="0"/>
              <a:t>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 smtClean="0"/>
              <a:t>		P</a:t>
            </a:r>
            <a:r>
              <a:rPr lang="en-US" altLang="en-US" baseline="-25000" dirty="0" smtClean="0"/>
              <a:t>0</a:t>
            </a:r>
            <a:r>
              <a:rPr lang="en-US" altLang="en-US" dirty="0"/>
              <a:t>	    </a:t>
            </a:r>
            <a:r>
              <a:rPr lang="en-US" altLang="en-US" dirty="0" smtClean="0"/>
              <a:t> 0 </a:t>
            </a:r>
            <a:r>
              <a:rPr lang="en-US" altLang="en-US" dirty="0"/>
              <a:t>1 0       </a:t>
            </a:r>
            <a:r>
              <a:rPr lang="en-US" altLang="en-US" dirty="0" smtClean="0"/>
              <a:t> 0 </a:t>
            </a:r>
            <a:r>
              <a:rPr lang="en-US" altLang="en-US" dirty="0"/>
              <a:t>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</a:t>
            </a:r>
            <a:r>
              <a:rPr lang="en-US" altLang="en-US" i="1" dirty="0" smtClean="0"/>
              <a:t>	P</a:t>
            </a:r>
            <a:r>
              <a:rPr lang="en-US" altLang="en-US" baseline="-25000" dirty="0" smtClean="0"/>
              <a:t>1</a:t>
            </a:r>
            <a:r>
              <a:rPr lang="en-US" altLang="en-US" dirty="0"/>
              <a:t>	  </a:t>
            </a:r>
            <a:r>
              <a:rPr lang="en-US" altLang="en-US" dirty="0" smtClean="0"/>
              <a:t>2 </a:t>
            </a:r>
            <a:r>
              <a:rPr lang="en-US" altLang="en-US" dirty="0"/>
              <a:t>0 0 	  </a:t>
            </a:r>
            <a:r>
              <a:rPr lang="en-US" altLang="en-US" dirty="0" smtClean="0"/>
              <a:t> 2 </a:t>
            </a:r>
            <a:r>
              <a:rPr lang="en-US" altLang="en-US" dirty="0"/>
              <a:t>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</a:t>
            </a:r>
            <a:r>
              <a:rPr lang="en-US" altLang="en-US" i="1" dirty="0" smtClean="0"/>
              <a:t>	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    3 </a:t>
            </a:r>
            <a:r>
              <a:rPr lang="en-US" altLang="en-US" dirty="0"/>
              <a:t>0 3      </a:t>
            </a:r>
            <a:r>
              <a:rPr lang="en-US" altLang="en-US" dirty="0" smtClean="0"/>
              <a:t>   0 </a:t>
            </a:r>
            <a:r>
              <a:rPr lang="en-US" altLang="en-US" dirty="0"/>
              <a:t>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</a:t>
            </a:r>
            <a:r>
              <a:rPr lang="en-US" altLang="en-US" i="1" dirty="0" smtClean="0"/>
              <a:t>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 smtClean="0"/>
              <a:t>  2 </a:t>
            </a:r>
            <a:r>
              <a:rPr lang="en-US" altLang="en-US" dirty="0"/>
              <a:t>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</a:t>
            </a:r>
            <a:r>
              <a:rPr lang="en-US" altLang="en-US" dirty="0" smtClean="0"/>
              <a:t>	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baseline="-25000" dirty="0"/>
              <a:t>	</a:t>
            </a:r>
            <a:r>
              <a:rPr lang="en-US" altLang="en-US" dirty="0" smtClean="0"/>
              <a:t>  0 </a:t>
            </a:r>
            <a:r>
              <a:rPr lang="en-US" altLang="en-US" dirty="0"/>
              <a:t>0 2 	   </a:t>
            </a:r>
            <a:r>
              <a:rPr lang="en-US" altLang="en-US" dirty="0" smtClean="0"/>
              <a:t> 0 </a:t>
            </a:r>
            <a:r>
              <a:rPr lang="en-US" altLang="en-US" dirty="0"/>
              <a:t>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</a:t>
            </a:r>
            <a:r>
              <a:rPr lang="en-US" altLang="en-US" b="1" i="1" dirty="0" err="1"/>
              <a:t>i</a:t>
            </a:r>
            <a:r>
              <a:rPr lang="en-US" altLang="en-US" b="1" i="1" dirty="0"/>
              <a:t>] = true </a:t>
            </a:r>
            <a:r>
              <a:rPr lang="en-US" altLang="en-US" dirty="0"/>
              <a:t>for all </a:t>
            </a:r>
            <a:r>
              <a:rPr lang="en-US" altLang="en-US" b="1" i="1" dirty="0" err="1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25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 of Deadlock Detection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968"/>
            <a:ext cx="10515600" cy="575603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buFont typeface="Wingdings" panose="05000000000000000000" pitchFamily="2" charset="2"/>
              <a:buChar char="§"/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41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When to Apply Deadlock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When, and how often, to invoke depends on:</a:t>
            </a:r>
          </a:p>
          <a:p>
            <a:pPr lvl="1"/>
            <a:r>
              <a:rPr lang="en-US" altLang="en-US" sz="2800" dirty="0"/>
              <a:t>How often a deadlock is likely to occur?</a:t>
            </a:r>
          </a:p>
          <a:p>
            <a:pPr lvl="1"/>
            <a:r>
              <a:rPr lang="en-US" altLang="en-US" sz="2800" dirty="0"/>
              <a:t>How many processes will need to be rolled back?</a:t>
            </a:r>
          </a:p>
          <a:p>
            <a:pPr lvl="2"/>
            <a:r>
              <a:rPr lang="en-US" altLang="en-US" sz="2800" dirty="0"/>
              <a:t>one for each disjoint cycle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sz="3200" dirty="0"/>
              <a:t>“</a:t>
            </a:r>
            <a:r>
              <a:rPr lang="en-US" altLang="ja-JP" sz="3200" dirty="0"/>
              <a:t>caused</a:t>
            </a:r>
            <a:r>
              <a:rPr lang="ja-JP" altLang="en-US" sz="3200" dirty="0"/>
              <a:t>”</a:t>
            </a:r>
            <a:r>
              <a:rPr lang="en-US" altLang="ja-JP" sz="3200" dirty="0"/>
              <a:t> the deadlock.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76983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Deadlock Recovery: 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Abort all deadlocked </a:t>
            </a:r>
            <a:r>
              <a:rPr lang="en-US" altLang="en-US" sz="3200" dirty="0" smtClean="0"/>
              <a:t>processes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Abort one process at a time until the deadlock cycle is </a:t>
            </a:r>
            <a:r>
              <a:rPr lang="en-US" altLang="en-US" sz="3200" dirty="0" smtClean="0"/>
              <a:t>eliminated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If one at a time, in </a:t>
            </a:r>
            <a:r>
              <a:rPr lang="en-US" altLang="en-US" sz="3200" dirty="0"/>
              <a:t>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800" dirty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800" dirty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800" dirty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800" dirty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800" dirty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800" dirty="0"/>
              <a:t>Is process interactive or batch?</a:t>
            </a:r>
          </a:p>
        </p:txBody>
      </p:sp>
    </p:spTree>
    <p:extLst>
      <p:ext uri="{BB962C8B-B14F-4D97-AF65-F5344CB8AC3E}">
        <p14:creationId xmlns:p14="http://schemas.microsoft.com/office/powerpoint/2010/main" val="1237551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Deadlock Recovery: Rollback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Selecting a victim – minimize cost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Rollback – return to some safe state where a resource is released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Starvation – the same process may always be picked as victim, can include number of rollback in cost factor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513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Deadlock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862"/>
            <a:ext cx="10515600" cy="5709138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transaction(Account from, Account to, double amount)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lock1, lock2;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lock1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get_lock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lock2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get_lock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(to);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acquire(lock1);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acquire(lock2);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withdraw(from, amount);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deposit(to, amount);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release(lock2);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release(lock1);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Transactions 1 &amp; 2 execute concurrently.  Transaction 1 transfers $25 from account A to account B, and Transaction 2 transfers $50 from account B to account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Can deadlock occur?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231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2321"/>
          </a:xfrm>
        </p:spPr>
        <p:txBody>
          <a:bodyPr/>
          <a:lstStyle/>
          <a:p>
            <a:r>
              <a:rPr lang="en-US" dirty="0" smtClean="0"/>
              <a:t>Deadlock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320"/>
            <a:ext cx="10515600" cy="549983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Deadlock can arise if 4 conditions hold simultaneously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Mutual exclusion – only one process at a time can use a resource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Hold and wait – a process holding at least one resource is waiting to acquire additional resources held by other processes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No preemption – a resource can be released only voluntarily by the process holding it, after that process has completed its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Circular wait – there exists a set of waiting processes </a:t>
            </a:r>
            <a:r>
              <a:rPr lang="en-US" altLang="en-US" sz="3000" dirty="0"/>
              <a:t>{</a:t>
            </a:r>
            <a:r>
              <a:rPr lang="en-US" altLang="en-US" sz="3000" i="1" dirty="0"/>
              <a:t>P</a:t>
            </a:r>
            <a:r>
              <a:rPr lang="en-US" altLang="en-US" sz="3000" baseline="-25000" dirty="0"/>
              <a:t>0</a:t>
            </a:r>
            <a:r>
              <a:rPr lang="en-US" altLang="en-US" sz="3000" dirty="0"/>
              <a:t>, </a:t>
            </a:r>
            <a:r>
              <a:rPr lang="en-US" altLang="en-US" sz="3000" i="1" dirty="0"/>
              <a:t>P</a:t>
            </a:r>
            <a:r>
              <a:rPr lang="en-US" altLang="en-US" sz="3000" baseline="-25000" dirty="0"/>
              <a:t>1</a:t>
            </a:r>
            <a:r>
              <a:rPr lang="en-US" altLang="en-US" sz="3000" dirty="0"/>
              <a:t>, …, </a:t>
            </a:r>
            <a:r>
              <a:rPr lang="en-US" altLang="en-US" sz="3000" i="1" dirty="0" err="1"/>
              <a:t>P</a:t>
            </a:r>
            <a:r>
              <a:rPr lang="en-US" altLang="en-US" sz="3000" baseline="-25000" dirty="0" err="1"/>
              <a:t>n</a:t>
            </a:r>
            <a:r>
              <a:rPr lang="en-US" altLang="en-US" sz="3000" dirty="0"/>
              <a:t>}</a:t>
            </a:r>
            <a:r>
              <a:rPr lang="en-US" sz="3000" dirty="0" smtClean="0"/>
              <a:t> such that </a:t>
            </a:r>
            <a:r>
              <a:rPr lang="en-US" altLang="en-US" sz="3000" i="1" dirty="0"/>
              <a:t>P</a:t>
            </a:r>
            <a:r>
              <a:rPr lang="en-US" altLang="en-US" sz="3000" baseline="-25000" dirty="0"/>
              <a:t>0 </a:t>
            </a:r>
            <a:r>
              <a:rPr lang="en-US" altLang="en-US" sz="3000" dirty="0"/>
              <a:t>is waiting for a resource that is held by </a:t>
            </a:r>
            <a:r>
              <a:rPr lang="en-US" altLang="en-US" sz="3000" i="1" dirty="0"/>
              <a:t>P</a:t>
            </a:r>
            <a:r>
              <a:rPr lang="en-US" altLang="en-US" sz="3000" baseline="-25000" dirty="0"/>
              <a:t>1</a:t>
            </a:r>
            <a:r>
              <a:rPr lang="en-US" altLang="en-US" sz="3000" dirty="0"/>
              <a:t>, </a:t>
            </a:r>
            <a:r>
              <a:rPr lang="en-US" altLang="en-US" sz="3000" i="1" dirty="0"/>
              <a:t>P</a:t>
            </a:r>
            <a:r>
              <a:rPr lang="en-US" altLang="en-US" sz="3000" baseline="-25000" dirty="0"/>
              <a:t>1</a:t>
            </a:r>
            <a:r>
              <a:rPr lang="en-US" altLang="en-US" sz="3000" dirty="0"/>
              <a:t> is waiting for a resource that is held by </a:t>
            </a:r>
            <a:r>
              <a:rPr lang="en-US" altLang="en-US" sz="3000" i="1" dirty="0"/>
              <a:t>P</a:t>
            </a:r>
            <a:r>
              <a:rPr lang="en-US" altLang="en-US" sz="3000" baseline="-25000" dirty="0"/>
              <a:t>2</a:t>
            </a:r>
            <a:r>
              <a:rPr lang="en-US" altLang="en-US" sz="3000" dirty="0"/>
              <a:t>, …, </a:t>
            </a:r>
            <a:r>
              <a:rPr lang="en-US" altLang="en-US" sz="3000" i="1" dirty="0" err="1"/>
              <a:t>P</a:t>
            </a:r>
            <a:r>
              <a:rPr lang="en-US" altLang="en-US" sz="3000" i="1" baseline="-25000" dirty="0" err="1"/>
              <a:t>n</a:t>
            </a:r>
            <a:r>
              <a:rPr lang="en-US" altLang="en-US" sz="3000" baseline="-25000" dirty="0"/>
              <a:t>–1</a:t>
            </a:r>
            <a:r>
              <a:rPr lang="en-US" altLang="en-US" sz="3000" dirty="0"/>
              <a:t> is waiting for a resource that is held by </a:t>
            </a:r>
            <a:r>
              <a:rPr lang="en-US" altLang="en-US" sz="3000" i="1" dirty="0" err="1"/>
              <a:t>P</a:t>
            </a:r>
            <a:r>
              <a:rPr lang="en-US" altLang="en-US" sz="3000" baseline="-25000" dirty="0" err="1"/>
              <a:t>n</a:t>
            </a:r>
            <a:r>
              <a:rPr lang="en-US" altLang="en-US" sz="3000" dirty="0"/>
              <a:t>, and </a:t>
            </a:r>
            <a:r>
              <a:rPr lang="en-US" altLang="en-US" sz="3000" i="1" dirty="0" err="1"/>
              <a:t>P</a:t>
            </a:r>
            <a:r>
              <a:rPr lang="en-US" altLang="en-US" sz="3000" baseline="-25000" dirty="0" err="1"/>
              <a:t>n</a:t>
            </a:r>
            <a:r>
              <a:rPr lang="en-US" altLang="en-US" sz="3000" dirty="0"/>
              <a:t> is waiting for a resource that is held by </a:t>
            </a:r>
            <a:r>
              <a:rPr lang="en-US" altLang="en-US" sz="3000" i="1" dirty="0"/>
              <a:t>P</a:t>
            </a:r>
            <a:r>
              <a:rPr lang="en-US" altLang="en-US" sz="3000" baseline="-25000" dirty="0"/>
              <a:t>0</a:t>
            </a:r>
            <a:r>
              <a:rPr lang="en-US" altLang="en-US" sz="3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1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554"/>
            <a:ext cx="10515600" cy="53574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 set of vertices V and a set of edges 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V is partitioned into two types:</a:t>
            </a:r>
          </a:p>
          <a:p>
            <a:pPr lvl="1"/>
            <a:r>
              <a:rPr lang="en-US" altLang="en-US" sz="2800" i="1" dirty="0"/>
              <a:t>P</a:t>
            </a:r>
            <a:r>
              <a:rPr lang="en-US" altLang="en-US" sz="2800" dirty="0"/>
              <a:t> = {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…,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}, the set consisting of all the processes in the </a:t>
            </a:r>
            <a:r>
              <a:rPr lang="en-US" altLang="en-US" sz="2800" dirty="0" smtClean="0"/>
              <a:t>system</a:t>
            </a:r>
          </a:p>
          <a:p>
            <a:pPr lvl="1"/>
            <a:r>
              <a:rPr lang="en-US" altLang="en-US" sz="2800" i="1" dirty="0" smtClean="0"/>
              <a:t>R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{</a:t>
            </a:r>
            <a:r>
              <a:rPr lang="en-US" altLang="en-US" sz="2800" i="1" dirty="0"/>
              <a:t>R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R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R</a:t>
            </a:r>
            <a:r>
              <a:rPr lang="en-US" altLang="en-US" sz="2800" i="1" baseline="-25000" dirty="0"/>
              <a:t>m</a:t>
            </a:r>
            <a:r>
              <a:rPr lang="en-US" altLang="en-US" sz="2800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request edge – directed edge </a:t>
            </a:r>
            <a:r>
              <a:rPr lang="en-US" altLang="en-US" sz="3200" i="1" dirty="0"/>
              <a:t>P</a:t>
            </a:r>
            <a:r>
              <a:rPr lang="en-US" altLang="en-US" sz="3200" i="1" baseline="-25000" dirty="0"/>
              <a:t>i </a:t>
            </a:r>
            <a:r>
              <a:rPr lang="en-US" altLang="en-US" sz="3200" dirty="0">
                <a:sym typeface="Symbol" panose="05050102010706020507" pitchFamily="18" charset="2"/>
              </a:rPr>
              <a:t> </a:t>
            </a:r>
            <a:r>
              <a:rPr lang="en-US" altLang="en-US" sz="3200" i="1" dirty="0" err="1" smtClean="0">
                <a:sym typeface="Symbol" panose="05050102010706020507" pitchFamily="18" charset="2"/>
              </a:rPr>
              <a:t>R</a:t>
            </a:r>
            <a:r>
              <a:rPr lang="en-US" altLang="en-US" sz="3200" i="1" baseline="-25000" dirty="0" err="1" smtClean="0">
                <a:sym typeface="Symbol" panose="05050102010706020507" pitchFamily="18" charset="2"/>
              </a:rPr>
              <a:t>j</a:t>
            </a:r>
            <a:endParaRPr lang="en-US" altLang="en-US" sz="3200" i="1" baseline="-25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>
                <a:sym typeface="Symbol" panose="05050102010706020507" pitchFamily="18" charset="2"/>
              </a:rPr>
              <a:t>assignment edge </a:t>
            </a:r>
            <a:r>
              <a:rPr lang="en-US" altLang="en-US" sz="3200" dirty="0"/>
              <a:t>– directed edge </a:t>
            </a:r>
            <a:r>
              <a:rPr lang="en-US" altLang="en-US" sz="3200" i="1" dirty="0" err="1"/>
              <a:t>R</a:t>
            </a:r>
            <a:r>
              <a:rPr lang="en-US" altLang="en-US" sz="3200" i="1" baseline="-25000" dirty="0" err="1"/>
              <a:t>j</a:t>
            </a:r>
            <a:r>
              <a:rPr lang="en-US" altLang="en-US" sz="3200" i="1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 </a:t>
            </a:r>
            <a:r>
              <a:rPr lang="en-US" altLang="en-US" sz="3200" i="1" dirty="0">
                <a:sym typeface="Symbol" panose="05050102010706020507" pitchFamily="18" charset="2"/>
              </a:rPr>
              <a:t>P</a:t>
            </a:r>
            <a:r>
              <a:rPr lang="en-US" altLang="en-US" sz="3200" i="1" baseline="-25000" dirty="0">
                <a:sym typeface="Symbol" panose="05050102010706020507" pitchFamily="18" charset="2"/>
              </a:rPr>
              <a:t>i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7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Resource Allocation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Process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Resource Type with 4 instances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3200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i="1" dirty="0" smtClean="0"/>
              <a:t>P</a:t>
            </a:r>
            <a:r>
              <a:rPr lang="en-US" altLang="en-US" sz="3200" i="1" baseline="-25000" dirty="0" smtClean="0"/>
              <a:t>i</a:t>
            </a:r>
            <a:r>
              <a:rPr lang="en-US" altLang="en-US" sz="3200" i="1" dirty="0" smtClean="0"/>
              <a:t> </a:t>
            </a:r>
            <a:r>
              <a:rPr lang="en-US" altLang="en-US" sz="3200" dirty="0"/>
              <a:t>requests </a:t>
            </a:r>
            <a:r>
              <a:rPr lang="en-US" altLang="en-US" sz="3200" dirty="0" smtClean="0"/>
              <a:t>instance </a:t>
            </a:r>
            <a:r>
              <a:rPr lang="en-US" altLang="en-US" sz="3200" dirty="0"/>
              <a:t>of </a:t>
            </a:r>
            <a:r>
              <a:rPr lang="en-US" altLang="en-US" sz="3200" i="1" dirty="0" err="1"/>
              <a:t>R</a:t>
            </a:r>
            <a:r>
              <a:rPr lang="en-US" altLang="en-US" sz="3200" i="1" baseline="-25000" dirty="0" err="1"/>
              <a:t>j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sz="3200" dirty="0" smtClean="0"/>
          </a:p>
          <a:p>
            <a:pPr marL="0" indent="0">
              <a:buNone/>
            </a:pPr>
            <a:r>
              <a:rPr lang="en-US" altLang="en-US" sz="3200" i="1" dirty="0" smtClean="0"/>
              <a:t>                                                                      </a:t>
            </a:r>
            <a:r>
              <a:rPr lang="en-US" altLang="en-US" sz="2400" i="1" dirty="0" err="1" smtClean="0"/>
              <a:t>R</a:t>
            </a:r>
            <a:r>
              <a:rPr lang="en-US" altLang="en-US" sz="2400" i="1" baseline="-25000" dirty="0" err="1" smtClean="0"/>
              <a:t>j</a:t>
            </a:r>
            <a:endParaRPr lang="en-US" altLang="en-US" sz="2400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i="1" dirty="0" smtClean="0"/>
              <a:t>P</a:t>
            </a:r>
            <a:r>
              <a:rPr lang="en-US" altLang="en-US" sz="3200" i="1" baseline="-25000" dirty="0" smtClean="0"/>
              <a:t>i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is holding an instance </a:t>
            </a:r>
            <a:r>
              <a:rPr lang="en-US" altLang="en-US" sz="3200" dirty="0" smtClean="0"/>
              <a:t>of </a:t>
            </a:r>
            <a:r>
              <a:rPr lang="en-US" altLang="en-US" sz="3200" i="1" dirty="0" err="1"/>
              <a:t>R</a:t>
            </a:r>
            <a:r>
              <a:rPr lang="en-US" altLang="en-US" sz="3200" i="1" baseline="-25000" dirty="0" err="1"/>
              <a:t>j</a:t>
            </a:r>
            <a:endParaRPr lang="en-US" altLang="en-US" sz="3200" i="1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 marL="0" indent="0">
              <a:buNone/>
            </a:pPr>
            <a:r>
              <a:rPr lang="en-US" altLang="en-US" sz="3200" i="1" dirty="0" smtClean="0"/>
              <a:t>                                                                                     </a:t>
            </a:r>
            <a:r>
              <a:rPr lang="en-US" altLang="en-US" sz="2400" i="1" dirty="0" err="1" smtClean="0"/>
              <a:t>R</a:t>
            </a:r>
            <a:r>
              <a:rPr lang="en-US" altLang="en-US" sz="2400" i="1" baseline="-25000" dirty="0" err="1" smtClean="0"/>
              <a:t>j</a:t>
            </a:r>
            <a:endParaRPr lang="en-US" altLang="en-US" sz="2400" i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829782" y="1275873"/>
            <a:ext cx="904875" cy="91196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585805" y="2394346"/>
            <a:ext cx="916964" cy="911562"/>
            <a:chOff x="2666" y="1966"/>
            <a:chExt cx="276" cy="264"/>
          </a:xfrm>
          <a:solidFill>
            <a:srgbClr val="CCECFF"/>
          </a:solidFill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7141585" y="3639237"/>
            <a:ext cx="722368" cy="760107"/>
            <a:chOff x="2666" y="1966"/>
            <a:chExt cx="276" cy="264"/>
          </a:xfrm>
          <a:solidFill>
            <a:srgbClr val="CCECFF"/>
          </a:solidFill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5505256" y="3603549"/>
            <a:ext cx="824279" cy="83148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i="1" dirty="0">
                <a:latin typeface="Helvetica" panose="020B0604020202020204" pitchFamily="34" charset="0"/>
              </a:rPr>
              <a:t>P</a:t>
            </a:r>
            <a:r>
              <a:rPr lang="en-US" altLang="en-US" i="1" baseline="-25000" dirty="0">
                <a:latin typeface="Helvetica" panose="020B0604020202020204" pitchFamily="34" charset="0"/>
              </a:rPr>
              <a:t>i</a:t>
            </a:r>
            <a:endParaRPr lang="en-US" altLang="en-US" i="1" dirty="0">
              <a:latin typeface="Helvetica" panose="020B0604020202020204" pitchFamily="34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867829" y="5255671"/>
            <a:ext cx="851266" cy="787591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i="1" dirty="0">
                <a:latin typeface="Helvetica" panose="020B0604020202020204" pitchFamily="34" charset="0"/>
              </a:rPr>
              <a:t>P</a:t>
            </a:r>
            <a:r>
              <a:rPr lang="en-US" altLang="en-US" i="1" baseline="-25000" dirty="0">
                <a:latin typeface="Helvetica" panose="020B0604020202020204" pitchFamily="34" charset="0"/>
              </a:rPr>
              <a:t>i</a:t>
            </a:r>
            <a:endParaRPr lang="en-US" altLang="en-US" dirty="0">
              <a:latin typeface="Helvetica" panose="020B0604020202020204" pitchFamily="34" charset="0"/>
            </a:endParaRP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8468701" y="5255671"/>
            <a:ext cx="862867" cy="789720"/>
            <a:chOff x="2666" y="1966"/>
            <a:chExt cx="276" cy="264"/>
          </a:xfrm>
          <a:solidFill>
            <a:srgbClr val="CCECFF"/>
          </a:solidFill>
        </p:grpSpPr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cxnSp>
        <p:nvCxnSpPr>
          <p:cNvPr id="29" name="Straight Arrow Connector 28"/>
          <p:cNvCxnSpPr>
            <a:stCxn id="17" idx="6"/>
            <a:endCxn id="12" idx="1"/>
          </p:cNvCxnSpPr>
          <p:nvPr/>
        </p:nvCxnSpPr>
        <p:spPr>
          <a:xfrm flipV="1">
            <a:off x="6329535" y="4019291"/>
            <a:ext cx="8120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61262" y="5505451"/>
            <a:ext cx="1041918" cy="24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 of Resource Allocation Graph</a:t>
            </a:r>
            <a:endParaRPr lang="en-US" dirty="0"/>
          </a:p>
        </p:txBody>
      </p:sp>
      <p:pic>
        <p:nvPicPr>
          <p:cNvPr id="4" name="Picture 103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4220308" y="1225042"/>
            <a:ext cx="3751384" cy="555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9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Resource Allocation Graph with a Deadlock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61" y="1203006"/>
            <a:ext cx="3821723" cy="563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42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1995</Words>
  <Application>Microsoft Office PowerPoint</Application>
  <PresentationFormat>Widescreen</PresentationFormat>
  <Paragraphs>293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Monotype Sorts</vt:lpstr>
      <vt:lpstr>MS PGothic</vt:lpstr>
      <vt:lpstr>MS PGothic</vt:lpstr>
      <vt:lpstr>Arial</vt:lpstr>
      <vt:lpstr>Calibri</vt:lpstr>
      <vt:lpstr>Calibri Light</vt:lpstr>
      <vt:lpstr>Courier New</vt:lpstr>
      <vt:lpstr>Helvetica</vt:lpstr>
      <vt:lpstr>Symbol</vt:lpstr>
      <vt:lpstr>Verdana</vt:lpstr>
      <vt:lpstr>Webdings</vt:lpstr>
      <vt:lpstr>Wingdings</vt:lpstr>
      <vt:lpstr>Office Theme</vt:lpstr>
      <vt:lpstr>CECS 326 Operating Systems</vt:lpstr>
      <vt:lpstr>System Model</vt:lpstr>
      <vt:lpstr>Example of a Deadlock</vt:lpstr>
      <vt:lpstr>Deadlock Example</vt:lpstr>
      <vt:lpstr>Deadlock Characterization</vt:lpstr>
      <vt:lpstr>Resource Allocation Graph</vt:lpstr>
      <vt:lpstr>Resource Allocation Graph</vt:lpstr>
      <vt:lpstr>Example of Resource Allocation Graph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Avoidance</vt:lpstr>
      <vt:lpstr>Deadlock Avoidance – Safe State</vt:lpstr>
      <vt:lpstr>Basic Facts</vt:lpstr>
      <vt:lpstr>Avoidance Algorithms</vt:lpstr>
      <vt:lpstr>Resource-Allocation Graph Algorithm</vt:lpstr>
      <vt:lpstr>Resource-Allocation Graph Algorithm</vt:lpstr>
      <vt:lpstr>Banker’s Algorithm</vt:lpstr>
      <vt:lpstr>Data Structures for the Banker’s Algorithm</vt:lpstr>
      <vt:lpstr>Safety Checking</vt:lpstr>
      <vt:lpstr>Resource-Request for Process Pi</vt:lpstr>
      <vt:lpstr>Example of Banker’s Algorithm</vt:lpstr>
      <vt:lpstr>Example of Banker’s Algorithm (cont.)</vt:lpstr>
      <vt:lpstr>Example of Banker’s Algorithm (cont.)</vt:lpstr>
      <vt:lpstr>Deadlock Detection</vt:lpstr>
      <vt:lpstr>System with Single Instance of Every Resource Type</vt:lpstr>
      <vt:lpstr>Resource Allocation Graph vs. Wait-for Graph</vt:lpstr>
      <vt:lpstr>System with Multiple Instances of a Resource Type</vt:lpstr>
      <vt:lpstr>Deadlock Detection Algorithm</vt:lpstr>
      <vt:lpstr>Example of Deadlock Detection Algorithm</vt:lpstr>
      <vt:lpstr>Example of Deadlock Detection (cont.)</vt:lpstr>
      <vt:lpstr>When to Apply Deadlock Detection</vt:lpstr>
      <vt:lpstr>Deadlock Recovery: Process Termination</vt:lpstr>
      <vt:lpstr>Deadlock Recovery: Rollback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CECS 326</dc:title>
  <dc:creator>Dr. Shui Lam</dc:creator>
  <cp:lastModifiedBy>Dr. Shui Lam</cp:lastModifiedBy>
  <cp:revision>126</cp:revision>
  <dcterms:created xsi:type="dcterms:W3CDTF">2017-01-24T06:41:16Z</dcterms:created>
  <dcterms:modified xsi:type="dcterms:W3CDTF">2017-04-27T18:44:49Z</dcterms:modified>
</cp:coreProperties>
</file>