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2" r:id="rId3"/>
    <p:sldId id="294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5" r:id="rId24"/>
    <p:sldId id="308" r:id="rId25"/>
    <p:sldId id="309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89" autoAdjust="0"/>
    <p:restoredTop sz="94394" autoAdjust="0"/>
  </p:normalViewPr>
  <p:slideViewPr>
    <p:cSldViewPr snapToGrid="0">
      <p:cViewPr varScale="1">
        <p:scale>
          <a:sx n="69" d="100"/>
          <a:sy n="69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9ABCD-8E15-4DD2-A7D4-947F52ED827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E150E-5BE2-4EA5-9564-E4D02E82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9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150E-5BE2-4EA5-9564-E4D02E828E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2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8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1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4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6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0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9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4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8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1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9076C-3D55-4052-8204-498B1F2D35B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5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JPG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JPG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CECS </a:t>
            </a:r>
            <a:r>
              <a:rPr lang="en-US" dirty="0"/>
              <a:t>326</a:t>
            </a:r>
            <a:br>
              <a:rPr lang="en-US" dirty="0"/>
            </a:br>
            <a:r>
              <a:rPr lang="en-US" dirty="0"/>
              <a:t>Operating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354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CPU Scheduling</a:t>
            </a:r>
          </a:p>
          <a:p>
            <a:r>
              <a:rPr lang="en-US" sz="2200" dirty="0" smtClean="0"/>
              <a:t>(Chapter 6, Operating system Concepts by </a:t>
            </a:r>
            <a:r>
              <a:rPr lang="en-US" sz="2200" dirty="0" err="1" smtClean="0"/>
              <a:t>Silberschatz</a:t>
            </a:r>
            <a:r>
              <a:rPr lang="en-US" sz="2200" dirty="0" smtClean="0"/>
              <a:t>, Galvin and Gagne)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0454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Determining Length of Next CPU Burst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8862"/>
            <a:ext cx="10515600" cy="55332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Can only estimate – should be similar to the previous one – then pick process with shortest predicted next CPU burst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Can be done by using the length of previous CPU bursts using exponential averaging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Commonly, </a:t>
            </a:r>
            <a:r>
              <a:rPr lang="en-US" altLang="en-US" dirty="0">
                <a:latin typeface="Lucida Grande" pitchFamily="-84" charset="0"/>
              </a:rPr>
              <a:t>α </a:t>
            </a:r>
            <a:r>
              <a:rPr lang="en-US" altLang="en-US" dirty="0"/>
              <a:t>set to </a:t>
            </a:r>
            <a:r>
              <a:rPr lang="en-US" altLang="en-US" dirty="0" smtClean="0"/>
              <a:t>½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preemptive version is called shortest-remaining-time-first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459359"/>
              </p:ext>
            </p:extLst>
          </p:nvPr>
        </p:nvGraphicFramePr>
        <p:xfrm>
          <a:off x="1979613" y="3103563"/>
          <a:ext cx="7336259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6400800" imgH="1778000" progId="Equation.3">
                  <p:embed/>
                </p:oleObj>
              </mc:Choice>
              <mc:Fallback>
                <p:oleObj name="Equation" r:id="rId3" imgW="64008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103563"/>
                        <a:ext cx="7336259" cy="207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22" y="4779818"/>
            <a:ext cx="3561249" cy="40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Prediction of the Length of the Next CPU Burst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8862"/>
                <a:ext cx="10515600" cy="5439507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800" dirty="0" smtClean="0"/>
                  <a:t>Prediction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)   10     8      6     6     5     9     11     12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Actual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              6      4      6      4     13    13    13    13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8862"/>
                <a:ext cx="10515600" cy="5439507"/>
              </a:xfrm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941889"/>
              </p:ext>
            </p:extLst>
          </p:nvPr>
        </p:nvGraphicFramePr>
        <p:xfrm>
          <a:off x="6045200" y="3300413"/>
          <a:ext cx="101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4" imgW="101520" imgH="253800" progId="Equation.3">
                  <p:embed/>
                </p:oleObj>
              </mc:Choice>
              <mc:Fallback>
                <p:oleObj name="Equation" r:id="rId4" imgW="10152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45200" y="3300413"/>
                        <a:ext cx="101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52" y="1148863"/>
            <a:ext cx="5989169" cy="416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Exponential 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575"/>
            <a:ext cx="10515600" cy="50357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 =0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</a:t>
            </a:r>
            <a:r>
              <a:rPr lang="en-US" altLang="en-US" baseline="-25000" dirty="0">
                <a:sym typeface="Symbol" panose="05050102010706020507" pitchFamily="18" charset="2"/>
              </a:rPr>
              <a:t>n+1</a:t>
            </a:r>
            <a:r>
              <a:rPr lang="en-US" altLang="en-US" dirty="0">
                <a:sym typeface="Symbol" panose="05050102010706020507" pitchFamily="18" charset="2"/>
              </a:rPr>
              <a:t> = </a:t>
            </a:r>
            <a:r>
              <a:rPr lang="en-US" altLang="en-US" baseline="-25000" dirty="0">
                <a:sym typeface="Symbol" panose="05050102010706020507" pitchFamily="18" charset="2"/>
              </a:rPr>
              <a:t>n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Recent history does not 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 =1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 </a:t>
            </a:r>
            <a:r>
              <a:rPr lang="en-US" altLang="en-US" baseline="-25000" dirty="0">
                <a:sym typeface="Symbol" panose="05050102010706020507" pitchFamily="18" charset="2"/>
              </a:rPr>
              <a:t>n+1</a:t>
            </a:r>
            <a:r>
              <a:rPr lang="en-US" altLang="en-US" dirty="0">
                <a:sym typeface="Symbol" panose="05050102010706020507" pitchFamily="18" charset="2"/>
              </a:rPr>
              <a:t> =  </a:t>
            </a:r>
            <a:r>
              <a:rPr lang="en-US" altLang="en-US" i="1" dirty="0" err="1" smtClean="0">
                <a:sym typeface="Symbol" panose="05050102010706020507" pitchFamily="18" charset="2"/>
              </a:rPr>
              <a:t>t</a:t>
            </a:r>
            <a:r>
              <a:rPr lang="en-US" altLang="en-US" baseline="-25000" dirty="0" err="1" smtClean="0">
                <a:sym typeface="Symbol" panose="05050102010706020507" pitchFamily="18" charset="2"/>
              </a:rPr>
              <a:t>n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i="1" dirty="0" err="1" smtClean="0">
                <a:sym typeface="Symbol" panose="05050102010706020507" pitchFamily="18" charset="2"/>
              </a:rPr>
              <a:t>t</a:t>
            </a:r>
            <a:r>
              <a:rPr lang="en-US" altLang="en-US" baseline="-25000" dirty="0" err="1" smtClean="0">
                <a:sym typeface="Symbol" panose="05050102010706020507" pitchFamily="18" charset="2"/>
              </a:rPr>
              <a:t>n</a:t>
            </a:r>
            <a:endParaRPr lang="en-US" altLang="en-US" baseline="-25000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Only the actual last CPU burst counts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If we expand the formula, we get:</a:t>
            </a:r>
          </a:p>
          <a:p>
            <a:pPr lvl="2">
              <a:buNone/>
            </a:pPr>
            <a:r>
              <a:rPr lang="en-US" altLang="en-US" dirty="0">
                <a:sym typeface="Symbol" panose="05050102010706020507" pitchFamily="18" charset="2"/>
              </a:rPr>
              <a:t></a:t>
            </a:r>
            <a:r>
              <a:rPr lang="en-US" altLang="en-US" i="1" baseline="-25000" dirty="0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+1</a:t>
            </a:r>
            <a:r>
              <a:rPr lang="en-US" altLang="en-US" dirty="0">
                <a:sym typeface="Symbol" panose="05050102010706020507" pitchFamily="18" charset="2"/>
              </a:rPr>
              <a:t> =  </a:t>
            </a:r>
            <a:r>
              <a:rPr lang="en-US" altLang="en-US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+(1</a:t>
            </a:r>
            <a:r>
              <a:rPr lang="en-US" altLang="en-US" i="1" dirty="0">
                <a:sym typeface="Symbol" panose="05050102010706020507" pitchFamily="18" charset="2"/>
              </a:rPr>
              <a:t> -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i="1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-1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+ …</a:t>
            </a:r>
          </a:p>
          <a:p>
            <a:pPr lvl="2"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+(</a:t>
            </a:r>
            <a:r>
              <a:rPr lang="en-US" altLang="en-US" dirty="0">
                <a:sym typeface="Symbol" panose="05050102010706020507" pitchFamily="18" charset="2"/>
              </a:rPr>
              <a:t>1 -  </a:t>
            </a:r>
            <a:r>
              <a:rPr lang="en-US" altLang="en-US" i="1" dirty="0">
                <a:sym typeface="Symbol" panose="05050102010706020507" pitchFamily="18" charset="2"/>
              </a:rPr>
              <a:t>)</a:t>
            </a:r>
            <a:r>
              <a:rPr lang="en-US" altLang="en-US" i="1" baseline="30000" dirty="0">
                <a:sym typeface="Symbol" panose="05050102010706020507" pitchFamily="18" charset="2"/>
              </a:rPr>
              <a:t>j</a:t>
            </a:r>
            <a:r>
              <a:rPr lang="en-US" altLang="en-US" baseline="30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-</a:t>
            </a:r>
            <a:r>
              <a:rPr lang="en-US" altLang="en-US" i="1" baseline="-25000" dirty="0">
                <a:sym typeface="Symbol" panose="05050102010706020507" pitchFamily="18" charset="2"/>
              </a:rPr>
              <a:t>j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+ …</a:t>
            </a:r>
          </a:p>
          <a:p>
            <a:pPr lvl="2"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+(</a:t>
            </a:r>
            <a:r>
              <a:rPr lang="en-US" altLang="en-US" dirty="0">
                <a:sym typeface="Symbol" panose="05050102010706020507" pitchFamily="18" charset="2"/>
              </a:rPr>
              <a:t>1 -  </a:t>
            </a:r>
            <a:r>
              <a:rPr lang="en-US" altLang="en-US" i="1" dirty="0">
                <a:sym typeface="Symbol" panose="05050102010706020507" pitchFamily="18" charset="2"/>
              </a:rPr>
              <a:t>)</a:t>
            </a:r>
            <a:r>
              <a:rPr lang="en-US" altLang="en-US" i="1" baseline="30000" dirty="0">
                <a:sym typeface="Symbol" panose="05050102010706020507" pitchFamily="18" charset="2"/>
              </a:rPr>
              <a:t>n</a:t>
            </a:r>
            <a:r>
              <a:rPr lang="en-US" altLang="en-US" baseline="30000" dirty="0">
                <a:sym typeface="Symbol" panose="05050102010706020507" pitchFamily="18" charset="2"/>
              </a:rPr>
              <a:t> +1 </a:t>
            </a:r>
            <a:r>
              <a:rPr lang="en-US" altLang="en-US" dirty="0">
                <a:sym typeface="Symbol" panose="05050102010706020507" pitchFamily="18" charset="2"/>
              </a:rPr>
              <a:t>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br>
              <a:rPr lang="en-US" altLang="en-US" baseline="-25000" dirty="0">
                <a:sym typeface="Symbol" panose="05050102010706020507" pitchFamily="18" charset="2"/>
              </a:rPr>
            </a:br>
            <a:endParaRPr lang="en-US" altLang="en-US" baseline="-25000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Since both  and (1 - ) are less than or equal to 1, each successive term has less weight than its predecessor</a:t>
            </a:r>
          </a:p>
        </p:txBody>
      </p:sp>
    </p:spTree>
    <p:extLst>
      <p:ext uri="{BB962C8B-B14F-4D97-AF65-F5344CB8AC3E}">
        <p14:creationId xmlns:p14="http://schemas.microsoft.com/office/powerpoint/2010/main" val="350271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0196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of Shortest-Remaining-Time-First Scheduling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1969"/>
            <a:ext cx="10515600" cy="5756031"/>
          </a:xfrm>
        </p:spPr>
        <p:txBody>
          <a:bodyPr>
            <a:normAutofit/>
          </a:bodyPr>
          <a:lstStyle/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A</a:t>
            </a:r>
            <a:r>
              <a:rPr lang="en-US" altLang="en-US" dirty="0" smtClean="0"/>
              <a:t>dd </a:t>
            </a:r>
            <a:r>
              <a:rPr lang="en-US" altLang="en-US" dirty="0"/>
              <a:t>the concepts of varying arrival times and preemption to the analysis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        </a:t>
            </a:r>
            <a:r>
              <a:rPr lang="en-US" altLang="en-US" u="sng" dirty="0" err="1"/>
              <a:t>Process</a:t>
            </a:r>
            <a:r>
              <a:rPr lang="en-US" altLang="en-US" u="sng" dirty="0" err="1">
                <a:solidFill>
                  <a:schemeClr val="bg1"/>
                </a:solidFill>
              </a:rPr>
              <a:t>A</a:t>
            </a:r>
            <a:r>
              <a:rPr lang="en-US" altLang="en-US" u="sng" dirty="0">
                <a:solidFill>
                  <a:schemeClr val="bg1"/>
                </a:solidFill>
              </a:rPr>
              <a:t>	</a:t>
            </a:r>
            <a:r>
              <a:rPr lang="en-US" altLang="en-US" i="1" u="sng" dirty="0" smtClean="0"/>
              <a:t>Arrival </a:t>
            </a:r>
            <a:r>
              <a:rPr lang="en-US" altLang="en-US" u="sng" dirty="0" err="1"/>
              <a:t>Time</a:t>
            </a:r>
            <a:r>
              <a:rPr lang="en-US" altLang="en-US" u="sng" dirty="0" err="1">
                <a:solidFill>
                  <a:schemeClr val="bg1"/>
                </a:solidFill>
              </a:rPr>
              <a:t>T</a:t>
            </a:r>
            <a:r>
              <a:rPr lang="en-US" altLang="en-US" dirty="0"/>
              <a:t>	</a:t>
            </a:r>
            <a:r>
              <a:rPr lang="en-US" altLang="en-US" u="sng" dirty="0"/>
              <a:t>Burst Time</a:t>
            </a:r>
            <a:endParaRPr lang="en-US" altLang="en-US" dirty="0"/>
          </a:p>
          <a:p>
            <a:pPr>
              <a:lnSpc>
                <a:spcPct val="80000"/>
              </a:lnSpc>
              <a:spcBef>
                <a:spcPts val="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0</a:t>
            </a:r>
            <a:r>
              <a:rPr lang="en-US" altLang="en-US" dirty="0"/>
              <a:t>	8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4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2</a:t>
            </a:r>
            <a:r>
              <a:rPr lang="en-US" altLang="en-US" dirty="0"/>
              <a:t>	9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3</a:t>
            </a:r>
            <a:r>
              <a:rPr lang="en-US" altLang="en-US" dirty="0"/>
              <a:t>	5</a:t>
            </a:r>
          </a:p>
          <a:p>
            <a:pPr>
              <a:buFont typeface="Wingdings" panose="05000000000000000000" pitchFamily="2" charset="2"/>
              <a:buChar char="§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Preemptive SJF Gantt </a:t>
            </a:r>
            <a:r>
              <a:rPr lang="en-US" altLang="en-US" dirty="0" smtClean="0"/>
              <a:t>Chart</a:t>
            </a:r>
          </a:p>
          <a:p>
            <a:pPr>
              <a:buFont typeface="Wingdings" panose="05000000000000000000" pitchFamily="2" charset="2"/>
              <a:buChar char="§"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/>
              <a:t>Average </a:t>
            </a:r>
            <a:r>
              <a:rPr lang="en-US" altLang="en-US" dirty="0"/>
              <a:t>waiting time = [(10-1)+(1-1)+(17-2)+5-3)]/4 = 26/4 = </a:t>
            </a:r>
            <a:r>
              <a:rPr lang="en-US" altLang="en-US" dirty="0" smtClean="0"/>
              <a:t>6.5</a:t>
            </a:r>
            <a:endParaRPr lang="en-US" alt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64" y="4314092"/>
            <a:ext cx="10391136" cy="124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51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Priority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0515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A priority number (integer) is associated with each 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The CPU is allocated to the process with the highest priority (convention: smallest integer </a:t>
            </a:r>
            <a:r>
              <a:rPr lang="en-US" altLang="en-US" sz="3200" dirty="0">
                <a:sym typeface="Symbol" panose="05050102010706020507" pitchFamily="18" charset="2"/>
              </a:rPr>
              <a:t></a:t>
            </a:r>
            <a:r>
              <a:rPr lang="en-US" sz="3200" dirty="0" smtClean="0"/>
              <a:t> highest priority).  Scheduling may be preemptive or </a:t>
            </a:r>
            <a:r>
              <a:rPr lang="en-US" sz="3200" dirty="0" err="1" smtClean="0"/>
              <a:t>nonpreemptive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SJF is priority scheduling where priority is based on the predicted next CPU burst time</a:t>
            </a:r>
          </a:p>
          <a:p>
            <a:pPr lvl="1"/>
            <a:r>
              <a:rPr lang="en-US" sz="2800" dirty="0" smtClean="0"/>
              <a:t>Problem: starvation (low priority processes may have to wait a long time to get executed</a:t>
            </a:r>
          </a:p>
          <a:p>
            <a:pPr lvl="1"/>
            <a:r>
              <a:rPr lang="en-US" sz="2800" dirty="0" smtClean="0"/>
              <a:t>Solution: aging (priority of process increases as time progresses)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749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of Priority Scheduling (</a:t>
            </a:r>
            <a:r>
              <a:rPr lang="en-US" sz="4000" dirty="0" err="1" smtClean="0"/>
              <a:t>Nonpreemptive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5076"/>
            <a:ext cx="10515600" cy="580292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Given the following processes in the system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        </a:t>
            </a:r>
            <a:r>
              <a:rPr lang="en-US" altLang="en-US" u="sng" dirty="0" err="1"/>
              <a:t>Process</a:t>
            </a:r>
            <a:r>
              <a:rPr lang="en-US" altLang="en-US" u="sng" dirty="0" err="1">
                <a:solidFill>
                  <a:schemeClr val="bg1"/>
                </a:solidFill>
              </a:rPr>
              <a:t>A</a:t>
            </a:r>
            <a:r>
              <a:rPr lang="en-US" altLang="en-US" u="sng" dirty="0">
                <a:solidFill>
                  <a:schemeClr val="bg1"/>
                </a:solidFill>
              </a:rPr>
              <a:t>	</a:t>
            </a:r>
            <a:r>
              <a:rPr lang="en-US" altLang="en-US" u="sng" dirty="0" smtClean="0"/>
              <a:t>Burst </a:t>
            </a:r>
            <a:r>
              <a:rPr lang="en-US" altLang="en-US" u="sng" dirty="0" err="1" smtClean="0"/>
              <a:t>Time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T</a:t>
            </a:r>
            <a:r>
              <a:rPr lang="en-US" altLang="en-US" u="sng" dirty="0" smtClean="0">
                <a:solidFill>
                  <a:schemeClr val="bg1"/>
                </a:solidFill>
              </a:rPr>
              <a:t>      </a:t>
            </a:r>
            <a:r>
              <a:rPr lang="en-US" altLang="en-US" u="sng" dirty="0" smtClean="0"/>
              <a:t>Priority</a:t>
            </a: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 </a:t>
            </a:r>
            <a:r>
              <a:rPr lang="en-US" altLang="en-US" i="1" baseline="-25000" dirty="0"/>
              <a:t>	</a:t>
            </a:r>
            <a:r>
              <a:rPr lang="en-US" altLang="en-US" dirty="0" smtClean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</a:t>
            </a:r>
            <a:r>
              <a:rPr lang="en-US" altLang="en-US" dirty="0" smtClean="0"/>
              <a:t>1</a:t>
            </a: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	</a:t>
            </a:r>
            <a:r>
              <a:rPr lang="en-US" altLang="en-US" dirty="0"/>
              <a:t>5	</a:t>
            </a:r>
            <a:r>
              <a:rPr lang="en-US" altLang="en-US" dirty="0" smtClean="0"/>
              <a:t>2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 </a:t>
            </a:r>
            <a:r>
              <a:rPr lang="en-US" altLang="en-US" dirty="0" smtClean="0"/>
              <a:t>	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</a:t>
            </a:r>
            <a:r>
              <a:rPr lang="en-US" altLang="en-US" dirty="0"/>
              <a:t>	</a:t>
            </a:r>
            <a:r>
              <a:rPr lang="en-US" altLang="en-US" dirty="0" smtClean="0">
                <a:solidFill>
                  <a:srgbClr val="000000"/>
                </a:solidFill>
              </a:rPr>
              <a:t>2</a:t>
            </a:r>
            <a:r>
              <a:rPr lang="en-US" altLang="en-US" dirty="0"/>
              <a:t>	</a:t>
            </a:r>
            <a:r>
              <a:rPr lang="en-US" altLang="en-US" dirty="0" smtClean="0"/>
              <a:t>4</a:t>
            </a: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</a:t>
            </a:r>
            <a:r>
              <a:rPr lang="en-US" altLang="en-US" dirty="0"/>
              <a:t>	</a:t>
            </a:r>
            <a:r>
              <a:rPr lang="en-US" altLang="en-US" dirty="0" smtClean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</a:t>
            </a:r>
            <a:r>
              <a:rPr lang="en-US" altLang="en-US" dirty="0" smtClean="0"/>
              <a:t>5</a:t>
            </a: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5</a:t>
            </a:r>
            <a:r>
              <a:rPr lang="en-US" altLang="en-US" dirty="0"/>
              <a:t>	1</a:t>
            </a:r>
            <a:r>
              <a:rPr lang="en-US" altLang="en-US" dirty="0">
                <a:solidFill>
                  <a:srgbClr val="000000"/>
                </a:solidFill>
              </a:rPr>
              <a:t>0</a:t>
            </a:r>
            <a:r>
              <a:rPr lang="en-US" altLang="en-US" dirty="0"/>
              <a:t>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aseline="-25000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Priority scheduling Gantt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Average waiting time = 8.2 </a:t>
            </a:r>
            <a:r>
              <a:rPr lang="en-US" altLang="en-US" dirty="0" err="1"/>
              <a:t>msec</a:t>
            </a:r>
            <a:endParaRPr lang="en-US" altLang="en-US" i="1" baseline="-25000" dirty="0"/>
          </a:p>
          <a:p>
            <a:endParaRPr lang="en-U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587500" y="4905375"/>
            <a:ext cx="7972425" cy="1203325"/>
            <a:chOff x="1000" y="3090"/>
            <a:chExt cx="5022" cy="758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00" y="3090"/>
              <a:ext cx="4982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000" y="3090"/>
              <a:ext cx="4982" cy="73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047" y="3107"/>
              <a:ext cx="4858" cy="533"/>
            </a:xfrm>
            <a:prstGeom prst="rect">
              <a:avLst/>
            </a:prstGeom>
            <a:solidFill>
              <a:srgbClr val="EAF0F0"/>
            </a:solidFill>
            <a:ln w="0">
              <a:solidFill>
                <a:srgbClr val="EA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1047" y="3640"/>
              <a:ext cx="4858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1047" y="3107"/>
              <a:ext cx="0" cy="53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047" y="3107"/>
              <a:ext cx="4858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5905" y="3107"/>
              <a:ext cx="0" cy="53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894" y="3374"/>
              <a:ext cx="6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500" dirty="0">
                  <a:solidFill>
                    <a:srgbClr val="000000"/>
                  </a:solidFill>
                  <a:latin typeface=""/>
                </a:rPr>
                <a:t>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015" y="3689"/>
              <a:ext cx="11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273" y="3689"/>
              <a:ext cx="11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5819" y="3689"/>
              <a:ext cx="11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5903" y="3689"/>
              <a:ext cx="11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</a:rPr>
                <a:t>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100" y="3240"/>
              <a:ext cx="2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214" y="3374"/>
              <a:ext cx="11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835" y="3240"/>
              <a:ext cx="2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948" y="3374"/>
              <a:ext cx="11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5126" y="3107"/>
              <a:ext cx="0" cy="53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5066" y="3689"/>
              <a:ext cx="11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5150" y="3689"/>
              <a:ext cx="11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700" y="3240"/>
              <a:ext cx="20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5799" y="3374"/>
              <a:ext cx="11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5303" y="3240"/>
              <a:ext cx="20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5402" y="3374"/>
              <a:ext cx="11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V="1">
              <a:off x="1316" y="3107"/>
              <a:ext cx="0" cy="53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V="1">
              <a:off x="2585" y="3107"/>
              <a:ext cx="0" cy="53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564" y="3689"/>
              <a:ext cx="11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5580" y="3689"/>
              <a:ext cx="11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5664" y="3689"/>
              <a:ext cx="11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794" y="3240"/>
              <a:ext cx="33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"/>
                </a:rPr>
                <a:t>P</a:t>
              </a:r>
              <a:endParaRPr kumimoji="0" lang="en-US" alt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V="1">
              <a:off x="5623" y="3107"/>
              <a:ext cx="0" cy="53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4281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Round Robin (RR)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522"/>
            <a:ext cx="10515600" cy="577947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Each process gets a small unit of CPU time (</a:t>
            </a:r>
            <a:r>
              <a:rPr lang="en-US" altLang="en-US" sz="3200" b="1" dirty="0">
                <a:solidFill>
                  <a:srgbClr val="3366FF"/>
                </a:solidFill>
              </a:rPr>
              <a:t>time</a:t>
            </a:r>
            <a:r>
              <a:rPr lang="en-US" altLang="en-US" sz="3200" b="1" dirty="0"/>
              <a:t> </a:t>
            </a:r>
            <a:r>
              <a:rPr lang="en-US" altLang="en-US" sz="3200" b="1" dirty="0">
                <a:solidFill>
                  <a:srgbClr val="3366FF"/>
                </a:solidFill>
              </a:rPr>
              <a:t>quantum</a:t>
            </a:r>
            <a:r>
              <a:rPr lang="en-US" altLang="en-US" sz="3200" b="1" dirty="0"/>
              <a:t> </a:t>
            </a:r>
            <a:r>
              <a:rPr lang="en-US" altLang="en-US" sz="3200" i="1" dirty="0"/>
              <a:t>q</a:t>
            </a:r>
            <a:r>
              <a:rPr lang="en-US" altLang="en-US" sz="3200" dirty="0"/>
              <a:t>), usually 10-100 milliseconds.  After this time has elapsed, the process is preempted and added to the end of the ready queue.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If there are </a:t>
            </a:r>
            <a:r>
              <a:rPr lang="en-US" altLang="en-US" sz="3200" i="1" dirty="0"/>
              <a:t>n</a:t>
            </a:r>
            <a:r>
              <a:rPr lang="en-US" altLang="en-US" sz="3200" dirty="0"/>
              <a:t> processes in the ready queue and the time quantum is </a:t>
            </a:r>
            <a:r>
              <a:rPr lang="en-US" altLang="en-US" sz="3200" i="1" dirty="0"/>
              <a:t>q</a:t>
            </a:r>
            <a:r>
              <a:rPr lang="en-US" altLang="en-US" sz="3200" dirty="0"/>
              <a:t>, then each process gets 1/</a:t>
            </a:r>
            <a:r>
              <a:rPr lang="en-US" altLang="en-US" sz="3200" i="1" dirty="0"/>
              <a:t>n</a:t>
            </a:r>
            <a:r>
              <a:rPr lang="en-US" altLang="en-US" sz="3200" dirty="0"/>
              <a:t> of the CPU time in chunks of at most </a:t>
            </a:r>
            <a:r>
              <a:rPr lang="en-US" altLang="en-US" sz="3200" i="1" dirty="0"/>
              <a:t>q</a:t>
            </a:r>
            <a:r>
              <a:rPr lang="en-US" altLang="en-US" sz="3200" dirty="0"/>
              <a:t> time units at once.  No process waits more than (</a:t>
            </a:r>
            <a:r>
              <a:rPr lang="en-US" altLang="en-US" sz="3200" i="1" dirty="0"/>
              <a:t>n</a:t>
            </a:r>
            <a:r>
              <a:rPr lang="en-US" altLang="en-US" sz="3200" dirty="0"/>
              <a:t>-1)</a:t>
            </a:r>
            <a:r>
              <a:rPr lang="en-US" altLang="en-US" sz="3200" i="1" dirty="0"/>
              <a:t>q </a:t>
            </a:r>
            <a:r>
              <a:rPr lang="en-US" altLang="en-US" sz="3200" dirty="0"/>
              <a:t>time units.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Timer interrupts every quantum to schedule next 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Performance</a:t>
            </a:r>
          </a:p>
          <a:p>
            <a:pPr lvl="1"/>
            <a:r>
              <a:rPr lang="en-US" altLang="en-US" sz="2800" i="1" dirty="0"/>
              <a:t>q</a:t>
            </a:r>
            <a:r>
              <a:rPr lang="en-US" altLang="en-US" sz="2800" dirty="0"/>
              <a:t> large </a:t>
            </a:r>
            <a:r>
              <a:rPr lang="en-US" altLang="en-US" sz="2800" dirty="0">
                <a:sym typeface="Symbol" panose="05050102010706020507" pitchFamily="18" charset="2"/>
              </a:rPr>
              <a:t> FIFO</a:t>
            </a:r>
          </a:p>
          <a:p>
            <a:pPr lvl="1"/>
            <a:r>
              <a:rPr lang="en-US" altLang="en-US" sz="2800" i="1" dirty="0">
                <a:sym typeface="Symbol" panose="05050102010706020507" pitchFamily="18" charset="2"/>
              </a:rPr>
              <a:t>q </a:t>
            </a:r>
            <a:r>
              <a:rPr lang="en-US" altLang="en-US" sz="2800" dirty="0">
                <a:sym typeface="Symbol" panose="05050102010706020507" pitchFamily="18" charset="2"/>
              </a:rPr>
              <a:t>small  </a:t>
            </a:r>
            <a:r>
              <a:rPr lang="en-US" altLang="en-US" sz="2800" i="1" dirty="0">
                <a:sym typeface="Symbol" panose="05050102010706020507" pitchFamily="18" charset="2"/>
              </a:rPr>
              <a:t>q </a:t>
            </a:r>
            <a:r>
              <a:rPr lang="en-US" altLang="en-US" sz="2800" dirty="0">
                <a:sym typeface="Symbol" panose="05050102010706020507" pitchFamily="18" charset="2"/>
              </a:rPr>
              <a:t>must be large with respect to context switch, otherwise overhead is too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31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Example of RR with Time Quantum q =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9" y="1101969"/>
            <a:ext cx="10716491" cy="5509846"/>
          </a:xfrm>
        </p:spPr>
        <p:txBody>
          <a:bodyPr>
            <a:normAutofit fontScale="85000" lnSpcReduction="10000"/>
          </a:bodyPr>
          <a:lstStyle/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</a:t>
            </a:r>
            <a:r>
              <a:rPr lang="en-US" altLang="en-US" u="sng" dirty="0"/>
              <a:t>Process</a:t>
            </a:r>
            <a:r>
              <a:rPr lang="en-US" altLang="en-US" dirty="0"/>
              <a:t>	</a:t>
            </a:r>
            <a:r>
              <a:rPr lang="en-US" altLang="en-US" u="sng" dirty="0"/>
              <a:t>Burst Time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i="1" dirty="0"/>
              <a:t>		P</a:t>
            </a:r>
            <a:r>
              <a:rPr lang="en-US" altLang="en-US" i="1" baseline="-25000" dirty="0"/>
              <a:t>1	</a:t>
            </a:r>
            <a:r>
              <a:rPr lang="en-US" altLang="en-US" dirty="0"/>
              <a:t>24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	 </a:t>
            </a:r>
            <a:r>
              <a:rPr lang="en-US" altLang="en-US" dirty="0"/>
              <a:t>3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	</a:t>
            </a:r>
            <a:r>
              <a:rPr lang="en-US" altLang="en-US" dirty="0"/>
              <a:t>3	</a:t>
            </a:r>
          </a:p>
          <a:p>
            <a:pPr>
              <a:buFont typeface="Wingdings" panose="05000000000000000000" pitchFamily="2" charset="2"/>
              <a:buChar char="§"/>
              <a:tabLst>
                <a:tab pos="2219325" algn="ctr"/>
                <a:tab pos="3994150" algn="ctr"/>
              </a:tabLst>
            </a:pPr>
            <a:r>
              <a:rPr lang="en-US" altLang="en-US" sz="3500" dirty="0"/>
              <a:t>The Gantt chart is: </a:t>
            </a:r>
            <a:r>
              <a:rPr lang="en-US" altLang="en-US" sz="3000" dirty="0"/>
              <a:t/>
            </a:r>
            <a:br>
              <a:rPr lang="en-US" altLang="en-US" sz="3000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anose="05000000000000000000" pitchFamily="2" charset="2"/>
              <a:buChar char="§"/>
              <a:tabLst>
                <a:tab pos="2219325" algn="ctr"/>
                <a:tab pos="3994150" algn="ctr"/>
              </a:tabLst>
            </a:pPr>
            <a:r>
              <a:rPr lang="en-US" altLang="en-US" sz="3500" dirty="0"/>
              <a:t>Typically, higher average turnaround than SJF, but better </a:t>
            </a:r>
            <a:r>
              <a:rPr lang="en-US" altLang="en-US" sz="3500" b="1" i="1" dirty="0"/>
              <a:t>response</a:t>
            </a:r>
          </a:p>
          <a:p>
            <a:pPr>
              <a:buFont typeface="Wingdings" panose="05000000000000000000" pitchFamily="2" charset="2"/>
              <a:buChar char="§"/>
              <a:tabLst>
                <a:tab pos="2219325" algn="ctr"/>
                <a:tab pos="3994150" algn="ctr"/>
              </a:tabLst>
            </a:pPr>
            <a:r>
              <a:rPr lang="en-US" altLang="en-US" sz="3500" dirty="0"/>
              <a:t>q should be large compared to context switch time</a:t>
            </a:r>
          </a:p>
          <a:p>
            <a:pPr>
              <a:buFont typeface="Wingdings" panose="05000000000000000000" pitchFamily="2" charset="2"/>
              <a:buChar char="§"/>
              <a:tabLst>
                <a:tab pos="2219325" algn="ctr"/>
                <a:tab pos="3994150" algn="ctr"/>
              </a:tabLst>
            </a:pPr>
            <a:r>
              <a:rPr lang="en-US" altLang="en-US" sz="3500" dirty="0" smtClean="0"/>
              <a:t>E.g., q may be set to </a:t>
            </a:r>
            <a:r>
              <a:rPr lang="en-US" altLang="en-US" sz="3500" dirty="0"/>
              <a:t>10ms to </a:t>
            </a:r>
            <a:r>
              <a:rPr lang="en-US" altLang="en-US" sz="3500" dirty="0" smtClean="0"/>
              <a:t>100ms,with </a:t>
            </a:r>
            <a:r>
              <a:rPr lang="en-US" altLang="en-US" sz="3500" dirty="0"/>
              <a:t>context switch &lt; 10 </a:t>
            </a:r>
            <a:r>
              <a:rPr lang="en-US" altLang="en-US" sz="3500" dirty="0" smtClean="0">
                <a:sym typeface="Symbol" panose="05050102010706020507" pitchFamily="18" charset="2"/>
              </a:rPr>
              <a:t></a:t>
            </a:r>
            <a:r>
              <a:rPr lang="en-US" altLang="en-US" sz="3500" dirty="0" smtClean="0"/>
              <a:t>sec</a:t>
            </a:r>
            <a:endParaRPr lang="en-US" altLang="en-US" sz="3500" dirty="0"/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3462398"/>
            <a:ext cx="9522043" cy="110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707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83322"/>
          </a:xfrm>
        </p:spPr>
        <p:txBody>
          <a:bodyPr/>
          <a:lstStyle/>
          <a:p>
            <a:r>
              <a:rPr lang="en-US" dirty="0" smtClean="0"/>
              <a:t>Time Quantum and Context Switch Time</a:t>
            </a: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17" y="1383323"/>
            <a:ext cx="10258211" cy="456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654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Turnaround Time Varies with Time Quantum</a:t>
            </a: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631" y="1084698"/>
            <a:ext cx="6737663" cy="555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7877909" y="4173414"/>
            <a:ext cx="3475892" cy="70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7" tIns="45709" rIns="91417" bIns="45709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/>
              <a:t>80% of CPU bursts should be shorter than q</a:t>
            </a:r>
          </a:p>
        </p:txBody>
      </p:sp>
    </p:spTree>
    <p:extLst>
      <p:ext uri="{BB962C8B-B14F-4D97-AF65-F5344CB8AC3E}">
        <p14:creationId xmlns:p14="http://schemas.microsoft.com/office/powerpoint/2010/main" val="1672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515600" cy="1325563"/>
          </a:xfrm>
        </p:spPr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25563"/>
            <a:ext cx="5181600" cy="485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CPU-I/O burst cycle – process execution consists of a cycle of CPU execution and I/O wait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CPU burst followed by I/O burst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May increase CPU utilization with multiprogramming</a:t>
            </a:r>
          </a:p>
          <a:p>
            <a:endParaRPr lang="en-US" dirty="0"/>
          </a:p>
        </p:txBody>
      </p:sp>
      <p:pic>
        <p:nvPicPr>
          <p:cNvPr id="5" name="Picture 1" descr="6_01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737" y="452927"/>
            <a:ext cx="3423139" cy="640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28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55077"/>
          </a:xfrm>
        </p:spPr>
        <p:txBody>
          <a:bodyPr/>
          <a:lstStyle/>
          <a:p>
            <a:r>
              <a:rPr lang="en-US" dirty="0" smtClean="0"/>
              <a:t>Multilevel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48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Ready queue is partitioned into separate queues, </a:t>
            </a:r>
            <a:r>
              <a:rPr lang="en-US" altLang="en-US" dirty="0" err="1"/>
              <a:t>eg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b="1" dirty="0"/>
              <a:t>foreground</a:t>
            </a:r>
            <a:r>
              <a:rPr lang="en-US" altLang="en-US" dirty="0"/>
              <a:t> (interactive)</a:t>
            </a:r>
          </a:p>
          <a:p>
            <a:pPr lvl="1"/>
            <a:r>
              <a:rPr lang="en-US" altLang="en-US" b="1" dirty="0"/>
              <a:t>background</a:t>
            </a:r>
            <a:r>
              <a:rPr lang="en-US" altLang="en-US" dirty="0"/>
              <a:t> (batch)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Process permanently in a given queue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Each queue has its own scheduling algorithm:</a:t>
            </a:r>
          </a:p>
          <a:p>
            <a:pPr lvl="1"/>
            <a:r>
              <a:rPr lang="en-US" altLang="en-US" dirty="0"/>
              <a:t>foreground – RR</a:t>
            </a:r>
          </a:p>
          <a:p>
            <a:pPr lvl="1"/>
            <a:r>
              <a:rPr lang="en-US" altLang="en-US" dirty="0"/>
              <a:t>background – FCFS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Scheduling must be done between the queues:</a:t>
            </a:r>
          </a:p>
          <a:p>
            <a:pPr lvl="1"/>
            <a:r>
              <a:rPr lang="en-US" altLang="en-US" dirty="0"/>
              <a:t>Fixed priority scheduling; (i.e., serve all from foreground then from background).  Possibility of starvation.</a:t>
            </a:r>
          </a:p>
          <a:p>
            <a:pPr lvl="1"/>
            <a:r>
              <a:rPr lang="en-US" altLang="en-US" dirty="0"/>
              <a:t>Time slice – each queue gets a certain amount of CPU time which it can schedule amongst its processes; </a:t>
            </a:r>
            <a:r>
              <a:rPr lang="en-US" altLang="en-US" dirty="0" smtClean="0"/>
              <a:t>e.g., </a:t>
            </a:r>
            <a:r>
              <a:rPr lang="en-US" altLang="en-US" dirty="0"/>
              <a:t>80% to foreground in </a:t>
            </a:r>
            <a:r>
              <a:rPr lang="en-US" altLang="en-US" dirty="0" smtClean="0"/>
              <a:t>RR, 20</a:t>
            </a:r>
            <a:r>
              <a:rPr lang="en-US" altLang="en-US" dirty="0"/>
              <a:t>% to background in FCFS </a:t>
            </a:r>
          </a:p>
        </p:txBody>
      </p:sp>
    </p:spTree>
    <p:extLst>
      <p:ext uri="{BB962C8B-B14F-4D97-AF65-F5344CB8AC3E}">
        <p14:creationId xmlns:p14="http://schemas.microsoft.com/office/powerpoint/2010/main" val="21618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Multilevel Queue Scheduling</a:t>
            </a:r>
            <a:endParaRPr lang="en-US" dirty="0"/>
          </a:p>
        </p:txBody>
      </p:sp>
      <p:pic>
        <p:nvPicPr>
          <p:cNvPr id="4" name="Picture 4" descr="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335" y="1325563"/>
            <a:ext cx="7736923" cy="512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21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Multilevel Feedback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A process can move between the various queues; aging can be implemented this way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Multilevel-feedback-queue scheduler defined by the following parameters:</a:t>
            </a:r>
          </a:p>
          <a:p>
            <a:pPr lvl="1"/>
            <a:r>
              <a:rPr lang="en-US" altLang="en-US" dirty="0"/>
              <a:t>number of queues</a:t>
            </a:r>
          </a:p>
          <a:p>
            <a:pPr lvl="1"/>
            <a:r>
              <a:rPr lang="en-US" altLang="en-US" dirty="0"/>
              <a:t>scheduling algorithms for each queue</a:t>
            </a:r>
          </a:p>
          <a:p>
            <a:pPr lvl="1"/>
            <a:r>
              <a:rPr lang="en-US" altLang="en-US" dirty="0"/>
              <a:t>method used to determine when to upgrade a process</a:t>
            </a:r>
          </a:p>
          <a:p>
            <a:pPr lvl="1"/>
            <a:r>
              <a:rPr lang="en-US" altLang="en-US" dirty="0"/>
              <a:t>method used to determine when to demote a process</a:t>
            </a:r>
          </a:p>
          <a:p>
            <a:pPr lvl="1"/>
            <a:r>
              <a:rPr lang="en-US" altLang="en-US" dirty="0"/>
              <a:t>method used to determine which queue a process will enter when that process needs service</a:t>
            </a:r>
          </a:p>
        </p:txBody>
      </p:sp>
    </p:spTree>
    <p:extLst>
      <p:ext uri="{BB962C8B-B14F-4D97-AF65-F5344CB8AC3E}">
        <p14:creationId xmlns:p14="http://schemas.microsoft.com/office/powerpoint/2010/main" val="12813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Example of Multilevel Feedback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25414"/>
            <a:ext cx="5700084" cy="57325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3000" dirty="0"/>
              <a:t>Three queues: </a:t>
            </a:r>
          </a:p>
          <a:p>
            <a:pPr lvl="1"/>
            <a:r>
              <a:rPr lang="en-US" altLang="en-US" sz="2000" i="1" dirty="0"/>
              <a:t>Q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 – RR with time quantum 8 milliseconds</a:t>
            </a:r>
          </a:p>
          <a:p>
            <a:pPr lvl="1"/>
            <a:r>
              <a:rPr lang="en-US" altLang="en-US" sz="2000" i="1" dirty="0"/>
              <a:t>Q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– RR time quantum 16 milliseconds</a:t>
            </a:r>
          </a:p>
          <a:p>
            <a:pPr lvl="1"/>
            <a:r>
              <a:rPr lang="en-US" altLang="en-US" sz="2000" i="1" dirty="0"/>
              <a:t>Q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– FCFS</a:t>
            </a:r>
          </a:p>
          <a:p>
            <a:pPr lvl="1"/>
            <a:endParaRPr lang="en-US" alt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000" dirty="0"/>
              <a:t>Scheduling</a:t>
            </a:r>
          </a:p>
          <a:p>
            <a:pPr lvl="1"/>
            <a:r>
              <a:rPr lang="en-US" altLang="en-US" sz="2000" dirty="0"/>
              <a:t>A new job enters queue </a:t>
            </a:r>
            <a:r>
              <a:rPr lang="en-US" altLang="en-US" sz="2000" i="1" dirty="0"/>
              <a:t>Q</a:t>
            </a:r>
            <a:r>
              <a:rPr lang="en-US" altLang="en-US" sz="2000" i="1" baseline="-25000" dirty="0"/>
              <a:t>0</a:t>
            </a:r>
            <a:r>
              <a:rPr lang="en-US" altLang="en-US" sz="2000" i="1" dirty="0"/>
              <a:t> </a:t>
            </a:r>
            <a:r>
              <a:rPr lang="en-US" altLang="en-US" sz="2000" dirty="0"/>
              <a:t>which is served</a:t>
            </a:r>
            <a:r>
              <a:rPr lang="en-US" altLang="en-US" sz="2000" i="1" dirty="0"/>
              <a:t> </a:t>
            </a:r>
            <a:r>
              <a:rPr lang="en-US" altLang="en-US" sz="2000" dirty="0"/>
              <a:t>FCFS</a:t>
            </a:r>
          </a:p>
          <a:p>
            <a:pPr lvl="2"/>
            <a:r>
              <a:rPr lang="en-US" altLang="en-US" dirty="0"/>
              <a:t>When it gains CPU, job receives 8 milliseconds</a:t>
            </a:r>
          </a:p>
          <a:p>
            <a:pPr lvl="2"/>
            <a:r>
              <a:rPr lang="en-US" altLang="en-US" dirty="0"/>
              <a:t>If it does not finish in 8 milliseconds, job is moved to queue </a:t>
            </a:r>
            <a:r>
              <a:rPr lang="en-US" altLang="en-US" i="1" dirty="0"/>
              <a:t>Q</a:t>
            </a:r>
            <a:r>
              <a:rPr lang="en-US" altLang="en-US" baseline="-25000" dirty="0"/>
              <a:t>1</a:t>
            </a:r>
            <a:endParaRPr lang="en-US" altLang="en-US" dirty="0"/>
          </a:p>
          <a:p>
            <a:pPr lvl="1"/>
            <a:r>
              <a:rPr lang="en-US" altLang="en-US" sz="2000" dirty="0"/>
              <a:t>At </a:t>
            </a:r>
            <a:r>
              <a:rPr lang="en-US" altLang="en-US" sz="2000" i="1" dirty="0"/>
              <a:t>Q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job is again served FCFS and receives 16 additional milliseconds</a:t>
            </a:r>
          </a:p>
          <a:p>
            <a:pPr lvl="2"/>
            <a:r>
              <a:rPr lang="en-US" altLang="en-US" dirty="0"/>
              <a:t>If it still does not complete, it is preempted and moved to queue </a:t>
            </a:r>
            <a:r>
              <a:rPr lang="en-US" altLang="en-US" i="1" dirty="0"/>
              <a:t>Q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endParaRPr lang="en-US" dirty="0"/>
          </a:p>
        </p:txBody>
      </p:sp>
      <p:pic>
        <p:nvPicPr>
          <p:cNvPr id="5" name="Content Placeholder 4" descr="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284" y="2110153"/>
            <a:ext cx="5394432" cy="328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0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Multiple-Processor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5076"/>
            <a:ext cx="10515600" cy="580292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3000" dirty="0"/>
              <a:t>CPU scheduling </a:t>
            </a:r>
            <a:r>
              <a:rPr lang="en-US" altLang="en-US" sz="3000" dirty="0" smtClean="0"/>
              <a:t>becomes more </a:t>
            </a:r>
            <a:r>
              <a:rPr lang="en-US" altLang="en-US" sz="3000" dirty="0"/>
              <a:t>complex when multiple CPUs are available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000" dirty="0" smtClean="0"/>
              <a:t>Multiprocessor architecture: homogeneous </a:t>
            </a:r>
            <a:r>
              <a:rPr lang="en-US" altLang="en-US" sz="3000" dirty="0"/>
              <a:t>processors </a:t>
            </a:r>
            <a:r>
              <a:rPr lang="en-US" altLang="en-US" sz="3000" dirty="0" smtClean="0"/>
              <a:t>or heterogeneous processors within </a:t>
            </a:r>
            <a:r>
              <a:rPr lang="en-US" altLang="en-US" sz="3000" dirty="0"/>
              <a:t>a multiprocessor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000" dirty="0" smtClean="0"/>
              <a:t>Approaches to multiple-processor scheduling</a:t>
            </a:r>
          </a:p>
          <a:p>
            <a:pPr lvl="1"/>
            <a:r>
              <a:rPr lang="en-US" altLang="en-US" dirty="0" smtClean="0"/>
              <a:t>Asymmetric </a:t>
            </a:r>
            <a:r>
              <a:rPr lang="en-US" altLang="en-US" dirty="0"/>
              <a:t>multiprocessing – only one processor accesses the system data structures, alleviating the need for data sharing</a:t>
            </a:r>
            <a:endParaRPr lang="en-US" altLang="en-US" sz="400" dirty="0"/>
          </a:p>
          <a:p>
            <a:pPr lvl="1"/>
            <a:r>
              <a:rPr lang="en-US" altLang="en-US" dirty="0"/>
              <a:t>Symmetric multiprocessing (SMP) – each processor is self-scheduling, all processes in common ready queue, or each has its own private queue of ready processes</a:t>
            </a:r>
          </a:p>
          <a:p>
            <a:pPr lvl="2"/>
            <a:r>
              <a:rPr lang="en-US" altLang="en-US" dirty="0"/>
              <a:t>Currently, most common</a:t>
            </a:r>
            <a:endParaRPr lang="en-US" altLang="en-US" sz="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000" dirty="0"/>
              <a:t>Processor affinity – process has affinity for processor on which it is currently running</a:t>
            </a:r>
          </a:p>
          <a:p>
            <a:pPr lvl="1"/>
            <a:r>
              <a:rPr lang="en-US" altLang="en-US" dirty="0"/>
              <a:t>soft </a:t>
            </a:r>
            <a:r>
              <a:rPr lang="en-US" altLang="en-US" dirty="0" smtClean="0"/>
              <a:t>affinity – attempt to keep on the same processor, but not guaranteed</a:t>
            </a:r>
            <a:endParaRPr lang="en-US" altLang="en-US" dirty="0"/>
          </a:p>
          <a:p>
            <a:pPr lvl="1"/>
            <a:r>
              <a:rPr lang="en-US" altLang="en-US" dirty="0"/>
              <a:t>hard affinity</a:t>
            </a:r>
          </a:p>
          <a:p>
            <a:pPr lvl="1"/>
            <a:r>
              <a:rPr lang="en-US" altLang="en-US" dirty="0"/>
              <a:t>Variations including processor sets</a:t>
            </a:r>
          </a:p>
        </p:txBody>
      </p:sp>
    </p:spTree>
    <p:extLst>
      <p:ext uri="{BB962C8B-B14F-4D97-AF65-F5344CB8AC3E}">
        <p14:creationId xmlns:p14="http://schemas.microsoft.com/office/powerpoint/2010/main" val="36182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Multiple-Processor Scheduling – Load Balancing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If </a:t>
            </a:r>
            <a:r>
              <a:rPr lang="en-US" altLang="en-US" sz="3200" dirty="0" smtClean="0"/>
              <a:t>SMP, </a:t>
            </a:r>
            <a:r>
              <a:rPr lang="en-US" altLang="en-US" sz="3200" dirty="0"/>
              <a:t>need to keep all CPUs loaded for efficiency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Load balancing attempts to keep workload evenly </a:t>
            </a:r>
            <a:r>
              <a:rPr lang="en-US" altLang="en-US" sz="3200" dirty="0" smtClean="0"/>
              <a:t>distributed.  </a:t>
            </a:r>
            <a:r>
              <a:rPr lang="en-US" altLang="en-US" sz="3200" dirty="0"/>
              <a:t>Needed </a:t>
            </a:r>
            <a:r>
              <a:rPr lang="en-US" altLang="en-US" sz="3200" dirty="0" smtClean="0"/>
              <a:t>when </a:t>
            </a:r>
            <a:r>
              <a:rPr lang="en-US" altLang="en-US" sz="3200" dirty="0"/>
              <a:t>each processor has its own private queue of ready processes</a:t>
            </a:r>
          </a:p>
          <a:p>
            <a:pPr lvl="1"/>
            <a:r>
              <a:rPr lang="en-US" altLang="en-US" sz="2800" dirty="0"/>
              <a:t>Push migration </a:t>
            </a:r>
            <a:r>
              <a:rPr lang="en-US" altLang="en-US" sz="2800" dirty="0" smtClean="0"/>
              <a:t>–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a task periodically checks </a:t>
            </a:r>
            <a:r>
              <a:rPr lang="en-US" altLang="en-US" sz="2800" dirty="0"/>
              <a:t>load on each processor, </a:t>
            </a:r>
            <a:r>
              <a:rPr lang="en-US" altLang="en-US" sz="2800" dirty="0" smtClean="0"/>
              <a:t>and, </a:t>
            </a:r>
            <a:r>
              <a:rPr lang="en-US" altLang="en-US" sz="2800" dirty="0"/>
              <a:t>if </a:t>
            </a:r>
            <a:r>
              <a:rPr lang="en-US" altLang="en-US" sz="2800" dirty="0" smtClean="0"/>
              <a:t>found imbalance, </a:t>
            </a:r>
            <a:r>
              <a:rPr lang="en-US" altLang="en-US" sz="2800" dirty="0"/>
              <a:t>pushes task from overloaded CPU to other CPUs</a:t>
            </a:r>
          </a:p>
          <a:p>
            <a:pPr lvl="1"/>
            <a:r>
              <a:rPr lang="en-US" altLang="en-US" sz="2800" dirty="0"/>
              <a:t>Pull migration – idle processors pulls waiting task from busy processor</a:t>
            </a:r>
          </a:p>
        </p:txBody>
      </p:sp>
    </p:spTree>
    <p:extLst>
      <p:ext uri="{BB962C8B-B14F-4D97-AF65-F5344CB8AC3E}">
        <p14:creationId xmlns:p14="http://schemas.microsoft.com/office/powerpoint/2010/main" val="34999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25415"/>
          </a:xfrm>
        </p:spPr>
        <p:txBody>
          <a:bodyPr/>
          <a:lstStyle/>
          <a:p>
            <a:r>
              <a:rPr lang="en-US" dirty="0" smtClean="0"/>
              <a:t>Multicore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251"/>
            <a:ext cx="10515600" cy="50515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Recent trend to place multiple processor cores on same physical chip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Benefits: faster </a:t>
            </a:r>
            <a:r>
              <a:rPr lang="en-US" altLang="en-US" dirty="0"/>
              <a:t>and consumes less power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The practice of multiple </a:t>
            </a:r>
            <a:r>
              <a:rPr lang="en-US" altLang="en-US" dirty="0"/>
              <a:t>threads per core </a:t>
            </a:r>
            <a:r>
              <a:rPr lang="en-US" altLang="en-US" dirty="0" smtClean="0"/>
              <a:t>is also </a:t>
            </a:r>
            <a:r>
              <a:rPr lang="en-US" altLang="en-US" dirty="0"/>
              <a:t>growing</a:t>
            </a:r>
          </a:p>
          <a:p>
            <a:pPr lvl="1"/>
            <a:r>
              <a:rPr lang="en-US" altLang="en-US" dirty="0"/>
              <a:t>Takes advantage of memory stall to make progress on another thread while memory retrieve happens</a:t>
            </a:r>
          </a:p>
          <a:p>
            <a:endParaRPr lang="en-US" dirty="0"/>
          </a:p>
        </p:txBody>
      </p:sp>
      <p:pic>
        <p:nvPicPr>
          <p:cNvPr id="4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533" y="3272451"/>
            <a:ext cx="678180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533" y="5136662"/>
            <a:ext cx="6872288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Histogram of CPU-burst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846" y="1325563"/>
            <a:ext cx="4741985" cy="485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Generally characterized as an exponential or </a:t>
            </a:r>
            <a:r>
              <a:rPr lang="en-US" dirty="0" err="1"/>
              <a:t>hyperexponential</a:t>
            </a:r>
            <a:r>
              <a:rPr lang="en-US" dirty="0"/>
              <a:t> distribution, with a large number of short CPU bursts and a small number of long CPU bursts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I/O-bound programs typically have many short CPU bursts, while CPU-bound programs might have a few long CPU bursts.</a:t>
            </a:r>
            <a:endParaRPr lang="en-US" dirty="0"/>
          </a:p>
        </p:txBody>
      </p:sp>
      <p:pic>
        <p:nvPicPr>
          <p:cNvPr id="5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84" y="1325563"/>
            <a:ext cx="6945070" cy="465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18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CPU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8862"/>
            <a:ext cx="10515600" cy="57091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When the CPU becomes idle, the </a:t>
            </a:r>
            <a:r>
              <a:rPr lang="en-US" sz="3600" b="1" dirty="0" smtClean="0"/>
              <a:t>short-term scheduler </a:t>
            </a:r>
            <a:r>
              <a:rPr lang="en-US" sz="3600" dirty="0" smtClean="0"/>
              <a:t>selects one of the processes from the ready queue to be executed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Queue may be ordered in various ways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CPU scheduling decisions may take place when a process: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Switches from running to waiting 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Switches from running to ready 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Switches from waiting to ready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Terminates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Scheduling under 1 and 4 is </a:t>
            </a:r>
            <a:r>
              <a:rPr lang="en-US" sz="3600" dirty="0" err="1" smtClean="0"/>
              <a:t>nonpreemptive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S</a:t>
            </a:r>
            <a:r>
              <a:rPr lang="en-US" sz="3600" dirty="0" smtClean="0"/>
              <a:t>cheduling under 2 and 3 is preemptive</a:t>
            </a:r>
          </a:p>
          <a:p>
            <a:pPr lvl="1"/>
            <a:r>
              <a:rPr lang="en-US" sz="3200" dirty="0" smtClean="0"/>
              <a:t>Need to be aware of race conditions when data are shared among processes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231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82321"/>
          </a:xfrm>
        </p:spPr>
        <p:txBody>
          <a:bodyPr/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320"/>
            <a:ext cx="10515600" cy="54998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The dispatcher module gives control of the CPU to the process selected by the short-term scheduler, this involves:</a:t>
            </a:r>
          </a:p>
          <a:p>
            <a:pPr lvl="1"/>
            <a:r>
              <a:rPr lang="en-US" sz="2800" dirty="0" smtClean="0"/>
              <a:t>Switching context</a:t>
            </a:r>
          </a:p>
          <a:p>
            <a:pPr lvl="1"/>
            <a:r>
              <a:rPr lang="en-US" sz="2800" dirty="0" smtClean="0"/>
              <a:t>Switching to user mode</a:t>
            </a:r>
          </a:p>
          <a:p>
            <a:pPr lvl="1"/>
            <a:r>
              <a:rPr lang="en-US" sz="2800" dirty="0" smtClean="0"/>
              <a:t>Jumping to the proper location in the user program to restart program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Dispatch latency – time it takes for the dispatcher to stop one process and start another running, which should be as fast as possible since it is invoked in every process switch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Performance Measures of Scheduling Algorithms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554"/>
            <a:ext cx="10515600" cy="535744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3200" b="1" dirty="0"/>
              <a:t>CPU utilization </a:t>
            </a:r>
            <a:r>
              <a:rPr lang="en-US" altLang="en-US" sz="3200" dirty="0"/>
              <a:t>– keep the CPU as busy as </a:t>
            </a:r>
            <a:r>
              <a:rPr lang="en-US" altLang="en-US" sz="3200" dirty="0" smtClean="0"/>
              <a:t>possible (Maximize)</a:t>
            </a:r>
            <a:endParaRPr lang="en-US" alt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b="1" dirty="0"/>
              <a:t>Throughput</a:t>
            </a:r>
            <a:r>
              <a:rPr lang="en-US" altLang="en-US" sz="3200" dirty="0"/>
              <a:t> – # of processes that complete their execution per time </a:t>
            </a:r>
            <a:r>
              <a:rPr lang="en-US" altLang="en-US" sz="3200" dirty="0" smtClean="0"/>
              <a:t>unit (Maximize)</a:t>
            </a:r>
            <a:endParaRPr lang="en-US" alt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b="1" dirty="0"/>
              <a:t>Turnaround time </a:t>
            </a:r>
            <a:r>
              <a:rPr lang="en-US" altLang="en-US" sz="3200" dirty="0"/>
              <a:t>– amount of time to execute a particular </a:t>
            </a:r>
            <a:r>
              <a:rPr lang="en-US" altLang="en-US" sz="3200" dirty="0" smtClean="0"/>
              <a:t>process (Minimize)</a:t>
            </a:r>
            <a:endParaRPr lang="en-US" alt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b="1" dirty="0"/>
              <a:t>Waiting time </a:t>
            </a:r>
            <a:r>
              <a:rPr lang="en-US" altLang="en-US" sz="3200" dirty="0"/>
              <a:t>– amount of time a process has been waiting in the ready </a:t>
            </a:r>
            <a:r>
              <a:rPr lang="en-US" altLang="en-US" sz="3200" dirty="0" smtClean="0"/>
              <a:t>queue (Minimize)</a:t>
            </a:r>
            <a:endParaRPr lang="en-US" alt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b="1" dirty="0"/>
              <a:t>Response time </a:t>
            </a:r>
            <a:r>
              <a:rPr lang="en-US" altLang="en-US" sz="3200" dirty="0"/>
              <a:t>– amount of time it takes from when a request was submitted until the first response is produced, not output  (for time-sharing environment</a:t>
            </a:r>
            <a:r>
              <a:rPr lang="en-US" altLang="en-US" sz="3200" dirty="0" smtClean="0"/>
              <a:t>) (Minimize)</a:t>
            </a:r>
            <a:endParaRPr lang="en-US" altLang="en-US" sz="3200" dirty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First-Come, First-Served (FCFS)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7992"/>
            <a:ext cx="10515600" cy="5532437"/>
          </a:xfrm>
        </p:spPr>
        <p:txBody>
          <a:bodyPr>
            <a:normAutofit/>
          </a:bodyPr>
          <a:lstStyle/>
          <a:p>
            <a:pPr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Given 	</a:t>
            </a:r>
            <a:r>
              <a:rPr lang="en-US" altLang="en-US" dirty="0" smtClean="0"/>
              <a:t>Process</a:t>
            </a:r>
            <a:r>
              <a:rPr lang="en-US" altLang="en-US" dirty="0"/>
              <a:t>	Burst Time	</a:t>
            </a:r>
          </a:p>
          <a:p>
            <a:pPr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24</a:t>
            </a:r>
          </a:p>
          <a:p>
            <a:pPr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	3</a:t>
            </a:r>
          </a:p>
          <a:p>
            <a:pPr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	 </a:t>
            </a:r>
            <a:r>
              <a:rPr lang="en-US" altLang="en-US" dirty="0"/>
              <a:t>3</a:t>
            </a:r>
            <a:r>
              <a:rPr lang="en-US" altLang="en-US" i="1" baseline="-25000" dirty="0"/>
              <a:t> </a:t>
            </a: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Suppose three processes arrive in the order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Gantt chart for the FCFS schedule is: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Waiting time for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 = 0;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 = 24;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</a:t>
            </a:r>
            <a:r>
              <a:rPr lang="en-US" altLang="en-US" dirty="0"/>
              <a:t>= 27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Average waiting time:  (0 + 24 + 27)/3 = 17</a:t>
            </a:r>
          </a:p>
        </p:txBody>
      </p:sp>
      <p:pic>
        <p:nvPicPr>
          <p:cNvPr id="3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12" y="4159739"/>
            <a:ext cx="10288699" cy="118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5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smtClean="0"/>
              <a:t>FCFS Scheduling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45686"/>
            <a:ext cx="10515600" cy="54895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Suppose the three processes arrive in the order </a:t>
            </a:r>
            <a:r>
              <a:rPr lang="en-US" altLang="en-US" sz="3000" dirty="0"/>
              <a:t> </a:t>
            </a:r>
            <a:r>
              <a:rPr lang="en-US" altLang="en-US" sz="3000" i="1" dirty="0"/>
              <a:t>P</a:t>
            </a:r>
            <a:r>
              <a:rPr lang="en-US" altLang="en-US" sz="3000" i="1" baseline="-25000" dirty="0"/>
              <a:t>2</a:t>
            </a:r>
            <a:r>
              <a:rPr lang="en-US" altLang="en-US" sz="3000" dirty="0"/>
              <a:t> , </a:t>
            </a:r>
            <a:r>
              <a:rPr lang="en-US" altLang="en-US" sz="3000" i="1" dirty="0"/>
              <a:t>P</a:t>
            </a:r>
            <a:r>
              <a:rPr lang="en-US" altLang="en-US" sz="3000" i="1" baseline="-25000" dirty="0"/>
              <a:t>3</a:t>
            </a:r>
            <a:r>
              <a:rPr lang="en-US" altLang="en-US" sz="3000" dirty="0"/>
              <a:t> , </a:t>
            </a:r>
            <a:r>
              <a:rPr lang="en-US" altLang="en-US" sz="3000" i="1" dirty="0"/>
              <a:t>P</a:t>
            </a:r>
            <a:r>
              <a:rPr lang="en-US" altLang="en-US" sz="3000" i="1" baseline="-25000" dirty="0"/>
              <a:t>1</a:t>
            </a:r>
            <a:r>
              <a:rPr lang="en-US" altLang="en-US" sz="30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Then Gantt chart for the schedule is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  <a:tabLst>
                <a:tab pos="3649345" algn="ctr"/>
              </a:tabLst>
              <a:defRPr/>
            </a:pPr>
            <a:r>
              <a:rPr lang="en-US" altLang="en-US" sz="3000" dirty="0"/>
              <a:t>Waiting time for </a:t>
            </a:r>
            <a:r>
              <a:rPr lang="en-US" altLang="en-US" sz="3000" i="1" dirty="0"/>
              <a:t>P</a:t>
            </a:r>
            <a:r>
              <a:rPr lang="en-US" altLang="en-US" sz="3000" i="1" baseline="-25000" dirty="0"/>
              <a:t>1 </a:t>
            </a:r>
            <a:r>
              <a:rPr lang="en-US" altLang="en-US" sz="3000" i="1" dirty="0"/>
              <a:t>=</a:t>
            </a:r>
            <a:r>
              <a:rPr lang="en-US" altLang="en-US" sz="3000" dirty="0"/>
              <a:t> 6</a:t>
            </a:r>
            <a:r>
              <a:rPr lang="en-US" altLang="en-US" sz="3000" i="1" dirty="0"/>
              <a:t>;</a:t>
            </a:r>
            <a:r>
              <a:rPr lang="en-US" altLang="en-US" sz="3000" i="1" baseline="-25000" dirty="0"/>
              <a:t> </a:t>
            </a:r>
            <a:r>
              <a:rPr lang="en-US" altLang="en-US" sz="3000" i="1" dirty="0"/>
              <a:t>P</a:t>
            </a:r>
            <a:r>
              <a:rPr lang="en-US" altLang="en-US" sz="3000" i="1" baseline="-25000" dirty="0"/>
              <a:t>2</a:t>
            </a:r>
            <a:r>
              <a:rPr lang="en-US" altLang="en-US" sz="3000" dirty="0"/>
              <a:t> = 0</a:t>
            </a:r>
            <a:r>
              <a:rPr lang="en-US" altLang="en-US" sz="3000" i="1" baseline="-25000" dirty="0"/>
              <a:t>; </a:t>
            </a:r>
            <a:r>
              <a:rPr lang="en-US" altLang="en-US" sz="3000" i="1" dirty="0"/>
              <a:t>P</a:t>
            </a:r>
            <a:r>
              <a:rPr lang="en-US" altLang="en-US" sz="3000" i="1" baseline="-25000" dirty="0"/>
              <a:t>3 </a:t>
            </a:r>
            <a:r>
              <a:rPr lang="en-US" altLang="en-US" sz="3000" i="1" dirty="0"/>
              <a:t>= </a:t>
            </a:r>
            <a:r>
              <a:rPr lang="en-US" altLang="en-US" sz="3000" dirty="0"/>
              <a:t>3</a:t>
            </a:r>
            <a:endParaRPr lang="en-US" altLang="en-US" sz="3000" i="1" dirty="0"/>
          </a:p>
          <a:p>
            <a:pPr>
              <a:buFont typeface="Wingdings" panose="05000000000000000000" pitchFamily="2" charset="2"/>
              <a:buChar char="§"/>
              <a:tabLst>
                <a:tab pos="3649345" algn="ctr"/>
              </a:tabLst>
              <a:defRPr/>
            </a:pPr>
            <a:r>
              <a:rPr lang="en-US" altLang="en-US" sz="3000" dirty="0"/>
              <a:t>Average waiting time:   (6 + 0 + 3)/3 = 3</a:t>
            </a:r>
          </a:p>
          <a:p>
            <a:pPr>
              <a:buFont typeface="Wingdings" panose="05000000000000000000" pitchFamily="2" charset="2"/>
              <a:buChar char="§"/>
              <a:tabLst>
                <a:tab pos="3649345" algn="ctr"/>
              </a:tabLst>
              <a:defRPr/>
            </a:pPr>
            <a:r>
              <a:rPr lang="en-US" altLang="en-US" sz="3000" dirty="0"/>
              <a:t>Much better than previous case</a:t>
            </a:r>
          </a:p>
          <a:p>
            <a:pPr>
              <a:buFont typeface="Wingdings" panose="05000000000000000000" pitchFamily="2" charset="2"/>
              <a:buChar char="§"/>
              <a:tabLst>
                <a:tab pos="3649345" algn="ctr"/>
              </a:tabLst>
              <a:defRPr/>
            </a:pPr>
            <a:r>
              <a:rPr lang="en-US" altLang="en-US" sz="3000" b="1" dirty="0">
                <a:solidFill>
                  <a:srgbClr val="3366FF"/>
                </a:solidFill>
              </a:rPr>
              <a:t>Convoy effect </a:t>
            </a:r>
            <a:r>
              <a:rPr lang="en-US" altLang="en-US" sz="3000" dirty="0" smtClean="0"/>
              <a:t>- </a:t>
            </a:r>
            <a:r>
              <a:rPr lang="en-US" altLang="en-US" sz="3000" dirty="0"/>
              <a:t>short process behind long process</a:t>
            </a:r>
          </a:p>
          <a:p>
            <a:pPr lvl="1">
              <a:tabLst>
                <a:tab pos="3649345" algn="ctr"/>
              </a:tabLst>
              <a:defRPr/>
            </a:pPr>
            <a:r>
              <a:rPr lang="en-US" altLang="en-US" sz="2800" dirty="0" smtClean="0"/>
              <a:t>E.g., consider </a:t>
            </a:r>
            <a:r>
              <a:rPr lang="en-US" altLang="en-US" sz="2800" dirty="0"/>
              <a:t>one CPU-bound and many I/O-bound </a:t>
            </a:r>
            <a:r>
              <a:rPr lang="en-US" altLang="en-US" sz="2800" dirty="0" smtClean="0"/>
              <a:t>processes</a:t>
            </a:r>
            <a:endParaRPr lang="en-US" altLang="en-US" sz="2800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40" y="2264131"/>
            <a:ext cx="10289659" cy="1162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9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Shortest-Job-First (SJF)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033"/>
            <a:ext cx="10515600" cy="581696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Associate with each process the length of its next CPU burst, and use these lengths to schedule the process with the shortest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SJF schedule is optimal – it gives the minimum waiting time for a given set of processes</a:t>
            </a:r>
          </a:p>
          <a:p>
            <a:pPr lvl="1"/>
            <a:r>
              <a:rPr lang="en-US" dirty="0" smtClean="0"/>
              <a:t>Difficulty is knowing the length of the next CPU request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Example:		 </a:t>
            </a:r>
            <a:r>
              <a:rPr lang="en-US" altLang="en-US" u="sng" dirty="0" err="1"/>
              <a:t>Process</a:t>
            </a:r>
            <a:r>
              <a:rPr lang="en-US" altLang="en-US" u="sng" dirty="0" err="1">
                <a:solidFill>
                  <a:schemeClr val="bg1"/>
                </a:solidFill>
              </a:rPr>
              <a:t>Arriva</a:t>
            </a:r>
            <a:r>
              <a:rPr lang="en-US" altLang="en-US" u="sng" dirty="0">
                <a:solidFill>
                  <a:schemeClr val="bg1"/>
                </a:solidFill>
              </a:rPr>
              <a:t>	l </a:t>
            </a:r>
            <a:r>
              <a:rPr lang="en-US" altLang="en-US" u="sng" dirty="0" smtClean="0"/>
              <a:t>Burst </a:t>
            </a:r>
            <a:r>
              <a:rPr lang="en-US" altLang="en-US" u="sng" dirty="0"/>
              <a:t>Time</a:t>
            </a:r>
            <a:endParaRPr lang="en-US" altLang="en-US" dirty="0"/>
          </a:p>
          <a:p>
            <a:pPr>
              <a:lnSpc>
                <a:spcPct val="80000"/>
              </a:lnSpc>
              <a:spcBef>
                <a:spcPts val="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    </a:t>
            </a:r>
            <a:r>
              <a:rPr lang="en-US" altLang="en-US" dirty="0" smtClean="0"/>
              <a:t>                         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chemeClr val="bg1"/>
                </a:solidFill>
              </a:rPr>
              <a:t>0.0</a:t>
            </a:r>
            <a:r>
              <a:rPr lang="en-US" altLang="en-US" dirty="0"/>
              <a:t>	6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          </a:t>
            </a:r>
            <a:r>
              <a:rPr lang="en-US" altLang="en-US" dirty="0" smtClean="0"/>
              <a:t>                   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>
                <a:solidFill>
                  <a:schemeClr val="bg1"/>
                </a:solidFill>
              </a:rPr>
              <a:t>2.0</a:t>
            </a:r>
            <a:r>
              <a:rPr lang="en-US" altLang="en-US" dirty="0"/>
              <a:t>	8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           </a:t>
            </a:r>
            <a:r>
              <a:rPr lang="en-US" altLang="en-US" dirty="0" smtClean="0"/>
              <a:t>                  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chemeClr val="bg1"/>
                </a:solidFill>
              </a:rPr>
              <a:t>4.0</a:t>
            </a:r>
            <a:r>
              <a:rPr lang="en-US" altLang="en-US" dirty="0"/>
              <a:t>	7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           </a:t>
            </a:r>
            <a:r>
              <a:rPr lang="en-US" altLang="en-US" dirty="0" smtClean="0"/>
              <a:t>                  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chemeClr val="bg1"/>
                </a:solidFill>
              </a:rPr>
              <a:t>5.0</a:t>
            </a:r>
            <a:r>
              <a:rPr lang="en-US" altLang="en-US" dirty="0"/>
              <a:t>	3</a:t>
            </a:r>
            <a:r>
              <a:rPr lang="en-US" altLang="en-US" dirty="0" smtClean="0"/>
              <a:t> </a:t>
            </a:r>
            <a:r>
              <a:rPr lang="en-US" altLang="en-US" dirty="0"/>
              <a:t>	</a:t>
            </a:r>
          </a:p>
          <a:p>
            <a:pPr>
              <a:buFont typeface="Wingdings" panose="05000000000000000000" pitchFamily="2" charset="2"/>
              <a:buChar char="§"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SJF scheduling </a:t>
            </a:r>
            <a:r>
              <a:rPr lang="en-US" altLang="en-US" dirty="0" smtClean="0"/>
              <a:t>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Average waiting time = </a:t>
            </a:r>
            <a:r>
              <a:rPr lang="en-US" altLang="en-US" dirty="0"/>
              <a:t>(3 + 16 + 9 + 0) / 4 = </a:t>
            </a:r>
            <a:r>
              <a:rPr lang="en-US" altLang="en-US" dirty="0" smtClean="0"/>
              <a:t>7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47" y="4967653"/>
            <a:ext cx="9276494" cy="122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4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1418</Words>
  <Application>Microsoft Office PowerPoint</Application>
  <PresentationFormat>Widescreen</PresentationFormat>
  <Paragraphs>229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MS PGothic</vt:lpstr>
      <vt:lpstr>Arial</vt:lpstr>
      <vt:lpstr>Calibri</vt:lpstr>
      <vt:lpstr>Calibri Light</vt:lpstr>
      <vt:lpstr>Cambria Math</vt:lpstr>
      <vt:lpstr>Lucida Grande</vt:lpstr>
      <vt:lpstr>Monotype Sorts</vt:lpstr>
      <vt:lpstr>Symbol</vt:lpstr>
      <vt:lpstr>Verdana</vt:lpstr>
      <vt:lpstr>Wingdings</vt:lpstr>
      <vt:lpstr>Office Theme</vt:lpstr>
      <vt:lpstr>Equation</vt:lpstr>
      <vt:lpstr>CECS 326 Operating Systems</vt:lpstr>
      <vt:lpstr>Basic Concepts</vt:lpstr>
      <vt:lpstr>Histogram of CPU-burst Times</vt:lpstr>
      <vt:lpstr>CPU Scheduler</vt:lpstr>
      <vt:lpstr>Dispatcher</vt:lpstr>
      <vt:lpstr>Performance Measures of Scheduling Algorithms</vt:lpstr>
      <vt:lpstr>First-Come, First-Served (FCFS) Scheduling</vt:lpstr>
      <vt:lpstr>FCFS Scheduling (cont.)</vt:lpstr>
      <vt:lpstr>Shortest-Job-First (SJF) Scheduling</vt:lpstr>
      <vt:lpstr>Determining Length of Next CPU Burst</vt:lpstr>
      <vt:lpstr>Prediction of the Length of the Next CPU Burst</vt:lpstr>
      <vt:lpstr>Examples of Exponential Averaging</vt:lpstr>
      <vt:lpstr>Example of Shortest-Remaining-Time-First Scheduling</vt:lpstr>
      <vt:lpstr>Priority Scheduling</vt:lpstr>
      <vt:lpstr>Example of Priority Scheduling (Nonpreemptive)</vt:lpstr>
      <vt:lpstr>Round Robin (RR) Scheduling</vt:lpstr>
      <vt:lpstr>Example of RR with Time Quantum q = 4</vt:lpstr>
      <vt:lpstr>Time Quantum and Context Switch Time</vt:lpstr>
      <vt:lpstr>Turnaround Time Varies with Time Quantum</vt:lpstr>
      <vt:lpstr>Multilevel Queues</vt:lpstr>
      <vt:lpstr>Multilevel Queue Scheduling</vt:lpstr>
      <vt:lpstr>Multilevel Feedback Queue</vt:lpstr>
      <vt:lpstr>Example of Multilevel Feedback Queue</vt:lpstr>
      <vt:lpstr>Multiple-Processor Scheduling</vt:lpstr>
      <vt:lpstr>Multiple-Processor Scheduling – Load Balancing</vt:lpstr>
      <vt:lpstr>Multicore Processors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CECS 326</dc:title>
  <dc:creator>Dr. Shui Lam</dc:creator>
  <cp:lastModifiedBy>slam</cp:lastModifiedBy>
  <cp:revision>161</cp:revision>
  <dcterms:created xsi:type="dcterms:W3CDTF">2017-01-24T06:41:16Z</dcterms:created>
  <dcterms:modified xsi:type="dcterms:W3CDTF">2018-04-26T07:45:42Z</dcterms:modified>
</cp:coreProperties>
</file>