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9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9" autoAdjust="0"/>
    <p:restoredTop sz="94394" autoAdjust="0"/>
  </p:normalViewPr>
  <p:slideViewPr>
    <p:cSldViewPr snapToGrid="0">
      <p:cViewPr varScale="1">
        <p:scale>
          <a:sx n="41" d="100"/>
          <a:sy n="41" d="100"/>
        </p:scale>
        <p:origin x="5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076C-3D55-4052-8204-498B1F2D35BD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2DB9-3415-4841-B97C-9B3730F7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CECS </a:t>
            </a:r>
            <a:r>
              <a:rPr lang="en-US" dirty="0"/>
              <a:t>326</a:t>
            </a:r>
            <a:br>
              <a:rPr lang="en-US" dirty="0"/>
            </a:br>
            <a:r>
              <a:rPr lang="en-US" dirty="0"/>
              <a:t>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354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Virtual Memory</a:t>
            </a:r>
          </a:p>
          <a:p>
            <a:r>
              <a:rPr lang="en-US" sz="2200" dirty="0" smtClean="0"/>
              <a:t>(Chapter 9, Operating system Concepts by </a:t>
            </a:r>
            <a:r>
              <a:rPr lang="en-US" sz="2200" dirty="0" err="1" smtClean="0"/>
              <a:t>Silberschatz</a:t>
            </a:r>
            <a:r>
              <a:rPr lang="en-US" sz="2200" dirty="0" smtClean="0"/>
              <a:t>, Galvin and Gagne)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454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Page Table When Some Pages Are Not in Memory</a:t>
            </a:r>
            <a:endParaRPr lang="en-US" sz="4000" dirty="0"/>
          </a:p>
        </p:txBody>
      </p:sp>
      <p:pic>
        <p:nvPicPr>
          <p:cNvPr id="4" name="Picture 4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1158385"/>
            <a:ext cx="5875762" cy="56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72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820615"/>
          </a:xfrm>
        </p:spPr>
        <p:txBody>
          <a:bodyPr/>
          <a:lstStyle/>
          <a:p>
            <a:r>
              <a:rPr lang="en-US" dirty="0"/>
              <a:t>Instruction Execution in a Paging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3892" y="2182174"/>
            <a:ext cx="5433646" cy="42420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When page being referenced is not </a:t>
            </a:r>
            <a:r>
              <a:rPr lang="en-US" sz="3200" dirty="0"/>
              <a:t>in memory, </a:t>
            </a:r>
            <a:r>
              <a:rPr lang="en-US" sz="3200" dirty="0" smtClean="0"/>
              <a:t>page fault occurs &amp; need to bring page in</a:t>
            </a:r>
            <a:endParaRPr lang="en-US" sz="3200" dirty="0"/>
          </a:p>
          <a:p>
            <a:pPr lvl="1"/>
            <a:r>
              <a:rPr lang="en-US" sz="2800" dirty="0"/>
              <a:t>Find a free frame</a:t>
            </a:r>
          </a:p>
          <a:p>
            <a:pPr lvl="1"/>
            <a:r>
              <a:rPr lang="en-US" sz="2800" dirty="0"/>
              <a:t>Swap page into frame via scheduled disk operation</a:t>
            </a:r>
          </a:p>
          <a:p>
            <a:pPr lvl="1"/>
            <a:r>
              <a:rPr lang="en-US" sz="2800" dirty="0"/>
              <a:t>Reset tables to indicate page is now in memory &amp; set valid-invalid bit to “v”</a:t>
            </a:r>
          </a:p>
          <a:p>
            <a:pPr lvl="1"/>
            <a:r>
              <a:rPr lang="en-US" sz="2800" dirty="0"/>
              <a:t>Restart instruction that caused the page </a:t>
            </a:r>
            <a:r>
              <a:rPr lang="en-US" sz="2800" dirty="0" smtClean="0"/>
              <a:t>fault</a:t>
            </a:r>
          </a:p>
          <a:p>
            <a:pPr lvl="1"/>
            <a:r>
              <a:rPr lang="en-US" sz="2800" dirty="0" smtClean="0"/>
              <a:t>If no free frame, need to replace</a:t>
            </a:r>
          </a:p>
          <a:p>
            <a:pPr lvl="1"/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30" y="820615"/>
            <a:ext cx="4640123" cy="6086545"/>
          </a:xfrm>
        </p:spPr>
      </p:pic>
    </p:spTree>
    <p:extLst>
      <p:ext uri="{BB962C8B-B14F-4D97-AF65-F5344CB8AC3E}">
        <p14:creationId xmlns:p14="http://schemas.microsoft.com/office/powerpoint/2010/main" val="22382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Steps in Handling Page Fault</a:t>
            </a:r>
            <a:endParaRPr lang="en-US" dirty="0"/>
          </a:p>
        </p:txBody>
      </p:sp>
      <p:pic>
        <p:nvPicPr>
          <p:cNvPr id="4" name="Picture 4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1" y="1247232"/>
            <a:ext cx="6724568" cy="5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Performance of 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8029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2163763" algn="l"/>
                <a:tab pos="2855913" algn="l"/>
              </a:tabLst>
            </a:pPr>
            <a:r>
              <a:rPr lang="en-US" altLang="en-US" dirty="0" smtClean="0"/>
              <a:t>Steps at page fault </a:t>
            </a:r>
            <a:r>
              <a:rPr lang="en-US" altLang="en-US" dirty="0"/>
              <a:t>in Demand Paging (</a:t>
            </a:r>
            <a:r>
              <a:rPr lang="en-US" altLang="en-US" dirty="0" smtClean="0"/>
              <a:t>worst </a:t>
            </a:r>
            <a:r>
              <a:rPr lang="en-US" altLang="en-US" dirty="0"/>
              <a:t>case)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Trap to the operating system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Save the user registers and process state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Determine that the interrupt was a page </a:t>
            </a:r>
            <a:r>
              <a:rPr lang="en-US" altLang="en-US" sz="2200" dirty="0" smtClean="0"/>
              <a:t>fault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 smtClean="0"/>
              <a:t>Find a free page frame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A</a:t>
            </a:r>
            <a:r>
              <a:rPr lang="en-US" altLang="en-US" sz="2200" dirty="0" smtClean="0"/>
              <a:t>llocate if one is available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 smtClean="0"/>
              <a:t>Select a page to remove if not, and schedule a write-back if page had been modified</a:t>
            </a:r>
            <a:endParaRPr lang="en-US" altLang="en-US" sz="2200" dirty="0"/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 smtClean="0"/>
              <a:t>Determine </a:t>
            </a:r>
            <a:r>
              <a:rPr lang="en-US" altLang="en-US" sz="2200" dirty="0"/>
              <a:t>location of the page on </a:t>
            </a:r>
            <a:r>
              <a:rPr lang="en-US" altLang="en-US" sz="2200" dirty="0" smtClean="0"/>
              <a:t>disk</a:t>
            </a:r>
            <a:endParaRPr lang="en-US" altLang="en-US" sz="2200" dirty="0"/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Issue a read from the disk to </a:t>
            </a:r>
            <a:r>
              <a:rPr lang="en-US" altLang="en-US" sz="2200" dirty="0" smtClean="0"/>
              <a:t>the </a:t>
            </a:r>
            <a:r>
              <a:rPr lang="en-US" altLang="en-US" sz="2200" dirty="0"/>
              <a:t>free </a:t>
            </a:r>
            <a:r>
              <a:rPr lang="en-US" altLang="en-US" sz="2200" dirty="0" smtClean="0"/>
              <a:t>frame</a:t>
            </a:r>
            <a:endParaRPr lang="en-US" altLang="en-US" sz="2200" dirty="0"/>
          </a:p>
          <a:p>
            <a:pPr marL="798513" lvl="1" indent="-341313"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Wait in a queue for this device until the read request is serviced</a:t>
            </a:r>
          </a:p>
          <a:p>
            <a:pPr marL="798513" lvl="1" indent="-341313"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Wait for the device seek and/or latency time</a:t>
            </a:r>
          </a:p>
          <a:p>
            <a:pPr marL="798513" lvl="1" indent="-341313"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Begin the transfer of the page to a free frame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While waiting, allocate the CPU to some other </a:t>
            </a:r>
            <a:r>
              <a:rPr lang="en-US" altLang="en-US" sz="2200" dirty="0" smtClean="0"/>
              <a:t>user process</a:t>
            </a:r>
            <a:endParaRPr lang="en-US" altLang="en-US" sz="2200" dirty="0"/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Receive an interrupt from the disk I/O subsystem (I/O completed)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Save the registers and process state for the other </a:t>
            </a:r>
            <a:r>
              <a:rPr lang="en-US" altLang="en-US" sz="2200" dirty="0" smtClean="0"/>
              <a:t>user process</a:t>
            </a:r>
            <a:endParaRPr lang="en-US" altLang="en-US" sz="2200" dirty="0"/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Determine that the interrupt was from the disk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Correct the page table and other tables to show page is now in memory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Wait for the CPU to be allocated to this process again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200" dirty="0"/>
              <a:t>Restore the user registers, process state, and new page table, and then resume the interrupted instruction</a:t>
            </a:r>
          </a:p>
        </p:txBody>
      </p:sp>
    </p:spTree>
    <p:extLst>
      <p:ext uri="{BB962C8B-B14F-4D97-AF65-F5344CB8AC3E}">
        <p14:creationId xmlns:p14="http://schemas.microsoft.com/office/powerpoint/2010/main" val="41280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23" y="0"/>
            <a:ext cx="10515600" cy="1325563"/>
          </a:xfrm>
        </p:spPr>
        <p:txBody>
          <a:bodyPr/>
          <a:lstStyle/>
          <a:p>
            <a:r>
              <a:rPr lang="en-US" dirty="0" smtClean="0"/>
              <a:t>Performance of Demand Paging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631"/>
            <a:ext cx="10515600" cy="5486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2163763" algn="l"/>
                <a:tab pos="2855913" algn="l"/>
              </a:tabLst>
            </a:pPr>
            <a:r>
              <a:rPr lang="en-US" altLang="en-US" dirty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Restart the process – again just a small amount of time</a:t>
            </a:r>
          </a:p>
          <a:p>
            <a:pPr>
              <a:buFont typeface="Wingdings" panose="05000000000000000000" pitchFamily="2" charset="2"/>
              <a:buChar char="§"/>
              <a:tabLst>
                <a:tab pos="2163763" algn="l"/>
                <a:tab pos="2855913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</a:p>
          <a:p>
            <a:pPr>
              <a:buFont typeface="Wingdings" panose="05000000000000000000" pitchFamily="2" charset="2"/>
              <a:buChar char="§"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EAT = (1 –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+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           + swap page in )</a:t>
            </a:r>
          </a:p>
        </p:txBody>
      </p:sp>
    </p:spTree>
    <p:extLst>
      <p:ext uri="{BB962C8B-B14F-4D97-AF65-F5344CB8AC3E}">
        <p14:creationId xmlns:p14="http://schemas.microsoft.com/office/powerpoint/2010/main" val="215315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Demand Paging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524"/>
            <a:ext cx="10515600" cy="57794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1773238" algn="l"/>
                <a:tab pos="2278063" algn="l"/>
              </a:tabLst>
            </a:pPr>
            <a:r>
              <a:rPr lang="en-US" altLang="en-US" dirty="0" smtClean="0"/>
              <a:t>Assume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 smtClean="0"/>
              <a:t>Memory </a:t>
            </a:r>
            <a:r>
              <a:rPr lang="en-US" altLang="en-US" dirty="0"/>
              <a:t>access time = 200 </a:t>
            </a:r>
            <a:r>
              <a:rPr lang="en-US" altLang="en-US" dirty="0" smtClean="0"/>
              <a:t>nanoseconds (</a:t>
            </a:r>
            <a:r>
              <a:rPr lang="en-US" altLang="en-US" dirty="0" err="1" smtClean="0"/>
              <a:t>nsec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Average page-fault service time = 8 </a:t>
            </a:r>
            <a:r>
              <a:rPr lang="en-US" altLang="en-US" dirty="0" smtClean="0"/>
              <a:t>milliseconds (</a:t>
            </a:r>
            <a:r>
              <a:rPr lang="en-US" altLang="en-US" dirty="0" err="1" smtClean="0"/>
              <a:t>msec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EAT = (1 – p) x </a:t>
            </a:r>
            <a:r>
              <a:rPr lang="en-US" altLang="en-US" dirty="0" smtClean="0"/>
              <a:t>200 </a:t>
            </a:r>
            <a:r>
              <a:rPr lang="en-US" altLang="en-US" dirty="0" err="1" smtClean="0"/>
              <a:t>nsec</a:t>
            </a:r>
            <a:r>
              <a:rPr lang="en-US" altLang="en-US" dirty="0" smtClean="0"/>
              <a:t> + </a:t>
            </a:r>
            <a:r>
              <a:rPr lang="en-US" altLang="en-US" dirty="0"/>
              <a:t>p (8 </a:t>
            </a:r>
            <a:r>
              <a:rPr lang="en-US" altLang="en-US" dirty="0" smtClean="0"/>
              <a:t>msec+200 </a:t>
            </a:r>
            <a:r>
              <a:rPr lang="en-US" altLang="en-US" dirty="0" err="1" smtClean="0"/>
              <a:t>nsec</a:t>
            </a:r>
            <a:r>
              <a:rPr lang="en-US" altLang="en-US" dirty="0" smtClean="0"/>
              <a:t>) 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        = </a:t>
            </a:r>
            <a:r>
              <a:rPr lang="en-US" altLang="en-US" dirty="0" smtClean="0"/>
              <a:t>200 </a:t>
            </a:r>
            <a:r>
              <a:rPr lang="en-US" altLang="en-US" dirty="0"/>
              <a:t>– p  x 200 + </a:t>
            </a:r>
            <a:r>
              <a:rPr lang="en-US" altLang="en-US" dirty="0" smtClean="0"/>
              <a:t>p x 200 + p </a:t>
            </a:r>
            <a:r>
              <a:rPr lang="en-US" altLang="en-US" dirty="0"/>
              <a:t>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     = 200 + p x </a:t>
            </a:r>
            <a:r>
              <a:rPr lang="en-US" altLang="en-US" dirty="0" smtClean="0"/>
              <a:t>8,000,0</a:t>
            </a:r>
            <a:r>
              <a:rPr lang="en-US" altLang="en-US" dirty="0" smtClean="0"/>
              <a:t>00</a:t>
            </a:r>
            <a:endParaRPr lang="en-US" altLang="en-US" dirty="0"/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EAT = </a:t>
            </a:r>
            <a:r>
              <a:rPr lang="en-US" altLang="en-US" dirty="0" smtClean="0"/>
              <a:t>8,200 </a:t>
            </a:r>
            <a:r>
              <a:rPr lang="en-US" altLang="en-US" dirty="0" err="1" smtClean="0"/>
              <a:t>nsec</a:t>
            </a:r>
            <a:r>
              <a:rPr lang="en-US" altLang="en-US" dirty="0" smtClean="0"/>
              <a:t> = 8.2 </a:t>
            </a:r>
            <a:r>
              <a:rPr lang="en-US" altLang="en-US" dirty="0"/>
              <a:t>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This is a slowdown by a factor of 40!!</a:t>
            </a:r>
          </a:p>
          <a:p>
            <a:pPr>
              <a:buFont typeface="Wingdings" panose="05000000000000000000" pitchFamily="2" charset="2"/>
              <a:buChar char="§"/>
              <a:tabLst>
                <a:tab pos="1773238" algn="l"/>
                <a:tab pos="2278063" algn="l"/>
              </a:tabLst>
            </a:pPr>
            <a:r>
              <a:rPr lang="en-US" altLang="en-US" dirty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220 &gt; 200 + </a:t>
            </a:r>
            <a:r>
              <a:rPr lang="en-US" altLang="en-US" dirty="0" smtClean="0"/>
              <a:t>8,000,000 </a:t>
            </a:r>
            <a:r>
              <a:rPr lang="en-US" altLang="en-US" dirty="0"/>
              <a:t>x p</a:t>
            </a:r>
            <a:br>
              <a:rPr lang="en-US" altLang="en-US" dirty="0"/>
            </a:br>
            <a:r>
              <a:rPr lang="en-US" altLang="en-US" dirty="0"/>
              <a:t>20 &gt; </a:t>
            </a:r>
            <a:r>
              <a:rPr lang="en-US" altLang="en-US" dirty="0" smtClean="0"/>
              <a:t>8,000,000 </a:t>
            </a:r>
            <a:r>
              <a:rPr lang="en-US" altLang="en-US" dirty="0"/>
              <a:t>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 smtClean="0"/>
              <a:t>&lt; </a:t>
            </a:r>
            <a:r>
              <a:rPr lang="en-US" altLang="en-US" dirty="0"/>
              <a:t>one page fault in every 400,000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23206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What Happens If There Is No Free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Page frames may be used </a:t>
            </a:r>
            <a:r>
              <a:rPr lang="en-US" altLang="en-US" sz="3200" dirty="0"/>
              <a:t>up by process pages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Page frames are also </a:t>
            </a:r>
            <a:r>
              <a:rPr lang="en-US" altLang="en-US" sz="3200" dirty="0"/>
              <a:t>in demand from the kernel, I/O buffers, </a:t>
            </a:r>
            <a:r>
              <a:rPr lang="en-US" altLang="en-US" sz="3200" dirty="0" err="1"/>
              <a:t>etc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How much to allocate to </a:t>
            </a:r>
            <a:r>
              <a:rPr lang="en-US" altLang="en-US" sz="3200" dirty="0" smtClean="0"/>
              <a:t>each process?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Page replacement – find some page in memory, but not really in use, page it out</a:t>
            </a:r>
          </a:p>
          <a:p>
            <a:pPr lvl="1"/>
            <a:r>
              <a:rPr lang="en-US" altLang="en-US" sz="2800" dirty="0" smtClean="0"/>
              <a:t>Reason for finding page replacement, as opposed to swapping out process </a:t>
            </a:r>
            <a:endParaRPr lang="en-US" altLang="en-US" sz="2800" dirty="0"/>
          </a:p>
          <a:p>
            <a:pPr lvl="1"/>
            <a:r>
              <a:rPr lang="en-US" altLang="en-US" sz="2800" dirty="0"/>
              <a:t>Performance </a:t>
            </a:r>
            <a:r>
              <a:rPr lang="en-US" altLang="en-US" sz="2800" dirty="0" smtClean="0"/>
              <a:t>consideration – </a:t>
            </a:r>
            <a:r>
              <a:rPr lang="en-US" altLang="en-US" sz="2800" dirty="0"/>
              <a:t>want an algorithm which will result in minimum number of page faults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7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Illustration of Need for Page Replacement</a:t>
            </a:r>
            <a:endParaRPr lang="en-US" dirty="0"/>
          </a:p>
        </p:txBody>
      </p:sp>
      <p:pic>
        <p:nvPicPr>
          <p:cNvPr id="4" name="Picture 4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802" y="1325562"/>
            <a:ext cx="7289586" cy="530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15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Basic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26539"/>
          </a:xfrm>
        </p:spPr>
        <p:txBody>
          <a:bodyPr>
            <a:normAutofit/>
          </a:bodyPr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the location of the desired page on </a:t>
            </a:r>
            <a:r>
              <a:rPr lang="en-US" altLang="en-US" dirty="0" smtClean="0"/>
              <a:t>disk</a:t>
            </a:r>
            <a:endParaRPr lang="en-US" altLang="en-US" dirty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a free frame:</a:t>
            </a:r>
            <a:br>
              <a:rPr lang="en-US" altLang="en-US" dirty="0"/>
            </a:br>
            <a:r>
              <a:rPr lang="en-US" altLang="en-US" dirty="0"/>
              <a:t>   -  If there is a free frame, use it</a:t>
            </a:r>
            <a:br>
              <a:rPr lang="en-US" altLang="en-US" dirty="0"/>
            </a:br>
            <a:r>
              <a:rPr lang="en-US" altLang="en-US" dirty="0"/>
              <a:t>   -  If there is no free frame, use a page replacement algorithm to select a </a:t>
            </a:r>
            <a:r>
              <a:rPr lang="en-US" altLang="en-US" b="1" dirty="0">
                <a:solidFill>
                  <a:srgbClr val="3366FF"/>
                </a:solidFill>
              </a:rPr>
              <a:t>victim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frame</a:t>
            </a:r>
            <a:br>
              <a:rPr lang="en-US" altLang="en-US" b="1" dirty="0">
                <a:solidFill>
                  <a:srgbClr val="3366FF"/>
                </a:solidFill>
              </a:rPr>
            </a:br>
            <a:r>
              <a:rPr lang="en-US" altLang="en-US" b="1" dirty="0">
                <a:solidFill>
                  <a:srgbClr val="3366FF"/>
                </a:solidFill>
              </a:rPr>
              <a:t>	- </a:t>
            </a:r>
            <a:r>
              <a:rPr lang="en-US" altLang="en-US" dirty="0"/>
              <a:t>Write victim frame to disk if </a:t>
            </a:r>
            <a:r>
              <a:rPr lang="en-US" altLang="en-US" dirty="0" smtClean="0"/>
              <a:t>dirty</a:t>
            </a:r>
            <a:endParaRPr lang="en-US" altLang="en-US" dirty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Bring  the desired page into the (newly) free frame; update the page and frame </a:t>
            </a:r>
            <a:r>
              <a:rPr lang="en-US" altLang="en-US" dirty="0" smtClean="0"/>
              <a:t>tables</a:t>
            </a:r>
            <a:endParaRPr lang="en-US" altLang="en-US" dirty="0"/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Continue the process by restarting the instruction that caused the </a:t>
            </a:r>
            <a:r>
              <a:rPr lang="en-US" altLang="en-US" dirty="0" smtClean="0"/>
              <a:t>trap</a:t>
            </a:r>
            <a:endParaRPr lang="en-US" altLang="en-US" dirty="0"/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Note now potentially 2 page transfers for page fault – increasing EAT</a:t>
            </a:r>
          </a:p>
        </p:txBody>
      </p:sp>
    </p:spTree>
    <p:extLst>
      <p:ext uri="{BB962C8B-B14F-4D97-AF65-F5344CB8AC3E}">
        <p14:creationId xmlns:p14="http://schemas.microsoft.com/office/powerpoint/2010/main" val="394838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Page Replacement</a:t>
            </a:r>
            <a:endParaRPr lang="en-US" dirty="0"/>
          </a:p>
        </p:txBody>
      </p:sp>
      <p:pic>
        <p:nvPicPr>
          <p:cNvPr id="4" name="Picture 4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84" y="1325563"/>
            <a:ext cx="7508898" cy="553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07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Code needs to be in memory to execute, but entire program rarely used</a:t>
            </a:r>
          </a:p>
          <a:p>
            <a:pPr lvl="1"/>
            <a:r>
              <a:rPr lang="en-US" altLang="en-US" sz="2800" dirty="0" smtClean="0"/>
              <a:t>E.g., error </a:t>
            </a:r>
            <a:r>
              <a:rPr lang="en-US" altLang="en-US" sz="2800" dirty="0"/>
              <a:t>code, unusual routines, large data structures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Entire program code not needed at same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Consider ability to execute partially-loaded program</a:t>
            </a:r>
          </a:p>
          <a:p>
            <a:pPr lvl="1"/>
            <a:r>
              <a:rPr lang="en-US" altLang="en-US" sz="2800" dirty="0"/>
              <a:t>Program no longer constrained by limits of physical memory</a:t>
            </a:r>
          </a:p>
          <a:p>
            <a:pPr lvl="1"/>
            <a:r>
              <a:rPr lang="en-US" altLang="en-US" sz="2800" dirty="0"/>
              <a:t>Each program takes less memory while running </a:t>
            </a:r>
            <a:r>
              <a:rPr lang="en-US" altLang="en-US" sz="2800" dirty="0" smtClean="0">
                <a:sym typeface="Symbol" panose="05050102010706020507" pitchFamily="18" charset="2"/>
              </a:rPr>
              <a:t>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more programs run at the same time</a:t>
            </a:r>
          </a:p>
          <a:p>
            <a:pPr lvl="2"/>
            <a:r>
              <a:rPr lang="en-US" altLang="en-US" sz="2400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sz="2800" dirty="0"/>
              <a:t>Less I/O needed to load or swap programs into memory -&gt; each user program runs faster</a:t>
            </a:r>
          </a:p>
        </p:txBody>
      </p:sp>
    </p:spTree>
    <p:extLst>
      <p:ext uri="{BB962C8B-B14F-4D97-AF65-F5344CB8AC3E}">
        <p14:creationId xmlns:p14="http://schemas.microsoft.com/office/powerpoint/2010/main" val="378536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Frame Allocation &amp;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8029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  <a:tabLst>
                <a:tab pos="3144838" algn="ctr"/>
              </a:tabLst>
            </a:pPr>
            <a:r>
              <a:rPr lang="en-US" altLang="en-US" b="1" dirty="0"/>
              <a:t>Frame-allocation algorithm </a:t>
            </a:r>
            <a:r>
              <a:rPr lang="en-US" altLang="en-US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Which frames to replace</a:t>
            </a:r>
          </a:p>
          <a:p>
            <a:pPr>
              <a:buFont typeface="Wingdings" panose="05000000000000000000" pitchFamily="2" charset="2"/>
              <a:buChar char="§"/>
              <a:tabLst>
                <a:tab pos="3144838" algn="ctr"/>
              </a:tabLst>
            </a:pPr>
            <a:r>
              <a:rPr lang="en-US" altLang="en-US" b="1" dirty="0"/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Want lowest page-fault rate on both first access and re-access</a:t>
            </a:r>
          </a:p>
          <a:p>
            <a:pPr>
              <a:buFont typeface="Wingdings" panose="05000000000000000000" pitchFamily="2" charset="2"/>
              <a:buChar char="§"/>
              <a:tabLst>
                <a:tab pos="3144838" algn="ctr"/>
              </a:tabLst>
            </a:pPr>
            <a:r>
              <a:rPr lang="en-US" altLang="en-US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Results depend on number of frames available</a:t>
            </a:r>
          </a:p>
          <a:p>
            <a:pPr>
              <a:buFont typeface="Wingdings" panose="05000000000000000000" pitchFamily="2" charset="2"/>
              <a:buChar char="§"/>
              <a:tabLst>
                <a:tab pos="3144838" algn="ctr"/>
              </a:tabLst>
            </a:pPr>
            <a:r>
              <a:rPr lang="en-US" altLang="en-US" dirty="0"/>
              <a:t>In all our examples, the </a:t>
            </a:r>
            <a:r>
              <a:rPr lang="en-US" altLang="en-US" b="1" dirty="0"/>
              <a:t>reference string </a:t>
            </a:r>
            <a:r>
              <a:rPr lang="en-US" altLang="en-US" dirty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dirty="0"/>
              <a:t>	              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  <p:extLst>
      <p:ext uri="{BB962C8B-B14F-4D97-AF65-F5344CB8AC3E}">
        <p14:creationId xmlns:p14="http://schemas.microsoft.com/office/powerpoint/2010/main" val="284523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Expected Graph of Page Faults vs. Number of Frames</a:t>
            </a:r>
            <a:endParaRPr lang="en-US" sz="36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42" y="1325563"/>
            <a:ext cx="8944636" cy="526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67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First-In-First-Out (FIFO)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078524"/>
            <a:ext cx="10791092" cy="57794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3 frames (3 pages can be in memory at a time per process)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15 page faults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Consider another string: 1,2,3,4,1,2,5,1,2,3,4,5</a:t>
            </a:r>
            <a:endParaRPr lang="en-US" altLang="en-US" dirty="0"/>
          </a:p>
          <a:p>
            <a:pPr lvl="1"/>
            <a:r>
              <a:rPr lang="en-US" altLang="en-US" dirty="0"/>
              <a:t>Adding more frames can cause more page faults!</a:t>
            </a:r>
          </a:p>
          <a:p>
            <a:pPr lvl="2"/>
            <a:r>
              <a:rPr lang="en-US" altLang="en-US" b="1" dirty="0" err="1"/>
              <a:t>Belady</a:t>
            </a:r>
            <a:r>
              <a:rPr lang="ja-JP" altLang="en-US" b="1" dirty="0"/>
              <a:t>’</a:t>
            </a:r>
            <a:r>
              <a:rPr lang="en-US" altLang="ja-JP" b="1" dirty="0"/>
              <a:t>s Anomaly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How to track ages of pages? </a:t>
            </a:r>
          </a:p>
          <a:p>
            <a:pPr lvl="1"/>
            <a:r>
              <a:rPr lang="en-US" altLang="en-US" dirty="0"/>
              <a:t>Just use a FIFO queue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971430"/>
            <a:ext cx="7342432" cy="233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9_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05" y="3500373"/>
            <a:ext cx="4758995" cy="340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1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Optimal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9"/>
            <a:ext cx="10515600" cy="5416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1889125" algn="l"/>
              </a:tabLst>
            </a:pPr>
            <a:r>
              <a:rPr lang="en-US" altLang="en-US" sz="3200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sz="2800" dirty="0"/>
              <a:t>9 is optimal for the example</a:t>
            </a:r>
          </a:p>
          <a:p>
            <a:pPr>
              <a:buFont typeface="Wingdings" panose="05000000000000000000" pitchFamily="2" charset="2"/>
              <a:buChar char="§"/>
              <a:tabLst>
                <a:tab pos="1889125" algn="l"/>
              </a:tabLst>
            </a:pPr>
            <a:r>
              <a:rPr lang="en-US" altLang="en-US" sz="3200" dirty="0" smtClean="0"/>
              <a:t>Difficult to implement since we </a:t>
            </a:r>
            <a:r>
              <a:rPr lang="en-US" altLang="en-US" sz="3200" dirty="0"/>
              <a:t>c</a:t>
            </a:r>
            <a:r>
              <a:rPr lang="en-US" altLang="en-US" sz="3200" dirty="0" smtClean="0"/>
              <a:t>an</a:t>
            </a:r>
            <a:r>
              <a:rPr lang="ja-JP" altLang="en-US" sz="3200" dirty="0"/>
              <a:t>’</a:t>
            </a:r>
            <a:r>
              <a:rPr lang="en-US" altLang="ja-JP" sz="3200" dirty="0"/>
              <a:t>t read the future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  <a:tabLst>
                <a:tab pos="1889125" algn="l"/>
              </a:tabLst>
            </a:pPr>
            <a:r>
              <a:rPr lang="en-US" altLang="en-US" sz="3200" dirty="0" smtClean="0"/>
              <a:t>Useful </a:t>
            </a:r>
            <a:r>
              <a:rPr lang="en-US" altLang="en-US" sz="3200" dirty="0"/>
              <a:t>for measuring how well your algorithm performs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39" y="3534263"/>
            <a:ext cx="8872548" cy="29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132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Least Recently Used (LRU)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631"/>
            <a:ext cx="10515600" cy="58263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3000" dirty="0"/>
              <a:t>Use past knowledge rather than future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3000" dirty="0"/>
              <a:t>Replace page that has not been used in the most amount of time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3000" dirty="0"/>
              <a:t>Associate time of last use with each page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3000" dirty="0"/>
              <a:t>12 faults – better than FIFO but worse than OPT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3000" dirty="0"/>
              <a:t>Generally good algorithm and frequently used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3000" dirty="0"/>
              <a:t>But how to implement?</a:t>
            </a:r>
          </a:p>
          <a:p>
            <a:endParaRPr lang="en-US" dirty="0"/>
          </a:p>
        </p:txBody>
      </p:sp>
      <p:pic>
        <p:nvPicPr>
          <p:cNvPr id="4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35" y="2474424"/>
            <a:ext cx="8885824" cy="24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92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LRU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8"/>
            <a:ext cx="10515600" cy="57560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Counter implementation</a:t>
            </a:r>
          </a:p>
          <a:p>
            <a:pPr lvl="1"/>
            <a:r>
              <a:rPr lang="en-US" altLang="en-US" dirty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dirty="0"/>
              <a:t>When a page needs to be changed, look at the counters to find smallest value</a:t>
            </a:r>
          </a:p>
          <a:p>
            <a:pPr lvl="2"/>
            <a:r>
              <a:rPr lang="en-US" altLang="en-US" sz="2400" dirty="0" smtClean="0"/>
              <a:t>Need to search </a:t>
            </a:r>
            <a:r>
              <a:rPr lang="en-US" altLang="en-US" sz="2400" dirty="0"/>
              <a:t>through </a:t>
            </a:r>
            <a:r>
              <a:rPr lang="en-US" altLang="en-US" sz="2400" dirty="0" smtClean="0"/>
              <a:t>table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Stack implementation</a:t>
            </a:r>
          </a:p>
          <a:p>
            <a:pPr lvl="1"/>
            <a:r>
              <a:rPr lang="en-US" altLang="en-US" dirty="0"/>
              <a:t>Keep a stack of page numbers in a double link form:</a:t>
            </a:r>
          </a:p>
          <a:p>
            <a:pPr lvl="1"/>
            <a:r>
              <a:rPr lang="en-US" altLang="en-US" dirty="0"/>
              <a:t>Page referenced:</a:t>
            </a:r>
          </a:p>
          <a:p>
            <a:pPr lvl="2"/>
            <a:r>
              <a:rPr lang="en-US" altLang="en-US" sz="2400" dirty="0"/>
              <a:t>M</a:t>
            </a:r>
            <a:r>
              <a:rPr lang="en-US" altLang="en-US" sz="2400" dirty="0" smtClean="0"/>
              <a:t>ove </a:t>
            </a:r>
            <a:r>
              <a:rPr lang="en-US" altLang="en-US" sz="2400" dirty="0"/>
              <a:t>it to the top</a:t>
            </a:r>
          </a:p>
          <a:p>
            <a:pPr lvl="2"/>
            <a:r>
              <a:rPr lang="en-US" altLang="en-US" sz="2400" dirty="0"/>
              <a:t>R</a:t>
            </a:r>
            <a:r>
              <a:rPr lang="en-US" altLang="en-US" sz="2400" dirty="0" smtClean="0"/>
              <a:t>equires </a:t>
            </a:r>
            <a:r>
              <a:rPr lang="en-US" altLang="en-US" sz="2400" dirty="0"/>
              <a:t>6 pointers to be changed</a:t>
            </a:r>
          </a:p>
          <a:p>
            <a:pPr lvl="1"/>
            <a:r>
              <a:rPr lang="en-US" altLang="en-US" dirty="0" smtClean="0"/>
              <a:t>No </a:t>
            </a:r>
            <a:r>
              <a:rPr lang="en-US" altLang="en-US" dirty="0"/>
              <a:t>search for </a:t>
            </a:r>
            <a:r>
              <a:rPr lang="en-US" altLang="en-US" dirty="0" smtClean="0"/>
              <a:t>replacement</a:t>
            </a:r>
          </a:p>
          <a:p>
            <a:pPr lvl="1"/>
            <a:r>
              <a:rPr lang="en-US" altLang="en-US" dirty="0"/>
              <a:t>But each update more </a:t>
            </a:r>
            <a:r>
              <a:rPr lang="en-US" altLang="en-US" dirty="0" smtClean="0"/>
              <a:t>expensive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LRU and OPT are cases of </a:t>
            </a:r>
            <a:r>
              <a:rPr lang="en-US" altLang="en-US" b="1" dirty="0"/>
              <a:t>stack algorithms </a:t>
            </a:r>
            <a:r>
              <a:rPr lang="en-US" altLang="en-US" dirty="0"/>
              <a:t>that don</a:t>
            </a:r>
            <a:r>
              <a:rPr lang="ja-JP" altLang="en-US" dirty="0"/>
              <a:t>’</a:t>
            </a:r>
            <a:r>
              <a:rPr lang="en-US" altLang="ja-JP" dirty="0"/>
              <a:t>t have </a:t>
            </a:r>
            <a:r>
              <a:rPr lang="en-US" altLang="ja-JP" dirty="0" err="1"/>
              <a:t>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3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Use Stack to Record Page Reference History</a:t>
            </a:r>
            <a:endParaRPr lang="en-US" dirty="0"/>
          </a:p>
        </p:txBody>
      </p:sp>
      <p:pic>
        <p:nvPicPr>
          <p:cNvPr id="4" name="Picture 1" descr="9_16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52" y="1325564"/>
            <a:ext cx="7471587" cy="516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LRU Approximation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1968"/>
            <a:ext cx="10515600" cy="57560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LRU needs special hardware and still slow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Basis of approximate algorithms: </a:t>
            </a:r>
            <a:r>
              <a:rPr lang="en-US" altLang="en-US" b="1" dirty="0" smtClean="0"/>
              <a:t>Reference </a:t>
            </a:r>
            <a:r>
              <a:rPr lang="en-US" altLang="en-US" b="1" dirty="0"/>
              <a:t>bit</a:t>
            </a:r>
          </a:p>
          <a:p>
            <a:pPr lvl="1"/>
            <a:r>
              <a:rPr lang="en-US" altLang="en-US" sz="2600" dirty="0"/>
              <a:t>With each page associate a bit, initially = 0</a:t>
            </a:r>
          </a:p>
          <a:p>
            <a:pPr lvl="1"/>
            <a:r>
              <a:rPr lang="en-US" altLang="en-US" sz="2600" dirty="0"/>
              <a:t>When page is referenced bit set to 1</a:t>
            </a:r>
          </a:p>
          <a:p>
            <a:pPr lvl="1"/>
            <a:r>
              <a:rPr lang="en-US" altLang="en-US" sz="2600" dirty="0"/>
              <a:t>Replace </a:t>
            </a:r>
            <a:r>
              <a:rPr lang="en-US" altLang="en-US" sz="2600" dirty="0" smtClean="0"/>
              <a:t>a page </a:t>
            </a:r>
            <a:r>
              <a:rPr lang="en-US" altLang="en-US" sz="2600" dirty="0"/>
              <a:t>with reference bit = 0 (if one exists)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Second-chance </a:t>
            </a:r>
            <a:r>
              <a:rPr lang="en-US" altLang="en-US" b="1" dirty="0"/>
              <a:t>algorithm</a:t>
            </a:r>
          </a:p>
          <a:p>
            <a:pPr lvl="1"/>
            <a:r>
              <a:rPr lang="en-US" altLang="en-US" sz="2600" dirty="0"/>
              <a:t>Generally FIFO, plus hardware-provided reference bit</a:t>
            </a:r>
          </a:p>
          <a:p>
            <a:pPr lvl="1"/>
            <a:r>
              <a:rPr lang="en-US" altLang="en-US" sz="2600" b="1" dirty="0"/>
              <a:t>Clock</a:t>
            </a:r>
            <a:r>
              <a:rPr lang="en-US" altLang="en-US" sz="2600" dirty="0"/>
              <a:t> replacement</a:t>
            </a:r>
          </a:p>
          <a:p>
            <a:pPr lvl="1"/>
            <a:r>
              <a:rPr lang="en-US" altLang="en-US" sz="2600" dirty="0"/>
              <a:t>If page </a:t>
            </a:r>
            <a:r>
              <a:rPr lang="en-US" altLang="en-US" sz="2600" dirty="0" smtClean="0"/>
              <a:t>selected </a:t>
            </a:r>
            <a:r>
              <a:rPr lang="en-US" altLang="en-US" sz="2600" dirty="0"/>
              <a:t>has </a:t>
            </a:r>
          </a:p>
          <a:p>
            <a:pPr lvl="2"/>
            <a:r>
              <a:rPr lang="en-US" altLang="en-US" sz="2200" dirty="0"/>
              <a:t>Reference bit = 0 </a:t>
            </a:r>
            <a:r>
              <a:rPr lang="en-US" altLang="en-US" sz="2200" dirty="0" smtClean="0"/>
              <a:t>then </a:t>
            </a:r>
            <a:r>
              <a:rPr lang="en-US" altLang="en-US" sz="2200" dirty="0"/>
              <a:t>replace it</a:t>
            </a:r>
          </a:p>
          <a:p>
            <a:pPr lvl="2"/>
            <a:r>
              <a:rPr lang="en-US" altLang="en-US" sz="2200" dirty="0"/>
              <a:t>R</a:t>
            </a:r>
            <a:r>
              <a:rPr lang="en-US" altLang="en-US" sz="2200" dirty="0" smtClean="0"/>
              <a:t>eference </a:t>
            </a:r>
            <a:r>
              <a:rPr lang="en-US" altLang="en-US" sz="2200" dirty="0"/>
              <a:t>bit = 1 then:</a:t>
            </a:r>
          </a:p>
          <a:p>
            <a:pPr lvl="3"/>
            <a:r>
              <a:rPr lang="en-US" altLang="en-US" sz="2200" dirty="0"/>
              <a:t>set reference bit 0, leave page in memory</a:t>
            </a:r>
          </a:p>
          <a:p>
            <a:pPr lvl="3"/>
            <a:r>
              <a:rPr lang="en-US" altLang="en-US" sz="2200" dirty="0" smtClean="0"/>
              <a:t>Move to </a:t>
            </a:r>
            <a:r>
              <a:rPr lang="en-US" altLang="en-US" sz="2200" dirty="0"/>
              <a:t>next page, subject </a:t>
            </a:r>
            <a:r>
              <a:rPr lang="en-US" altLang="en-US" sz="2200" dirty="0" smtClean="0"/>
              <a:t>to the </a:t>
            </a:r>
            <a:r>
              <a:rPr lang="en-US" altLang="en-US" sz="2200" dirty="0"/>
              <a:t>same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Second-Chance (Clock) Page Replacement Algorithm</a:t>
            </a:r>
            <a:endParaRPr lang="en-US" sz="3600" dirty="0"/>
          </a:p>
        </p:txBody>
      </p:sp>
      <p:pic>
        <p:nvPicPr>
          <p:cNvPr id="4" name="Picture 1" descr="9_17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24" y="1101969"/>
            <a:ext cx="6409493" cy="575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8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Counting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862"/>
            <a:ext cx="10515600" cy="5028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Keep a counter of the number of references that have been made to each page</a:t>
            </a:r>
          </a:p>
          <a:p>
            <a:pPr lvl="1"/>
            <a:r>
              <a:rPr lang="en-US" altLang="en-US" sz="2800" dirty="0"/>
              <a:t>Not common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Lease Frequently Used </a:t>
            </a:r>
            <a:r>
              <a:rPr lang="en-US" altLang="en-US" sz="3200" dirty="0"/>
              <a:t>(</a:t>
            </a:r>
            <a:r>
              <a:rPr lang="en-US" altLang="en-US" sz="3200" b="1" dirty="0"/>
              <a:t>LFU</a:t>
            </a:r>
            <a:r>
              <a:rPr lang="en-US" altLang="en-US" sz="3200" dirty="0"/>
              <a:t>)</a:t>
            </a:r>
            <a:r>
              <a:rPr lang="en-US" altLang="en-US" sz="3200" b="1" dirty="0"/>
              <a:t> Algorithm</a:t>
            </a:r>
            <a:r>
              <a:rPr lang="en-US" altLang="en-US" sz="3200" dirty="0"/>
              <a:t>:  replaces page with smallest count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Most Frequently Used </a:t>
            </a:r>
            <a:r>
              <a:rPr lang="en-US" altLang="en-US" sz="3200" dirty="0"/>
              <a:t>(</a:t>
            </a:r>
            <a:r>
              <a:rPr lang="en-US" altLang="en-US" sz="3200" b="1" dirty="0"/>
              <a:t>MFU</a:t>
            </a:r>
            <a:r>
              <a:rPr lang="en-US" altLang="en-US" sz="3200" dirty="0"/>
              <a:t>)</a:t>
            </a:r>
            <a:r>
              <a:rPr lang="en-US" altLang="en-US" sz="3200" b="1" dirty="0"/>
              <a:t> Algorithm</a:t>
            </a:r>
            <a:r>
              <a:rPr lang="en-US" altLang="en-US" sz="3200" dirty="0"/>
              <a:t>: based on the argument that the page with the smallest count was probably just brought in and has yet to be used</a:t>
            </a:r>
          </a:p>
        </p:txBody>
      </p:sp>
    </p:spTree>
    <p:extLst>
      <p:ext uri="{BB962C8B-B14F-4D97-AF65-F5344CB8AC3E}">
        <p14:creationId xmlns:p14="http://schemas.microsoft.com/office/powerpoint/2010/main" val="312647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5077"/>
          </a:xfrm>
        </p:spPr>
        <p:txBody>
          <a:bodyPr/>
          <a:lstStyle/>
          <a:p>
            <a:r>
              <a:rPr lang="en-US" dirty="0" smtClean="0"/>
              <a:t>Background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844060"/>
            <a:ext cx="11183816" cy="621323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000" b="1" dirty="0"/>
              <a:t>Virtual memory</a:t>
            </a:r>
            <a:r>
              <a:rPr lang="en-US" altLang="en-US" sz="3000" dirty="0"/>
              <a:t> – separation of user logical memory from physical memory</a:t>
            </a:r>
          </a:p>
          <a:p>
            <a:pPr lvl="1"/>
            <a:r>
              <a:rPr lang="en-US" altLang="en-US" sz="2600" dirty="0"/>
              <a:t>Only part of the program needs to be in memory for execution</a:t>
            </a:r>
          </a:p>
          <a:p>
            <a:pPr lvl="1"/>
            <a:r>
              <a:rPr lang="en-US" altLang="en-US" sz="2600" dirty="0"/>
              <a:t>Logical address space can therefore be much larger than physical address space</a:t>
            </a:r>
          </a:p>
          <a:p>
            <a:pPr lvl="1"/>
            <a:r>
              <a:rPr lang="en-US" altLang="en-US" sz="2600" dirty="0"/>
              <a:t>Allows address spaces to be shared by several processes</a:t>
            </a:r>
          </a:p>
          <a:p>
            <a:pPr lvl="1"/>
            <a:r>
              <a:rPr lang="en-US" altLang="en-US" sz="2600" dirty="0"/>
              <a:t>Allows for more efficient process creation</a:t>
            </a:r>
          </a:p>
          <a:p>
            <a:pPr lvl="1"/>
            <a:r>
              <a:rPr lang="en-US" altLang="en-US" sz="2600" dirty="0"/>
              <a:t>More programs running concurrently</a:t>
            </a:r>
          </a:p>
          <a:p>
            <a:pPr lvl="1"/>
            <a:r>
              <a:rPr lang="en-US" altLang="en-US" sz="2600" dirty="0"/>
              <a:t>Less I/O needed to load or swap processes</a:t>
            </a:r>
          </a:p>
          <a:p>
            <a:r>
              <a:rPr lang="en-US" altLang="en-US" sz="3000" b="1" dirty="0"/>
              <a:t>Virtual address space</a:t>
            </a:r>
            <a:r>
              <a:rPr lang="en-US" altLang="en-US" sz="3000" dirty="0"/>
              <a:t> – logical view of how </a:t>
            </a:r>
            <a:r>
              <a:rPr lang="en-US" altLang="en-US" sz="3000" dirty="0" smtClean="0"/>
              <a:t>a process </a:t>
            </a:r>
            <a:r>
              <a:rPr lang="en-US" altLang="en-US" sz="3000" dirty="0"/>
              <a:t>is stored in memory</a:t>
            </a:r>
          </a:p>
          <a:p>
            <a:pPr lvl="1"/>
            <a:r>
              <a:rPr lang="en-US" altLang="en-US" sz="2600" dirty="0"/>
              <a:t>Usually start at address 0, contiguous addresses until end of space</a:t>
            </a:r>
          </a:p>
          <a:p>
            <a:pPr lvl="1"/>
            <a:r>
              <a:rPr lang="en-US" altLang="en-US" sz="2600" dirty="0"/>
              <a:t>Meanwhile, physical memory organized in page </a:t>
            </a:r>
            <a:r>
              <a:rPr lang="en-US" altLang="en-US" sz="2600" dirty="0" smtClean="0"/>
              <a:t>frames (aka memory blocks)</a:t>
            </a:r>
            <a:endParaRPr lang="en-US" altLang="en-US" sz="2600" dirty="0"/>
          </a:p>
          <a:p>
            <a:pPr lvl="1"/>
            <a:r>
              <a:rPr lang="en-US" altLang="en-US" sz="2600" dirty="0" smtClean="0"/>
              <a:t>Up to memory management unit (MMU) to </a:t>
            </a:r>
            <a:r>
              <a:rPr lang="en-US" altLang="en-US" sz="2600" dirty="0"/>
              <a:t>map logical to physical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000" dirty="0"/>
              <a:t>Virtual memory can be implemented via:</a:t>
            </a:r>
          </a:p>
          <a:p>
            <a:pPr lvl="1"/>
            <a:r>
              <a:rPr lang="en-US" altLang="en-US" sz="2600" dirty="0"/>
              <a:t>Demand paging </a:t>
            </a:r>
          </a:p>
          <a:p>
            <a:pPr lvl="1"/>
            <a:r>
              <a:rPr lang="en-US" altLang="en-US" sz="2600" dirty="0"/>
              <a:t>Demand segmentation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6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84" y="1196609"/>
            <a:ext cx="10861431" cy="5661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If a process does not have </a:t>
            </a:r>
            <a:r>
              <a:rPr lang="en-US" altLang="ja-JP" sz="3200" dirty="0" smtClean="0"/>
              <a:t>enough frames to hold pages in active use, </a:t>
            </a:r>
            <a:r>
              <a:rPr lang="en-US" altLang="ja-JP" sz="3200" dirty="0"/>
              <a:t>the page-fault rate </a:t>
            </a:r>
            <a:r>
              <a:rPr lang="en-US" altLang="ja-JP" sz="3200" dirty="0" smtClean="0"/>
              <a:t>can be </a:t>
            </a:r>
            <a:r>
              <a:rPr lang="en-US" altLang="ja-JP" sz="3200" dirty="0"/>
              <a:t>very high</a:t>
            </a:r>
          </a:p>
          <a:p>
            <a:pPr lvl="1"/>
            <a:r>
              <a:rPr lang="en-US" altLang="en-US" sz="2800" dirty="0"/>
              <a:t>Page fault to get page</a:t>
            </a:r>
          </a:p>
          <a:p>
            <a:pPr lvl="1"/>
            <a:r>
              <a:rPr lang="en-US" altLang="en-US" sz="2800" dirty="0"/>
              <a:t>Replace </a:t>
            </a:r>
            <a:r>
              <a:rPr lang="en-US" altLang="en-US" sz="2800" dirty="0" smtClean="0"/>
              <a:t>a resident page to free a </a:t>
            </a:r>
            <a:r>
              <a:rPr lang="en-US" altLang="en-US" sz="2800" dirty="0"/>
              <a:t>frame</a:t>
            </a:r>
          </a:p>
          <a:p>
            <a:pPr lvl="1"/>
            <a:r>
              <a:rPr lang="en-US" altLang="en-US" sz="2800" dirty="0"/>
              <a:t>But </a:t>
            </a:r>
            <a:r>
              <a:rPr lang="en-US" altLang="en-US" sz="2800" dirty="0" smtClean="0"/>
              <a:t>the replaced page is needed again soon</a:t>
            </a:r>
            <a:endParaRPr lang="en-US" altLang="en-US" sz="2800" dirty="0"/>
          </a:p>
          <a:p>
            <a:pPr lvl="1"/>
            <a:r>
              <a:rPr lang="en-US" altLang="en-US" sz="2800" dirty="0"/>
              <a:t>This leads to:</a:t>
            </a:r>
          </a:p>
          <a:p>
            <a:pPr lvl="2"/>
            <a:r>
              <a:rPr lang="en-US" altLang="en-US" sz="2400" dirty="0"/>
              <a:t>Low CPU utilization</a:t>
            </a:r>
          </a:p>
          <a:p>
            <a:pPr lvl="2"/>
            <a:r>
              <a:rPr lang="en-US" altLang="en-US" sz="2400" dirty="0"/>
              <a:t>Operating system thinking that it needs to increase the degree of multiprogramming</a:t>
            </a:r>
          </a:p>
          <a:p>
            <a:pPr lvl="2"/>
            <a:r>
              <a:rPr lang="en-US" altLang="en-US" sz="2400" dirty="0"/>
              <a:t>Another process added to the system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b="1" dirty="0"/>
              <a:t>Thrashing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 a process is </a:t>
            </a:r>
            <a:r>
              <a:rPr lang="en-US" altLang="en-US" sz="3200" dirty="0" smtClean="0">
                <a:sym typeface="Symbol" panose="05050102010706020507" pitchFamily="18" charset="2"/>
              </a:rPr>
              <a:t>spending more time </a:t>
            </a:r>
            <a:r>
              <a:rPr lang="en-US" altLang="en-US" sz="3200" dirty="0">
                <a:sym typeface="Symbol" panose="05050102010706020507" pitchFamily="18" charset="2"/>
              </a:rPr>
              <a:t>swapping pages in and </a:t>
            </a:r>
            <a:r>
              <a:rPr lang="en-US" altLang="en-US" sz="3200" dirty="0" smtClean="0">
                <a:sym typeface="Symbol" panose="05050102010706020507" pitchFamily="18" charset="2"/>
              </a:rPr>
              <a:t>out than running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sym typeface="Symbol" panose="05050102010706020507" pitchFamily="18" charset="2"/>
              </a:rPr>
              <a:t>Solution: working set model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9589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pic>
        <p:nvPicPr>
          <p:cNvPr id="4" name="Picture 4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61" y="1325563"/>
            <a:ext cx="9064924" cy="523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0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Virtual Memory vs Physical Memory</a:t>
            </a:r>
            <a:endParaRPr lang="en-US" dirty="0"/>
          </a:p>
        </p:txBody>
      </p:sp>
      <p:pic>
        <p:nvPicPr>
          <p:cNvPr id="4" name="Picture 5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31" y="1193543"/>
            <a:ext cx="6891174" cy="54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36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008185"/>
          </a:xfrm>
        </p:spPr>
        <p:txBody>
          <a:bodyPr/>
          <a:lstStyle/>
          <a:p>
            <a:r>
              <a:rPr lang="en-US" dirty="0" smtClean="0"/>
              <a:t>Virtual 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008184"/>
            <a:ext cx="7180386" cy="584981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35000"/>
              </a:spcBef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anose="020B0604020202020204" pitchFamily="34" charset="0"/>
              </a:rPr>
              <a:t>Usually design logical address space for stack to start at </a:t>
            </a:r>
            <a:r>
              <a:rPr kumimoji="1" lang="en-US" altLang="en-US" dirty="0" smtClean="0">
                <a:latin typeface="Helvetica" panose="020B0604020202020204" pitchFamily="34" charset="0"/>
              </a:rPr>
              <a:t>maximum </a:t>
            </a:r>
            <a:r>
              <a:rPr kumimoji="1" lang="en-US" altLang="en-US" dirty="0">
                <a:latin typeface="Helvetica" panose="020B0604020202020204" pitchFamily="34" charset="0"/>
              </a:rPr>
              <a:t>logical address and grow “down” while heap grows “up”</a:t>
            </a:r>
          </a:p>
          <a:p>
            <a:pPr lvl="1">
              <a:spcBef>
                <a:spcPct val="35000"/>
              </a:spcBef>
              <a:buSzPct val="80000"/>
              <a:buFont typeface="Monotype Sorts" pitchFamily="-84" charset="2"/>
              <a:buChar char="l"/>
            </a:pPr>
            <a:r>
              <a:rPr kumimoji="1" lang="en-US" altLang="en-US" sz="2200" dirty="0">
                <a:latin typeface="Helvetica" panose="020B0604020202020204" pitchFamily="34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SzPct val="80000"/>
              <a:buFont typeface="Monotype Sorts" pitchFamily="-84" charset="2"/>
              <a:buChar char="l"/>
            </a:pPr>
            <a:r>
              <a:rPr kumimoji="1" lang="en-US" altLang="en-US" sz="2200" dirty="0">
                <a:latin typeface="Helvetica" panose="020B0604020202020204" pitchFamily="34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2200" dirty="0">
                <a:latin typeface="Helvetica" panose="020B0604020202020204" pitchFamily="34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SzPct val="90000"/>
              <a:buFont typeface="Monotype Sorts" pitchFamily="-84" charset="2"/>
              <a:buChar char="n"/>
            </a:pPr>
            <a:r>
              <a:rPr kumimoji="1" lang="en-US" altLang="en-US" dirty="0" smtClean="0">
                <a:latin typeface="Helvetica" panose="020B0604020202020204" pitchFamily="34" charset="0"/>
              </a:rPr>
              <a:t>Using </a:t>
            </a:r>
            <a:r>
              <a:rPr kumimoji="1" lang="en-US" altLang="en-US" dirty="0">
                <a:latin typeface="Helvetica" panose="020B0604020202020204" pitchFamily="34" charset="0"/>
              </a:rPr>
              <a:t>sparse</a:t>
            </a:r>
            <a:r>
              <a:rPr kumimoji="1" lang="en-US" altLang="en-US" b="1" dirty="0">
                <a:latin typeface="Helvetica" panose="020B0604020202020204" pitchFamily="34" charset="0"/>
              </a:rPr>
              <a:t> </a:t>
            </a:r>
            <a:r>
              <a:rPr kumimoji="1" lang="en-US" altLang="en-US" dirty="0">
                <a:latin typeface="Helvetica" panose="020B0604020202020204" pitchFamily="34" charset="0"/>
              </a:rPr>
              <a:t>address spaces with holes </a:t>
            </a:r>
            <a:r>
              <a:rPr kumimoji="1" lang="en-US" altLang="en-US" dirty="0" smtClean="0">
                <a:latin typeface="Helvetica" panose="020B0604020202020204" pitchFamily="34" charset="0"/>
              </a:rPr>
              <a:t>allows </a:t>
            </a:r>
            <a:r>
              <a:rPr kumimoji="1" lang="en-US" altLang="en-US" dirty="0">
                <a:latin typeface="Helvetica" panose="020B0604020202020204" pitchFamily="34" charset="0"/>
              </a:rPr>
              <a:t>growth, </a:t>
            </a:r>
            <a:r>
              <a:rPr kumimoji="1" lang="en-US" altLang="en-US" dirty="0" smtClean="0">
                <a:latin typeface="Helvetica" panose="020B0604020202020204" pitchFamily="34" charset="0"/>
              </a:rPr>
              <a:t>e.g. dynamically </a:t>
            </a:r>
            <a:r>
              <a:rPr kumimoji="1" lang="en-US" altLang="en-US" dirty="0">
                <a:latin typeface="Helvetica" panose="020B0604020202020204" pitchFamily="34" charset="0"/>
              </a:rPr>
              <a:t>linked </a:t>
            </a:r>
            <a:r>
              <a:rPr kumimoji="1" lang="en-US" altLang="en-US" dirty="0" smtClean="0">
                <a:latin typeface="Helvetica" panose="020B0604020202020204" pitchFamily="34" charset="0"/>
              </a:rPr>
              <a:t>libraries</a:t>
            </a:r>
            <a:endParaRPr kumimoji="1" lang="en-US" altLang="en-US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anose="020B0604020202020204" pitchFamily="34" charset="0"/>
              </a:rPr>
              <a:t>System libraries </a:t>
            </a:r>
            <a:r>
              <a:rPr kumimoji="1" lang="en-US" altLang="en-US" dirty="0" smtClean="0">
                <a:latin typeface="Helvetica" panose="020B0604020202020204" pitchFamily="34" charset="0"/>
              </a:rPr>
              <a:t>can be shared among processes via </a:t>
            </a:r>
            <a:r>
              <a:rPr kumimoji="1" lang="en-US" altLang="en-US" dirty="0">
                <a:latin typeface="Helvetica" panose="020B0604020202020204" pitchFamily="34" charset="0"/>
              </a:rPr>
              <a:t>mapping into virtual address space</a:t>
            </a:r>
          </a:p>
          <a:p>
            <a:pPr>
              <a:spcBef>
                <a:spcPct val="35000"/>
              </a:spcBef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anose="020B0604020202020204" pitchFamily="34" charset="0"/>
              </a:rPr>
              <a:t>Shared memory </a:t>
            </a:r>
            <a:r>
              <a:rPr kumimoji="1" lang="en-US" altLang="en-US" dirty="0" smtClean="0">
                <a:latin typeface="Helvetica" panose="020B0604020202020204" pitchFamily="34" charset="0"/>
              </a:rPr>
              <a:t>can be mapped into individual processes’ virtual </a:t>
            </a:r>
            <a:r>
              <a:rPr kumimoji="1" lang="en-US" altLang="en-US" dirty="0">
                <a:latin typeface="Helvetica" panose="020B0604020202020204" pitchFamily="34" charset="0"/>
              </a:rPr>
              <a:t>address space</a:t>
            </a:r>
          </a:p>
          <a:p>
            <a:pPr>
              <a:spcBef>
                <a:spcPct val="35000"/>
              </a:spcBef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anose="020B0604020202020204" pitchFamily="34" charset="0"/>
              </a:rPr>
              <a:t>Pages can be shared during </a:t>
            </a:r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1" lang="en-US" altLang="en-US" dirty="0">
                <a:latin typeface="Helvetica" panose="020B0604020202020204" pitchFamily="34" charset="0"/>
                <a:cs typeface="Courier New" panose="02070309020205020404" pitchFamily="49" charset="0"/>
              </a:rPr>
              <a:t>, </a:t>
            </a:r>
            <a:r>
              <a:rPr kumimoji="1" lang="en-US" altLang="en-US" dirty="0" smtClean="0">
                <a:latin typeface="Helvetica" panose="020B0604020202020204" pitchFamily="34" charset="0"/>
                <a:cs typeface="Courier New" panose="02070309020205020404" pitchFamily="49" charset="0"/>
              </a:rPr>
              <a:t>thus speeding </a:t>
            </a:r>
            <a:r>
              <a:rPr kumimoji="1" lang="en-US" altLang="en-US" dirty="0">
                <a:latin typeface="Helvetica" panose="020B0604020202020204" pitchFamily="34" charset="0"/>
                <a:cs typeface="Courier New" panose="02070309020205020404" pitchFamily="49" charset="0"/>
              </a:rPr>
              <a:t>process creation</a:t>
            </a:r>
            <a:endParaRPr lang="en-U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574" y="1008185"/>
            <a:ext cx="2643080" cy="584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1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077" y="0"/>
            <a:ext cx="10515600" cy="1325563"/>
          </a:xfrm>
        </p:spPr>
        <p:txBody>
          <a:bodyPr/>
          <a:lstStyle/>
          <a:p>
            <a:r>
              <a:rPr lang="en-US" dirty="0" smtClean="0"/>
              <a:t>Shared Library Using Virtual Memory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24" y="1125415"/>
            <a:ext cx="8682905" cy="573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4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10515600" cy="984738"/>
          </a:xfrm>
        </p:spPr>
        <p:txBody>
          <a:bodyPr/>
          <a:lstStyle/>
          <a:p>
            <a:r>
              <a:rPr lang="en-US" dirty="0" smtClean="0"/>
              <a:t>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984738"/>
            <a:ext cx="10158047" cy="56739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Instead of bringing a process’ entire address space into memory, </a:t>
            </a:r>
            <a:r>
              <a:rPr lang="en-US" altLang="en-US" sz="3200" dirty="0"/>
              <a:t>bring a page into </a:t>
            </a:r>
            <a:r>
              <a:rPr lang="en-US" altLang="en-US" sz="3200" dirty="0" smtClean="0"/>
              <a:t>it </a:t>
            </a:r>
            <a:r>
              <a:rPr lang="en-US" altLang="en-US" sz="3200" dirty="0"/>
              <a:t>only when it is needed</a:t>
            </a:r>
          </a:p>
          <a:p>
            <a:pPr lvl="1"/>
            <a:r>
              <a:rPr lang="en-US" altLang="en-US" sz="2800" dirty="0"/>
              <a:t>Less I/O needed, no unnecessary I/O</a:t>
            </a:r>
          </a:p>
          <a:p>
            <a:pPr lvl="1"/>
            <a:r>
              <a:rPr lang="en-US" altLang="en-US" sz="2800" dirty="0"/>
              <a:t>Less memory needed </a:t>
            </a:r>
          </a:p>
          <a:p>
            <a:pPr lvl="1"/>
            <a:r>
              <a:rPr lang="en-US" altLang="en-US" sz="2800" dirty="0"/>
              <a:t>Faster response</a:t>
            </a:r>
          </a:p>
          <a:p>
            <a:pPr lvl="1"/>
            <a:r>
              <a:rPr lang="en-US" altLang="en-US" sz="2800" dirty="0"/>
              <a:t>More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Page </a:t>
            </a:r>
            <a:r>
              <a:rPr lang="en-US" altLang="en-US" sz="3200" dirty="0"/>
              <a:t>is needed </a:t>
            </a:r>
            <a:r>
              <a:rPr lang="en-US" altLang="en-US" sz="3200" dirty="0" smtClean="0">
                <a:sym typeface="Symbol" panose="05050102010706020507" pitchFamily="18" charset="2"/>
              </a:rPr>
              <a:t>means a </a:t>
            </a:r>
            <a:r>
              <a:rPr lang="en-US" altLang="en-US" sz="3200" dirty="0">
                <a:sym typeface="Symbol" panose="05050102010706020507" pitchFamily="18" charset="2"/>
              </a:rPr>
              <a:t>reference </a:t>
            </a:r>
            <a:r>
              <a:rPr lang="en-US" altLang="en-US" sz="3200" dirty="0" smtClean="0">
                <a:sym typeface="Symbol" panose="05050102010706020507" pitchFamily="18" charset="2"/>
              </a:rPr>
              <a:t>is made to </a:t>
            </a:r>
            <a:r>
              <a:rPr lang="en-US" altLang="en-US" sz="3200" dirty="0">
                <a:sym typeface="Symbol" panose="05050102010706020507" pitchFamily="18" charset="2"/>
              </a:rPr>
              <a:t>it</a:t>
            </a:r>
          </a:p>
          <a:p>
            <a:pPr lvl="1"/>
            <a:r>
              <a:rPr lang="en-US" altLang="en-US" sz="2800" dirty="0" smtClean="0"/>
              <a:t>If </a:t>
            </a:r>
            <a:r>
              <a:rPr lang="en-US" altLang="en-US" sz="2800" dirty="0"/>
              <a:t>reference is </a:t>
            </a:r>
            <a:r>
              <a:rPr lang="en-US" altLang="en-US" sz="2800" dirty="0" smtClean="0"/>
              <a:t>invalid, then </a:t>
            </a:r>
            <a:r>
              <a:rPr lang="en-US" altLang="en-US" sz="2800" dirty="0" smtClean="0">
                <a:sym typeface="Symbol" panose="05050102010706020507" pitchFamily="18" charset="2"/>
              </a:rPr>
              <a:t>abort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lvl="1"/>
            <a:r>
              <a:rPr lang="en-US" altLang="en-US" sz="2800" dirty="0" smtClean="0">
                <a:sym typeface="Symbol" panose="05050102010706020507" pitchFamily="18" charset="2"/>
              </a:rPr>
              <a:t>If page of referenced page is not-in-memory, </a:t>
            </a:r>
            <a:r>
              <a:rPr lang="en-US" altLang="en-US" sz="2800" dirty="0">
                <a:sym typeface="Symbol" panose="05050102010706020507" pitchFamily="18" charset="2"/>
              </a:rPr>
              <a:t>bring to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sym typeface="Symbol" panose="05050102010706020507" pitchFamily="18" charset="2"/>
              </a:rPr>
              <a:t>Component that brings a page into memory is a pager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10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of Demand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How to determine </a:t>
            </a:r>
            <a:r>
              <a:rPr lang="en-US" altLang="en-US" sz="3200" dirty="0" smtClean="0"/>
              <a:t>the set </a:t>
            </a:r>
            <a:r>
              <a:rPr lang="en-US" altLang="en-US" sz="3200" dirty="0"/>
              <a:t>of </a:t>
            </a:r>
            <a:r>
              <a:rPr lang="en-US" altLang="en-US" sz="3200" dirty="0" smtClean="0"/>
              <a:t>pages to bring in?</a:t>
            </a:r>
            <a:endParaRPr lang="en-US" altLang="en-US" sz="3200" dirty="0"/>
          </a:p>
          <a:p>
            <a:pPr lvl="1"/>
            <a:r>
              <a:rPr lang="en-US" altLang="en-US" sz="2800" dirty="0"/>
              <a:t>Need new MMU functionality to implement demand paging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If pages </a:t>
            </a:r>
            <a:r>
              <a:rPr lang="en-US" altLang="en-US" sz="3200" dirty="0" smtClean="0"/>
              <a:t>needed </a:t>
            </a:r>
            <a:r>
              <a:rPr lang="en-US" altLang="en-US" sz="3200" dirty="0"/>
              <a:t>are already memory resident</a:t>
            </a:r>
          </a:p>
          <a:p>
            <a:pPr lvl="1"/>
            <a:r>
              <a:rPr lang="en-US" altLang="en-US" sz="2800" dirty="0"/>
              <a:t>No difference from non demand-paging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200" dirty="0"/>
              <a:t>If page needed </a:t>
            </a:r>
            <a:r>
              <a:rPr lang="en-US" altLang="en-US" sz="3200" dirty="0" smtClean="0"/>
              <a:t>is </a:t>
            </a:r>
            <a:r>
              <a:rPr lang="en-US" altLang="en-US" sz="3200" dirty="0"/>
              <a:t>not memory resident</a:t>
            </a:r>
          </a:p>
          <a:p>
            <a:pPr lvl="1"/>
            <a:r>
              <a:rPr lang="en-US" altLang="en-US" sz="2800" dirty="0"/>
              <a:t>Need to </a:t>
            </a:r>
            <a:r>
              <a:rPr lang="en-US" altLang="en-US" sz="2800" dirty="0" smtClean="0"/>
              <a:t>locate </a:t>
            </a:r>
            <a:r>
              <a:rPr lang="en-US" altLang="en-US" sz="2800" dirty="0"/>
              <a:t>and load the page into memory from storage</a:t>
            </a:r>
          </a:p>
          <a:p>
            <a:pPr lvl="2"/>
            <a:r>
              <a:rPr lang="en-US" altLang="en-US" sz="2400" dirty="0"/>
              <a:t>Without changing program behavior</a:t>
            </a:r>
          </a:p>
          <a:p>
            <a:pPr lvl="2"/>
            <a:r>
              <a:rPr lang="en-US" altLang="en-US" sz="2400" dirty="0"/>
              <a:t>Without programmer needing to change code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 smtClean="0"/>
              <a:t>Page Table and Valid-Invalid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33314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a page table to keep track of memory allocation of each page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/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(</a:t>
            </a:r>
            <a:r>
              <a:rPr lang="en-US" altLang="en-US" dirty="0" smtClean="0">
                <a:sym typeface="Symbol" panose="05050102010706020507" pitchFamily="18" charset="2"/>
              </a:rPr>
              <a:t>memory resident), </a:t>
            </a:r>
            <a:r>
              <a:rPr lang="en-US" altLang="en-US" b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on all </a:t>
            </a:r>
            <a:r>
              <a:rPr lang="en-US" altLang="en-US" dirty="0" smtClean="0">
                <a:sym typeface="Symbol" panose="05050102010706020507" pitchFamily="18" charset="2"/>
              </a:rPr>
              <a:t>entries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page </a:t>
            </a:r>
            <a:r>
              <a:rPr lang="en-US" altLang="en-US" dirty="0" smtClean="0">
                <a:sym typeface="Symbol" panose="05050102010706020507" pitchFamily="18" charset="2"/>
              </a:rPr>
              <a:t>fault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4231" y="1125415"/>
            <a:ext cx="5181600" cy="50515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Example of a page table snapshot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37" y="1816344"/>
            <a:ext cx="4034457" cy="465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54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1564</Words>
  <Application>Microsoft Office PowerPoint</Application>
  <PresentationFormat>Widescreen</PresentationFormat>
  <Paragraphs>227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Monotype Sorts</vt:lpstr>
      <vt:lpstr>ＭＳ Ｐゴシック</vt:lpstr>
      <vt:lpstr>Arial</vt:lpstr>
      <vt:lpstr>Calibri</vt:lpstr>
      <vt:lpstr>Calibri Light</vt:lpstr>
      <vt:lpstr>Courier New</vt:lpstr>
      <vt:lpstr>Helvetica</vt:lpstr>
      <vt:lpstr>Symbol</vt:lpstr>
      <vt:lpstr>Webdings</vt:lpstr>
      <vt:lpstr>Wingdings</vt:lpstr>
      <vt:lpstr>Office Theme</vt:lpstr>
      <vt:lpstr>CECS 326 Operating Systems</vt:lpstr>
      <vt:lpstr>Background</vt:lpstr>
      <vt:lpstr>Background (cont.)</vt:lpstr>
      <vt:lpstr>Virtual Memory vs Physical Memory</vt:lpstr>
      <vt:lpstr>Virtual Address Space</vt:lpstr>
      <vt:lpstr>Shared Library Using Virtual Memory</vt:lpstr>
      <vt:lpstr>Demand Paging</vt:lpstr>
      <vt:lpstr>Basic Concepts of Demand Paging</vt:lpstr>
      <vt:lpstr>Page Table and Valid-Invalid Bit</vt:lpstr>
      <vt:lpstr>Page Table When Some Pages Are Not in Memory</vt:lpstr>
      <vt:lpstr>Instruction Execution in a Paging Environment</vt:lpstr>
      <vt:lpstr>Steps in Handling Page Fault</vt:lpstr>
      <vt:lpstr>Performance of Demand Paging</vt:lpstr>
      <vt:lpstr>Performance of Demand Paging (cont.)</vt:lpstr>
      <vt:lpstr>Demand Paging Example</vt:lpstr>
      <vt:lpstr>What Happens If There Is No Free Frame</vt:lpstr>
      <vt:lpstr>Illustration of Need for Page Replacement</vt:lpstr>
      <vt:lpstr>Basic Page Replacement</vt:lpstr>
      <vt:lpstr>Page Replacement</vt:lpstr>
      <vt:lpstr>Frame Allocation &amp; Page Replacement</vt:lpstr>
      <vt:lpstr>Expected Graph of Page Faults vs. Number of Frames</vt:lpstr>
      <vt:lpstr>First-In-First-Out (FIFO) Algorithm</vt:lpstr>
      <vt:lpstr>Optimal Algorithm</vt:lpstr>
      <vt:lpstr>Least Recently Used (LRU) Algorithm</vt:lpstr>
      <vt:lpstr>LRU Algorithm (cont.)</vt:lpstr>
      <vt:lpstr>Use Stack to Record Page Reference History</vt:lpstr>
      <vt:lpstr>LRU Approximation Algorithms</vt:lpstr>
      <vt:lpstr>Second-Chance (Clock) Page Replacement Algorithm</vt:lpstr>
      <vt:lpstr>Counting Algorithms</vt:lpstr>
      <vt:lpstr>Thrashing</vt:lpstr>
      <vt:lpstr>Thrashing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CECS 326</dc:title>
  <dc:creator>Dr. Shui Lam</dc:creator>
  <cp:lastModifiedBy>Dr. Shui Lam</cp:lastModifiedBy>
  <cp:revision>181</cp:revision>
  <dcterms:created xsi:type="dcterms:W3CDTF">2017-01-24T06:41:16Z</dcterms:created>
  <dcterms:modified xsi:type="dcterms:W3CDTF">2017-05-11T23:57:30Z</dcterms:modified>
</cp:coreProperties>
</file>