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64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500" b="1" u="sng" dirty="0">
                <a:solidFill>
                  <a:srgbClr val="0070C0"/>
                </a:solidFill>
              </a:rPr>
              <a:t>Dubai Real Estate Intelligence Dashboard — Project Summary</a:t>
            </a:r>
            <a:br>
              <a:rPr lang="en-US" sz="2500" b="1" u="sng" dirty="0">
                <a:solidFill>
                  <a:srgbClr val="0070C0"/>
                </a:solidFill>
              </a:rPr>
            </a:br>
            <a:endParaRPr sz="2500" b="1" u="sng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903" y="1298246"/>
            <a:ext cx="867775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Questions Answered:</a:t>
            </a:r>
          </a:p>
          <a:p>
            <a:br>
              <a:rPr dirty="0"/>
            </a:br>
            <a:r>
              <a:rPr dirty="0"/>
              <a:t>• What is the distribution of property listings by price category (Budget, Mid-Range, </a:t>
            </a:r>
            <a:r>
              <a:rPr lang="en-US" dirty="0"/>
              <a:t>    </a:t>
            </a:r>
            <a:r>
              <a:rPr dirty="0"/>
              <a:t>High-End)?</a:t>
            </a:r>
            <a:br>
              <a:rPr dirty="0"/>
            </a:br>
            <a:r>
              <a:rPr dirty="0"/>
              <a:t>• How do property size and price correlate in the Dubai housing market?</a:t>
            </a:r>
            <a:br>
              <a:rPr dirty="0"/>
            </a:br>
            <a:r>
              <a:rPr dirty="0"/>
              <a:t>• Which neighborhoods have the highest property values?</a:t>
            </a:r>
            <a:br>
              <a:rPr dirty="0"/>
            </a:br>
            <a:r>
              <a:rPr dirty="0"/>
              <a:t>• What is the age profile of available properties, and how does it affect pricing?</a:t>
            </a:r>
            <a:br>
              <a:rPr dirty="0"/>
            </a:br>
            <a:r>
              <a:rPr dirty="0"/>
              <a:t>• What types of properties dominate listings and which developers are most active?</a:t>
            </a:r>
            <a:br>
              <a:rPr dirty="0"/>
            </a:b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395904" y="3998039"/>
            <a:ext cx="867775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from the Dashboard:</a:t>
            </a:r>
          </a:p>
          <a:p>
            <a:br>
              <a:rPr dirty="0"/>
            </a:br>
            <a:r>
              <a:rPr dirty="0"/>
              <a:t>• Downtown Dubai and Urban neighborhoods dominate the High-End listings, </a:t>
            </a:r>
            <a:br>
              <a:rPr dirty="0"/>
            </a:br>
            <a:r>
              <a:rPr dirty="0"/>
              <a:t>  while suburban and rural areas mostly fall in the Budget and Mid-Range categories.</a:t>
            </a:r>
            <a:br>
              <a:rPr dirty="0"/>
            </a:br>
            <a:r>
              <a:rPr dirty="0"/>
              <a:t>• Most properties listed are under 10 years old, indicating a modern housing landscape.</a:t>
            </a:r>
            <a:br>
              <a:rPr dirty="0"/>
            </a:br>
            <a:r>
              <a:rPr dirty="0"/>
              <a:t>• Square feet and price show a direct relationship, with outliers in premium areas.</a:t>
            </a:r>
            <a:br>
              <a:rPr dirty="0"/>
            </a:br>
            <a:r>
              <a:rPr dirty="0"/>
              <a:t>• Apartments make up the majority of listings, followed by villas.</a:t>
            </a:r>
            <a:br>
              <a:rPr dirty="0"/>
            </a:br>
            <a:r>
              <a:rPr dirty="0"/>
              <a:t>• Price per square foot varies significantly by area, reflecting location value.</a:t>
            </a: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A83EBE-9D23-4BA2-87F5-B2F9F4CB3FD2}"/>
              </a:ext>
            </a:extLst>
          </p:cNvPr>
          <p:cNvSpPr txBox="1"/>
          <p:nvPr/>
        </p:nvSpPr>
        <p:spPr>
          <a:xfrm>
            <a:off x="175846" y="2223593"/>
            <a:ext cx="89681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Technical Highlights:</a:t>
            </a:r>
          </a:p>
          <a:p>
            <a:br>
              <a:rPr lang="en-IN" dirty="0"/>
            </a:br>
            <a:r>
              <a:rPr lang="en-IN" dirty="0"/>
              <a:t>• Built in Power BI using DAX: </a:t>
            </a:r>
            <a:r>
              <a:rPr lang="en-IN" dirty="0" err="1"/>
              <a:t>PricePerSqft</a:t>
            </a:r>
            <a:r>
              <a:rPr lang="en-IN" dirty="0"/>
              <a:t>, </a:t>
            </a:r>
            <a:r>
              <a:rPr lang="en-IN" dirty="0" err="1"/>
              <a:t>PropertyAge</a:t>
            </a:r>
            <a:r>
              <a:rPr lang="en-IN" dirty="0"/>
              <a:t>, </a:t>
            </a:r>
            <a:r>
              <a:rPr lang="en-IN" dirty="0" err="1"/>
              <a:t>ListingCategory</a:t>
            </a:r>
            <a:br>
              <a:rPr lang="en-IN" dirty="0"/>
            </a:br>
            <a:r>
              <a:rPr lang="en-IN" dirty="0"/>
              <a:t>• Includes interactive visuals: KPI Cards, Tree Map, Scatter Plot, etc.</a:t>
            </a:r>
            <a:br>
              <a:rPr lang="en-IN" dirty="0"/>
            </a:br>
            <a:r>
              <a:rPr lang="en-IN" dirty="0"/>
              <a:t>• Dynamic slicers for Bedrooms, Bathrooms, Price, etc.</a:t>
            </a:r>
            <a:br>
              <a:rPr lang="en-IN" dirty="0"/>
            </a:br>
            <a:r>
              <a:rPr lang="en-IN" dirty="0"/>
              <a:t>• Enhanced storytelling with tooltips and insight cards.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B8327-8325-4671-9D33-D123020501CD}"/>
              </a:ext>
            </a:extLst>
          </p:cNvPr>
          <p:cNvSpPr txBox="1"/>
          <p:nvPr/>
        </p:nvSpPr>
        <p:spPr>
          <a:xfrm>
            <a:off x="175846" y="66104"/>
            <a:ext cx="89681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Agents &amp; Investors:</a:t>
            </a:r>
          </a:p>
          <a:p>
            <a:br>
              <a:rPr lang="en-US" dirty="0"/>
            </a:br>
            <a:r>
              <a:rPr lang="en-US" dirty="0"/>
              <a:t>• Focus on high-demand urban locations for premium property investments.</a:t>
            </a:r>
            <a:br>
              <a:rPr lang="en-US" dirty="0"/>
            </a:br>
            <a:r>
              <a:rPr lang="en-US" dirty="0"/>
              <a:t>• Target emerging suburban areas for mid-range listings with growth potential.</a:t>
            </a:r>
            <a:br>
              <a:rPr lang="en-US" dirty="0"/>
            </a:br>
            <a:r>
              <a:rPr lang="en-US" dirty="0"/>
              <a:t>• Revitalize older properties to match modern preferences.</a:t>
            </a:r>
            <a:br>
              <a:rPr lang="en-US" dirty="0"/>
            </a:br>
            <a:r>
              <a:rPr lang="en-US" dirty="0"/>
              <a:t>• Use filters to tailor listings to client budgets and needs.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3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302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Dubai Real Estate Intelligence Dashboard — Project Summary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Dubai Real Estate Intelligence Dashboard — Project Summary </dc:title>
  <dc:subject/>
  <dc:creator/>
  <cp:keywords/>
  <dc:description>generated using python-pptx</dc:description>
  <cp:lastModifiedBy>Brij Kumbhani</cp:lastModifiedBy>
  <cp:revision>2</cp:revision>
  <dcterms:created xsi:type="dcterms:W3CDTF">2013-01-27T09:14:16Z</dcterms:created>
  <dcterms:modified xsi:type="dcterms:W3CDTF">2025-07-09T09:59:33Z</dcterms:modified>
  <cp:category/>
</cp:coreProperties>
</file>