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0498-4550-B66C-B508-4B6DF1EFD9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DE771D1-E7EF-0FC8-7173-21021ADD1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1B3F89C-1500-D173-8BDB-40BFBF210444}"/>
              </a:ext>
            </a:extLst>
          </p:cNvPr>
          <p:cNvSpPr>
            <a:spLocks noGrp="1"/>
          </p:cNvSpPr>
          <p:nvPr>
            <p:ph type="dt" sz="half" idx="10"/>
          </p:nvPr>
        </p:nvSpPr>
        <p:spPr/>
        <p:txBody>
          <a:bodyPr/>
          <a:lstStyle/>
          <a:p>
            <a:fld id="{C7AEC47A-3809-4875-B34D-CD5DF93A74A2}" type="datetimeFigureOut">
              <a:rPr lang="en-CA" smtClean="0"/>
              <a:t>2023-11-13</a:t>
            </a:fld>
            <a:endParaRPr lang="en-CA"/>
          </a:p>
        </p:txBody>
      </p:sp>
      <p:sp>
        <p:nvSpPr>
          <p:cNvPr id="5" name="Footer Placeholder 4">
            <a:extLst>
              <a:ext uri="{FF2B5EF4-FFF2-40B4-BE49-F238E27FC236}">
                <a16:creationId xmlns:a16="http://schemas.microsoft.com/office/drawing/2014/main" id="{944CF828-8D31-0DD8-4931-AD5322E3861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71453E-79F2-6F6B-7A5F-2775CFAA0EDE}"/>
              </a:ext>
            </a:extLst>
          </p:cNvPr>
          <p:cNvSpPr>
            <a:spLocks noGrp="1"/>
          </p:cNvSpPr>
          <p:nvPr>
            <p:ph type="sldNum" sz="quarter" idx="12"/>
          </p:nvPr>
        </p:nvSpPr>
        <p:spPr/>
        <p:txBody>
          <a:bodyPr/>
          <a:lstStyle/>
          <a:p>
            <a:fld id="{B37171EC-360B-421A-9F58-1713773C4C77}" type="slidenum">
              <a:rPr lang="en-CA" smtClean="0"/>
              <a:t>‹#›</a:t>
            </a:fld>
            <a:endParaRPr lang="en-CA"/>
          </a:p>
        </p:txBody>
      </p:sp>
    </p:spTree>
    <p:extLst>
      <p:ext uri="{BB962C8B-B14F-4D97-AF65-F5344CB8AC3E}">
        <p14:creationId xmlns:p14="http://schemas.microsoft.com/office/powerpoint/2010/main" val="34723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E2AE-FFD4-058B-E421-56F9F3F6DEC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44E34A-E4D9-8FD3-0DCE-B80695730B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34FFCC7-337F-744B-E84C-5B68EA5A1FD9}"/>
              </a:ext>
            </a:extLst>
          </p:cNvPr>
          <p:cNvSpPr>
            <a:spLocks noGrp="1"/>
          </p:cNvSpPr>
          <p:nvPr>
            <p:ph type="dt" sz="half" idx="10"/>
          </p:nvPr>
        </p:nvSpPr>
        <p:spPr/>
        <p:txBody>
          <a:bodyPr/>
          <a:lstStyle/>
          <a:p>
            <a:fld id="{C7AEC47A-3809-4875-B34D-CD5DF93A74A2}" type="datetimeFigureOut">
              <a:rPr lang="en-CA" smtClean="0"/>
              <a:t>2023-11-13</a:t>
            </a:fld>
            <a:endParaRPr lang="en-CA"/>
          </a:p>
        </p:txBody>
      </p:sp>
      <p:sp>
        <p:nvSpPr>
          <p:cNvPr id="5" name="Footer Placeholder 4">
            <a:extLst>
              <a:ext uri="{FF2B5EF4-FFF2-40B4-BE49-F238E27FC236}">
                <a16:creationId xmlns:a16="http://schemas.microsoft.com/office/drawing/2014/main" id="{4AD8A64F-9EDA-C261-6694-C398C671598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8B8A020-2C70-8424-B102-AD57818D7179}"/>
              </a:ext>
            </a:extLst>
          </p:cNvPr>
          <p:cNvSpPr>
            <a:spLocks noGrp="1"/>
          </p:cNvSpPr>
          <p:nvPr>
            <p:ph type="sldNum" sz="quarter" idx="12"/>
          </p:nvPr>
        </p:nvSpPr>
        <p:spPr/>
        <p:txBody>
          <a:bodyPr/>
          <a:lstStyle/>
          <a:p>
            <a:fld id="{B37171EC-360B-421A-9F58-1713773C4C77}" type="slidenum">
              <a:rPr lang="en-CA" smtClean="0"/>
              <a:t>‹#›</a:t>
            </a:fld>
            <a:endParaRPr lang="en-CA"/>
          </a:p>
        </p:txBody>
      </p:sp>
    </p:spTree>
    <p:extLst>
      <p:ext uri="{BB962C8B-B14F-4D97-AF65-F5344CB8AC3E}">
        <p14:creationId xmlns:p14="http://schemas.microsoft.com/office/powerpoint/2010/main" val="137803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E3E42-0954-26CF-1C49-EE988C4EAC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283E1F4-02F3-733F-238E-7C80F6A521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32A4B0-4AF3-C754-A577-0590D31FFC68}"/>
              </a:ext>
            </a:extLst>
          </p:cNvPr>
          <p:cNvSpPr>
            <a:spLocks noGrp="1"/>
          </p:cNvSpPr>
          <p:nvPr>
            <p:ph type="dt" sz="half" idx="10"/>
          </p:nvPr>
        </p:nvSpPr>
        <p:spPr/>
        <p:txBody>
          <a:bodyPr/>
          <a:lstStyle/>
          <a:p>
            <a:fld id="{C7AEC47A-3809-4875-B34D-CD5DF93A74A2}" type="datetimeFigureOut">
              <a:rPr lang="en-CA" smtClean="0"/>
              <a:t>2023-11-13</a:t>
            </a:fld>
            <a:endParaRPr lang="en-CA"/>
          </a:p>
        </p:txBody>
      </p:sp>
      <p:sp>
        <p:nvSpPr>
          <p:cNvPr id="5" name="Footer Placeholder 4">
            <a:extLst>
              <a:ext uri="{FF2B5EF4-FFF2-40B4-BE49-F238E27FC236}">
                <a16:creationId xmlns:a16="http://schemas.microsoft.com/office/drawing/2014/main" id="{231D38BC-4799-A39F-0AA0-81D1F916C4E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C0E13CF-CA73-A1C4-1B92-B2C9642F120B}"/>
              </a:ext>
            </a:extLst>
          </p:cNvPr>
          <p:cNvSpPr>
            <a:spLocks noGrp="1"/>
          </p:cNvSpPr>
          <p:nvPr>
            <p:ph type="sldNum" sz="quarter" idx="12"/>
          </p:nvPr>
        </p:nvSpPr>
        <p:spPr/>
        <p:txBody>
          <a:bodyPr/>
          <a:lstStyle/>
          <a:p>
            <a:fld id="{B37171EC-360B-421A-9F58-1713773C4C77}" type="slidenum">
              <a:rPr lang="en-CA" smtClean="0"/>
              <a:t>‹#›</a:t>
            </a:fld>
            <a:endParaRPr lang="en-CA"/>
          </a:p>
        </p:txBody>
      </p:sp>
    </p:spTree>
    <p:extLst>
      <p:ext uri="{BB962C8B-B14F-4D97-AF65-F5344CB8AC3E}">
        <p14:creationId xmlns:p14="http://schemas.microsoft.com/office/powerpoint/2010/main" val="72285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AAEB-8F15-C09E-C8E7-AF141851E9B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7DD01CD-4A20-9A47-D75C-C9A51884DA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E145D80-DE16-ED7C-A683-BF7588752B3D}"/>
              </a:ext>
            </a:extLst>
          </p:cNvPr>
          <p:cNvSpPr>
            <a:spLocks noGrp="1"/>
          </p:cNvSpPr>
          <p:nvPr>
            <p:ph type="dt" sz="half" idx="10"/>
          </p:nvPr>
        </p:nvSpPr>
        <p:spPr/>
        <p:txBody>
          <a:bodyPr/>
          <a:lstStyle/>
          <a:p>
            <a:fld id="{C7AEC47A-3809-4875-B34D-CD5DF93A74A2}" type="datetimeFigureOut">
              <a:rPr lang="en-CA" smtClean="0"/>
              <a:t>2023-11-13</a:t>
            </a:fld>
            <a:endParaRPr lang="en-CA"/>
          </a:p>
        </p:txBody>
      </p:sp>
      <p:sp>
        <p:nvSpPr>
          <p:cNvPr id="5" name="Footer Placeholder 4">
            <a:extLst>
              <a:ext uri="{FF2B5EF4-FFF2-40B4-BE49-F238E27FC236}">
                <a16:creationId xmlns:a16="http://schemas.microsoft.com/office/drawing/2014/main" id="{2AC49BD4-DB61-0646-8FC2-0CF589934A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CFE8D7A-3527-CD48-4FAE-07A27D433657}"/>
              </a:ext>
            </a:extLst>
          </p:cNvPr>
          <p:cNvSpPr>
            <a:spLocks noGrp="1"/>
          </p:cNvSpPr>
          <p:nvPr>
            <p:ph type="sldNum" sz="quarter" idx="12"/>
          </p:nvPr>
        </p:nvSpPr>
        <p:spPr/>
        <p:txBody>
          <a:bodyPr/>
          <a:lstStyle/>
          <a:p>
            <a:fld id="{B37171EC-360B-421A-9F58-1713773C4C77}" type="slidenum">
              <a:rPr lang="en-CA" smtClean="0"/>
              <a:t>‹#›</a:t>
            </a:fld>
            <a:endParaRPr lang="en-CA"/>
          </a:p>
        </p:txBody>
      </p:sp>
    </p:spTree>
    <p:extLst>
      <p:ext uri="{BB962C8B-B14F-4D97-AF65-F5344CB8AC3E}">
        <p14:creationId xmlns:p14="http://schemas.microsoft.com/office/powerpoint/2010/main" val="466619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E25F-B77A-D3A7-5B3B-0F4EBB4AD3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7D4F76A-B300-674E-D57A-3EA3CDD6BB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BD539E-6689-363E-A9E4-1D593B789B57}"/>
              </a:ext>
            </a:extLst>
          </p:cNvPr>
          <p:cNvSpPr>
            <a:spLocks noGrp="1"/>
          </p:cNvSpPr>
          <p:nvPr>
            <p:ph type="dt" sz="half" idx="10"/>
          </p:nvPr>
        </p:nvSpPr>
        <p:spPr/>
        <p:txBody>
          <a:bodyPr/>
          <a:lstStyle/>
          <a:p>
            <a:fld id="{C7AEC47A-3809-4875-B34D-CD5DF93A74A2}" type="datetimeFigureOut">
              <a:rPr lang="en-CA" smtClean="0"/>
              <a:t>2023-11-13</a:t>
            </a:fld>
            <a:endParaRPr lang="en-CA"/>
          </a:p>
        </p:txBody>
      </p:sp>
      <p:sp>
        <p:nvSpPr>
          <p:cNvPr id="5" name="Footer Placeholder 4">
            <a:extLst>
              <a:ext uri="{FF2B5EF4-FFF2-40B4-BE49-F238E27FC236}">
                <a16:creationId xmlns:a16="http://schemas.microsoft.com/office/drawing/2014/main" id="{4A9FCF1F-4CD7-0BBB-F844-BAD7CC8FB38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6430F2-D364-B9F4-1624-443246876DE1}"/>
              </a:ext>
            </a:extLst>
          </p:cNvPr>
          <p:cNvSpPr>
            <a:spLocks noGrp="1"/>
          </p:cNvSpPr>
          <p:nvPr>
            <p:ph type="sldNum" sz="quarter" idx="12"/>
          </p:nvPr>
        </p:nvSpPr>
        <p:spPr/>
        <p:txBody>
          <a:bodyPr/>
          <a:lstStyle/>
          <a:p>
            <a:fld id="{B37171EC-360B-421A-9F58-1713773C4C77}" type="slidenum">
              <a:rPr lang="en-CA" smtClean="0"/>
              <a:t>‹#›</a:t>
            </a:fld>
            <a:endParaRPr lang="en-CA"/>
          </a:p>
        </p:txBody>
      </p:sp>
    </p:spTree>
    <p:extLst>
      <p:ext uri="{BB962C8B-B14F-4D97-AF65-F5344CB8AC3E}">
        <p14:creationId xmlns:p14="http://schemas.microsoft.com/office/powerpoint/2010/main" val="3137617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5915-44F8-9054-8BBF-D6101E7ACD0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28762E1-84D0-9FCA-033D-D2BE2141D7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BFF6929-E3F3-3886-F163-B2DBCE5E03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78C2AF0-AFC4-5C41-0A6B-6238824EFF78}"/>
              </a:ext>
            </a:extLst>
          </p:cNvPr>
          <p:cNvSpPr>
            <a:spLocks noGrp="1"/>
          </p:cNvSpPr>
          <p:nvPr>
            <p:ph type="dt" sz="half" idx="10"/>
          </p:nvPr>
        </p:nvSpPr>
        <p:spPr/>
        <p:txBody>
          <a:bodyPr/>
          <a:lstStyle/>
          <a:p>
            <a:fld id="{C7AEC47A-3809-4875-B34D-CD5DF93A74A2}" type="datetimeFigureOut">
              <a:rPr lang="en-CA" smtClean="0"/>
              <a:t>2023-11-13</a:t>
            </a:fld>
            <a:endParaRPr lang="en-CA"/>
          </a:p>
        </p:txBody>
      </p:sp>
      <p:sp>
        <p:nvSpPr>
          <p:cNvPr id="6" name="Footer Placeholder 5">
            <a:extLst>
              <a:ext uri="{FF2B5EF4-FFF2-40B4-BE49-F238E27FC236}">
                <a16:creationId xmlns:a16="http://schemas.microsoft.com/office/drawing/2014/main" id="{07D75672-5A7C-D45C-8FBD-A482181525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3DA21B8-A99D-62B7-BD05-684FEEECF2D3}"/>
              </a:ext>
            </a:extLst>
          </p:cNvPr>
          <p:cNvSpPr>
            <a:spLocks noGrp="1"/>
          </p:cNvSpPr>
          <p:nvPr>
            <p:ph type="sldNum" sz="quarter" idx="12"/>
          </p:nvPr>
        </p:nvSpPr>
        <p:spPr/>
        <p:txBody>
          <a:bodyPr/>
          <a:lstStyle/>
          <a:p>
            <a:fld id="{B37171EC-360B-421A-9F58-1713773C4C77}" type="slidenum">
              <a:rPr lang="en-CA" smtClean="0"/>
              <a:t>‹#›</a:t>
            </a:fld>
            <a:endParaRPr lang="en-CA"/>
          </a:p>
        </p:txBody>
      </p:sp>
    </p:spTree>
    <p:extLst>
      <p:ext uri="{BB962C8B-B14F-4D97-AF65-F5344CB8AC3E}">
        <p14:creationId xmlns:p14="http://schemas.microsoft.com/office/powerpoint/2010/main" val="345138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6C2F-1157-A569-E346-538A13048EB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37EFE2C-3071-BC9F-353A-8D35FC7AF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D7F060-5169-5CF9-677B-5CDDAA3106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7A17113-6A49-E425-80C0-2AF07F3DED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33C18D-C841-F7AF-585B-A6887F2F42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16CA756-C2A1-C079-15D1-7680C0D34E6D}"/>
              </a:ext>
            </a:extLst>
          </p:cNvPr>
          <p:cNvSpPr>
            <a:spLocks noGrp="1"/>
          </p:cNvSpPr>
          <p:nvPr>
            <p:ph type="dt" sz="half" idx="10"/>
          </p:nvPr>
        </p:nvSpPr>
        <p:spPr/>
        <p:txBody>
          <a:bodyPr/>
          <a:lstStyle/>
          <a:p>
            <a:fld id="{C7AEC47A-3809-4875-B34D-CD5DF93A74A2}" type="datetimeFigureOut">
              <a:rPr lang="en-CA" smtClean="0"/>
              <a:t>2023-11-13</a:t>
            </a:fld>
            <a:endParaRPr lang="en-CA"/>
          </a:p>
        </p:txBody>
      </p:sp>
      <p:sp>
        <p:nvSpPr>
          <p:cNvPr id="8" name="Footer Placeholder 7">
            <a:extLst>
              <a:ext uri="{FF2B5EF4-FFF2-40B4-BE49-F238E27FC236}">
                <a16:creationId xmlns:a16="http://schemas.microsoft.com/office/drawing/2014/main" id="{784FFB44-DD0B-E525-9C8C-3729A3BFE82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446BF98-24FE-1F7C-A479-D813B59E045E}"/>
              </a:ext>
            </a:extLst>
          </p:cNvPr>
          <p:cNvSpPr>
            <a:spLocks noGrp="1"/>
          </p:cNvSpPr>
          <p:nvPr>
            <p:ph type="sldNum" sz="quarter" idx="12"/>
          </p:nvPr>
        </p:nvSpPr>
        <p:spPr/>
        <p:txBody>
          <a:bodyPr/>
          <a:lstStyle/>
          <a:p>
            <a:fld id="{B37171EC-360B-421A-9F58-1713773C4C77}" type="slidenum">
              <a:rPr lang="en-CA" smtClean="0"/>
              <a:t>‹#›</a:t>
            </a:fld>
            <a:endParaRPr lang="en-CA"/>
          </a:p>
        </p:txBody>
      </p:sp>
    </p:spTree>
    <p:extLst>
      <p:ext uri="{BB962C8B-B14F-4D97-AF65-F5344CB8AC3E}">
        <p14:creationId xmlns:p14="http://schemas.microsoft.com/office/powerpoint/2010/main" val="31458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BB31-5667-C307-9E1E-A6E6B84A83D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BE509F9-6251-7B41-5EFE-4B853FB8F642}"/>
              </a:ext>
            </a:extLst>
          </p:cNvPr>
          <p:cNvSpPr>
            <a:spLocks noGrp="1"/>
          </p:cNvSpPr>
          <p:nvPr>
            <p:ph type="dt" sz="half" idx="10"/>
          </p:nvPr>
        </p:nvSpPr>
        <p:spPr/>
        <p:txBody>
          <a:bodyPr/>
          <a:lstStyle/>
          <a:p>
            <a:fld id="{C7AEC47A-3809-4875-B34D-CD5DF93A74A2}" type="datetimeFigureOut">
              <a:rPr lang="en-CA" smtClean="0"/>
              <a:t>2023-11-13</a:t>
            </a:fld>
            <a:endParaRPr lang="en-CA"/>
          </a:p>
        </p:txBody>
      </p:sp>
      <p:sp>
        <p:nvSpPr>
          <p:cNvPr id="4" name="Footer Placeholder 3">
            <a:extLst>
              <a:ext uri="{FF2B5EF4-FFF2-40B4-BE49-F238E27FC236}">
                <a16:creationId xmlns:a16="http://schemas.microsoft.com/office/drawing/2014/main" id="{A15144FB-0D33-0A82-944C-D38BBFCF0D8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5241491-D45B-C7F5-46EF-47EBE226973C}"/>
              </a:ext>
            </a:extLst>
          </p:cNvPr>
          <p:cNvSpPr>
            <a:spLocks noGrp="1"/>
          </p:cNvSpPr>
          <p:nvPr>
            <p:ph type="sldNum" sz="quarter" idx="12"/>
          </p:nvPr>
        </p:nvSpPr>
        <p:spPr/>
        <p:txBody>
          <a:bodyPr/>
          <a:lstStyle/>
          <a:p>
            <a:fld id="{B37171EC-360B-421A-9F58-1713773C4C77}" type="slidenum">
              <a:rPr lang="en-CA" smtClean="0"/>
              <a:t>‹#›</a:t>
            </a:fld>
            <a:endParaRPr lang="en-CA"/>
          </a:p>
        </p:txBody>
      </p:sp>
    </p:spTree>
    <p:extLst>
      <p:ext uri="{BB962C8B-B14F-4D97-AF65-F5344CB8AC3E}">
        <p14:creationId xmlns:p14="http://schemas.microsoft.com/office/powerpoint/2010/main" val="36749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CF5F63-C7E8-D472-AB01-1E88270EF12A}"/>
              </a:ext>
            </a:extLst>
          </p:cNvPr>
          <p:cNvSpPr>
            <a:spLocks noGrp="1"/>
          </p:cNvSpPr>
          <p:nvPr>
            <p:ph type="dt" sz="half" idx="10"/>
          </p:nvPr>
        </p:nvSpPr>
        <p:spPr/>
        <p:txBody>
          <a:bodyPr/>
          <a:lstStyle/>
          <a:p>
            <a:fld id="{C7AEC47A-3809-4875-B34D-CD5DF93A74A2}" type="datetimeFigureOut">
              <a:rPr lang="en-CA" smtClean="0"/>
              <a:t>2023-11-13</a:t>
            </a:fld>
            <a:endParaRPr lang="en-CA"/>
          </a:p>
        </p:txBody>
      </p:sp>
      <p:sp>
        <p:nvSpPr>
          <p:cNvPr id="3" name="Footer Placeholder 2">
            <a:extLst>
              <a:ext uri="{FF2B5EF4-FFF2-40B4-BE49-F238E27FC236}">
                <a16:creationId xmlns:a16="http://schemas.microsoft.com/office/drawing/2014/main" id="{F07831C7-7BE7-F7E2-CEF8-D7B4EFB0EB9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434C58C-6BF0-23A5-EC09-223B1D77B252}"/>
              </a:ext>
            </a:extLst>
          </p:cNvPr>
          <p:cNvSpPr>
            <a:spLocks noGrp="1"/>
          </p:cNvSpPr>
          <p:nvPr>
            <p:ph type="sldNum" sz="quarter" idx="12"/>
          </p:nvPr>
        </p:nvSpPr>
        <p:spPr/>
        <p:txBody>
          <a:bodyPr/>
          <a:lstStyle/>
          <a:p>
            <a:fld id="{B37171EC-360B-421A-9F58-1713773C4C77}" type="slidenum">
              <a:rPr lang="en-CA" smtClean="0"/>
              <a:t>‹#›</a:t>
            </a:fld>
            <a:endParaRPr lang="en-CA"/>
          </a:p>
        </p:txBody>
      </p:sp>
    </p:spTree>
    <p:extLst>
      <p:ext uri="{BB962C8B-B14F-4D97-AF65-F5344CB8AC3E}">
        <p14:creationId xmlns:p14="http://schemas.microsoft.com/office/powerpoint/2010/main" val="376666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B944-9FAB-F99B-76CF-9E12A5E57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3F9E6B9-8088-B498-05D3-287219D4D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E58A223-FF23-6025-3D73-55C448DF5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66C13-38D5-D8E6-D2FE-4E7F5D9DE41E}"/>
              </a:ext>
            </a:extLst>
          </p:cNvPr>
          <p:cNvSpPr>
            <a:spLocks noGrp="1"/>
          </p:cNvSpPr>
          <p:nvPr>
            <p:ph type="dt" sz="half" idx="10"/>
          </p:nvPr>
        </p:nvSpPr>
        <p:spPr/>
        <p:txBody>
          <a:bodyPr/>
          <a:lstStyle/>
          <a:p>
            <a:fld id="{C7AEC47A-3809-4875-B34D-CD5DF93A74A2}" type="datetimeFigureOut">
              <a:rPr lang="en-CA" smtClean="0"/>
              <a:t>2023-11-13</a:t>
            </a:fld>
            <a:endParaRPr lang="en-CA"/>
          </a:p>
        </p:txBody>
      </p:sp>
      <p:sp>
        <p:nvSpPr>
          <p:cNvPr id="6" name="Footer Placeholder 5">
            <a:extLst>
              <a:ext uri="{FF2B5EF4-FFF2-40B4-BE49-F238E27FC236}">
                <a16:creationId xmlns:a16="http://schemas.microsoft.com/office/drawing/2014/main" id="{004D6257-19AF-1350-7EDA-B3CC7ADEA3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3A0BEEB-6B2E-4286-85F8-E7FC87AE1E73}"/>
              </a:ext>
            </a:extLst>
          </p:cNvPr>
          <p:cNvSpPr>
            <a:spLocks noGrp="1"/>
          </p:cNvSpPr>
          <p:nvPr>
            <p:ph type="sldNum" sz="quarter" idx="12"/>
          </p:nvPr>
        </p:nvSpPr>
        <p:spPr/>
        <p:txBody>
          <a:bodyPr/>
          <a:lstStyle/>
          <a:p>
            <a:fld id="{B37171EC-360B-421A-9F58-1713773C4C77}" type="slidenum">
              <a:rPr lang="en-CA" smtClean="0"/>
              <a:t>‹#›</a:t>
            </a:fld>
            <a:endParaRPr lang="en-CA"/>
          </a:p>
        </p:txBody>
      </p:sp>
    </p:spTree>
    <p:extLst>
      <p:ext uri="{BB962C8B-B14F-4D97-AF65-F5344CB8AC3E}">
        <p14:creationId xmlns:p14="http://schemas.microsoft.com/office/powerpoint/2010/main" val="128315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B4A7-E90E-EF76-D510-998D689CD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A87892A-7FAD-2090-CD7C-EFD03FCEFE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CED22BA-0315-4E62-C9A1-1860A62F6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48154-5D5C-C528-C357-14A1E7AE036D}"/>
              </a:ext>
            </a:extLst>
          </p:cNvPr>
          <p:cNvSpPr>
            <a:spLocks noGrp="1"/>
          </p:cNvSpPr>
          <p:nvPr>
            <p:ph type="dt" sz="half" idx="10"/>
          </p:nvPr>
        </p:nvSpPr>
        <p:spPr/>
        <p:txBody>
          <a:bodyPr/>
          <a:lstStyle/>
          <a:p>
            <a:fld id="{C7AEC47A-3809-4875-B34D-CD5DF93A74A2}" type="datetimeFigureOut">
              <a:rPr lang="en-CA" smtClean="0"/>
              <a:t>2023-11-13</a:t>
            </a:fld>
            <a:endParaRPr lang="en-CA"/>
          </a:p>
        </p:txBody>
      </p:sp>
      <p:sp>
        <p:nvSpPr>
          <p:cNvPr id="6" name="Footer Placeholder 5">
            <a:extLst>
              <a:ext uri="{FF2B5EF4-FFF2-40B4-BE49-F238E27FC236}">
                <a16:creationId xmlns:a16="http://schemas.microsoft.com/office/drawing/2014/main" id="{C4E2BB40-0D8A-1FEF-D521-709E2B96883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A2F35C8-D0B3-5346-800E-79CB773C1A1B}"/>
              </a:ext>
            </a:extLst>
          </p:cNvPr>
          <p:cNvSpPr>
            <a:spLocks noGrp="1"/>
          </p:cNvSpPr>
          <p:nvPr>
            <p:ph type="sldNum" sz="quarter" idx="12"/>
          </p:nvPr>
        </p:nvSpPr>
        <p:spPr/>
        <p:txBody>
          <a:bodyPr/>
          <a:lstStyle/>
          <a:p>
            <a:fld id="{B37171EC-360B-421A-9F58-1713773C4C77}" type="slidenum">
              <a:rPr lang="en-CA" smtClean="0"/>
              <a:t>‹#›</a:t>
            </a:fld>
            <a:endParaRPr lang="en-CA"/>
          </a:p>
        </p:txBody>
      </p:sp>
    </p:spTree>
    <p:extLst>
      <p:ext uri="{BB962C8B-B14F-4D97-AF65-F5344CB8AC3E}">
        <p14:creationId xmlns:p14="http://schemas.microsoft.com/office/powerpoint/2010/main" val="79104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8BE55C-0B87-30E8-D130-65DA38898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A7F2CA7-6F86-C09C-565A-F60AD83AD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C36F9AC-D2EE-DBC5-8CD1-FEC2B6EFFF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EC47A-3809-4875-B34D-CD5DF93A74A2}" type="datetimeFigureOut">
              <a:rPr lang="en-CA" smtClean="0"/>
              <a:t>2023-11-13</a:t>
            </a:fld>
            <a:endParaRPr lang="en-CA"/>
          </a:p>
        </p:txBody>
      </p:sp>
      <p:sp>
        <p:nvSpPr>
          <p:cNvPr id="5" name="Footer Placeholder 4">
            <a:extLst>
              <a:ext uri="{FF2B5EF4-FFF2-40B4-BE49-F238E27FC236}">
                <a16:creationId xmlns:a16="http://schemas.microsoft.com/office/drawing/2014/main" id="{A35DD362-7ABE-DA8C-3DAC-675754A8EE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D622915-1331-43C3-9163-3923A91309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171EC-360B-421A-9F58-1713773C4C77}" type="slidenum">
              <a:rPr lang="en-CA" smtClean="0"/>
              <a:t>‹#›</a:t>
            </a:fld>
            <a:endParaRPr lang="en-CA"/>
          </a:p>
        </p:txBody>
      </p:sp>
    </p:spTree>
    <p:extLst>
      <p:ext uri="{BB962C8B-B14F-4D97-AF65-F5344CB8AC3E}">
        <p14:creationId xmlns:p14="http://schemas.microsoft.com/office/powerpoint/2010/main" val="937839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AEFA-0D8D-9B63-03D6-477381B1982D}"/>
              </a:ext>
            </a:extLst>
          </p:cNvPr>
          <p:cNvSpPr>
            <a:spLocks noGrp="1"/>
          </p:cNvSpPr>
          <p:nvPr>
            <p:ph type="ctrTitle"/>
          </p:nvPr>
        </p:nvSpPr>
        <p:spPr/>
        <p:txBody>
          <a:bodyPr/>
          <a:lstStyle/>
          <a:p>
            <a:endParaRPr lang="en-CA"/>
          </a:p>
        </p:txBody>
      </p:sp>
      <p:sp>
        <p:nvSpPr>
          <p:cNvPr id="3" name="Subtitle 2">
            <a:extLst>
              <a:ext uri="{FF2B5EF4-FFF2-40B4-BE49-F238E27FC236}">
                <a16:creationId xmlns:a16="http://schemas.microsoft.com/office/drawing/2014/main" id="{4BF0A424-14C6-5937-3ADA-211ACC702694}"/>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55378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43E6-D79C-B23E-773D-517611B0AEAD}"/>
              </a:ext>
            </a:extLst>
          </p:cNvPr>
          <p:cNvSpPr>
            <a:spLocks noGrp="1"/>
          </p:cNvSpPr>
          <p:nvPr>
            <p:ph type="title"/>
          </p:nvPr>
        </p:nvSpPr>
        <p:spPr/>
        <p:txBody>
          <a:bodyPr/>
          <a:lstStyle/>
          <a:p>
            <a:r>
              <a:rPr lang="en-US" dirty="0"/>
              <a:t>Pre-Processing</a:t>
            </a:r>
            <a:endParaRPr lang="en-CA" dirty="0"/>
          </a:p>
        </p:txBody>
      </p:sp>
      <p:sp>
        <p:nvSpPr>
          <p:cNvPr id="3" name="Content Placeholder 2">
            <a:extLst>
              <a:ext uri="{FF2B5EF4-FFF2-40B4-BE49-F238E27FC236}">
                <a16:creationId xmlns:a16="http://schemas.microsoft.com/office/drawing/2014/main" id="{810F4A6D-38A4-8608-C791-E78E804DDB34}"/>
              </a:ext>
            </a:extLst>
          </p:cNvPr>
          <p:cNvSpPr>
            <a:spLocks noGrp="1"/>
          </p:cNvSpPr>
          <p:nvPr>
            <p:ph idx="1"/>
          </p:nvPr>
        </p:nvSpPr>
        <p:spPr/>
        <p:txBody>
          <a:bodyPr>
            <a:normAutofit lnSpcReduction="10000"/>
          </a:bodyPr>
          <a:lstStyle/>
          <a:p>
            <a:r>
              <a:rPr lang="en-CA" b="1" i="0" dirty="0">
                <a:effectLst/>
                <a:latin typeface="Söhne"/>
              </a:rPr>
              <a:t>Train samples: </a:t>
            </a:r>
            <a:r>
              <a:rPr lang="en-CA" i="0" dirty="0">
                <a:effectLst/>
                <a:latin typeface="Söhne"/>
              </a:rPr>
              <a:t>7K real images, 7k fake images</a:t>
            </a:r>
          </a:p>
          <a:p>
            <a:r>
              <a:rPr lang="en-CA" b="1" dirty="0">
                <a:latin typeface="Söhne"/>
              </a:rPr>
              <a:t>Validation samples: </a:t>
            </a:r>
            <a:r>
              <a:rPr lang="en-CA" dirty="0">
                <a:latin typeface="Söhne"/>
              </a:rPr>
              <a:t>14k random images having combination of real and fake</a:t>
            </a:r>
            <a:endParaRPr lang="en-CA" b="1" i="0" dirty="0">
              <a:effectLst/>
              <a:latin typeface="Söhne"/>
            </a:endParaRPr>
          </a:p>
          <a:p>
            <a:r>
              <a:rPr lang="en-CA" b="1" i="0" dirty="0">
                <a:effectLst/>
                <a:latin typeface="Söhne"/>
              </a:rPr>
              <a:t>Resize : </a:t>
            </a:r>
            <a:r>
              <a:rPr kumimoji="0" lang="en-US" altLang="en-US" sz="2800" b="0" i="0" u="none" strike="noStrike" cap="none" normalizeH="0" baseline="0" dirty="0">
                <a:ln>
                  <a:noFill/>
                </a:ln>
                <a:solidFill>
                  <a:srgbClr val="374151"/>
                </a:solidFill>
                <a:effectLst/>
                <a:latin typeface="Söhne"/>
              </a:rPr>
              <a:t>For the </a:t>
            </a:r>
            <a:r>
              <a:rPr kumimoji="0" lang="en-US" altLang="en-US" sz="2800" b="0" i="0" u="none" strike="noStrike" cap="none" normalizeH="0" baseline="0" dirty="0" err="1">
                <a:ln>
                  <a:noFill/>
                </a:ln>
                <a:solidFill>
                  <a:srgbClr val="374151"/>
                </a:solidFill>
                <a:effectLst/>
                <a:latin typeface="Söhne"/>
              </a:rPr>
              <a:t>ResNeXt</a:t>
            </a:r>
            <a:r>
              <a:rPr kumimoji="0" lang="en-US" altLang="en-US" sz="2800" b="0" i="0" u="none" strike="noStrike" cap="none" normalizeH="0" baseline="0" dirty="0">
                <a:ln>
                  <a:noFill/>
                </a:ln>
                <a:solidFill>
                  <a:srgbClr val="374151"/>
                </a:solidFill>
                <a:effectLst/>
                <a:latin typeface="Söhne"/>
              </a:rPr>
              <a:t> models, including </a:t>
            </a:r>
            <a:r>
              <a:rPr kumimoji="0" lang="en-US" altLang="en-US" b="1" i="0" u="none" strike="noStrike" cap="none" normalizeH="0" baseline="0" dirty="0">
                <a:ln>
                  <a:noFill/>
                </a:ln>
                <a:solidFill>
                  <a:schemeClr val="tx1"/>
                </a:solidFill>
                <a:effectLst/>
                <a:latin typeface="Söhne Mono"/>
              </a:rPr>
              <a:t>resnext50_32x4d</a:t>
            </a:r>
            <a:r>
              <a:rPr kumimoji="0" lang="en-US" altLang="en-US" sz="2800" b="0" i="0" u="none" strike="noStrike" cap="none" normalizeH="0" baseline="0" dirty="0">
                <a:ln>
                  <a:noFill/>
                </a:ln>
                <a:solidFill>
                  <a:srgbClr val="374151"/>
                </a:solidFill>
                <a:effectLst/>
                <a:latin typeface="Söhne"/>
              </a:rPr>
              <a:t>, the standard input size is </a:t>
            </a:r>
            <a:r>
              <a:rPr kumimoji="0" lang="en-US" altLang="en-US" b="1" i="0" u="none" strike="noStrike" cap="none" normalizeH="0" baseline="0" dirty="0">
                <a:ln>
                  <a:noFill/>
                </a:ln>
                <a:solidFill>
                  <a:schemeClr val="tx1"/>
                </a:solidFill>
                <a:effectLst/>
                <a:latin typeface="Söhne Mono"/>
              </a:rPr>
              <a:t>224x224</a:t>
            </a:r>
            <a:r>
              <a:rPr kumimoji="0" lang="en-US" altLang="en-US" sz="2800" b="0" i="0" u="none" strike="noStrike" cap="none" normalizeH="0" baseline="0" dirty="0">
                <a:ln>
                  <a:noFill/>
                </a:ln>
                <a:solidFill>
                  <a:srgbClr val="374151"/>
                </a:solidFill>
                <a:effectLst/>
                <a:latin typeface="Söhne"/>
              </a:rPr>
              <a:t>.</a:t>
            </a:r>
            <a:r>
              <a:rPr kumimoji="0" lang="en-US" altLang="en-US" sz="1400" b="0" i="0" u="none" strike="noStrike" cap="none" normalizeH="0" baseline="0" dirty="0">
                <a:ln>
                  <a:noFill/>
                </a:ln>
                <a:solidFill>
                  <a:schemeClr val="tx1"/>
                </a:solidFill>
                <a:effectLst/>
              </a:rPr>
              <a:t> </a:t>
            </a:r>
            <a:endParaRPr kumimoji="0" lang="en-CA" altLang="en-US" sz="1400" b="0" i="0" u="none" strike="noStrike" cap="none" normalizeH="0" baseline="0" dirty="0">
              <a:ln>
                <a:noFill/>
              </a:ln>
              <a:solidFill>
                <a:schemeClr val="tx1"/>
              </a:solidFill>
              <a:effectLst/>
            </a:endParaRPr>
          </a:p>
          <a:p>
            <a:r>
              <a:rPr lang="en-CA" b="1" i="0" dirty="0" err="1">
                <a:effectLst/>
                <a:latin typeface="Söhne"/>
              </a:rPr>
              <a:t>ToTensor</a:t>
            </a:r>
            <a:r>
              <a:rPr lang="en-CA" b="1" i="0" dirty="0">
                <a:effectLst/>
                <a:latin typeface="Söhne"/>
              </a:rPr>
              <a:t>: </a:t>
            </a:r>
            <a:r>
              <a:rPr lang="en-US" sz="2800" b="0" i="0" dirty="0">
                <a:solidFill>
                  <a:srgbClr val="374151"/>
                </a:solidFill>
                <a:effectLst/>
                <a:latin typeface="Söhne"/>
              </a:rPr>
              <a:t>Converts the image to a PyTorch tensor.</a:t>
            </a:r>
            <a:endParaRPr lang="en-CA" sz="1400" dirty="0">
              <a:latin typeface="Söhne"/>
            </a:endParaRPr>
          </a:p>
          <a:p>
            <a:pPr algn="l"/>
            <a:r>
              <a:rPr lang="en-CA" sz="2800" b="1" i="0" dirty="0">
                <a:effectLst/>
                <a:latin typeface="Söhne"/>
              </a:rPr>
              <a:t>Normalize: </a:t>
            </a:r>
            <a:r>
              <a:rPr lang="en-US" sz="2800" b="0" i="0" dirty="0">
                <a:solidFill>
                  <a:srgbClr val="374151"/>
                </a:solidFill>
                <a:effectLst/>
                <a:latin typeface="Söhne"/>
              </a:rPr>
              <a:t>The commonly used mean and standard deviation values for ImageNet normalization are:</a:t>
            </a:r>
          </a:p>
          <a:p>
            <a:pPr marL="0" indent="0" algn="l">
              <a:buNone/>
            </a:pPr>
            <a:r>
              <a:rPr lang="en-US" dirty="0">
                <a:solidFill>
                  <a:srgbClr val="374151"/>
                </a:solidFill>
                <a:latin typeface="Söhne"/>
              </a:rPr>
              <a:t>	</a:t>
            </a:r>
            <a:r>
              <a:rPr lang="en-US" sz="2800" b="1" i="0" dirty="0">
                <a:solidFill>
                  <a:srgbClr val="374151"/>
                </a:solidFill>
                <a:effectLst/>
                <a:latin typeface="Söhne"/>
              </a:rPr>
              <a:t>Mean:</a:t>
            </a:r>
            <a:r>
              <a:rPr lang="en-US" sz="2800" b="0" i="0" dirty="0">
                <a:solidFill>
                  <a:srgbClr val="374151"/>
                </a:solidFill>
                <a:effectLst/>
                <a:latin typeface="Söhne"/>
              </a:rPr>
              <a:t> [0.485, 0.456, 0.406]</a:t>
            </a:r>
          </a:p>
          <a:p>
            <a:pPr marL="0" indent="0" algn="l">
              <a:buNone/>
            </a:pPr>
            <a:r>
              <a:rPr lang="en-US" dirty="0">
                <a:solidFill>
                  <a:srgbClr val="374151"/>
                </a:solidFill>
                <a:latin typeface="Söhne"/>
              </a:rPr>
              <a:t>	</a:t>
            </a:r>
            <a:r>
              <a:rPr lang="en-US" sz="2800" b="1" i="0" dirty="0">
                <a:solidFill>
                  <a:srgbClr val="374151"/>
                </a:solidFill>
                <a:effectLst/>
                <a:latin typeface="Söhne"/>
              </a:rPr>
              <a:t>Standard Deviation:</a:t>
            </a:r>
            <a:r>
              <a:rPr lang="en-US" sz="2800" b="0" i="0" dirty="0">
                <a:solidFill>
                  <a:srgbClr val="374151"/>
                </a:solidFill>
                <a:effectLst/>
                <a:latin typeface="Söhne"/>
              </a:rPr>
              <a:t> [0.229, 0.224, 0.225]</a:t>
            </a:r>
          </a:p>
          <a:p>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8E30E34-E8AB-D093-7377-DC04DAE9C12A}"/>
              </a:ext>
            </a:extLst>
          </p:cNvPr>
          <p:cNvSpPr>
            <a:spLocks noChangeArrowheads="1"/>
          </p:cNvSpPr>
          <p:nvPr/>
        </p:nvSpPr>
        <p:spPr bwMode="auto">
          <a:xfrm>
            <a:off x="0" y="-184666"/>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320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AA4A-9A65-4DA7-6D25-5FFB26B3D254}"/>
              </a:ext>
            </a:extLst>
          </p:cNvPr>
          <p:cNvSpPr>
            <a:spLocks noGrp="1"/>
          </p:cNvSpPr>
          <p:nvPr>
            <p:ph type="title"/>
          </p:nvPr>
        </p:nvSpPr>
        <p:spPr/>
        <p:txBody>
          <a:bodyPr/>
          <a:lstStyle/>
          <a:p>
            <a:r>
              <a:rPr lang="en-US" dirty="0"/>
              <a:t>Feature Extraction</a:t>
            </a:r>
            <a:endParaRPr lang="en-CA" dirty="0"/>
          </a:p>
        </p:txBody>
      </p:sp>
      <p:sp>
        <p:nvSpPr>
          <p:cNvPr id="3" name="Content Placeholder 2">
            <a:extLst>
              <a:ext uri="{FF2B5EF4-FFF2-40B4-BE49-F238E27FC236}">
                <a16:creationId xmlns:a16="http://schemas.microsoft.com/office/drawing/2014/main" id="{BBDA8FDA-C1F9-906D-F979-95B1C6837C81}"/>
              </a:ext>
            </a:extLst>
          </p:cNvPr>
          <p:cNvSpPr>
            <a:spLocks noGrp="1"/>
          </p:cNvSpPr>
          <p:nvPr>
            <p:ph idx="1"/>
          </p:nvPr>
        </p:nvSpPr>
        <p:spPr>
          <a:xfrm>
            <a:off x="838200" y="1825625"/>
            <a:ext cx="10515600" cy="4667250"/>
          </a:xfrm>
        </p:spPr>
        <p:txBody>
          <a:bodyPr>
            <a:normAutofit fontScale="92500"/>
          </a:bodyPr>
          <a:lstStyle/>
          <a:p>
            <a:r>
              <a:rPr lang="en-US" dirty="0"/>
              <a:t>Transfer Learning is used to select features from image file</a:t>
            </a:r>
          </a:p>
          <a:p>
            <a:r>
              <a:rPr lang="en-US" dirty="0"/>
              <a:t>What is Transfer Learning?</a:t>
            </a:r>
          </a:p>
          <a:p>
            <a:pPr lvl="1"/>
            <a:r>
              <a:rPr lang="en-US" b="0" i="0" dirty="0">
                <a:solidFill>
                  <a:srgbClr val="374151"/>
                </a:solidFill>
                <a:effectLst/>
                <a:latin typeface="Söhne"/>
              </a:rPr>
              <a:t>Transfer learning is a machine learning technique where a model developed for a particular task is reused as the starting point for a model on a second task.</a:t>
            </a:r>
          </a:p>
          <a:p>
            <a:pPr lvl="1"/>
            <a:r>
              <a:rPr lang="en-US" b="0" i="0" dirty="0">
                <a:solidFill>
                  <a:srgbClr val="374151"/>
                </a:solidFill>
                <a:effectLst/>
                <a:latin typeface="Söhne"/>
              </a:rPr>
              <a:t>In this scenario, a pre-trained model is used as a fixed feature extractor. The early layers of the pre-trained model are frozen, and only the later layers (usually fully connected layers) are replaced or retrained for the specific task at hand.</a:t>
            </a:r>
          </a:p>
          <a:p>
            <a:pPr lvl="1"/>
            <a:r>
              <a:rPr lang="en-CA" i="0" dirty="0">
                <a:effectLst/>
                <a:latin typeface="Söhne"/>
              </a:rPr>
              <a:t>Reduced Training Time</a:t>
            </a:r>
          </a:p>
          <a:p>
            <a:pPr lvl="1"/>
            <a:r>
              <a:rPr lang="en-CA" i="0" dirty="0">
                <a:effectLst/>
                <a:latin typeface="Söhne"/>
              </a:rPr>
              <a:t>Better Generalization</a:t>
            </a:r>
          </a:p>
          <a:p>
            <a:pPr lvl="1"/>
            <a:r>
              <a:rPr lang="en-CA" i="0" dirty="0">
                <a:effectLst/>
                <a:latin typeface="Söhne"/>
              </a:rPr>
              <a:t>Effective in Limited Data Scenarios</a:t>
            </a:r>
          </a:p>
          <a:p>
            <a:pPr lvl="1"/>
            <a:r>
              <a:rPr lang="en-US" b="0" i="0" dirty="0">
                <a:solidFill>
                  <a:srgbClr val="374151"/>
                </a:solidFill>
                <a:effectLst/>
                <a:latin typeface="Söhne"/>
              </a:rPr>
              <a:t>PyTorch and TensorFlow provide pre-trained models that can be easily used for transfer learning. i.e. VGG, </a:t>
            </a:r>
            <a:r>
              <a:rPr lang="en-US" b="0" i="0" dirty="0" err="1">
                <a:solidFill>
                  <a:srgbClr val="374151"/>
                </a:solidFill>
                <a:effectLst/>
                <a:latin typeface="Söhne"/>
              </a:rPr>
              <a:t>ResNet</a:t>
            </a:r>
            <a:r>
              <a:rPr lang="en-US" b="0" i="0" dirty="0">
                <a:solidFill>
                  <a:srgbClr val="374151"/>
                </a:solidFill>
                <a:effectLst/>
                <a:latin typeface="Söhne"/>
              </a:rPr>
              <a:t>, Inception, and others.</a:t>
            </a:r>
            <a:endParaRPr lang="en-CA" i="0" dirty="0">
              <a:solidFill>
                <a:srgbClr val="374151"/>
              </a:solidFill>
              <a:effectLst/>
              <a:latin typeface="Söhne"/>
            </a:endParaRPr>
          </a:p>
        </p:txBody>
      </p:sp>
    </p:spTree>
    <p:extLst>
      <p:ext uri="{BB962C8B-B14F-4D97-AF65-F5344CB8AC3E}">
        <p14:creationId xmlns:p14="http://schemas.microsoft.com/office/powerpoint/2010/main" val="121354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9D0E-A005-9C07-FA7F-67F92827D798}"/>
              </a:ext>
            </a:extLst>
          </p:cNvPr>
          <p:cNvSpPr>
            <a:spLocks noGrp="1"/>
          </p:cNvSpPr>
          <p:nvPr>
            <p:ph type="title"/>
          </p:nvPr>
        </p:nvSpPr>
        <p:spPr/>
        <p:txBody>
          <a:bodyPr/>
          <a:lstStyle/>
          <a:p>
            <a:r>
              <a:rPr lang="en-CA" b="0" i="0" dirty="0">
                <a:solidFill>
                  <a:srgbClr val="374151"/>
                </a:solidFill>
                <a:effectLst/>
                <a:latin typeface="Söhne"/>
              </a:rPr>
              <a:t>ResNeXt50_32x4d</a:t>
            </a:r>
            <a:endParaRPr lang="en-CA" dirty="0"/>
          </a:p>
        </p:txBody>
      </p:sp>
      <p:sp>
        <p:nvSpPr>
          <p:cNvPr id="3" name="Content Placeholder 2">
            <a:extLst>
              <a:ext uri="{FF2B5EF4-FFF2-40B4-BE49-F238E27FC236}">
                <a16:creationId xmlns:a16="http://schemas.microsoft.com/office/drawing/2014/main" id="{4BEE91CC-3918-65FA-D7CF-E6C791F04C6C}"/>
              </a:ext>
            </a:extLst>
          </p:cNvPr>
          <p:cNvSpPr>
            <a:spLocks noGrp="1"/>
          </p:cNvSpPr>
          <p:nvPr>
            <p:ph idx="1"/>
          </p:nvPr>
        </p:nvSpPr>
        <p:spPr>
          <a:xfrm>
            <a:off x="838200" y="1825625"/>
            <a:ext cx="4974125" cy="4351338"/>
          </a:xfrm>
        </p:spPr>
        <p:txBody>
          <a:bodyPr>
            <a:normAutofit lnSpcReduction="10000"/>
          </a:bodyPr>
          <a:lstStyle/>
          <a:p>
            <a:r>
              <a:rPr lang="en-US" dirty="0">
                <a:solidFill>
                  <a:srgbClr val="374151"/>
                </a:solidFill>
                <a:latin typeface="Söhne"/>
              </a:rPr>
              <a:t>I</a:t>
            </a:r>
            <a:r>
              <a:rPr lang="en-US" b="0" i="0" dirty="0">
                <a:solidFill>
                  <a:srgbClr val="374151"/>
                </a:solidFill>
                <a:effectLst/>
                <a:latin typeface="Söhne"/>
              </a:rPr>
              <a:t>s a </a:t>
            </a:r>
            <a:r>
              <a:rPr lang="en-US" b="0" i="0" dirty="0" err="1">
                <a:solidFill>
                  <a:srgbClr val="374151"/>
                </a:solidFill>
                <a:effectLst/>
                <a:latin typeface="Söhne"/>
              </a:rPr>
              <a:t>ResNeXt</a:t>
            </a:r>
            <a:r>
              <a:rPr lang="en-US" b="0" i="0" dirty="0">
                <a:solidFill>
                  <a:srgbClr val="374151"/>
                </a:solidFill>
                <a:effectLst/>
                <a:latin typeface="Söhne"/>
              </a:rPr>
              <a:t> architecture with 50 layers that uses a block design with a cardinality of 32 and a width of 4</a:t>
            </a:r>
          </a:p>
          <a:p>
            <a:r>
              <a:rPr lang="en-US" b="0" i="0" dirty="0">
                <a:solidFill>
                  <a:srgbClr val="374151"/>
                </a:solidFill>
                <a:effectLst/>
                <a:latin typeface="Söhne"/>
              </a:rPr>
              <a:t>Cardinality refers to the number of parallel paths or groups within a </a:t>
            </a:r>
            <a:r>
              <a:rPr lang="en-US" b="0" i="0" dirty="0" err="1">
                <a:solidFill>
                  <a:srgbClr val="374151"/>
                </a:solidFill>
                <a:effectLst/>
                <a:latin typeface="Söhne"/>
              </a:rPr>
              <a:t>ResNeXt</a:t>
            </a:r>
            <a:r>
              <a:rPr lang="en-US" b="0" i="0" dirty="0">
                <a:solidFill>
                  <a:srgbClr val="374151"/>
                </a:solidFill>
                <a:effectLst/>
                <a:latin typeface="Söhne"/>
              </a:rPr>
              <a:t> block</a:t>
            </a:r>
            <a:endParaRPr lang="en-US" dirty="0">
              <a:solidFill>
                <a:srgbClr val="374151"/>
              </a:solidFill>
              <a:latin typeface="Söhne"/>
            </a:endParaRPr>
          </a:p>
          <a:p>
            <a:r>
              <a:rPr lang="en-US" b="0" i="0" dirty="0">
                <a:solidFill>
                  <a:srgbClr val="374151"/>
                </a:solidFill>
                <a:effectLst/>
                <a:latin typeface="Söhne"/>
              </a:rPr>
              <a:t>Width is another parameter in </a:t>
            </a:r>
            <a:r>
              <a:rPr lang="en-US" b="0" i="0" dirty="0" err="1">
                <a:solidFill>
                  <a:srgbClr val="374151"/>
                </a:solidFill>
                <a:effectLst/>
                <a:latin typeface="Söhne"/>
              </a:rPr>
              <a:t>ResNeXt</a:t>
            </a:r>
            <a:r>
              <a:rPr lang="en-US" b="0" i="0" dirty="0">
                <a:solidFill>
                  <a:srgbClr val="374151"/>
                </a:solidFill>
                <a:effectLst/>
                <a:latin typeface="Söhne"/>
              </a:rPr>
              <a:t> that influences the number of parallel paths within a block.</a:t>
            </a:r>
            <a:endParaRPr lang="en-CA" dirty="0"/>
          </a:p>
        </p:txBody>
      </p:sp>
      <p:pic>
        <p:nvPicPr>
          <p:cNvPr id="2050" name="Picture 2">
            <a:extLst>
              <a:ext uri="{FF2B5EF4-FFF2-40B4-BE49-F238E27FC236}">
                <a16:creationId xmlns:a16="http://schemas.microsoft.com/office/drawing/2014/main" id="{3D029C2D-28EC-CAF5-44D1-692AF05EF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9030" y="612514"/>
            <a:ext cx="4343386" cy="5632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52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7753AD-563C-4493-C681-466791D008F4}"/>
              </a:ext>
            </a:extLst>
          </p:cNvPr>
          <p:cNvPicPr>
            <a:picLocks noChangeAspect="1"/>
          </p:cNvPicPr>
          <p:nvPr/>
        </p:nvPicPr>
        <p:blipFill>
          <a:blip r:embed="rId2"/>
          <a:stretch>
            <a:fillRect/>
          </a:stretch>
        </p:blipFill>
        <p:spPr>
          <a:xfrm>
            <a:off x="605631" y="653142"/>
            <a:ext cx="10945667" cy="5533983"/>
          </a:xfrm>
          <a:prstGeom prst="rect">
            <a:avLst/>
          </a:prstGeom>
        </p:spPr>
      </p:pic>
    </p:spTree>
    <p:extLst>
      <p:ext uri="{BB962C8B-B14F-4D97-AF65-F5344CB8AC3E}">
        <p14:creationId xmlns:p14="http://schemas.microsoft.com/office/powerpoint/2010/main" val="22913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6555-2B2F-EEE6-D869-F18D5ED5F688}"/>
              </a:ext>
            </a:extLst>
          </p:cNvPr>
          <p:cNvSpPr>
            <a:spLocks noGrp="1"/>
          </p:cNvSpPr>
          <p:nvPr>
            <p:ph type="title"/>
          </p:nvPr>
        </p:nvSpPr>
        <p:spPr/>
        <p:txBody>
          <a:bodyPr/>
          <a:lstStyle/>
          <a:p>
            <a:r>
              <a:rPr lang="en-US" dirty="0"/>
              <a:t>Model</a:t>
            </a:r>
            <a:endParaRPr lang="en-CA" dirty="0"/>
          </a:p>
        </p:txBody>
      </p:sp>
      <p:sp>
        <p:nvSpPr>
          <p:cNvPr id="3" name="Content Placeholder 2">
            <a:extLst>
              <a:ext uri="{FF2B5EF4-FFF2-40B4-BE49-F238E27FC236}">
                <a16:creationId xmlns:a16="http://schemas.microsoft.com/office/drawing/2014/main" id="{F8850868-B769-89E5-CCBC-B518F28D1A1E}"/>
              </a:ext>
            </a:extLst>
          </p:cNvPr>
          <p:cNvSpPr>
            <a:spLocks noGrp="1"/>
          </p:cNvSpPr>
          <p:nvPr>
            <p:ph idx="1"/>
          </p:nvPr>
        </p:nvSpPr>
        <p:spPr>
          <a:xfrm>
            <a:off x="838200" y="1382005"/>
            <a:ext cx="10515600" cy="5110870"/>
          </a:xfrm>
        </p:spPr>
        <p:txBody>
          <a:bodyPr>
            <a:noAutofit/>
          </a:bodyPr>
          <a:lstStyle/>
          <a:p>
            <a:r>
              <a:rPr lang="en-US" sz="1600" b="0" i="0" dirty="0">
                <a:solidFill>
                  <a:srgbClr val="374151"/>
                </a:solidFill>
                <a:effectLst/>
                <a:latin typeface="Söhne"/>
              </a:rPr>
              <a:t>The last two layers of the original </a:t>
            </a:r>
            <a:r>
              <a:rPr lang="en-US" sz="1600" b="0" i="0" dirty="0" err="1">
                <a:solidFill>
                  <a:srgbClr val="374151"/>
                </a:solidFill>
                <a:effectLst/>
                <a:latin typeface="Söhne"/>
              </a:rPr>
              <a:t>ResNeXt</a:t>
            </a:r>
            <a:r>
              <a:rPr lang="en-US" sz="1600" b="0" i="0" dirty="0">
                <a:solidFill>
                  <a:srgbClr val="374151"/>
                </a:solidFill>
                <a:effectLst/>
                <a:latin typeface="Söhne"/>
              </a:rPr>
              <a:t> model are excluded, leaving the feature extraction part.</a:t>
            </a:r>
          </a:p>
          <a:p>
            <a:r>
              <a:rPr lang="en-US" sz="1600" dirty="0">
                <a:solidFill>
                  <a:srgbClr val="374151"/>
                </a:solidFill>
                <a:latin typeface="Söhne"/>
              </a:rPr>
              <a:t>Steps for model training :</a:t>
            </a:r>
            <a:endParaRPr lang="en-US" sz="1600" b="0" i="0" dirty="0">
              <a:solidFill>
                <a:srgbClr val="374151"/>
              </a:solidFill>
              <a:effectLst/>
              <a:latin typeface="Söhne"/>
            </a:endParaRPr>
          </a:p>
          <a:p>
            <a:pPr marL="0" indent="0">
              <a:buNone/>
            </a:pPr>
            <a:r>
              <a:rPr lang="en-US" sz="1600" b="0" i="0" dirty="0">
                <a:solidFill>
                  <a:srgbClr val="374151"/>
                </a:solidFill>
                <a:effectLst/>
                <a:latin typeface="Söhne"/>
              </a:rPr>
              <a:t>1. Reshape Input Tensor: The input tensor x is initially reshaped to have dimensions (</a:t>
            </a:r>
            <a:r>
              <a:rPr lang="en-US" sz="1600" b="0" i="0" dirty="0" err="1">
                <a:solidFill>
                  <a:srgbClr val="374151"/>
                </a:solidFill>
                <a:effectLst/>
                <a:latin typeface="Söhne"/>
              </a:rPr>
              <a:t>batch_size</a:t>
            </a:r>
            <a:r>
              <a:rPr lang="en-US" sz="1600" b="0" i="0" dirty="0">
                <a:solidFill>
                  <a:srgbClr val="374151"/>
                </a:solidFill>
                <a:effectLst/>
                <a:latin typeface="Söhne"/>
              </a:rPr>
              <a:t>, c, h, w) where </a:t>
            </a:r>
            <a:r>
              <a:rPr lang="en-US" sz="1600" b="0" i="0" dirty="0" err="1">
                <a:solidFill>
                  <a:srgbClr val="374151"/>
                </a:solidFill>
                <a:effectLst/>
                <a:latin typeface="Söhne"/>
              </a:rPr>
              <a:t>batch_size</a:t>
            </a:r>
            <a:r>
              <a:rPr lang="en-US" sz="1600" b="0" i="0" dirty="0">
                <a:solidFill>
                  <a:srgbClr val="374151"/>
                </a:solidFill>
                <a:effectLst/>
                <a:latin typeface="Söhne"/>
              </a:rPr>
              <a:t> is the number of input samples, c is the number of channels, and h and w are the height and width of the input image.</a:t>
            </a:r>
          </a:p>
          <a:p>
            <a:pPr marL="0" indent="0">
              <a:buNone/>
            </a:pPr>
            <a:r>
              <a:rPr lang="en-US" sz="1600" dirty="0">
                <a:solidFill>
                  <a:srgbClr val="374151"/>
                </a:solidFill>
                <a:latin typeface="Söhne"/>
              </a:rPr>
              <a:t>2. </a:t>
            </a:r>
            <a:r>
              <a:rPr lang="en-US" sz="1600" b="0" i="0" dirty="0">
                <a:solidFill>
                  <a:srgbClr val="374151"/>
                </a:solidFill>
                <a:effectLst/>
                <a:latin typeface="Söhne"/>
              </a:rPr>
              <a:t>Feature Extraction: The reshaped input tensor is passed through the </a:t>
            </a:r>
            <a:r>
              <a:rPr lang="en-US" sz="1600" b="0" i="0" dirty="0" err="1">
                <a:solidFill>
                  <a:srgbClr val="374151"/>
                </a:solidFill>
                <a:effectLst/>
                <a:latin typeface="Söhne"/>
              </a:rPr>
              <a:t>self.model</a:t>
            </a:r>
            <a:r>
              <a:rPr lang="en-US" sz="1600" b="0" i="0" dirty="0">
                <a:solidFill>
                  <a:srgbClr val="374151"/>
                </a:solidFill>
                <a:effectLst/>
                <a:latin typeface="Söhne"/>
              </a:rPr>
              <a:t> module, which represents the feature extraction part of the ResNeXt50_32x4d model. The result is stored in the variable </a:t>
            </a:r>
            <a:r>
              <a:rPr lang="en-US" sz="1600" b="0" i="0" dirty="0" err="1">
                <a:solidFill>
                  <a:srgbClr val="374151"/>
                </a:solidFill>
                <a:effectLst/>
                <a:latin typeface="Söhne"/>
              </a:rPr>
              <a:t>fmap</a:t>
            </a:r>
            <a:r>
              <a:rPr lang="en-US" sz="1600" b="0" i="0" dirty="0">
                <a:solidFill>
                  <a:srgbClr val="374151"/>
                </a:solidFill>
                <a:effectLst/>
                <a:latin typeface="Söhne"/>
              </a:rPr>
              <a:t>.</a:t>
            </a:r>
          </a:p>
          <a:p>
            <a:pPr marL="0" indent="0">
              <a:buNone/>
            </a:pPr>
            <a:r>
              <a:rPr lang="en-US" sz="1600" b="0" i="0" dirty="0">
                <a:solidFill>
                  <a:srgbClr val="374151"/>
                </a:solidFill>
                <a:effectLst/>
                <a:latin typeface="Söhne"/>
              </a:rPr>
              <a:t>3. Adaptive Average </a:t>
            </a:r>
            <a:r>
              <a:rPr lang="en-US" sz="1600" b="0" i="0" dirty="0" err="1">
                <a:solidFill>
                  <a:srgbClr val="374151"/>
                </a:solidFill>
                <a:effectLst/>
                <a:latin typeface="Söhne"/>
              </a:rPr>
              <a:t>Pooling:Adaptive</a:t>
            </a:r>
            <a:r>
              <a:rPr lang="en-US" sz="1600" b="0" i="0" dirty="0">
                <a:solidFill>
                  <a:srgbClr val="374151"/>
                </a:solidFill>
                <a:effectLst/>
                <a:latin typeface="Söhne"/>
              </a:rPr>
              <a:t> average pooling is applied to the feature map (</a:t>
            </a:r>
            <a:r>
              <a:rPr lang="en-US" sz="1600" b="0" i="0" dirty="0" err="1">
                <a:solidFill>
                  <a:srgbClr val="374151"/>
                </a:solidFill>
                <a:effectLst/>
                <a:latin typeface="Söhne"/>
              </a:rPr>
              <a:t>fmap</a:t>
            </a:r>
            <a:r>
              <a:rPr lang="en-US" sz="1600" b="0" i="0" dirty="0">
                <a:solidFill>
                  <a:srgbClr val="374151"/>
                </a:solidFill>
                <a:effectLst/>
                <a:latin typeface="Söhne"/>
              </a:rPr>
              <a:t>) to convert it to a fixed-size representation with spatial dimensions of 1x1. This is achieved using </a:t>
            </a:r>
            <a:r>
              <a:rPr lang="en-US" sz="1600" b="0" i="0" dirty="0" err="1">
                <a:solidFill>
                  <a:srgbClr val="374151"/>
                </a:solidFill>
                <a:effectLst/>
                <a:latin typeface="Söhne"/>
              </a:rPr>
              <a:t>self.avgpool</a:t>
            </a:r>
            <a:r>
              <a:rPr lang="en-US" sz="1600" b="0" i="0" dirty="0">
                <a:solidFill>
                  <a:srgbClr val="374151"/>
                </a:solidFill>
                <a:effectLst/>
                <a:latin typeface="Söhne"/>
              </a:rPr>
              <a:t>.</a:t>
            </a:r>
          </a:p>
          <a:p>
            <a:pPr marL="0" indent="0">
              <a:buNone/>
            </a:pPr>
            <a:r>
              <a:rPr lang="en-US" sz="1600" b="0" i="0" dirty="0">
                <a:solidFill>
                  <a:srgbClr val="374151"/>
                </a:solidFill>
                <a:effectLst/>
                <a:latin typeface="Söhne"/>
              </a:rPr>
              <a:t>4. Flatten the </a:t>
            </a:r>
            <a:r>
              <a:rPr lang="en-US" sz="1600" b="0" i="0" dirty="0" err="1">
                <a:solidFill>
                  <a:srgbClr val="374151"/>
                </a:solidFill>
                <a:effectLst/>
                <a:latin typeface="Söhne"/>
              </a:rPr>
              <a:t>Tensor:The</a:t>
            </a:r>
            <a:r>
              <a:rPr lang="en-US" sz="1600" b="0" i="0" dirty="0">
                <a:solidFill>
                  <a:srgbClr val="374151"/>
                </a:solidFill>
                <a:effectLst/>
                <a:latin typeface="Söhne"/>
              </a:rPr>
              <a:t> output of the adaptive average pooling is then flattened to a one-dimensional tensor with size (</a:t>
            </a:r>
            <a:r>
              <a:rPr lang="en-US" sz="1600" b="0" i="0" dirty="0" err="1">
                <a:solidFill>
                  <a:srgbClr val="374151"/>
                </a:solidFill>
                <a:effectLst/>
                <a:latin typeface="Söhne"/>
              </a:rPr>
              <a:t>batch_size</a:t>
            </a:r>
            <a:r>
              <a:rPr lang="en-US" sz="1600" b="0" i="0" dirty="0">
                <a:solidFill>
                  <a:srgbClr val="374151"/>
                </a:solidFill>
                <a:effectLst/>
                <a:latin typeface="Söhne"/>
              </a:rPr>
              <a:t>, 2048).</a:t>
            </a:r>
          </a:p>
          <a:p>
            <a:pPr marL="0" indent="0">
              <a:buNone/>
            </a:pPr>
            <a:r>
              <a:rPr lang="en-US" sz="1600" b="0" i="0" dirty="0">
                <a:solidFill>
                  <a:srgbClr val="374151"/>
                </a:solidFill>
                <a:effectLst/>
                <a:latin typeface="Söhne"/>
              </a:rPr>
              <a:t>5. </a:t>
            </a:r>
            <a:r>
              <a:rPr lang="en-US" sz="1600" b="0" i="0" dirty="0" err="1">
                <a:solidFill>
                  <a:srgbClr val="374151"/>
                </a:solidFill>
                <a:effectLst/>
                <a:latin typeface="Söhne"/>
              </a:rPr>
              <a:t>LeakyReLU</a:t>
            </a:r>
            <a:r>
              <a:rPr lang="en-US" sz="1600" b="0" i="0" dirty="0">
                <a:solidFill>
                  <a:srgbClr val="374151"/>
                </a:solidFill>
                <a:effectLst/>
                <a:latin typeface="Söhne"/>
              </a:rPr>
              <a:t> </a:t>
            </a:r>
            <a:r>
              <a:rPr lang="en-US" sz="1600" b="0" i="0" dirty="0" err="1">
                <a:solidFill>
                  <a:srgbClr val="374151"/>
                </a:solidFill>
                <a:effectLst/>
                <a:latin typeface="Söhne"/>
              </a:rPr>
              <a:t>Activation:The</a:t>
            </a:r>
            <a:r>
              <a:rPr lang="en-US" sz="1600" b="0" i="0" dirty="0">
                <a:solidFill>
                  <a:srgbClr val="374151"/>
                </a:solidFill>
                <a:effectLst/>
                <a:latin typeface="Söhne"/>
              </a:rPr>
              <a:t> </a:t>
            </a:r>
            <a:r>
              <a:rPr lang="en-US" sz="1600" b="0" i="0" dirty="0" err="1">
                <a:solidFill>
                  <a:srgbClr val="374151"/>
                </a:solidFill>
                <a:effectLst/>
                <a:latin typeface="Söhne"/>
              </a:rPr>
              <a:t>LeakyReLU</a:t>
            </a:r>
            <a:r>
              <a:rPr lang="en-US" sz="1600" b="0" i="0" dirty="0">
                <a:solidFill>
                  <a:srgbClr val="374151"/>
                </a:solidFill>
                <a:effectLst/>
                <a:latin typeface="Söhne"/>
              </a:rPr>
              <a:t> activation function (</a:t>
            </a:r>
            <a:r>
              <a:rPr lang="en-US" sz="1600" b="0" i="0" dirty="0" err="1">
                <a:solidFill>
                  <a:srgbClr val="374151"/>
                </a:solidFill>
                <a:effectLst/>
                <a:latin typeface="Söhne"/>
              </a:rPr>
              <a:t>self.relu</a:t>
            </a:r>
            <a:r>
              <a:rPr lang="en-US" sz="1600" b="0" i="0" dirty="0">
                <a:solidFill>
                  <a:srgbClr val="374151"/>
                </a:solidFill>
                <a:effectLst/>
                <a:latin typeface="Söhne"/>
              </a:rPr>
              <a:t>) is applied element-wise to the flattened tensor.</a:t>
            </a:r>
          </a:p>
          <a:p>
            <a:pPr marL="0" indent="0">
              <a:buNone/>
            </a:pPr>
            <a:r>
              <a:rPr lang="en-US" sz="1600" b="0" i="0" dirty="0">
                <a:solidFill>
                  <a:srgbClr val="374151"/>
                </a:solidFill>
                <a:effectLst/>
                <a:latin typeface="Söhne"/>
              </a:rPr>
              <a:t>6. </a:t>
            </a:r>
            <a:r>
              <a:rPr lang="en-US" sz="1600" b="0" i="0" dirty="0" err="1">
                <a:solidFill>
                  <a:srgbClr val="374151"/>
                </a:solidFill>
                <a:effectLst/>
                <a:latin typeface="Söhne"/>
              </a:rPr>
              <a:t>Dropout:Dropout</a:t>
            </a:r>
            <a:r>
              <a:rPr lang="en-US" sz="1600" b="0" i="0" dirty="0">
                <a:solidFill>
                  <a:srgbClr val="374151"/>
                </a:solidFill>
                <a:effectLst/>
                <a:latin typeface="Söhne"/>
              </a:rPr>
              <a:t> (</a:t>
            </a:r>
            <a:r>
              <a:rPr lang="en-US" sz="1600" b="0" i="0" dirty="0" err="1">
                <a:solidFill>
                  <a:srgbClr val="374151"/>
                </a:solidFill>
                <a:effectLst/>
                <a:latin typeface="Söhne"/>
              </a:rPr>
              <a:t>self.dp</a:t>
            </a:r>
            <a:r>
              <a:rPr lang="en-US" sz="1600" b="0" i="0" dirty="0">
                <a:solidFill>
                  <a:srgbClr val="374151"/>
                </a:solidFill>
                <a:effectLst/>
                <a:latin typeface="Söhne"/>
              </a:rPr>
              <a:t>) is applied for regularization, randomly setting a fraction of the input elements to zero during training.</a:t>
            </a:r>
          </a:p>
          <a:p>
            <a:pPr marL="0" indent="0">
              <a:buNone/>
            </a:pPr>
            <a:r>
              <a:rPr lang="en-US" sz="1600" b="0" i="0" dirty="0">
                <a:solidFill>
                  <a:srgbClr val="374151"/>
                </a:solidFill>
                <a:effectLst/>
                <a:latin typeface="Söhne"/>
              </a:rPr>
              <a:t>7. Classification Layer: The output of the dropout layer is passed through the linear layer (self.linear1) to obtain the final classification result. The number of output nodes in this layer corresponds to the specified </a:t>
            </a:r>
            <a:r>
              <a:rPr lang="en-US" sz="1600" b="0" i="0" dirty="0" err="1">
                <a:solidFill>
                  <a:srgbClr val="374151"/>
                </a:solidFill>
                <a:effectLst/>
                <a:latin typeface="Söhne"/>
              </a:rPr>
              <a:t>num_classes</a:t>
            </a:r>
            <a:r>
              <a:rPr lang="en-US" sz="1600" b="0" i="0" dirty="0">
                <a:solidFill>
                  <a:srgbClr val="374151"/>
                </a:solidFill>
                <a:effectLst/>
                <a:latin typeface="Söhne"/>
              </a:rPr>
              <a:t>.</a:t>
            </a:r>
          </a:p>
          <a:p>
            <a:pPr marL="0" indent="0">
              <a:buNone/>
            </a:pPr>
            <a:r>
              <a:rPr lang="en-US" sz="1600" b="0" i="0" dirty="0">
                <a:solidFill>
                  <a:srgbClr val="374151"/>
                </a:solidFill>
                <a:effectLst/>
                <a:latin typeface="Söhne"/>
              </a:rPr>
              <a:t>8. Return Feature Map and Classification </a:t>
            </a:r>
            <a:r>
              <a:rPr lang="en-US" sz="1600" b="0" i="0" dirty="0" err="1">
                <a:solidFill>
                  <a:srgbClr val="374151"/>
                </a:solidFill>
                <a:effectLst/>
                <a:latin typeface="Söhne"/>
              </a:rPr>
              <a:t>Result:The</a:t>
            </a:r>
            <a:r>
              <a:rPr lang="en-US" sz="1600" b="0" i="0" dirty="0">
                <a:solidFill>
                  <a:srgbClr val="374151"/>
                </a:solidFill>
                <a:effectLst/>
                <a:latin typeface="Söhne"/>
              </a:rPr>
              <a:t> function returns both the feature map (</a:t>
            </a:r>
            <a:r>
              <a:rPr lang="en-US" sz="1600" b="0" i="0" dirty="0" err="1">
                <a:solidFill>
                  <a:srgbClr val="374151"/>
                </a:solidFill>
                <a:effectLst/>
                <a:latin typeface="Söhne"/>
              </a:rPr>
              <a:t>fmap</a:t>
            </a:r>
            <a:r>
              <a:rPr lang="en-US" sz="1600" b="0" i="0" dirty="0">
                <a:solidFill>
                  <a:srgbClr val="374151"/>
                </a:solidFill>
                <a:effectLst/>
                <a:latin typeface="Söhne"/>
              </a:rPr>
              <a:t>) and the classification result (x).</a:t>
            </a:r>
          </a:p>
        </p:txBody>
      </p:sp>
      <p:sp>
        <p:nvSpPr>
          <p:cNvPr id="6" name="Rectangle 3">
            <a:extLst>
              <a:ext uri="{FF2B5EF4-FFF2-40B4-BE49-F238E27FC236}">
                <a16:creationId xmlns:a16="http://schemas.microsoft.com/office/drawing/2014/main" id="{655098F7-034D-09E1-7EBB-FB542B24DE15}"/>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9FB60D2-10C0-26F0-0D23-FDBB417BED71}"/>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608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E56D-40E5-451B-BE73-A3FCE456DBC1}"/>
              </a:ext>
            </a:extLst>
          </p:cNvPr>
          <p:cNvSpPr>
            <a:spLocks noGrp="1"/>
          </p:cNvSpPr>
          <p:nvPr>
            <p:ph type="title"/>
          </p:nvPr>
        </p:nvSpPr>
        <p:spPr/>
        <p:txBody>
          <a:bodyPr/>
          <a:lstStyle/>
          <a:p>
            <a:r>
              <a:rPr lang="en-US" dirty="0"/>
              <a:t>Training and Optimization</a:t>
            </a:r>
            <a:endParaRPr lang="en-CA" dirty="0"/>
          </a:p>
        </p:txBody>
      </p:sp>
      <p:pic>
        <p:nvPicPr>
          <p:cNvPr id="6" name="Content Placeholder 5">
            <a:extLst>
              <a:ext uri="{FF2B5EF4-FFF2-40B4-BE49-F238E27FC236}">
                <a16:creationId xmlns:a16="http://schemas.microsoft.com/office/drawing/2014/main" id="{62AE1807-643F-1AE6-1947-831874157540}"/>
              </a:ext>
            </a:extLst>
          </p:cNvPr>
          <p:cNvPicPr>
            <a:picLocks noGrp="1" noChangeAspect="1"/>
          </p:cNvPicPr>
          <p:nvPr>
            <p:ph idx="1"/>
          </p:nvPr>
        </p:nvPicPr>
        <p:blipFill>
          <a:blip r:embed="rId2"/>
          <a:stretch>
            <a:fillRect/>
          </a:stretch>
        </p:blipFill>
        <p:spPr>
          <a:xfrm>
            <a:off x="959984" y="1732676"/>
            <a:ext cx="8072049" cy="3315185"/>
          </a:xfrm>
        </p:spPr>
      </p:pic>
      <p:sp>
        <p:nvSpPr>
          <p:cNvPr id="8" name="TextBox 7">
            <a:extLst>
              <a:ext uri="{FF2B5EF4-FFF2-40B4-BE49-F238E27FC236}">
                <a16:creationId xmlns:a16="http://schemas.microsoft.com/office/drawing/2014/main" id="{E5CA2220-333C-5084-ED36-CA1D634DC256}"/>
              </a:ext>
            </a:extLst>
          </p:cNvPr>
          <p:cNvSpPr txBox="1"/>
          <p:nvPr/>
        </p:nvSpPr>
        <p:spPr>
          <a:xfrm>
            <a:off x="1102282" y="5326631"/>
            <a:ext cx="10413725" cy="1200329"/>
          </a:xfrm>
          <a:prstGeom prst="rect">
            <a:avLst/>
          </a:prstGeom>
          <a:noFill/>
        </p:spPr>
        <p:txBody>
          <a:bodyPr wrap="square">
            <a:spAutoFit/>
          </a:bodyPr>
          <a:lstStyle/>
          <a:p>
            <a:r>
              <a:rPr lang="en-CA" b="1" i="0" dirty="0" err="1">
                <a:effectLst/>
                <a:latin typeface="Söhne"/>
              </a:rPr>
              <a:t>CrossEntropyLoss</a:t>
            </a:r>
            <a:r>
              <a:rPr lang="en-CA" b="1" i="0" dirty="0">
                <a:effectLst/>
                <a:latin typeface="Söhne"/>
              </a:rPr>
              <a:t>: </a:t>
            </a:r>
            <a:r>
              <a:rPr lang="en-US" b="0" i="0" dirty="0">
                <a:solidFill>
                  <a:srgbClr val="374151"/>
                </a:solidFill>
                <a:effectLst/>
                <a:latin typeface="Söhne"/>
              </a:rPr>
              <a:t>is a commonly used loss function for classification problems. It combines the SoftMax activation function and the negative log-likelihood loss</a:t>
            </a:r>
          </a:p>
          <a:p>
            <a:r>
              <a:rPr lang="en-CA" b="1" i="0" dirty="0">
                <a:effectLst/>
                <a:latin typeface="Söhne"/>
              </a:rPr>
              <a:t>Adam Optimizer</a:t>
            </a:r>
            <a:r>
              <a:rPr lang="en-US" dirty="0">
                <a:solidFill>
                  <a:srgbClr val="374151"/>
                </a:solidFill>
                <a:latin typeface="Söhne"/>
              </a:rPr>
              <a:t>: </a:t>
            </a:r>
            <a:r>
              <a:rPr lang="en-US" b="0" i="0" dirty="0">
                <a:solidFill>
                  <a:srgbClr val="374151"/>
                </a:solidFill>
                <a:effectLst/>
                <a:latin typeface="Söhne"/>
              </a:rPr>
              <a:t>an optimization algorithm that combines ideas from RMSprop and momentum. It adapts the learning rates for each parameter based on the historical gradients.</a:t>
            </a:r>
          </a:p>
        </p:txBody>
      </p:sp>
    </p:spTree>
    <p:extLst>
      <p:ext uri="{BB962C8B-B14F-4D97-AF65-F5344CB8AC3E}">
        <p14:creationId xmlns:p14="http://schemas.microsoft.com/office/powerpoint/2010/main" val="3183050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8EAF5-D448-D04A-0771-8A5AB74FC6BA}"/>
              </a:ext>
            </a:extLst>
          </p:cNvPr>
          <p:cNvSpPr>
            <a:spLocks noGrp="1"/>
          </p:cNvSpPr>
          <p:nvPr>
            <p:ph type="title"/>
          </p:nvPr>
        </p:nvSpPr>
        <p:spPr/>
        <p:txBody>
          <a:bodyPr/>
          <a:lstStyle/>
          <a:p>
            <a:r>
              <a:rPr lang="en-US" dirty="0"/>
              <a:t>Training Evaluation</a:t>
            </a:r>
            <a:endParaRPr lang="en-CA" dirty="0"/>
          </a:p>
        </p:txBody>
      </p:sp>
      <p:pic>
        <p:nvPicPr>
          <p:cNvPr id="5" name="Content Placeholder 4">
            <a:extLst>
              <a:ext uri="{FF2B5EF4-FFF2-40B4-BE49-F238E27FC236}">
                <a16:creationId xmlns:a16="http://schemas.microsoft.com/office/drawing/2014/main" id="{CF721DEB-E7EF-FBBF-A9B0-EC71977D2025}"/>
              </a:ext>
            </a:extLst>
          </p:cNvPr>
          <p:cNvPicPr>
            <a:picLocks noGrp="1" noChangeAspect="1"/>
          </p:cNvPicPr>
          <p:nvPr>
            <p:ph idx="1"/>
          </p:nvPr>
        </p:nvPicPr>
        <p:blipFill>
          <a:blip r:embed="rId2"/>
          <a:stretch>
            <a:fillRect/>
          </a:stretch>
        </p:blipFill>
        <p:spPr>
          <a:xfrm>
            <a:off x="1839393" y="2015525"/>
            <a:ext cx="7953375" cy="3038475"/>
          </a:xfrm>
        </p:spPr>
      </p:pic>
    </p:spTree>
    <p:extLst>
      <p:ext uri="{BB962C8B-B14F-4D97-AF65-F5344CB8AC3E}">
        <p14:creationId xmlns:p14="http://schemas.microsoft.com/office/powerpoint/2010/main" val="4116598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9B62-49D5-BFAE-AB82-E518CDD7EB3F}"/>
              </a:ext>
            </a:extLst>
          </p:cNvPr>
          <p:cNvSpPr>
            <a:spLocks noGrp="1"/>
          </p:cNvSpPr>
          <p:nvPr>
            <p:ph type="title"/>
          </p:nvPr>
        </p:nvSpPr>
        <p:spPr/>
        <p:txBody>
          <a:bodyPr/>
          <a:lstStyle/>
          <a:p>
            <a:r>
              <a:rPr lang="en-US" dirty="0"/>
              <a:t>Validation Evaluation</a:t>
            </a:r>
            <a:endParaRPr lang="en-CA" dirty="0"/>
          </a:p>
        </p:txBody>
      </p:sp>
      <p:sp>
        <p:nvSpPr>
          <p:cNvPr id="3" name="Content Placeholder 2">
            <a:extLst>
              <a:ext uri="{FF2B5EF4-FFF2-40B4-BE49-F238E27FC236}">
                <a16:creationId xmlns:a16="http://schemas.microsoft.com/office/drawing/2014/main" id="{C8C0197B-2C3C-62F6-0EF0-645C9032592D}"/>
              </a:ext>
            </a:extLst>
          </p:cNvPr>
          <p:cNvSpPr>
            <a:spLocks noGrp="1"/>
          </p:cNvSpPr>
          <p:nvPr>
            <p:ph idx="1"/>
          </p:nvPr>
        </p:nvSpPr>
        <p:spPr>
          <a:xfrm>
            <a:off x="838200" y="1825625"/>
            <a:ext cx="3987297" cy="4351338"/>
          </a:xfrm>
        </p:spPr>
        <p:txBody>
          <a:bodyPr/>
          <a:lstStyle/>
          <a:p>
            <a:r>
              <a:rPr lang="en-CA" dirty="0"/>
              <a:t>Accuracy: 0.9803</a:t>
            </a:r>
          </a:p>
          <a:p>
            <a:r>
              <a:rPr lang="en-CA" dirty="0"/>
              <a:t>Precision: 0.9695</a:t>
            </a:r>
          </a:p>
          <a:p>
            <a:r>
              <a:rPr lang="en-CA" dirty="0"/>
              <a:t>Recall: 0.9921</a:t>
            </a:r>
          </a:p>
          <a:p>
            <a:r>
              <a:rPr lang="en-CA" dirty="0"/>
              <a:t>F1 Score: 0.9806</a:t>
            </a:r>
          </a:p>
          <a:p>
            <a:r>
              <a:rPr lang="en-CA" dirty="0"/>
              <a:t>AUC-ROC: 0.9802</a:t>
            </a:r>
          </a:p>
        </p:txBody>
      </p:sp>
      <p:pic>
        <p:nvPicPr>
          <p:cNvPr id="5123" name="Picture 3">
            <a:extLst>
              <a:ext uri="{FF2B5EF4-FFF2-40B4-BE49-F238E27FC236}">
                <a16:creationId xmlns:a16="http://schemas.microsoft.com/office/drawing/2014/main" id="{98A42527-0CE1-309D-7DE3-353CCB535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8367" y="575014"/>
            <a:ext cx="6211078" cy="6282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810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655</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Söhne</vt:lpstr>
      <vt:lpstr>Söhne Mono</vt:lpstr>
      <vt:lpstr>Office Theme</vt:lpstr>
      <vt:lpstr>PowerPoint Presentation</vt:lpstr>
      <vt:lpstr>Pre-Processing</vt:lpstr>
      <vt:lpstr>Feature Extraction</vt:lpstr>
      <vt:lpstr>ResNeXt50_32x4d</vt:lpstr>
      <vt:lpstr>PowerPoint Presentation</vt:lpstr>
      <vt:lpstr>Model</vt:lpstr>
      <vt:lpstr>Training and Optimization</vt:lpstr>
      <vt:lpstr>Training Evaluation</vt:lpstr>
      <vt:lpstr>Validation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brijal panchal</dc:creator>
  <cp:lastModifiedBy>brijal panchal</cp:lastModifiedBy>
  <cp:revision>14</cp:revision>
  <dcterms:created xsi:type="dcterms:W3CDTF">2023-11-13T22:26:45Z</dcterms:created>
  <dcterms:modified xsi:type="dcterms:W3CDTF">2023-11-14T00:01:53Z</dcterms:modified>
</cp:coreProperties>
</file>