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1448942131" r:id="rId3"/>
    <p:sldId id="1448942116" r:id="rId4"/>
    <p:sldId id="1448942104" r:id="rId5"/>
    <p:sldId id="1448942105" r:id="rId6"/>
    <p:sldId id="1448942106" r:id="rId7"/>
    <p:sldId id="1448942107" r:id="rId8"/>
    <p:sldId id="1448942108" r:id="rId9"/>
    <p:sldId id="1448942113" r:id="rId10"/>
    <p:sldId id="1448942109" r:id="rId11"/>
    <p:sldId id="1448942110" r:id="rId12"/>
    <p:sldId id="1448942111" r:id="rId13"/>
    <p:sldId id="1448942112" r:id="rId14"/>
    <p:sldId id="1448942117" r:id="rId15"/>
    <p:sldId id="1448942115" r:id="rId16"/>
    <p:sldId id="1448942114" r:id="rId17"/>
    <p:sldId id="1448942122" r:id="rId18"/>
    <p:sldId id="1448942127" r:id="rId19"/>
    <p:sldId id="1448942120" r:id="rId20"/>
    <p:sldId id="1448942118" r:id="rId21"/>
    <p:sldId id="1448942128" r:id="rId22"/>
    <p:sldId id="1448942124" r:id="rId23"/>
    <p:sldId id="1448942123" r:id="rId24"/>
    <p:sldId id="1448942126" r:id="rId25"/>
    <p:sldId id="1448942129" r:id="rId26"/>
    <p:sldId id="1448942130" r:id="rId27"/>
    <p:sldId id="1448942121" r:id="rId28"/>
    <p:sldId id="4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653"/>
  </p:normalViewPr>
  <p:slideViewPr>
    <p:cSldViewPr snapToGrid="0">
      <p:cViewPr varScale="1">
        <p:scale>
          <a:sx n="141" d="100"/>
          <a:sy n="141" d="100"/>
        </p:scale>
        <p:origin x="51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7CCD1-72BD-004D-9DB4-0449CB595BF8}" type="datetimeFigureOut">
              <a:rPr lang="en-US" smtClean="0"/>
              <a:t>6/23/24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BC004-F1AC-AC4C-BEE3-72241A64ED6E}" type="slidenum">
              <a:rPr lang="en-US" smtClean="0"/>
              <a:t>‹#›</a:t>
            </a:fld>
            <a:endParaRPr lang="en-US"/>
          </a:p>
        </p:txBody>
      </p:sp>
    </p:spTree>
    <p:extLst>
      <p:ext uri="{BB962C8B-B14F-4D97-AF65-F5344CB8AC3E}">
        <p14:creationId xmlns:p14="http://schemas.microsoft.com/office/powerpoint/2010/main" val="70007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5BC004-F1AC-AC4C-BEE3-72241A64ED6E}" type="slidenum">
              <a:rPr lang="en-US" smtClean="0"/>
              <a:t>1</a:t>
            </a:fld>
            <a:endParaRPr lang="en-US"/>
          </a:p>
        </p:txBody>
      </p:sp>
    </p:spTree>
    <p:extLst>
      <p:ext uri="{BB962C8B-B14F-4D97-AF65-F5344CB8AC3E}">
        <p14:creationId xmlns:p14="http://schemas.microsoft.com/office/powerpoint/2010/main" val="220059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semantics of HTTP are the same, and no changes were made to the offered functionality or core concepts such as HTTP methods, status codes, URIs, and header fields.</a:t>
            </a:r>
          </a:p>
        </p:txBody>
      </p:sp>
      <p:sp>
        <p:nvSpPr>
          <p:cNvPr id="4" name="Slide Number Placeholder 3"/>
          <p:cNvSpPr>
            <a:spLocks noGrp="1"/>
          </p:cNvSpPr>
          <p:nvPr>
            <p:ph type="sldNum" sz="quarter" idx="5"/>
          </p:nvPr>
        </p:nvSpPr>
        <p:spPr/>
        <p:txBody>
          <a:bodyPr/>
          <a:lstStyle/>
          <a:p>
            <a:fld id="{2D5E816B-EE8A-4A59-BF27-832760D86835}" type="slidenum">
              <a:rPr lang="en-US" smtClean="0"/>
              <a:t>5</a:t>
            </a:fld>
            <a:endParaRPr lang="en-US"/>
          </a:p>
        </p:txBody>
      </p:sp>
    </p:spTree>
    <p:extLst>
      <p:ext uri="{BB962C8B-B14F-4D97-AF65-F5344CB8AC3E}">
        <p14:creationId xmlns:p14="http://schemas.microsoft.com/office/powerpoint/2010/main" val="46923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19</a:t>
            </a:fld>
            <a:endParaRPr lang="en-US"/>
          </a:p>
        </p:txBody>
      </p:sp>
    </p:spTree>
    <p:extLst>
      <p:ext uri="{BB962C8B-B14F-4D97-AF65-F5344CB8AC3E}">
        <p14:creationId xmlns:p14="http://schemas.microsoft.com/office/powerpoint/2010/main" val="110044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22</a:t>
            </a:fld>
            <a:endParaRPr lang="en-US"/>
          </a:p>
        </p:txBody>
      </p:sp>
    </p:spTree>
    <p:extLst>
      <p:ext uri="{BB962C8B-B14F-4D97-AF65-F5344CB8AC3E}">
        <p14:creationId xmlns:p14="http://schemas.microsoft.com/office/powerpoint/2010/main" val="1887766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lucid.app</a:t>
            </a:r>
            <a:r>
              <a:rPr lang="en-US" dirty="0"/>
              <a:t>/</a:t>
            </a:r>
            <a:r>
              <a:rPr lang="en-US" dirty="0" err="1"/>
              <a:t>lucidchart</a:t>
            </a:r>
            <a:r>
              <a:rPr lang="en-US" dirty="0"/>
              <a:t>/2f94d0ce-db1d-4b4b-935e-3e85b2b612fd/</a:t>
            </a:r>
            <a:r>
              <a:rPr lang="en-US" dirty="0" err="1"/>
              <a:t>edit?viewport_loc</a:t>
            </a:r>
            <a:r>
              <a:rPr lang="en-US" dirty="0"/>
              <a:t>=142%2C961%2C2289%2C1191%2C0_0&amp;invitationId=inv_7c905028-4699-4e35-86b4-b815f263c5fc</a:t>
            </a:r>
          </a:p>
        </p:txBody>
      </p:sp>
      <p:sp>
        <p:nvSpPr>
          <p:cNvPr id="4" name="Slide Number Placeholder 3"/>
          <p:cNvSpPr>
            <a:spLocks noGrp="1"/>
          </p:cNvSpPr>
          <p:nvPr>
            <p:ph type="sldNum" sz="quarter" idx="5"/>
          </p:nvPr>
        </p:nvSpPr>
        <p:spPr/>
        <p:txBody>
          <a:bodyPr/>
          <a:lstStyle/>
          <a:p>
            <a:fld id="{2D5E816B-EE8A-4A59-BF27-832760D86835}" type="slidenum">
              <a:rPr lang="en-US" smtClean="0"/>
              <a:t>23</a:t>
            </a:fld>
            <a:endParaRPr lang="en-US"/>
          </a:p>
        </p:txBody>
      </p:sp>
    </p:spTree>
    <p:extLst>
      <p:ext uri="{BB962C8B-B14F-4D97-AF65-F5344CB8AC3E}">
        <p14:creationId xmlns:p14="http://schemas.microsoft.com/office/powerpoint/2010/main" val="271216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lucid.app</a:t>
            </a:r>
            <a:r>
              <a:rPr lang="en-US" dirty="0"/>
              <a:t>/</a:t>
            </a:r>
            <a:r>
              <a:rPr lang="en-US" dirty="0" err="1"/>
              <a:t>lucidchart</a:t>
            </a:r>
            <a:r>
              <a:rPr lang="en-US" dirty="0"/>
              <a:t>/2f94d0ce-db1d-4b4b-935e-3e85b2b612fd/</a:t>
            </a:r>
            <a:r>
              <a:rPr lang="en-US" dirty="0" err="1"/>
              <a:t>edit?viewport_loc</a:t>
            </a:r>
            <a:r>
              <a:rPr lang="en-US" dirty="0"/>
              <a:t>=142%2C961%2C2289%2C1191%2C0_0&amp;invitationId=inv_7c905028-4699-4e35-86b4-b815f263c5fc</a:t>
            </a:r>
          </a:p>
        </p:txBody>
      </p:sp>
      <p:sp>
        <p:nvSpPr>
          <p:cNvPr id="4" name="Slide Number Placeholder 3"/>
          <p:cNvSpPr>
            <a:spLocks noGrp="1"/>
          </p:cNvSpPr>
          <p:nvPr>
            <p:ph type="sldNum" sz="quarter" idx="5"/>
          </p:nvPr>
        </p:nvSpPr>
        <p:spPr/>
        <p:txBody>
          <a:bodyPr/>
          <a:lstStyle/>
          <a:p>
            <a:fld id="{2D5E816B-EE8A-4A59-BF27-832760D86835}" type="slidenum">
              <a:rPr lang="en-US" smtClean="0"/>
              <a:t>24</a:t>
            </a:fld>
            <a:endParaRPr lang="en-US"/>
          </a:p>
        </p:txBody>
      </p:sp>
    </p:spTree>
    <p:extLst>
      <p:ext uri="{BB962C8B-B14F-4D97-AF65-F5344CB8AC3E}">
        <p14:creationId xmlns:p14="http://schemas.microsoft.com/office/powerpoint/2010/main" val="180534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25</a:t>
            </a:fld>
            <a:endParaRPr lang="en-US"/>
          </a:p>
        </p:txBody>
      </p:sp>
    </p:spTree>
    <p:extLst>
      <p:ext uri="{BB962C8B-B14F-4D97-AF65-F5344CB8AC3E}">
        <p14:creationId xmlns:p14="http://schemas.microsoft.com/office/powerpoint/2010/main" val="3936132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26</a:t>
            </a:fld>
            <a:endParaRPr lang="en-US"/>
          </a:p>
        </p:txBody>
      </p:sp>
    </p:spTree>
    <p:extLst>
      <p:ext uri="{BB962C8B-B14F-4D97-AF65-F5344CB8AC3E}">
        <p14:creationId xmlns:p14="http://schemas.microsoft.com/office/powerpoint/2010/main" val="2718328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28</a:t>
            </a:fld>
            <a:endParaRPr lang="en-US"/>
          </a:p>
        </p:txBody>
      </p:sp>
    </p:spTree>
    <p:extLst>
      <p:ext uri="{BB962C8B-B14F-4D97-AF65-F5344CB8AC3E}">
        <p14:creationId xmlns:p14="http://schemas.microsoft.com/office/powerpoint/2010/main" val="292943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D45501-3407-D19D-00BC-FD99C9D8E623}"/>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5" name="Footer Placeholder 4">
            <a:extLst>
              <a:ext uri="{FF2B5EF4-FFF2-40B4-BE49-F238E27FC236}">
                <a16:creationId xmlns:a16="http://schemas.microsoft.com/office/drawing/2014/main" id="{E425A351-9F01-F2B3-D018-48BB76BE6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B78A1-F6F0-B19C-00B9-FDD34E9B131A}"/>
              </a:ext>
            </a:extLst>
          </p:cNvPr>
          <p:cNvSpPr>
            <a:spLocks noGrp="1"/>
          </p:cNvSpPr>
          <p:nvPr>
            <p:ph type="sldNum" sz="quarter" idx="12"/>
          </p:nvPr>
        </p:nvSpPr>
        <p:spPr/>
        <p:txBody>
          <a:bodyPr/>
          <a:lstStyle/>
          <a:p>
            <a:fld id="{C870C269-83C6-CF47-BC90-DD84EFCF3628}" type="slidenum">
              <a:rPr lang="en-US" smtClean="0"/>
              <a:t>‹#›</a:t>
            </a:fld>
            <a:endParaRPr lang="en-US"/>
          </a:p>
        </p:txBody>
      </p:sp>
      <p:sp>
        <p:nvSpPr>
          <p:cNvPr id="11" name="Subtitle placeholder">
            <a:extLst>
              <a:ext uri="{FF2B5EF4-FFF2-40B4-BE49-F238E27FC236}">
                <a16:creationId xmlns:a16="http://schemas.microsoft.com/office/drawing/2014/main" id="{AD6346ED-8667-AD06-42E9-AB55254D9D92}"/>
              </a:ext>
            </a:extLst>
          </p:cNvPr>
          <p:cNvSpPr txBox="1">
            <a:spLocks/>
          </p:cNvSpPr>
          <p:nvPr userDrawn="1"/>
        </p:nvSpPr>
        <p:spPr bwMode="gray">
          <a:xfrm>
            <a:off x="1752600" y="4255572"/>
            <a:ext cx="8686800" cy="332399"/>
          </a:xfrm>
          <a:prstGeom prst="rect">
            <a:avLst/>
          </a:prstGeom>
        </p:spPr>
        <p:txBody>
          <a:bodyPr vert="horz" lIns="0" tIns="0" rIns="0" bIns="0" rtlCol="0">
            <a:spAutoFit/>
          </a:bodyPr>
          <a:lstStyle>
            <a:lvl1pPr marL="0" indent="0" algn="ctr" defTabSz="914400" rtl="0" eaLnBrk="1" latinLnBrk="0" hangingPunct="1">
              <a:lnSpc>
                <a:spcPct val="9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600"/>
              </a:spcBef>
              <a:buClr>
                <a:schemeClr val="tx1"/>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600"/>
              </a:spcBef>
              <a:buFontTx/>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600"/>
              </a:spcBef>
              <a:buClr>
                <a:schemeClr val="tx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600"/>
              </a:spcBef>
              <a:buClr>
                <a:schemeClr val="tx1"/>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002677"/>
                </a:solidFill>
                <a:effectLst/>
                <a:uLnTx/>
                <a:uFillTx/>
                <a:latin typeface="Arial" panose="020B0604020202020204"/>
                <a:ea typeface="+mn-ea"/>
                <a:cs typeface="+mn-cs"/>
              </a:rPr>
              <a:t>Section subtitle (optional); Arial 24pt, sentence case</a:t>
            </a:r>
          </a:p>
        </p:txBody>
      </p:sp>
      <p:sp>
        <p:nvSpPr>
          <p:cNvPr id="12" name="Title 1">
            <a:extLst>
              <a:ext uri="{FF2B5EF4-FFF2-40B4-BE49-F238E27FC236}">
                <a16:creationId xmlns:a16="http://schemas.microsoft.com/office/drawing/2014/main" id="{66CE0B6B-9C3A-0EC6-482D-B92C72A47F75}"/>
              </a:ext>
            </a:extLst>
          </p:cNvPr>
          <p:cNvSpPr txBox="1">
            <a:spLocks/>
          </p:cNvSpPr>
          <p:nvPr userDrawn="1"/>
        </p:nvSpPr>
        <p:spPr bwMode="gray">
          <a:xfrm>
            <a:off x="1752600" y="2451107"/>
            <a:ext cx="8686800" cy="1523494"/>
          </a:xfrm>
          <a:prstGeom prst="rect">
            <a:avLst/>
          </a:prstGeom>
        </p:spPr>
        <p:txBody>
          <a:bodyPr vert="horz" wrap="square" lIns="0" tIns="0" rIns="0" bIns="0" rtlCol="0" anchor="b" anchorCtr="0">
            <a:spAutoFit/>
          </a:bodyPr>
          <a:lstStyle>
            <a:lvl1pPr algn="ctr" defTabSz="914400" rtl="0" eaLnBrk="1" latinLnBrk="0" hangingPunct="1">
              <a:lnSpc>
                <a:spcPct val="90000"/>
              </a:lnSpc>
              <a:spcBef>
                <a:spcPct val="0"/>
              </a:spcBef>
              <a:buNone/>
              <a:defRPr sz="5500" b="1" kern="1200">
                <a:solidFill>
                  <a:schemeClr val="accent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500" b="1" i="0" u="none" strike="noStrike" kern="1200" cap="none" spc="0" normalizeH="0" baseline="0" noProof="0">
                <a:ln>
                  <a:noFill/>
                </a:ln>
                <a:solidFill>
                  <a:srgbClr val="002677"/>
                </a:solidFill>
                <a:effectLst/>
                <a:uLnTx/>
                <a:uFillTx/>
                <a:latin typeface="Arial" panose="020B0604020202020204"/>
                <a:ea typeface="+mj-ea"/>
                <a:cs typeface="+mj-cs"/>
              </a:rPr>
              <a:t>Section title; Arial 55pt, sentence case</a:t>
            </a:r>
            <a:endParaRPr kumimoji="0" lang="en-US" sz="5500" b="1" i="0" u="none" strike="noStrike" kern="1200" cap="none" spc="0" normalizeH="0" baseline="0" noProof="0" dirty="0">
              <a:ln>
                <a:noFill/>
              </a:ln>
              <a:solidFill>
                <a:srgbClr val="002677"/>
              </a:solidFill>
              <a:effectLst/>
              <a:uLnTx/>
              <a:uFillTx/>
              <a:latin typeface="Arial" panose="020B0604020202020204"/>
              <a:ea typeface="+mj-ea"/>
              <a:cs typeface="+mj-cs"/>
            </a:endParaRPr>
          </a:p>
        </p:txBody>
      </p:sp>
    </p:spTree>
    <p:extLst>
      <p:ext uri="{BB962C8B-B14F-4D97-AF65-F5344CB8AC3E}">
        <p14:creationId xmlns:p14="http://schemas.microsoft.com/office/powerpoint/2010/main" val="364829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EC7E-D818-B59E-FD12-7370AD301A44}"/>
              </a:ext>
            </a:extLst>
          </p:cNvPr>
          <p:cNvSpPr>
            <a:spLocks noGrp="1"/>
          </p:cNvSpPr>
          <p:nvPr>
            <p:ph type="title" hasCustomPrompt="1"/>
          </p:nvPr>
        </p:nvSpPr>
        <p:spPr/>
        <p:txBody>
          <a:bodyPr/>
          <a:lstStyle/>
          <a:p>
            <a:r>
              <a:rPr kumimoji="0" lang="en-US" sz="2400" b="1" i="0" u="none" strike="noStrike" kern="1200" cap="none" spc="0" normalizeH="0" baseline="0" noProof="0" dirty="0">
                <a:ln>
                  <a:noFill/>
                </a:ln>
                <a:solidFill>
                  <a:srgbClr val="002677"/>
                </a:solidFill>
                <a:effectLst/>
                <a:uLnTx/>
                <a:uFillTx/>
                <a:latin typeface="Arial" panose="020B0604020202020204"/>
                <a:ea typeface="+mj-ea"/>
                <a:cs typeface="Arial" panose="020B0604020202020204" pitchFamily="34" charset="0"/>
              </a:rPr>
              <a:t>Slide title; Arial 22pt bold, sentence case (1 line)</a:t>
            </a:r>
            <a:endParaRPr lang="en-US" dirty="0"/>
          </a:p>
        </p:txBody>
      </p:sp>
      <p:sp>
        <p:nvSpPr>
          <p:cNvPr id="3" name="Vertical Text Placeholder 2">
            <a:extLst>
              <a:ext uri="{FF2B5EF4-FFF2-40B4-BE49-F238E27FC236}">
                <a16:creationId xmlns:a16="http://schemas.microsoft.com/office/drawing/2014/main" id="{6182228E-DC70-AEE6-0188-7B54E09A9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454F5-D5F3-7DB1-24EE-15451A924F2E}"/>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5" name="Footer Placeholder 4">
            <a:extLst>
              <a:ext uri="{FF2B5EF4-FFF2-40B4-BE49-F238E27FC236}">
                <a16:creationId xmlns:a16="http://schemas.microsoft.com/office/drawing/2014/main" id="{80900758-E0AD-B3FC-4A99-AF5450076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3ED72-B549-3029-68EB-A6C093271819}"/>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133426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4B191-F9F7-8A36-53A8-B98F235BFD34}"/>
              </a:ext>
            </a:extLst>
          </p:cNvPr>
          <p:cNvSpPr>
            <a:spLocks noGrp="1"/>
          </p:cNvSpPr>
          <p:nvPr>
            <p:ph type="title" orient="vert" hasCustomPrompt="1"/>
          </p:nvPr>
        </p:nvSpPr>
        <p:spPr>
          <a:xfrm>
            <a:off x="8724900" y="365125"/>
            <a:ext cx="2628900" cy="5811838"/>
          </a:xfrm>
        </p:spPr>
        <p:txBody>
          <a:bodyPr vert="eaVert"/>
          <a:lstStyle/>
          <a:p>
            <a:r>
              <a:rPr kumimoji="0" lang="en-US" sz="2400" b="1" i="0" u="none" strike="noStrike" kern="1200" cap="none" spc="0" normalizeH="0" baseline="0" noProof="0" dirty="0">
                <a:ln>
                  <a:noFill/>
                </a:ln>
                <a:solidFill>
                  <a:srgbClr val="002677"/>
                </a:solidFill>
                <a:effectLst/>
                <a:uLnTx/>
                <a:uFillTx/>
                <a:latin typeface="Arial" panose="020B0604020202020204"/>
                <a:ea typeface="+mj-ea"/>
                <a:cs typeface="Arial" panose="020B0604020202020204" pitchFamily="34" charset="0"/>
              </a:rPr>
              <a:t>Slide title; Arial 22pt bold, sentence case (1 line)</a:t>
            </a:r>
            <a:endParaRPr lang="en-US" dirty="0"/>
          </a:p>
        </p:txBody>
      </p:sp>
      <p:sp>
        <p:nvSpPr>
          <p:cNvPr id="3" name="Vertical Text Placeholder 2">
            <a:extLst>
              <a:ext uri="{FF2B5EF4-FFF2-40B4-BE49-F238E27FC236}">
                <a16:creationId xmlns:a16="http://schemas.microsoft.com/office/drawing/2014/main" id="{A8618A91-1CAD-DBBC-75DB-3840BC39C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8FFBE-CFD5-909D-93A3-E6F8B57BD925}"/>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5" name="Footer Placeholder 4">
            <a:extLst>
              <a:ext uri="{FF2B5EF4-FFF2-40B4-BE49-F238E27FC236}">
                <a16:creationId xmlns:a16="http://schemas.microsoft.com/office/drawing/2014/main" id="{F4A0A45B-344B-17F5-C9B9-55BE9DE2C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4A771-21EC-4543-4828-704D5BF598E1}"/>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27273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6/23/24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64039"/>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9574"/>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15730665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1CAA-2B00-2955-7777-8E03164CEA46}"/>
              </a:ext>
            </a:extLst>
          </p:cNvPr>
          <p:cNvSpPr>
            <a:spLocks noGrp="1"/>
          </p:cNvSpPr>
          <p:nvPr>
            <p:ph type="title" hasCustomPrompt="1"/>
          </p:nvPr>
        </p:nvSpPr>
        <p:spPr/>
        <p:txBody>
          <a:bodyPr/>
          <a:lstStyle>
            <a:lvl1pPr marL="0" marR="0" indent="0" algn="l" defTabSz="914400" rtl="0" eaLnBrk="1" fontAlgn="auto" latinLnBrk="0" hangingPunct="1">
              <a:lnSpc>
                <a:spcPct val="90000"/>
              </a:lnSpc>
              <a:spcBef>
                <a:spcPct val="0"/>
              </a:spcBef>
              <a:spcAft>
                <a:spcPts val="0"/>
              </a:spcAft>
              <a:buClrTx/>
              <a:buSzTx/>
              <a:buFontTx/>
              <a:buNone/>
              <a:tabLst/>
              <a:defRPr/>
            </a:lvl1pPr>
          </a:lstStyle>
          <a:p>
            <a:r>
              <a:rPr kumimoji="0" lang="en-US" sz="2200" b="1" i="0" u="none" strike="noStrike" kern="1200" cap="none" spc="0" normalizeH="0" baseline="0" noProof="0" dirty="0">
                <a:ln>
                  <a:noFill/>
                </a:ln>
                <a:solidFill>
                  <a:srgbClr val="002677"/>
                </a:solidFill>
                <a:effectLst/>
                <a:uLnTx/>
                <a:uFillTx/>
                <a:latin typeface="Arial" panose="020B0604020202020204"/>
                <a:ea typeface="+mj-ea"/>
                <a:cs typeface="+mj-cs"/>
              </a:rPr>
              <a:t>Slide title; Arial 22pt bold, sentence case (1 line)</a:t>
            </a:r>
            <a:endParaRPr lang="en-US" dirty="0"/>
          </a:p>
        </p:txBody>
      </p:sp>
      <p:sp>
        <p:nvSpPr>
          <p:cNvPr id="3" name="Content Placeholder 2">
            <a:extLst>
              <a:ext uri="{FF2B5EF4-FFF2-40B4-BE49-F238E27FC236}">
                <a16:creationId xmlns:a16="http://schemas.microsoft.com/office/drawing/2014/main" id="{208A1B7B-F10F-D7A0-D7F7-9A0EB979D324}"/>
              </a:ext>
            </a:extLst>
          </p:cNvPr>
          <p:cNvSpPr>
            <a:spLocks noGrp="1"/>
          </p:cNvSpPr>
          <p:nvPr>
            <p:ph idx="1" hasCustomPrompt="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Click to type text. To activate sub-level formatting, place cursor at beginning of text/line and hit tab or shift tab. Click icon for chart or table.</a:t>
            </a:r>
          </a:p>
          <a:p>
            <a:pPr marL="228600" marR="0" lvl="1"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Second level</a:t>
            </a:r>
          </a:p>
          <a:p>
            <a:pPr marL="231775" marR="0" lvl="2"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Third level</a:t>
            </a:r>
          </a:p>
          <a:p>
            <a:pPr marL="457200" marR="0" lvl="3"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A5A5A"/>
                </a:solidFill>
                <a:effectLst/>
                <a:uLnTx/>
                <a:uFillTx/>
                <a:latin typeface="Arial" panose="020B0604020202020204"/>
                <a:ea typeface="+mn-ea"/>
                <a:cs typeface="+mn-cs"/>
              </a:rPr>
              <a:t>Fourth level</a:t>
            </a:r>
          </a:p>
          <a:p>
            <a:pPr marL="688975" marR="0" lvl="4"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A5A5A"/>
                </a:solidFill>
                <a:effectLst/>
                <a:uLnTx/>
                <a:uFillTx/>
                <a:latin typeface="Arial" panose="020B0604020202020204"/>
                <a:ea typeface="+mn-ea"/>
                <a:cs typeface="+mn-cs"/>
              </a:rPr>
              <a:t>Fifth level</a:t>
            </a:r>
          </a:p>
        </p:txBody>
      </p:sp>
      <p:sp>
        <p:nvSpPr>
          <p:cNvPr id="4" name="Date Placeholder 3">
            <a:extLst>
              <a:ext uri="{FF2B5EF4-FFF2-40B4-BE49-F238E27FC236}">
                <a16:creationId xmlns:a16="http://schemas.microsoft.com/office/drawing/2014/main" id="{995DEA78-59F3-2D2D-1AEA-4E5377CF59CF}"/>
              </a:ext>
            </a:extLst>
          </p:cNvPr>
          <p:cNvSpPr>
            <a:spLocks noGrp="1"/>
          </p:cNvSpPr>
          <p:nvPr>
            <p:ph type="dt" sz="half" idx="10"/>
          </p:nvPr>
        </p:nvSpPr>
        <p:spPr/>
        <p:txBody>
          <a:bodyPr/>
          <a:lstStyle/>
          <a:p>
            <a:fld id="{8D71295A-3283-A24D-8E63-F554FD11CF83}" type="datetimeFigureOut">
              <a:rPr lang="en-US" smtClean="0"/>
              <a:t>6/23/24</a:t>
            </a:fld>
            <a:endParaRPr lang="en-US" dirty="0"/>
          </a:p>
        </p:txBody>
      </p:sp>
      <p:sp>
        <p:nvSpPr>
          <p:cNvPr id="5" name="Footer Placeholder 4">
            <a:extLst>
              <a:ext uri="{FF2B5EF4-FFF2-40B4-BE49-F238E27FC236}">
                <a16:creationId xmlns:a16="http://schemas.microsoft.com/office/drawing/2014/main" id="{58ECB4EB-27B9-6CA2-3288-1A0BF7CB6C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4EC9A6-B48E-4DBB-5A5B-AA88795719E2}"/>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309005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582BA89-7D23-169F-8B95-36721ECCF36E}"/>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5" name="Footer Placeholder 4">
            <a:extLst>
              <a:ext uri="{FF2B5EF4-FFF2-40B4-BE49-F238E27FC236}">
                <a16:creationId xmlns:a16="http://schemas.microsoft.com/office/drawing/2014/main" id="{1DFE26D0-E562-C866-2198-72F5688E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2121B-49C3-2AC7-C9E8-382D20E05774}"/>
              </a:ext>
            </a:extLst>
          </p:cNvPr>
          <p:cNvSpPr>
            <a:spLocks noGrp="1"/>
          </p:cNvSpPr>
          <p:nvPr>
            <p:ph type="sldNum" sz="quarter" idx="12"/>
          </p:nvPr>
        </p:nvSpPr>
        <p:spPr/>
        <p:txBody>
          <a:bodyPr/>
          <a:lstStyle/>
          <a:p>
            <a:fld id="{C870C269-83C6-CF47-BC90-DD84EFCF3628}" type="slidenum">
              <a:rPr lang="en-US" smtClean="0"/>
              <a:t>‹#›</a:t>
            </a:fld>
            <a:endParaRPr lang="en-US"/>
          </a:p>
        </p:txBody>
      </p:sp>
      <p:sp>
        <p:nvSpPr>
          <p:cNvPr id="7" name="Subtitle placeholder">
            <a:extLst>
              <a:ext uri="{FF2B5EF4-FFF2-40B4-BE49-F238E27FC236}">
                <a16:creationId xmlns:a16="http://schemas.microsoft.com/office/drawing/2014/main" id="{BD700E9A-70C2-4A79-9C30-02BED54074E5}"/>
              </a:ext>
            </a:extLst>
          </p:cNvPr>
          <p:cNvSpPr txBox="1">
            <a:spLocks/>
          </p:cNvSpPr>
          <p:nvPr userDrawn="1"/>
        </p:nvSpPr>
        <p:spPr bwMode="gray">
          <a:xfrm>
            <a:off x="1752600" y="4255572"/>
            <a:ext cx="8686800" cy="332399"/>
          </a:xfrm>
          <a:prstGeom prst="rect">
            <a:avLst/>
          </a:prstGeom>
        </p:spPr>
        <p:txBody>
          <a:bodyPr vert="horz" lIns="0" tIns="0" rIns="0" bIns="0" rtlCol="0">
            <a:spAutoFit/>
          </a:bodyPr>
          <a:lstStyle>
            <a:lvl1pPr marL="0" indent="0" algn="ctr" defTabSz="914400" rtl="0" eaLnBrk="1" latinLnBrk="0" hangingPunct="1">
              <a:lnSpc>
                <a:spcPct val="9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600"/>
              </a:spcBef>
              <a:buClr>
                <a:schemeClr val="tx1"/>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600"/>
              </a:spcBef>
              <a:buFontTx/>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600"/>
              </a:spcBef>
              <a:buClr>
                <a:schemeClr val="tx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600"/>
              </a:spcBef>
              <a:buClr>
                <a:schemeClr val="tx1"/>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002677"/>
                </a:solidFill>
                <a:effectLst/>
                <a:uLnTx/>
                <a:uFillTx/>
                <a:latin typeface="Arial" panose="020B0604020202020204"/>
                <a:ea typeface="+mn-ea"/>
                <a:cs typeface="+mn-cs"/>
              </a:rPr>
              <a:t>Section subtitle (optional); Arial 24pt, sentence case</a:t>
            </a:r>
          </a:p>
        </p:txBody>
      </p:sp>
      <p:sp>
        <p:nvSpPr>
          <p:cNvPr id="8" name="Title 1">
            <a:extLst>
              <a:ext uri="{FF2B5EF4-FFF2-40B4-BE49-F238E27FC236}">
                <a16:creationId xmlns:a16="http://schemas.microsoft.com/office/drawing/2014/main" id="{AA3B9FC9-D1A2-9096-5487-77930BF931D3}"/>
              </a:ext>
            </a:extLst>
          </p:cNvPr>
          <p:cNvSpPr txBox="1">
            <a:spLocks/>
          </p:cNvSpPr>
          <p:nvPr userDrawn="1"/>
        </p:nvSpPr>
        <p:spPr bwMode="gray">
          <a:xfrm>
            <a:off x="1752600" y="2451107"/>
            <a:ext cx="8686800" cy="1523494"/>
          </a:xfrm>
          <a:prstGeom prst="rect">
            <a:avLst/>
          </a:prstGeom>
        </p:spPr>
        <p:txBody>
          <a:bodyPr vert="horz" wrap="square" lIns="0" tIns="0" rIns="0" bIns="0" rtlCol="0" anchor="b" anchorCtr="0">
            <a:spAutoFit/>
          </a:bodyPr>
          <a:lstStyle>
            <a:lvl1pPr algn="ctr" defTabSz="914400" rtl="0" eaLnBrk="1" latinLnBrk="0" hangingPunct="1">
              <a:lnSpc>
                <a:spcPct val="90000"/>
              </a:lnSpc>
              <a:spcBef>
                <a:spcPct val="0"/>
              </a:spcBef>
              <a:buNone/>
              <a:defRPr sz="5500" b="1" kern="1200">
                <a:solidFill>
                  <a:schemeClr val="accent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500" b="1" i="0" u="none" strike="noStrike" kern="1200" cap="none" spc="0" normalizeH="0" baseline="0" noProof="0">
                <a:ln>
                  <a:noFill/>
                </a:ln>
                <a:solidFill>
                  <a:srgbClr val="002677"/>
                </a:solidFill>
                <a:effectLst/>
                <a:uLnTx/>
                <a:uFillTx/>
                <a:latin typeface="Arial" panose="020B0604020202020204"/>
                <a:ea typeface="+mj-ea"/>
                <a:cs typeface="+mj-cs"/>
              </a:rPr>
              <a:t>Section title; Arial 55pt, sentence case</a:t>
            </a:r>
            <a:endParaRPr kumimoji="0" lang="en-US" sz="5500" b="1" i="0" u="none" strike="noStrike" kern="1200" cap="none" spc="0" normalizeH="0" baseline="0" noProof="0" dirty="0">
              <a:ln>
                <a:noFill/>
              </a:ln>
              <a:solidFill>
                <a:srgbClr val="002677"/>
              </a:solidFill>
              <a:effectLst/>
              <a:uLnTx/>
              <a:uFillTx/>
              <a:latin typeface="Arial" panose="020B0604020202020204"/>
              <a:ea typeface="+mj-ea"/>
              <a:cs typeface="+mj-cs"/>
            </a:endParaRPr>
          </a:p>
        </p:txBody>
      </p:sp>
    </p:spTree>
    <p:extLst>
      <p:ext uri="{BB962C8B-B14F-4D97-AF65-F5344CB8AC3E}">
        <p14:creationId xmlns:p14="http://schemas.microsoft.com/office/powerpoint/2010/main" val="64558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F99F-B5AD-74A3-1DD1-9F4B9BF52174}"/>
              </a:ext>
            </a:extLst>
          </p:cNvPr>
          <p:cNvSpPr>
            <a:spLocks noGrp="1"/>
          </p:cNvSpPr>
          <p:nvPr>
            <p:ph type="title" hasCustomPrompt="1"/>
          </p:nvPr>
        </p:nvSpPr>
        <p:spPr/>
        <p:txBody>
          <a:bodyPr/>
          <a:lstStyle/>
          <a:p>
            <a:r>
              <a:rPr kumimoji="0" lang="en-US" sz="2400" b="1" i="0" u="none" strike="noStrike" kern="1200" cap="none" spc="0" normalizeH="0" baseline="0" noProof="0" dirty="0">
                <a:ln>
                  <a:noFill/>
                </a:ln>
                <a:solidFill>
                  <a:srgbClr val="002677"/>
                </a:solidFill>
                <a:effectLst/>
                <a:uLnTx/>
                <a:uFillTx/>
                <a:latin typeface="Arial" panose="020B0604020202020204"/>
                <a:ea typeface="+mj-ea"/>
                <a:cs typeface="+mj-cs"/>
              </a:rPr>
              <a:t>Slide title; Arial 22pt bold, sentence case (1 line)</a:t>
            </a:r>
            <a:endParaRPr lang="en-US" dirty="0"/>
          </a:p>
        </p:txBody>
      </p:sp>
      <p:sp>
        <p:nvSpPr>
          <p:cNvPr id="3" name="Content Placeholder 2">
            <a:extLst>
              <a:ext uri="{FF2B5EF4-FFF2-40B4-BE49-F238E27FC236}">
                <a16:creationId xmlns:a16="http://schemas.microsoft.com/office/drawing/2014/main" id="{9450C5F8-4328-A03D-104A-2A8FE92FFF2B}"/>
              </a:ext>
            </a:extLst>
          </p:cNvPr>
          <p:cNvSpPr>
            <a:spLocks noGrp="1"/>
          </p:cNvSpPr>
          <p:nvPr>
            <p:ph sz="half" idx="1" hasCustomPrompt="1"/>
          </p:nvPr>
        </p:nvSpPr>
        <p:spPr>
          <a:xfrm>
            <a:off x="838200" y="1825625"/>
            <a:ext cx="5181600" cy="4351338"/>
          </a:xfrm>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Click to type text. To activate sub-level formatting, place cursor at beginning of text/line and hit tab or shift tab. Click icon for chart or table.</a:t>
            </a:r>
          </a:p>
          <a:p>
            <a:pPr marL="228600" marR="0" lvl="1"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Second level</a:t>
            </a:r>
          </a:p>
          <a:p>
            <a:pPr marL="231775" marR="0" lvl="2"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Third level</a:t>
            </a:r>
          </a:p>
          <a:p>
            <a:pPr marL="457200" marR="0" lvl="3"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A5A5A"/>
                </a:solidFill>
                <a:effectLst/>
                <a:uLnTx/>
                <a:uFillTx/>
                <a:latin typeface="Arial" panose="020B0604020202020204"/>
                <a:ea typeface="+mn-ea"/>
                <a:cs typeface="+mn-cs"/>
              </a:rPr>
              <a:t>Fourth level</a:t>
            </a:r>
          </a:p>
          <a:p>
            <a:pPr marL="688975" marR="0" lvl="4"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A5A5A"/>
                </a:solidFill>
                <a:effectLst/>
                <a:uLnTx/>
                <a:uFillTx/>
                <a:latin typeface="Arial" panose="020B0604020202020204"/>
                <a:ea typeface="+mn-ea"/>
                <a:cs typeface="+mn-cs"/>
              </a:rPr>
              <a:t>Fifth level</a:t>
            </a:r>
          </a:p>
        </p:txBody>
      </p:sp>
      <p:sp>
        <p:nvSpPr>
          <p:cNvPr id="4" name="Content Placeholder 3">
            <a:extLst>
              <a:ext uri="{FF2B5EF4-FFF2-40B4-BE49-F238E27FC236}">
                <a16:creationId xmlns:a16="http://schemas.microsoft.com/office/drawing/2014/main" id="{9E5201BA-9054-6BF5-C96F-171EEC25C25E}"/>
              </a:ext>
            </a:extLst>
          </p:cNvPr>
          <p:cNvSpPr>
            <a:spLocks noGrp="1"/>
          </p:cNvSpPr>
          <p:nvPr>
            <p:ph sz="half" idx="2" hasCustomPrompt="1"/>
          </p:nvPr>
        </p:nvSpPr>
        <p:spPr>
          <a:xfrm>
            <a:off x="6172200" y="1825625"/>
            <a:ext cx="5181600" cy="4351338"/>
          </a:xfrm>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Click to type text. To activate sub-level formatting, place cursor at beginning of text/line and hit tab or shift tab. Click icon for chart or table.</a:t>
            </a:r>
          </a:p>
          <a:p>
            <a:pPr marL="228600" marR="0" lvl="1"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Second level</a:t>
            </a:r>
          </a:p>
          <a:p>
            <a:pPr marL="231775" marR="0" lvl="2"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Third level</a:t>
            </a:r>
          </a:p>
          <a:p>
            <a:pPr marL="457200" marR="0" lvl="3"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A5A5A"/>
                </a:solidFill>
                <a:effectLst/>
                <a:uLnTx/>
                <a:uFillTx/>
                <a:latin typeface="Arial" panose="020B0604020202020204"/>
                <a:ea typeface="+mn-ea"/>
                <a:cs typeface="+mn-cs"/>
              </a:rPr>
              <a:t>Fourth level</a:t>
            </a:r>
          </a:p>
          <a:p>
            <a:pPr marL="688975" marR="0" lvl="4"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A5A5A"/>
                </a:solidFill>
                <a:effectLst/>
                <a:uLnTx/>
                <a:uFillTx/>
                <a:latin typeface="Arial" panose="020B0604020202020204"/>
                <a:ea typeface="+mn-ea"/>
                <a:cs typeface="+mn-cs"/>
              </a:rPr>
              <a:t>Fifth level</a:t>
            </a:r>
          </a:p>
        </p:txBody>
      </p:sp>
      <p:sp>
        <p:nvSpPr>
          <p:cNvPr id="5" name="Date Placeholder 4">
            <a:extLst>
              <a:ext uri="{FF2B5EF4-FFF2-40B4-BE49-F238E27FC236}">
                <a16:creationId xmlns:a16="http://schemas.microsoft.com/office/drawing/2014/main" id="{505CC285-DE31-C968-E161-81C56E6005A4}"/>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6" name="Footer Placeholder 5">
            <a:extLst>
              <a:ext uri="{FF2B5EF4-FFF2-40B4-BE49-F238E27FC236}">
                <a16:creationId xmlns:a16="http://schemas.microsoft.com/office/drawing/2014/main" id="{8F157B78-A2DE-6F60-FFA9-E9423A25F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B24AA-9368-CC1A-7055-7290463C23E8}"/>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258485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798A-9B50-48F4-395B-1F40D6E1B625}"/>
              </a:ext>
            </a:extLst>
          </p:cNvPr>
          <p:cNvSpPr>
            <a:spLocks noGrp="1"/>
          </p:cNvSpPr>
          <p:nvPr>
            <p:ph type="title" hasCustomPrompt="1"/>
          </p:nvPr>
        </p:nvSpPr>
        <p:spPr>
          <a:xfrm>
            <a:off x="839788" y="365125"/>
            <a:ext cx="10515600" cy="549275"/>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lvl1pPr>
          </a:lstStyle>
          <a:p>
            <a:r>
              <a:rPr kumimoji="0" lang="en-US" sz="2200" b="1" i="0" u="none" strike="noStrike" kern="1200" cap="none" spc="0" normalizeH="0" baseline="0" noProof="0" dirty="0">
                <a:ln>
                  <a:noFill/>
                </a:ln>
                <a:solidFill>
                  <a:srgbClr val="002677"/>
                </a:solidFill>
                <a:effectLst/>
                <a:uLnTx/>
                <a:uFillTx/>
                <a:latin typeface="Arial" panose="020B0604020202020204"/>
                <a:ea typeface="+mj-ea"/>
                <a:cs typeface="Arial" panose="020B0604020202020204" pitchFamily="34" charset="0"/>
              </a:rPr>
              <a:t>Slide title; Arial 22pt bold, sentence case (1 line)</a:t>
            </a:r>
            <a:endParaRPr lang="en-US" dirty="0"/>
          </a:p>
        </p:txBody>
      </p:sp>
      <p:sp>
        <p:nvSpPr>
          <p:cNvPr id="3" name="Text Placeholder 2">
            <a:extLst>
              <a:ext uri="{FF2B5EF4-FFF2-40B4-BE49-F238E27FC236}">
                <a16:creationId xmlns:a16="http://schemas.microsoft.com/office/drawing/2014/main" id="{FB0145B5-F32C-55DF-4D3C-6CFD3511B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9DF5B-DEE8-B35F-4514-8BFB171C4EE7}"/>
              </a:ext>
            </a:extLst>
          </p:cNvPr>
          <p:cNvSpPr>
            <a:spLocks noGrp="1"/>
          </p:cNvSpPr>
          <p:nvPr>
            <p:ph sz="half" idx="2" hasCustomPrompt="1"/>
          </p:nvPr>
        </p:nvSpPr>
        <p:spPr>
          <a:xfrm>
            <a:off x="839788" y="2505075"/>
            <a:ext cx="5157787" cy="3684588"/>
          </a:xfrm>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Click to type text. To activate sub-level formatting, place cursor at beginning of text/line and hit tab or shift tab. Click icon for chart or table.</a:t>
            </a:r>
          </a:p>
          <a:p>
            <a:pPr marL="228600" marR="0" lvl="1"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Second level</a:t>
            </a:r>
          </a:p>
          <a:p>
            <a:pPr marL="231775" marR="0" lvl="2"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Third level</a:t>
            </a:r>
          </a:p>
          <a:p>
            <a:pPr marL="457200" marR="0" lvl="3"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A5A5A"/>
                </a:solidFill>
                <a:effectLst/>
                <a:uLnTx/>
                <a:uFillTx/>
                <a:latin typeface="Arial" panose="020B0604020202020204"/>
                <a:ea typeface="+mn-ea"/>
                <a:cs typeface="+mn-cs"/>
              </a:rPr>
              <a:t>Fourth level</a:t>
            </a:r>
          </a:p>
          <a:p>
            <a:pPr marL="688975" marR="0" lvl="4"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A5A5A"/>
                </a:solidFill>
                <a:effectLst/>
                <a:uLnTx/>
                <a:uFillTx/>
                <a:latin typeface="Arial" panose="020B0604020202020204"/>
                <a:ea typeface="+mn-ea"/>
                <a:cs typeface="+mn-cs"/>
              </a:rPr>
              <a:t>Fifth level</a:t>
            </a:r>
          </a:p>
        </p:txBody>
      </p:sp>
      <p:sp>
        <p:nvSpPr>
          <p:cNvPr id="5" name="Text Placeholder 4">
            <a:extLst>
              <a:ext uri="{FF2B5EF4-FFF2-40B4-BE49-F238E27FC236}">
                <a16:creationId xmlns:a16="http://schemas.microsoft.com/office/drawing/2014/main" id="{28F3BA14-6E89-855C-B6F9-65366FC2A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47AF40-7937-C737-DAF0-803A36BA7C8B}"/>
              </a:ext>
            </a:extLst>
          </p:cNvPr>
          <p:cNvSpPr>
            <a:spLocks noGrp="1"/>
          </p:cNvSpPr>
          <p:nvPr>
            <p:ph sz="quarter" idx="4" hasCustomPrompt="1"/>
          </p:nvPr>
        </p:nvSpPr>
        <p:spPr>
          <a:xfrm>
            <a:off x="6172200" y="2505075"/>
            <a:ext cx="5183188" cy="3684588"/>
          </a:xfrm>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Click to type text. To activate sub-level formatting, place cursor at beginning of text/line and hit tab or shift tab. Click icon for chart or table.</a:t>
            </a:r>
          </a:p>
          <a:p>
            <a:pPr marL="228600" marR="0" lvl="1"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Second level</a:t>
            </a:r>
          </a:p>
          <a:p>
            <a:pPr marL="231775" marR="0" lvl="2"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Third level</a:t>
            </a:r>
          </a:p>
          <a:p>
            <a:pPr marL="457200" marR="0" lvl="3"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A5A5A"/>
                </a:solidFill>
                <a:effectLst/>
                <a:uLnTx/>
                <a:uFillTx/>
                <a:latin typeface="Arial" panose="020B0604020202020204"/>
                <a:ea typeface="+mn-ea"/>
                <a:cs typeface="+mn-cs"/>
              </a:rPr>
              <a:t>Fourth level</a:t>
            </a:r>
          </a:p>
          <a:p>
            <a:pPr marL="688975" marR="0" lvl="4"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A5A5A"/>
                </a:solidFill>
                <a:effectLst/>
                <a:uLnTx/>
                <a:uFillTx/>
                <a:latin typeface="Arial" panose="020B0604020202020204"/>
                <a:ea typeface="+mn-ea"/>
                <a:cs typeface="+mn-cs"/>
              </a:rPr>
              <a:t>Fifth level</a:t>
            </a:r>
          </a:p>
        </p:txBody>
      </p:sp>
      <p:sp>
        <p:nvSpPr>
          <p:cNvPr id="7" name="Date Placeholder 6">
            <a:extLst>
              <a:ext uri="{FF2B5EF4-FFF2-40B4-BE49-F238E27FC236}">
                <a16:creationId xmlns:a16="http://schemas.microsoft.com/office/drawing/2014/main" id="{234569AC-5F19-4C83-260F-A735FC178880}"/>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8" name="Footer Placeholder 7">
            <a:extLst>
              <a:ext uri="{FF2B5EF4-FFF2-40B4-BE49-F238E27FC236}">
                <a16:creationId xmlns:a16="http://schemas.microsoft.com/office/drawing/2014/main" id="{059490D3-863B-0633-0E83-D1DD5D176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533C0C-0E14-B17B-5244-047015ECD5BB}"/>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338908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BE82-FB2B-B2AF-8AEC-C8215EA7440F}"/>
              </a:ext>
            </a:extLst>
          </p:cNvPr>
          <p:cNvSpPr>
            <a:spLocks noGrp="1"/>
          </p:cNvSpPr>
          <p:nvPr>
            <p:ph type="title" hasCustomPrompt="1"/>
          </p:nvPr>
        </p:nvSpPr>
        <p:spPr/>
        <p:txBody>
          <a:bodyPr/>
          <a:lstStyle>
            <a:lvl1pPr marL="0" marR="0" indent="0" algn="l" defTabSz="914400" rtl="0" eaLnBrk="1" fontAlgn="auto" latinLnBrk="0" hangingPunct="1">
              <a:lnSpc>
                <a:spcPct val="90000"/>
              </a:lnSpc>
              <a:spcBef>
                <a:spcPct val="0"/>
              </a:spcBef>
              <a:spcAft>
                <a:spcPts val="0"/>
              </a:spcAft>
              <a:buClrTx/>
              <a:buSzTx/>
              <a:buFontTx/>
              <a:buNone/>
              <a:tabLst/>
              <a:defRPr/>
            </a:lvl1pPr>
          </a:lstStyle>
          <a:p>
            <a:r>
              <a:rPr kumimoji="0" lang="en-US" sz="2200" b="1" i="0" u="none" strike="noStrike" kern="1200" cap="none" spc="0" normalizeH="0" baseline="0" noProof="0" dirty="0">
                <a:ln>
                  <a:noFill/>
                </a:ln>
                <a:solidFill>
                  <a:srgbClr val="002677"/>
                </a:solidFill>
                <a:effectLst/>
                <a:uLnTx/>
                <a:uFillTx/>
                <a:latin typeface="Arial" panose="020B0604020202020204"/>
                <a:ea typeface="+mj-ea"/>
                <a:cs typeface="+mj-cs"/>
              </a:rPr>
              <a:t>Slide title; Arial 22pt bold, sentence case (1 line)</a:t>
            </a:r>
            <a:endParaRPr lang="en-US" dirty="0"/>
          </a:p>
        </p:txBody>
      </p:sp>
      <p:sp>
        <p:nvSpPr>
          <p:cNvPr id="3" name="Date Placeholder 2">
            <a:extLst>
              <a:ext uri="{FF2B5EF4-FFF2-40B4-BE49-F238E27FC236}">
                <a16:creationId xmlns:a16="http://schemas.microsoft.com/office/drawing/2014/main" id="{FE8E152D-DCD9-7B4E-83EB-B0385DD168D0}"/>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4" name="Footer Placeholder 3">
            <a:extLst>
              <a:ext uri="{FF2B5EF4-FFF2-40B4-BE49-F238E27FC236}">
                <a16:creationId xmlns:a16="http://schemas.microsoft.com/office/drawing/2014/main" id="{D9F8897B-F79F-D4D0-4CF8-B08E2ACC3B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E1F7D5-95AB-2EC2-44C7-BF556E3257E4}"/>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204202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59AE2-1888-977D-CB3C-EE43FD2C2E24}"/>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3" name="Footer Placeholder 2">
            <a:extLst>
              <a:ext uri="{FF2B5EF4-FFF2-40B4-BE49-F238E27FC236}">
                <a16:creationId xmlns:a16="http://schemas.microsoft.com/office/drawing/2014/main" id="{42CD1326-781D-691A-0F53-A70C3C4A6A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BD5378-5350-957F-14E4-F57503CDA460}"/>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129441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77A7-84D5-CFD7-5DE4-15BBFD852230}"/>
              </a:ext>
            </a:extLst>
          </p:cNvPr>
          <p:cNvSpPr>
            <a:spLocks noGrp="1"/>
          </p:cNvSpPr>
          <p:nvPr>
            <p:ph type="title" hasCustomPrompt="1"/>
          </p:nvPr>
        </p:nvSpPr>
        <p:spPr>
          <a:xfrm>
            <a:off x="839788" y="457200"/>
            <a:ext cx="3932237" cy="16002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200"/>
            </a:lvl1pPr>
          </a:lstStyle>
          <a:p>
            <a:r>
              <a:rPr kumimoji="0" lang="en-US" sz="2200" b="1" i="0" u="none" strike="noStrike" kern="1200" cap="none" spc="0" normalizeH="0" baseline="0" noProof="0" dirty="0">
                <a:ln>
                  <a:noFill/>
                </a:ln>
                <a:solidFill>
                  <a:srgbClr val="002677"/>
                </a:solidFill>
                <a:effectLst/>
                <a:uLnTx/>
                <a:uFillTx/>
                <a:latin typeface="Arial" panose="020B0604020202020204"/>
                <a:ea typeface="+mj-ea"/>
                <a:cs typeface="Arial" panose="020B0604020202020204" pitchFamily="34" charset="0"/>
              </a:rPr>
              <a:t>Slide title; Arial 22pt bold, sentence case (1 line)</a:t>
            </a:r>
            <a:endParaRPr lang="en-US" dirty="0"/>
          </a:p>
        </p:txBody>
      </p:sp>
      <p:sp>
        <p:nvSpPr>
          <p:cNvPr id="3" name="Content Placeholder 2">
            <a:extLst>
              <a:ext uri="{FF2B5EF4-FFF2-40B4-BE49-F238E27FC236}">
                <a16:creationId xmlns:a16="http://schemas.microsoft.com/office/drawing/2014/main" id="{6890B6FD-D531-D307-71C6-9F3F631CBAD4}"/>
              </a:ext>
            </a:extLst>
          </p:cNvPr>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Click to type text. To activate sub-level formatting, place cursor at beginning of text/line and hit tab or shift tab. Click icon for chart or table.</a:t>
            </a:r>
          </a:p>
          <a:p>
            <a:pPr marL="228600" marR="0" lvl="1"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Second level</a:t>
            </a:r>
          </a:p>
          <a:p>
            <a:pPr marL="231775" marR="0" lvl="2"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Third level</a:t>
            </a:r>
          </a:p>
          <a:p>
            <a:pPr marL="457200" marR="0" lvl="3"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A5A5A"/>
                </a:solidFill>
                <a:effectLst/>
                <a:uLnTx/>
                <a:uFillTx/>
                <a:latin typeface="Arial" panose="020B0604020202020204"/>
                <a:ea typeface="+mn-ea"/>
                <a:cs typeface="+mn-cs"/>
              </a:rPr>
              <a:t>Fourth level</a:t>
            </a:r>
          </a:p>
          <a:p>
            <a:pPr marL="688975" marR="0" lvl="4"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A5A5A"/>
                </a:solidFill>
                <a:effectLst/>
                <a:uLnTx/>
                <a:uFillTx/>
                <a:latin typeface="Arial" panose="020B0604020202020204"/>
                <a:ea typeface="+mn-ea"/>
                <a:cs typeface="+mn-cs"/>
              </a:rPr>
              <a:t>Fifth level</a:t>
            </a:r>
          </a:p>
        </p:txBody>
      </p:sp>
      <p:sp>
        <p:nvSpPr>
          <p:cNvPr id="4" name="Text Placeholder 3">
            <a:extLst>
              <a:ext uri="{FF2B5EF4-FFF2-40B4-BE49-F238E27FC236}">
                <a16:creationId xmlns:a16="http://schemas.microsoft.com/office/drawing/2014/main" id="{180ABBDB-5C07-FD4F-EF11-EEC39B344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337247-B0C4-8FA3-4D31-BB8654B9F5CA}"/>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6" name="Footer Placeholder 5">
            <a:extLst>
              <a:ext uri="{FF2B5EF4-FFF2-40B4-BE49-F238E27FC236}">
                <a16:creationId xmlns:a16="http://schemas.microsoft.com/office/drawing/2014/main" id="{F78C83DA-3F9D-6AC8-B223-C4748A1AC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12C3A-162B-D9FA-1D62-39D99E90AAE5}"/>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16163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6935-684C-BA44-2A4F-549BE14F6B49}"/>
              </a:ext>
            </a:extLst>
          </p:cNvPr>
          <p:cNvSpPr>
            <a:spLocks noGrp="1"/>
          </p:cNvSpPr>
          <p:nvPr>
            <p:ph type="title" hasCustomPrompt="1"/>
          </p:nvPr>
        </p:nvSpPr>
        <p:spPr>
          <a:xfrm>
            <a:off x="839788" y="457200"/>
            <a:ext cx="3932237" cy="16002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200"/>
            </a:lvl1pPr>
          </a:lstStyle>
          <a:p>
            <a:r>
              <a:rPr kumimoji="0" lang="en-US" sz="2200" b="1" i="0" u="none" strike="noStrike" kern="1200" cap="none" spc="0" normalizeH="0" baseline="0" noProof="0" dirty="0">
                <a:ln>
                  <a:noFill/>
                </a:ln>
                <a:solidFill>
                  <a:srgbClr val="002677"/>
                </a:solidFill>
                <a:effectLst/>
                <a:uLnTx/>
                <a:uFillTx/>
                <a:latin typeface="Arial" panose="020B0604020202020204"/>
                <a:ea typeface="+mj-ea"/>
                <a:cs typeface="Arial" panose="020B0604020202020204" pitchFamily="34" charset="0"/>
              </a:rPr>
              <a:t>Slide title; Arial 22pt bold, sentence case (1 line)</a:t>
            </a:r>
            <a:endParaRPr lang="en-US" dirty="0"/>
          </a:p>
        </p:txBody>
      </p:sp>
      <p:sp>
        <p:nvSpPr>
          <p:cNvPr id="3" name="Picture Placeholder 2">
            <a:extLst>
              <a:ext uri="{FF2B5EF4-FFF2-40B4-BE49-F238E27FC236}">
                <a16:creationId xmlns:a16="http://schemas.microsoft.com/office/drawing/2014/main" id="{2E1B4F0C-462B-8A51-12B6-F4F2DDEB3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CFBCA7-82E6-DB7A-1B67-BE562A6E8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0C085-4A64-C747-447B-8227FF7B363E}"/>
              </a:ext>
            </a:extLst>
          </p:cNvPr>
          <p:cNvSpPr>
            <a:spLocks noGrp="1"/>
          </p:cNvSpPr>
          <p:nvPr>
            <p:ph type="dt" sz="half" idx="10"/>
          </p:nvPr>
        </p:nvSpPr>
        <p:spPr/>
        <p:txBody>
          <a:bodyPr/>
          <a:lstStyle/>
          <a:p>
            <a:fld id="{8D71295A-3283-A24D-8E63-F554FD11CF83}" type="datetimeFigureOut">
              <a:rPr lang="en-US" smtClean="0"/>
              <a:t>6/23/24</a:t>
            </a:fld>
            <a:endParaRPr lang="en-US"/>
          </a:p>
        </p:txBody>
      </p:sp>
      <p:sp>
        <p:nvSpPr>
          <p:cNvPr id="6" name="Footer Placeholder 5">
            <a:extLst>
              <a:ext uri="{FF2B5EF4-FFF2-40B4-BE49-F238E27FC236}">
                <a16:creationId xmlns:a16="http://schemas.microsoft.com/office/drawing/2014/main" id="{BDC13492-0741-58D7-6470-E6BE072B9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86FDC-5581-5261-698E-6FA6FF1A87B8}"/>
              </a:ext>
            </a:extLst>
          </p:cNvPr>
          <p:cNvSpPr>
            <a:spLocks noGrp="1"/>
          </p:cNvSpPr>
          <p:nvPr>
            <p:ph type="sldNum" sz="quarter" idx="12"/>
          </p:nvPr>
        </p:nvSpPr>
        <p:spPr/>
        <p:txBody>
          <a:bodyPr/>
          <a:lstStyle/>
          <a:p>
            <a:fld id="{C870C269-83C6-CF47-BC90-DD84EFCF3628}" type="slidenum">
              <a:rPr lang="en-US" smtClean="0"/>
              <a:t>‹#›</a:t>
            </a:fld>
            <a:endParaRPr lang="en-US"/>
          </a:p>
        </p:txBody>
      </p:sp>
    </p:spTree>
    <p:extLst>
      <p:ext uri="{BB962C8B-B14F-4D97-AF65-F5344CB8AC3E}">
        <p14:creationId xmlns:p14="http://schemas.microsoft.com/office/powerpoint/2010/main" val="126076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6A84E-9374-DD33-AFBB-81B44099F6B3}"/>
              </a:ext>
            </a:extLst>
          </p:cNvPr>
          <p:cNvSpPr>
            <a:spLocks noGrp="1"/>
          </p:cNvSpPr>
          <p:nvPr>
            <p:ph type="title"/>
          </p:nvPr>
        </p:nvSpPr>
        <p:spPr>
          <a:xfrm>
            <a:off x="838200" y="365126"/>
            <a:ext cx="10515600" cy="506546"/>
          </a:xfrm>
          <a:prstGeom prst="rect">
            <a:avLst/>
          </a:prstGeom>
        </p:spPr>
        <p:txBody>
          <a:bodyPr vert="horz" lIns="91440" tIns="45720" rIns="91440" bIns="45720" rtlCol="0" anchor="ctr">
            <a:normAutofit/>
          </a:bodyPr>
          <a:lstStyle/>
          <a:p>
            <a:r>
              <a:rPr kumimoji="0" lang="en-US" sz="2200" b="1" i="0" u="none" strike="noStrike" kern="1200" cap="none" spc="0" normalizeH="0" baseline="0" noProof="0" dirty="0">
                <a:ln>
                  <a:noFill/>
                </a:ln>
                <a:solidFill>
                  <a:srgbClr val="002677"/>
                </a:solidFill>
                <a:effectLst/>
                <a:uLnTx/>
                <a:uFillTx/>
                <a:latin typeface="Arial" panose="020B0604020202020204"/>
                <a:ea typeface="+mj-ea"/>
                <a:cs typeface="+mj-cs"/>
              </a:rPr>
              <a:t>Slide title; Arial 22pt bold, sentence case (1 line)</a:t>
            </a:r>
            <a:endParaRPr lang="en-US" dirty="0"/>
          </a:p>
        </p:txBody>
      </p:sp>
      <p:sp>
        <p:nvSpPr>
          <p:cNvPr id="3" name="Text Placeholder 2">
            <a:extLst>
              <a:ext uri="{FF2B5EF4-FFF2-40B4-BE49-F238E27FC236}">
                <a16:creationId xmlns:a16="http://schemas.microsoft.com/office/drawing/2014/main" id="{7C082F19-0CAD-F2A9-A4B3-273591C074D1}"/>
              </a:ext>
            </a:extLst>
          </p:cNvPr>
          <p:cNvSpPr>
            <a:spLocks noGrp="1"/>
          </p:cNvSpPr>
          <p:nvPr>
            <p:ph type="body" idx="1"/>
          </p:nvPr>
        </p:nvSpPr>
        <p:spPr>
          <a:xfrm>
            <a:off x="838200" y="1042587"/>
            <a:ext cx="10515600" cy="513437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Click to type text. To activate sub-level formatting, place cursor at beginning of text/line and hit tab or shift tab. Click icon for chart or table.</a:t>
            </a:r>
          </a:p>
          <a:p>
            <a:pPr marL="228600" marR="0" lvl="1"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Second level</a:t>
            </a:r>
          </a:p>
          <a:p>
            <a:pPr marL="231775" marR="0" lvl="2"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5A5A5A"/>
                </a:solidFill>
                <a:effectLst/>
                <a:uLnTx/>
                <a:uFillTx/>
                <a:latin typeface="Arial" panose="020B0604020202020204"/>
                <a:ea typeface="+mn-ea"/>
                <a:cs typeface="+mn-cs"/>
              </a:rPr>
              <a:t>Third level</a:t>
            </a:r>
          </a:p>
          <a:p>
            <a:pPr marL="457200" marR="0" lvl="3"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A5A5A"/>
                </a:solidFill>
                <a:effectLst/>
                <a:uLnTx/>
                <a:uFillTx/>
                <a:latin typeface="Arial" panose="020B0604020202020204"/>
                <a:ea typeface="+mn-ea"/>
                <a:cs typeface="+mn-cs"/>
              </a:rPr>
              <a:t>Fourth level</a:t>
            </a:r>
          </a:p>
          <a:p>
            <a:pPr marL="688975" marR="0" lvl="4" indent="-228600" algn="l" defTabSz="914400" rtl="0" eaLnBrk="1" fontAlgn="auto" latinLnBrk="0" hangingPunct="1">
              <a:lnSpc>
                <a:spcPct val="100000"/>
              </a:lnSpc>
              <a:spcBef>
                <a:spcPts val="600"/>
              </a:spcBef>
              <a:spcAft>
                <a:spcPts val="0"/>
              </a:spcAft>
              <a:buClr>
                <a:srgbClr val="5A5A5A"/>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A5A5A"/>
                </a:solidFill>
                <a:effectLst/>
                <a:uLnTx/>
                <a:uFillTx/>
                <a:latin typeface="Arial" panose="020B0604020202020204"/>
                <a:ea typeface="+mn-ea"/>
                <a:cs typeface="+mn-cs"/>
              </a:rPr>
              <a:t>Fifth level</a:t>
            </a:r>
          </a:p>
        </p:txBody>
      </p:sp>
      <p:sp>
        <p:nvSpPr>
          <p:cNvPr id="4" name="Date Placeholder 3">
            <a:extLst>
              <a:ext uri="{FF2B5EF4-FFF2-40B4-BE49-F238E27FC236}">
                <a16:creationId xmlns:a16="http://schemas.microsoft.com/office/drawing/2014/main" id="{207DB16E-6930-D991-AF31-222F4449A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71295A-3283-A24D-8E63-F554FD11CF83}" type="datetimeFigureOut">
              <a:rPr lang="en-US" smtClean="0"/>
              <a:t>6/23/24</a:t>
            </a:fld>
            <a:endParaRPr lang="en-US"/>
          </a:p>
        </p:txBody>
      </p:sp>
      <p:sp>
        <p:nvSpPr>
          <p:cNvPr id="5" name="Footer Placeholder 4">
            <a:extLst>
              <a:ext uri="{FF2B5EF4-FFF2-40B4-BE49-F238E27FC236}">
                <a16:creationId xmlns:a16="http://schemas.microsoft.com/office/drawing/2014/main" id="{F3252143-FBF5-32FE-DBEE-1CFC70002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25CF3D3-02E1-DFB9-B06F-530DF2017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70C269-83C6-CF47-BC90-DD84EFCF3628}" type="slidenum">
              <a:rPr lang="en-US" smtClean="0"/>
              <a:t>‹#›</a:t>
            </a:fld>
            <a:endParaRPr lang="en-US"/>
          </a:p>
        </p:txBody>
      </p:sp>
    </p:spTree>
    <p:extLst>
      <p:ext uri="{BB962C8B-B14F-4D97-AF65-F5344CB8AC3E}">
        <p14:creationId xmlns:p14="http://schemas.microsoft.com/office/powerpoint/2010/main" val="935522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sz="2400" b="1"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pc/grpc/issues/7945" TargetMode="External"/><Relationship Id="rId2" Type="http://schemas.openxmlformats.org/officeDocument/2006/relationships/hyperlink" Target="http://avi.im/grpc-error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hyperlink" Target="https://grpc.io/docs/platforms/web/quickstart/" TargetMode="External"/><Relationship Id="rId13" Type="http://schemas.openxmlformats.org/officeDocument/2006/relationships/hyperlink" Target="https://www.wallarm.com/what/the-concept-of-grpc" TargetMode="External"/><Relationship Id="rId3" Type="http://schemas.openxmlformats.org/officeDocument/2006/relationships/hyperlink" Target="https://grpc.io/docs/what-is-grpc/" TargetMode="External"/><Relationship Id="rId7" Type="http://schemas.openxmlformats.org/officeDocument/2006/relationships/hyperlink" Target="https://scalapb.github.io/docs/grpc/" TargetMode="External"/><Relationship Id="rId12" Type="http://schemas.openxmlformats.org/officeDocument/2006/relationships/hyperlink" Target="https://www.capitalone.com/tech/software-engineering/grpc-framework-for-microservices-communication/" TargetMode="External"/><Relationship Id="rId2" Type="http://schemas.openxmlformats.org/officeDocument/2006/relationships/hyperlink" Target="https://hpbn.co/http2/" TargetMode="External"/><Relationship Id="rId1" Type="http://schemas.openxmlformats.org/officeDocument/2006/relationships/slideLayout" Target="../slideLayouts/slideLayout2.xml"/><Relationship Id="rId6" Type="http://schemas.openxmlformats.org/officeDocument/2006/relationships/hyperlink" Target="https://grpc.io/docs/languages/node/quickstart/" TargetMode="External"/><Relationship Id="rId11" Type="http://schemas.openxmlformats.org/officeDocument/2006/relationships/hyperlink" Target="https://github.com/grpc-ecosystem/awesome-grpc" TargetMode="External"/><Relationship Id="rId5" Type="http://schemas.openxmlformats.org/officeDocument/2006/relationships/hyperlink" Target="https://learn.microsoft.com/en-us/dotnet/architecture/cloud-native/grpc" TargetMode="External"/><Relationship Id="rId15" Type="http://schemas.openxmlformats.org/officeDocument/2006/relationships/hyperlink" Target="https://betterprogramming.pub/understanding-grpc-60737b23e79e" TargetMode="External"/><Relationship Id="rId10" Type="http://schemas.openxmlformats.org/officeDocument/2006/relationships/hyperlink" Target="https://kubernetes.io/blog/2018/11/07/grpc-load-balancing-on-kubernetes-without-tears/" TargetMode="External"/><Relationship Id="rId4" Type="http://schemas.openxmlformats.org/officeDocument/2006/relationships/hyperlink" Target="https://protobuf.dev/" TargetMode="External"/><Relationship Id="rId9" Type="http://schemas.openxmlformats.org/officeDocument/2006/relationships/hyperlink" Target="https://grpc.io/blog/wireshark/" TargetMode="External"/><Relationship Id="rId14" Type="http://schemas.openxmlformats.org/officeDocument/2006/relationships/hyperlink" Target="https://www.ionos.com/digitalguide/server/know-how/an-introduction-to-grpc/"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48077-D8C8-AF77-199D-6AD3C04E566B}"/>
              </a:ext>
            </a:extLst>
          </p:cNvPr>
          <p:cNvSpPr>
            <a:spLocks noGrp="1"/>
          </p:cNvSpPr>
          <p:nvPr>
            <p:ph type="ctrTitle" idx="4294967295"/>
          </p:nvPr>
        </p:nvSpPr>
        <p:spPr>
          <a:xfrm>
            <a:off x="6194716" y="739978"/>
            <a:ext cx="5334930" cy="3004145"/>
          </a:xfrm>
        </p:spPr>
        <p:txBody>
          <a:bodyPr>
            <a:normAutofit/>
          </a:bodyPr>
          <a:lstStyle/>
          <a:p>
            <a:r>
              <a:rPr lang="en-US" sz="5400" b="1" kern="1200" dirty="0" err="1"/>
              <a:t>gRPC</a:t>
            </a:r>
            <a:r>
              <a:rPr lang="en-US" sz="5400" b="1" kern="1200" dirty="0"/>
              <a:t> Framework</a:t>
            </a:r>
            <a:endParaRPr lang="en-US" sz="5400" dirty="0"/>
          </a:p>
        </p:txBody>
      </p:sp>
      <p:sp>
        <p:nvSpPr>
          <p:cNvPr id="3" name="Subtitle 2">
            <a:extLst>
              <a:ext uri="{FF2B5EF4-FFF2-40B4-BE49-F238E27FC236}">
                <a16:creationId xmlns:a16="http://schemas.microsoft.com/office/drawing/2014/main" id="{ECF75239-673D-4BBA-99EB-87C6EF54A2CC}"/>
              </a:ext>
            </a:extLst>
          </p:cNvPr>
          <p:cNvSpPr>
            <a:spLocks noGrp="1"/>
          </p:cNvSpPr>
          <p:nvPr>
            <p:ph type="subTitle" idx="4294967295"/>
          </p:nvPr>
        </p:nvSpPr>
        <p:spPr>
          <a:xfrm>
            <a:off x="6194715" y="3836197"/>
            <a:ext cx="5334931" cy="2189214"/>
          </a:xfrm>
        </p:spPr>
        <p:txBody>
          <a:bodyPr>
            <a:normAutofit/>
          </a:bodyPr>
          <a:lstStyle/>
          <a:p>
            <a:pPr marL="0" indent="0">
              <a:buNone/>
            </a:pPr>
            <a:r>
              <a:rPr lang="en-US" b="1" kern="1200" dirty="0">
                <a:latin typeface="+mn-lt"/>
                <a:ea typeface="+mn-ea"/>
                <a:cs typeface="+mn-cs"/>
              </a:rPr>
              <a:t>by Brijesh Pandey</a:t>
            </a:r>
          </a:p>
          <a:p>
            <a:endParaRPr lang="en-US" dirty="0"/>
          </a:p>
        </p:txBody>
      </p:sp>
      <p:sp>
        <p:nvSpPr>
          <p:cNvPr id="72" name="Freeform: Shape 64">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66">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green circle with white text&#10;&#10;Description automatically generated">
            <a:extLst>
              <a:ext uri="{FF2B5EF4-FFF2-40B4-BE49-F238E27FC236}">
                <a16:creationId xmlns:a16="http://schemas.microsoft.com/office/drawing/2014/main" id="{CFD37A83-355C-9385-A57B-586C7E071A40}"/>
              </a:ext>
            </a:extLst>
          </p:cNvPr>
          <p:cNvPicPr>
            <a:picLocks noChangeAspect="1"/>
          </p:cNvPicPr>
          <p:nvPr/>
        </p:nvPicPr>
        <p:blipFill rotWithShape="1">
          <a:blip r:embed="rId3"/>
          <a:srcRect l="8152" r="8095"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p:spPr>
      </p:pic>
      <p:sp>
        <p:nvSpPr>
          <p:cNvPr id="75" name="Freeform: Shape 7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9160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11407423" cy="4888745"/>
          </a:xfrm>
        </p:spPr>
        <p:txBody>
          <a:bodyPr>
            <a:normAutofit/>
          </a:bodyPr>
          <a:lstStyle/>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Each stream to have an associated weight and dependency:</a:t>
            </a:r>
            <a:endParaRPr lang="en-IN" sz="1800" dirty="0">
              <a:effectLst/>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Assigned an integer weight between 1 and 256</a:t>
            </a:r>
            <a:endParaRPr lang="en-IN" sz="1800" dirty="0">
              <a:effectLst/>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Given an explicit dependency on another stream</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server can use this information to prioritize stream processing by controlling the allocation of CPU, memory, and other resources, and once the response data is available, allocation of bandwidth to ensure optimal delivery of high-priority responses to the client.</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HTTP/2 protocol also allows the client to update these preferences at any point, which enables further optimizations in the browser. In other words, we can change dependencies and reallocate weights in response to user interaction and other signals.</a:t>
            </a:r>
            <a:endParaRPr lang="en-IN" sz="1800" dirty="0">
              <a:effectLst/>
              <a:ea typeface="Calibri" panose="020F0502020204030204" pitchFamily="34" charset="0"/>
              <a:cs typeface="Times New Roman" panose="02020603050405020304" pitchFamily="18" charset="0"/>
            </a:endParaRP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Stream prioritization</a:t>
            </a:r>
          </a:p>
        </p:txBody>
      </p:sp>
    </p:spTree>
    <p:extLst>
      <p:ext uri="{BB962C8B-B14F-4D97-AF65-F5344CB8AC3E}">
        <p14:creationId xmlns:p14="http://schemas.microsoft.com/office/powerpoint/2010/main" val="90129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Stream prioritization</a:t>
            </a:r>
          </a:p>
        </p:txBody>
      </p:sp>
      <p:pic>
        <p:nvPicPr>
          <p:cNvPr id="2" name="Content Placeholder 1">
            <a:extLst>
              <a:ext uri="{FF2B5EF4-FFF2-40B4-BE49-F238E27FC236}">
                <a16:creationId xmlns:a16="http://schemas.microsoft.com/office/drawing/2014/main" id="{820366D0-0840-705E-9649-70F66463A4A0}"/>
              </a:ext>
            </a:extLst>
          </p:cNvPr>
          <p:cNvPicPr>
            <a:picLocks noGrp="1" noChangeAspect="1"/>
          </p:cNvPicPr>
          <p:nvPr>
            <p:ph idx="1"/>
          </p:nvPr>
        </p:nvPicPr>
        <p:blipFill>
          <a:blip r:embed="rId2"/>
          <a:stretch>
            <a:fillRect/>
          </a:stretch>
        </p:blipFill>
        <p:spPr>
          <a:xfrm>
            <a:off x="1479550" y="1498600"/>
            <a:ext cx="9232900" cy="3860800"/>
          </a:xfrm>
          <a:prstGeom prst="rect">
            <a:avLst/>
          </a:prstGeom>
        </p:spPr>
      </p:pic>
    </p:spTree>
    <p:extLst>
      <p:ext uri="{BB962C8B-B14F-4D97-AF65-F5344CB8AC3E}">
        <p14:creationId xmlns:p14="http://schemas.microsoft.com/office/powerpoint/2010/main" val="1126730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11407423" cy="4888745"/>
          </a:xfrm>
        </p:spPr>
        <p:txBody>
          <a:bodyPr>
            <a:normAutofit/>
          </a:bodyPr>
          <a:lstStyle/>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Server can send multiple responses for a single client request, without the client having to request each one explicitly.</a:t>
            </a:r>
            <a:endParaRPr lang="en-IN" sz="1800" dirty="0">
              <a:effectLst/>
              <a:ea typeface="Calibri" panose="020F0502020204030204" pitchFamily="34" charset="0"/>
              <a:cs typeface="Times New Roman" panose="02020603050405020304" pitchFamily="18" charset="0"/>
            </a:endParaRP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Server push</a:t>
            </a:r>
          </a:p>
        </p:txBody>
      </p:sp>
      <p:pic>
        <p:nvPicPr>
          <p:cNvPr id="3" name="Picture 2">
            <a:extLst>
              <a:ext uri="{FF2B5EF4-FFF2-40B4-BE49-F238E27FC236}">
                <a16:creationId xmlns:a16="http://schemas.microsoft.com/office/drawing/2014/main" id="{53DDC80B-8D57-AD7C-63FD-F2AC96599D83}"/>
              </a:ext>
            </a:extLst>
          </p:cNvPr>
          <p:cNvPicPr>
            <a:picLocks noChangeAspect="1"/>
          </p:cNvPicPr>
          <p:nvPr/>
        </p:nvPicPr>
        <p:blipFill>
          <a:blip r:embed="rId2"/>
          <a:stretch>
            <a:fillRect/>
          </a:stretch>
        </p:blipFill>
        <p:spPr>
          <a:xfrm>
            <a:off x="1921879" y="2350734"/>
            <a:ext cx="8348242" cy="3243567"/>
          </a:xfrm>
          <a:prstGeom prst="rect">
            <a:avLst/>
          </a:prstGeom>
        </p:spPr>
      </p:pic>
    </p:spTree>
    <p:extLst>
      <p:ext uri="{BB962C8B-B14F-4D97-AF65-F5344CB8AC3E}">
        <p14:creationId xmlns:p14="http://schemas.microsoft.com/office/powerpoint/2010/main" val="3744486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11407423" cy="4888745"/>
          </a:xfrm>
        </p:spPr>
        <p:txBody>
          <a:bodyPr>
            <a:normAutofit/>
          </a:bodyPr>
          <a:lstStyle/>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Flow control is a mechanism to prevent the sender from overwhelming the receiver with data it may not want or be able to process; the receiver may be busy, under heavy load, or may only be willing to allocate a fixed amount of resources for a particular stream.</a:t>
            </a: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For example, the client may have requested a large video stream with high priority, but the user has paused the video and the client now wants to pause its delivery from the server to avoid fetching and buffering unnecessary data.</a:t>
            </a: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Flow control</a:t>
            </a:r>
          </a:p>
        </p:txBody>
      </p:sp>
    </p:spTree>
    <p:extLst>
      <p:ext uri="{BB962C8B-B14F-4D97-AF65-F5344CB8AC3E}">
        <p14:creationId xmlns:p14="http://schemas.microsoft.com/office/powerpoint/2010/main" val="328109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ACE38-8C39-994D-721D-E980BD1D321A}"/>
              </a:ext>
            </a:extLst>
          </p:cNvPr>
          <p:cNvSpPr>
            <a:spLocks noGrp="1"/>
          </p:cNvSpPr>
          <p:nvPr>
            <p:ph type="title"/>
          </p:nvPr>
        </p:nvSpPr>
        <p:spPr>
          <a:xfrm>
            <a:off x="1752600" y="2667253"/>
            <a:ext cx="8686800" cy="761747"/>
          </a:xfrm>
        </p:spPr>
        <p:txBody>
          <a:bodyPr>
            <a:normAutofit fontScale="90000"/>
          </a:bodyPr>
          <a:lstStyle/>
          <a:p>
            <a:r>
              <a:rPr lang="en-US" dirty="0" err="1"/>
              <a:t>gRPC</a:t>
            </a:r>
            <a:endParaRPr lang="en-US" dirty="0"/>
          </a:p>
        </p:txBody>
      </p:sp>
      <p:sp>
        <p:nvSpPr>
          <p:cNvPr id="2" name="TextBox 1">
            <a:extLst>
              <a:ext uri="{FF2B5EF4-FFF2-40B4-BE49-F238E27FC236}">
                <a16:creationId xmlns:a16="http://schemas.microsoft.com/office/drawing/2014/main" id="{E5A6985E-79B7-E2D9-9490-162C6F8AC7DF}"/>
              </a:ext>
            </a:extLst>
          </p:cNvPr>
          <p:cNvSpPr txBox="1"/>
          <p:nvPr/>
        </p:nvSpPr>
        <p:spPr bwMode="gray">
          <a:xfrm>
            <a:off x="4828094" y="3742441"/>
            <a:ext cx="2535811" cy="507831"/>
          </a:xfrm>
          <a:prstGeom prst="rect">
            <a:avLst/>
          </a:prstGeom>
          <a:noFill/>
        </p:spPr>
        <p:txBody>
          <a:bodyPr vert="horz" wrap="square" lIns="0" tIns="0" rIns="0" bIns="0" rtlCol="0">
            <a:spAutoFit/>
          </a:bodyPr>
          <a:lstStyle/>
          <a:p>
            <a:pPr algn="l">
              <a:spcBef>
                <a:spcPts val="600"/>
              </a:spcBef>
            </a:pPr>
            <a:r>
              <a:rPr lang="en-US" sz="1400" dirty="0"/>
              <a:t>another Arrow in your Quiver</a:t>
            </a:r>
          </a:p>
          <a:p>
            <a:pPr algn="l">
              <a:spcBef>
                <a:spcPts val="600"/>
              </a:spcBef>
            </a:pPr>
            <a:endParaRPr lang="en-US" sz="1400" dirty="0"/>
          </a:p>
        </p:txBody>
      </p:sp>
    </p:spTree>
    <p:extLst>
      <p:ext uri="{BB962C8B-B14F-4D97-AF65-F5344CB8AC3E}">
        <p14:creationId xmlns:p14="http://schemas.microsoft.com/office/powerpoint/2010/main" val="2072640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11350979" cy="4948565"/>
          </a:xfrm>
        </p:spPr>
        <p:txBody>
          <a:bodyPr>
            <a:normAutofit/>
          </a:bodyPr>
          <a:lstStyle/>
          <a:p>
            <a:pPr marL="285750" indent="-285750">
              <a:lnSpc>
                <a:spcPct val="150000"/>
              </a:lnSpc>
              <a:buSzPct val="100000"/>
              <a:buFont typeface="Arial" panose="020B0604020202020204" pitchFamily="34" charset="0"/>
              <a:buChar char="•"/>
            </a:pPr>
            <a:r>
              <a:rPr lang="en-US" sz="1800" dirty="0"/>
              <a:t>Client can directly call a method on a server, making it easier to create distributed applications and services in polyglot environment</a:t>
            </a:r>
          </a:p>
          <a:p>
            <a:pPr marL="285750" indent="-285750">
              <a:lnSpc>
                <a:spcPct val="150000"/>
              </a:lnSpc>
              <a:buSzPct val="100000"/>
              <a:buFont typeface="Arial" panose="020B0604020202020204" pitchFamily="34" charset="0"/>
              <a:buChar char="•"/>
            </a:pPr>
            <a:r>
              <a:rPr lang="en-US" sz="1800" dirty="0" err="1"/>
              <a:t>gRPC</a:t>
            </a:r>
            <a:r>
              <a:rPr lang="en-US" sz="1800" dirty="0"/>
              <a:t> can use protocol buffers as both its Interface Definition Language (IDL) and as its underlying message interchange format</a:t>
            </a:r>
          </a:p>
          <a:p>
            <a:pPr marL="285750" indent="-285750">
              <a:lnSpc>
                <a:spcPct val="150000"/>
              </a:lnSpc>
              <a:buSzPct val="100000"/>
              <a:buFont typeface="Arial" panose="020B0604020202020204" pitchFamily="34" charset="0"/>
              <a:buChar char="•"/>
            </a:pPr>
            <a:r>
              <a:rPr lang="en-US" sz="1800" dirty="0"/>
              <a:t>Written on top of HTTP/2 and thus reduced n/w latency</a:t>
            </a:r>
          </a:p>
          <a:p>
            <a:pPr marL="285750" indent="-285750">
              <a:lnSpc>
                <a:spcPct val="150000"/>
              </a:lnSpc>
              <a:buSzPct val="100000"/>
              <a:buFont typeface="Arial" panose="020B0604020202020204" pitchFamily="34" charset="0"/>
              <a:buChar char="•"/>
            </a:pPr>
            <a:r>
              <a:rPr lang="en-US" sz="1800" dirty="0"/>
              <a:t>Google Kubernetes Engine (GKE) provides built-in proxy and load balancing support</a:t>
            </a:r>
          </a:p>
          <a:p>
            <a:pPr marL="285750" indent="-285750">
              <a:lnSpc>
                <a:spcPct val="150000"/>
              </a:lnSpc>
              <a:buSzPct val="100000"/>
              <a:buFont typeface="Arial" panose="020B0604020202020204" pitchFamily="34" charset="0"/>
              <a:buChar char="•"/>
            </a:pPr>
            <a:r>
              <a:rPr lang="en-US" sz="1800" dirty="0"/>
              <a:t>Advantages: performance, streaming, stub code generation, interoperability</a:t>
            </a:r>
          </a:p>
          <a:p>
            <a:pPr marL="285750" indent="-285750">
              <a:lnSpc>
                <a:spcPct val="150000"/>
              </a:lnSpc>
              <a:buSzPct val="100000"/>
              <a:buFont typeface="Arial" panose="020B0604020202020204" pitchFamily="34" charset="0"/>
              <a:buChar char="•"/>
            </a:pPr>
            <a:r>
              <a:rPr lang="en-US" sz="1800" dirty="0"/>
              <a:t>The use of HTTP/2 over the TLS end-to-end encryption connection in </a:t>
            </a:r>
            <a:r>
              <a:rPr lang="en-US" sz="1800" dirty="0" err="1"/>
              <a:t>gRPC</a:t>
            </a:r>
            <a:r>
              <a:rPr lang="en-US" sz="1800" dirty="0"/>
              <a:t> ensures API security.</a:t>
            </a: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err="1"/>
              <a:t>gRPC</a:t>
            </a:r>
            <a:endParaRPr lang="en-US" dirty="0"/>
          </a:p>
        </p:txBody>
      </p:sp>
    </p:spTree>
    <p:extLst>
      <p:ext uri="{BB962C8B-B14F-4D97-AF65-F5344CB8AC3E}">
        <p14:creationId xmlns:p14="http://schemas.microsoft.com/office/powerpoint/2010/main" val="2109488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5909735" cy="4330602"/>
          </a:xfrm>
        </p:spPr>
        <p:txBody>
          <a:bodyPr>
            <a:noAutofit/>
          </a:bodyPr>
          <a:lstStyle/>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Serializing structured data which is language and platform neutral</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Generate data access classes in your preferred language(s)</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Can generate below combinations of request/response between services:</a:t>
            </a:r>
            <a:endParaRPr lang="en-IN" sz="1800" dirty="0">
              <a:effectLst/>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Unary to Unary communication</a:t>
            </a:r>
            <a:endParaRPr lang="en-IN" sz="1800" dirty="0">
              <a:effectLst/>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Unary to Stream communication</a:t>
            </a:r>
            <a:endParaRPr lang="en-IN" sz="1800" dirty="0">
              <a:effectLst/>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Stream to Unary communication</a:t>
            </a:r>
            <a:endParaRPr lang="en-IN" sz="1800" dirty="0">
              <a:effectLst/>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Stream to Stream communication</a:t>
            </a:r>
            <a:endParaRPr lang="en-IN" sz="1800" dirty="0">
              <a:effectLst/>
              <a:ea typeface="Calibri" panose="020F0502020204030204" pitchFamily="34" charset="0"/>
              <a:cs typeface="Times New Roman" panose="02020603050405020304" pitchFamily="18" charset="0"/>
            </a:endParaRP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err="1"/>
              <a:t>gRPC</a:t>
            </a:r>
            <a:r>
              <a:rPr lang="en-US" dirty="0"/>
              <a:t> - Protocol Buffers</a:t>
            </a:r>
          </a:p>
        </p:txBody>
      </p:sp>
      <p:pic>
        <p:nvPicPr>
          <p:cNvPr id="2" name="Picture 1">
            <a:extLst>
              <a:ext uri="{FF2B5EF4-FFF2-40B4-BE49-F238E27FC236}">
                <a16:creationId xmlns:a16="http://schemas.microsoft.com/office/drawing/2014/main" id="{054AC3ED-2609-D4B0-FF32-C1D925679234}"/>
              </a:ext>
            </a:extLst>
          </p:cNvPr>
          <p:cNvPicPr>
            <a:picLocks noChangeAspect="1"/>
          </p:cNvPicPr>
          <p:nvPr/>
        </p:nvPicPr>
        <p:blipFill>
          <a:blip r:embed="rId2"/>
          <a:stretch>
            <a:fillRect/>
          </a:stretch>
        </p:blipFill>
        <p:spPr>
          <a:xfrm>
            <a:off x="6366933" y="1263699"/>
            <a:ext cx="5167489" cy="4621331"/>
          </a:xfrm>
          <a:prstGeom prst="rect">
            <a:avLst/>
          </a:prstGeom>
        </p:spPr>
      </p:pic>
    </p:spTree>
    <p:extLst>
      <p:ext uri="{BB962C8B-B14F-4D97-AF65-F5344CB8AC3E}">
        <p14:creationId xmlns:p14="http://schemas.microsoft.com/office/powerpoint/2010/main" val="182108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err="1"/>
              <a:t>gRPC</a:t>
            </a:r>
            <a:r>
              <a:rPr lang="en-US" dirty="0"/>
              <a:t> - Protocol Buffers</a:t>
            </a:r>
          </a:p>
        </p:txBody>
      </p:sp>
      <p:pic>
        <p:nvPicPr>
          <p:cNvPr id="3" name="Picture 2">
            <a:extLst>
              <a:ext uri="{FF2B5EF4-FFF2-40B4-BE49-F238E27FC236}">
                <a16:creationId xmlns:a16="http://schemas.microsoft.com/office/drawing/2014/main" id="{2804297C-F0C8-0572-412C-EE6422E00E6E}"/>
              </a:ext>
            </a:extLst>
          </p:cNvPr>
          <p:cNvPicPr>
            <a:picLocks noChangeAspect="1"/>
          </p:cNvPicPr>
          <p:nvPr/>
        </p:nvPicPr>
        <p:blipFill>
          <a:blip r:embed="rId2"/>
          <a:stretch>
            <a:fillRect/>
          </a:stretch>
        </p:blipFill>
        <p:spPr>
          <a:xfrm>
            <a:off x="457199" y="860338"/>
            <a:ext cx="10964334" cy="4918158"/>
          </a:xfrm>
          <a:prstGeom prst="rect">
            <a:avLst/>
          </a:prstGeom>
        </p:spPr>
      </p:pic>
    </p:spTree>
    <p:extLst>
      <p:ext uri="{BB962C8B-B14F-4D97-AF65-F5344CB8AC3E}">
        <p14:creationId xmlns:p14="http://schemas.microsoft.com/office/powerpoint/2010/main" val="68426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ACE38-8C39-994D-721D-E980BD1D321A}"/>
              </a:ext>
            </a:extLst>
          </p:cNvPr>
          <p:cNvSpPr>
            <a:spLocks noGrp="1"/>
          </p:cNvSpPr>
          <p:nvPr>
            <p:ph type="title"/>
          </p:nvPr>
        </p:nvSpPr>
        <p:spPr>
          <a:xfrm>
            <a:off x="1752600" y="2667253"/>
            <a:ext cx="8686800" cy="761747"/>
          </a:xfrm>
        </p:spPr>
        <p:txBody>
          <a:bodyPr>
            <a:normAutofit fontScale="90000"/>
          </a:bodyPr>
          <a:lstStyle/>
          <a:p>
            <a:r>
              <a:rPr lang="en-US" dirty="0" err="1"/>
              <a:t>gRPC</a:t>
            </a:r>
            <a:r>
              <a:rPr lang="en-US" dirty="0"/>
              <a:t> Web and Proxy</a:t>
            </a:r>
          </a:p>
        </p:txBody>
      </p:sp>
    </p:spTree>
    <p:extLst>
      <p:ext uri="{BB962C8B-B14F-4D97-AF65-F5344CB8AC3E}">
        <p14:creationId xmlns:p14="http://schemas.microsoft.com/office/powerpoint/2010/main" val="155714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11350979" cy="4694041"/>
          </a:xfrm>
        </p:spPr>
        <p:txBody>
          <a:bodyPr>
            <a:normAutofit/>
          </a:bodyPr>
          <a:lstStyle/>
          <a:p>
            <a:pPr marL="285750" indent="-285750">
              <a:lnSpc>
                <a:spcPct val="150000"/>
              </a:lnSpc>
              <a:buFont typeface="Arial" panose="020B0604020202020204" pitchFamily="34" charset="0"/>
              <a:buChar char="•"/>
            </a:pPr>
            <a:r>
              <a:rPr lang="en-US" sz="1800" dirty="0" err="1">
                <a:effectLst/>
                <a:ea typeface="Calibri" panose="020F0502020204030204" pitchFamily="34" charset="0"/>
                <a:cs typeface="Times New Roman" panose="02020603050405020304" pitchFamily="18" charset="0"/>
              </a:rPr>
              <a:t>gRPC</a:t>
            </a:r>
            <a:r>
              <a:rPr lang="en-US" sz="1800" dirty="0">
                <a:effectLst/>
                <a:ea typeface="Calibri" panose="020F0502020204030204" pitchFamily="34" charset="0"/>
                <a:cs typeface="Times New Roman" panose="02020603050405020304" pitchFamily="18" charset="0"/>
              </a:rPr>
              <a:t>-web is a JS client library enabling application to communicate with </a:t>
            </a:r>
            <a:r>
              <a:rPr lang="en-US" sz="1800" dirty="0" err="1">
                <a:effectLst/>
                <a:ea typeface="Calibri" panose="020F0502020204030204" pitchFamily="34" charset="0"/>
                <a:cs typeface="Times New Roman" panose="02020603050405020304" pitchFamily="18" charset="0"/>
              </a:rPr>
              <a:t>gRPC</a:t>
            </a:r>
            <a:r>
              <a:rPr lang="en-US" sz="1800" dirty="0">
                <a:effectLst/>
                <a:ea typeface="Calibri" panose="020F0502020204030204" pitchFamily="34" charset="0"/>
                <a:cs typeface="Times New Roman" panose="02020603050405020304" pitchFamily="18" charset="0"/>
              </a:rPr>
              <a:t> backend server</a:t>
            </a:r>
          </a:p>
          <a:p>
            <a:pPr marL="28575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Data serialization and deserialization logic, wrangling HTTP status codes, managing content type negotiation</a:t>
            </a:r>
          </a:p>
          <a:p>
            <a:pPr marL="28575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Connect to </a:t>
            </a:r>
            <a:r>
              <a:rPr lang="en-US" sz="1800" dirty="0" err="1">
                <a:effectLst/>
                <a:ea typeface="Calibri" panose="020F0502020204030204" pitchFamily="34" charset="0"/>
                <a:cs typeface="Times New Roman" panose="02020603050405020304" pitchFamily="18" charset="0"/>
              </a:rPr>
              <a:t>gRPC</a:t>
            </a:r>
            <a:r>
              <a:rPr lang="en-US" sz="1800" dirty="0">
                <a:effectLst/>
                <a:ea typeface="Calibri" panose="020F0502020204030204" pitchFamily="34" charset="0"/>
                <a:cs typeface="Times New Roman" panose="02020603050405020304" pitchFamily="18" charset="0"/>
              </a:rPr>
              <a:t> services via a special proxy which can understands HTTP/1.1 to HTTP/2 requests.</a:t>
            </a:r>
          </a:p>
          <a:p>
            <a:pPr marL="28575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Envoy</a:t>
            </a:r>
            <a:r>
              <a:rPr lang="en-US" sz="1800" dirty="0">
                <a:ea typeface="Calibri" panose="020F0502020204030204" pitchFamily="34" charset="0"/>
                <a:cs typeface="Times New Roman" panose="02020603050405020304" pitchFamily="18" charset="0"/>
              </a:rPr>
              <a:t> proxy is a popular choice with </a:t>
            </a:r>
            <a:r>
              <a:rPr lang="en-US" sz="1800" dirty="0" err="1">
                <a:ea typeface="Calibri" panose="020F0502020204030204" pitchFamily="34" charset="0"/>
                <a:cs typeface="Times New Roman" panose="02020603050405020304" pitchFamily="18" charset="0"/>
              </a:rPr>
              <a:t>grpc</a:t>
            </a:r>
            <a:r>
              <a:rPr lang="en-US" sz="1800" dirty="0">
                <a:ea typeface="Calibri" panose="020F0502020204030204" pitchFamily="34" charset="0"/>
                <a:cs typeface="Times New Roman" panose="02020603050405020304" pitchFamily="18" charset="0"/>
              </a:rPr>
              <a:t>-web</a:t>
            </a:r>
            <a:endParaRPr lang="en-US" sz="1800" dirty="0">
              <a:effectLst/>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UI supports 2 RPC modes:</a:t>
            </a:r>
          </a:p>
          <a:p>
            <a:pPr marL="5143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Unary RPCs</a:t>
            </a:r>
          </a:p>
          <a:p>
            <a:pPr marL="5143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Server-side Streaming RPCs</a:t>
            </a:r>
          </a:p>
          <a:p>
            <a:pPr marL="514350" lvl="1" indent="-285750">
              <a:lnSpc>
                <a:spcPct val="150000"/>
              </a:lnSpc>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Client-side and Bi-directional streaming support is under development</a:t>
            </a: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err="1"/>
              <a:t>gRPC</a:t>
            </a:r>
            <a:r>
              <a:rPr lang="en-US" dirty="0"/>
              <a:t> Web and Proxy</a:t>
            </a:r>
          </a:p>
        </p:txBody>
      </p:sp>
    </p:spTree>
    <p:extLst>
      <p:ext uri="{BB962C8B-B14F-4D97-AF65-F5344CB8AC3E}">
        <p14:creationId xmlns:p14="http://schemas.microsoft.com/office/powerpoint/2010/main" val="164091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9" y="1263699"/>
            <a:ext cx="9144000" cy="3930085"/>
          </a:xfrm>
        </p:spPr>
        <p:txBody>
          <a:bodyPr>
            <a:normAutofit/>
          </a:bodyPr>
          <a:lstStyle/>
          <a:p>
            <a:pPr marL="285750" indent="-285750">
              <a:buSzPct val="100000"/>
              <a:buFont typeface="Apple Symbols" panose="02000000000000000000" pitchFamily="2" charset="-79"/>
              <a:buChar char="⦿"/>
            </a:pPr>
            <a:r>
              <a:rPr lang="en-US" sz="1800" dirty="0"/>
              <a:t>HTTP/2</a:t>
            </a:r>
          </a:p>
          <a:p>
            <a:pPr marL="285750" indent="-285750">
              <a:buSzPct val="100000"/>
              <a:buFont typeface="Apple Symbols" panose="02000000000000000000" pitchFamily="2" charset="-79"/>
              <a:buChar char="⦿"/>
            </a:pPr>
            <a:r>
              <a:rPr lang="en-US" sz="1800" dirty="0" err="1"/>
              <a:t>gRPC</a:t>
            </a:r>
            <a:endParaRPr lang="en-US" sz="1800" dirty="0"/>
          </a:p>
          <a:p>
            <a:pPr marL="285750" indent="-285750">
              <a:buSzPct val="100000"/>
              <a:buFont typeface="Apple Symbols" panose="02000000000000000000" pitchFamily="2" charset="-79"/>
              <a:buChar char="⦿"/>
            </a:pPr>
            <a:r>
              <a:rPr lang="en-US" sz="1800" dirty="0" err="1"/>
              <a:t>gRPC</a:t>
            </a:r>
            <a:r>
              <a:rPr lang="en-US" sz="1800" dirty="0"/>
              <a:t> web and Proxy</a:t>
            </a:r>
          </a:p>
          <a:p>
            <a:pPr marL="285750" indent="-285750">
              <a:buSzPct val="100000"/>
              <a:buFont typeface="Apple Symbols" panose="02000000000000000000" pitchFamily="2" charset="-79"/>
              <a:buChar char="⦿"/>
            </a:pPr>
            <a:r>
              <a:rPr lang="en-US" sz="1800" dirty="0"/>
              <a:t>Demo 1</a:t>
            </a:r>
          </a:p>
          <a:p>
            <a:pPr marL="514350" lvl="1" indent="-285750">
              <a:buSzPct val="100000"/>
              <a:buFont typeface="System Font Regular"/>
              <a:buChar char="✓"/>
            </a:pPr>
            <a:r>
              <a:rPr lang="en-US" sz="1800" dirty="0"/>
              <a:t>End to End Architecture</a:t>
            </a:r>
          </a:p>
          <a:p>
            <a:pPr marL="514350" lvl="1" indent="-285750">
              <a:buSzPct val="100000"/>
              <a:buFont typeface="System Font Regular"/>
              <a:buChar char="✓"/>
            </a:pPr>
            <a:r>
              <a:rPr lang="en-US" sz="1800" dirty="0"/>
              <a:t>End to End Unary Communication</a:t>
            </a:r>
          </a:p>
          <a:p>
            <a:pPr marL="514350" lvl="1" indent="-285750">
              <a:buSzPct val="100000"/>
              <a:buFont typeface="System Font Regular"/>
              <a:buChar char="✓"/>
            </a:pPr>
            <a:r>
              <a:rPr lang="en-US" sz="1800" dirty="0"/>
              <a:t>Code walkthrough</a:t>
            </a:r>
          </a:p>
          <a:p>
            <a:pPr marL="285750" indent="-285750">
              <a:buSzPct val="100000"/>
              <a:buFont typeface="Apple Symbols" panose="02000000000000000000" pitchFamily="2" charset="-79"/>
              <a:buChar char="⦿"/>
            </a:pPr>
            <a:r>
              <a:rPr lang="en-US" sz="1800" dirty="0"/>
              <a:t>Demo 2 </a:t>
            </a:r>
          </a:p>
          <a:p>
            <a:pPr marL="514350" lvl="1" indent="-285750">
              <a:buSzPct val="100000"/>
              <a:buFont typeface="System Font Regular"/>
              <a:buChar char="✓"/>
            </a:pPr>
            <a:r>
              <a:rPr lang="en-US" sz="1800" dirty="0"/>
              <a:t>Inter server all types of communication</a:t>
            </a:r>
          </a:p>
          <a:p>
            <a:pPr marL="514350" lvl="1" indent="-285750">
              <a:buSzPct val="100000"/>
              <a:buFont typeface="System Font Regular"/>
              <a:buChar char="✓"/>
            </a:pPr>
            <a:r>
              <a:rPr lang="en-US" sz="1800" dirty="0"/>
              <a:t>Code walkthrough</a:t>
            </a: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Content</a:t>
            </a:r>
          </a:p>
        </p:txBody>
      </p:sp>
    </p:spTree>
    <p:extLst>
      <p:ext uri="{BB962C8B-B14F-4D97-AF65-F5344CB8AC3E}">
        <p14:creationId xmlns:p14="http://schemas.microsoft.com/office/powerpoint/2010/main" val="2494213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11350979" cy="4835443"/>
          </a:xfrm>
        </p:spPr>
        <p:txBody>
          <a:bodyPr>
            <a:normAutofit/>
          </a:bodyPr>
          <a:lstStyle/>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Limited browser support</a:t>
            </a: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Lack of consistent error handling (</a:t>
            </a:r>
            <a:r>
              <a:rPr lang="en-US" sz="1800" dirty="0">
                <a:effectLst/>
                <a:ea typeface="Calibri" panose="020F0502020204030204" pitchFamily="34" charset="0"/>
                <a:cs typeface="Times New Roman" panose="02020603050405020304" pitchFamily="18" charset="0"/>
                <a:hlinkClick r:id="rId2"/>
              </a:rPr>
              <a:t>http://avi.im/grpc-errors/</a:t>
            </a:r>
            <a:r>
              <a:rPr lang="en-US" sz="1800" dirty="0">
                <a:effectLst/>
                <a:ea typeface="Calibri" panose="020F0502020204030204" pitchFamily="34"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Lack of developer tooling</a:t>
            </a: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Lack of infrastructure and monitoring support outside of GKE</a:t>
            </a: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Lack of caching: </a:t>
            </a:r>
            <a:r>
              <a:rPr lang="en-US" sz="1800" dirty="0">
                <a:effectLst/>
                <a:ea typeface="Calibri" panose="020F0502020204030204" pitchFamily="34" charset="0"/>
                <a:cs typeface="Times New Roman" panose="02020603050405020304" pitchFamily="18" charset="0"/>
                <a:hlinkClick r:id="rId3"/>
              </a:rPr>
              <a:t>gRPC team discussed this issue</a:t>
            </a:r>
            <a:r>
              <a:rPr lang="en-US" sz="1800" dirty="0">
                <a:effectLst/>
                <a:ea typeface="Calibri" panose="020F0502020204030204" pitchFamily="34" charset="0"/>
                <a:cs typeface="Times New Roman" panose="02020603050405020304" pitchFamily="18" charset="0"/>
              </a:rPr>
              <a:t> and working on providing caching support per language. </a:t>
            </a: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Lack of support for additional content types</a:t>
            </a: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err="1"/>
              <a:t>gRPC</a:t>
            </a:r>
            <a:r>
              <a:rPr lang="en-US" dirty="0"/>
              <a:t> - Disadvantages of </a:t>
            </a:r>
            <a:r>
              <a:rPr lang="en-US" dirty="0" err="1"/>
              <a:t>gRPC</a:t>
            </a:r>
            <a:endParaRPr lang="en-US" dirty="0"/>
          </a:p>
        </p:txBody>
      </p:sp>
    </p:spTree>
    <p:extLst>
      <p:ext uri="{BB962C8B-B14F-4D97-AF65-F5344CB8AC3E}">
        <p14:creationId xmlns:p14="http://schemas.microsoft.com/office/powerpoint/2010/main" val="125963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11350979" cy="4665761"/>
          </a:xfrm>
        </p:spPr>
        <p:txBody>
          <a:bodyPr>
            <a:normAutofit/>
          </a:bodyPr>
          <a:lstStyle/>
          <a:p>
            <a:pPr>
              <a:lnSpc>
                <a:spcPct val="150000"/>
              </a:lnSpc>
            </a:pPr>
            <a:r>
              <a:rPr lang="en-US" sz="1800" dirty="0">
                <a:effectLst/>
                <a:ea typeface="Calibri" panose="020F0502020204030204" pitchFamily="34" charset="0"/>
                <a:cs typeface="Times New Roman" panose="02020603050405020304" pitchFamily="18" charset="0"/>
              </a:rPr>
              <a:t>REST has been around for 20 years and </a:t>
            </a:r>
            <a:r>
              <a:rPr lang="en-US" sz="1800" dirty="0" err="1">
                <a:effectLst/>
                <a:ea typeface="Calibri" panose="020F0502020204030204" pitchFamily="34" charset="0"/>
                <a:cs typeface="Times New Roman" panose="02020603050405020304" pitchFamily="18" charset="0"/>
              </a:rPr>
              <a:t>gRPC</a:t>
            </a:r>
            <a:r>
              <a:rPr lang="en-US" sz="1800" dirty="0">
                <a:effectLst/>
                <a:ea typeface="Calibri" panose="020F0502020204030204" pitchFamily="34" charset="0"/>
                <a:cs typeface="Times New Roman" panose="02020603050405020304" pitchFamily="18" charset="0"/>
              </a:rPr>
              <a:t> is not a replacement for REST. </a:t>
            </a:r>
            <a:r>
              <a:rPr lang="en-US" sz="1800" dirty="0" err="1">
                <a:effectLst/>
                <a:ea typeface="Calibri" panose="020F0502020204030204" pitchFamily="34" charset="0"/>
                <a:cs typeface="Times New Roman" panose="02020603050405020304" pitchFamily="18" charset="0"/>
              </a:rPr>
              <a:t>gRPC</a:t>
            </a:r>
            <a:r>
              <a:rPr lang="en-US" sz="1800" dirty="0">
                <a:effectLst/>
                <a:ea typeface="Calibri" panose="020F0502020204030204" pitchFamily="34" charset="0"/>
                <a:cs typeface="Times New Roman" panose="02020603050405020304" pitchFamily="18" charset="0"/>
              </a:rPr>
              <a:t> APIs can offer huge performance improvements and reduced response time as compared to REST APIs, but which approach to choose boils down to what fits your particular use case.</a:t>
            </a:r>
            <a:endParaRPr lang="en-IN" sz="1800" dirty="0">
              <a:effectLst/>
              <a:ea typeface="Calibri" panose="020F0502020204030204" pitchFamily="34" charset="0"/>
              <a:cs typeface="Times New Roman" panose="02020603050405020304" pitchFamily="18" charset="0"/>
            </a:endParaRPr>
          </a:p>
          <a:p>
            <a:pPr>
              <a:lnSpc>
                <a:spcPct val="150000"/>
              </a:lnSpc>
            </a:pPr>
            <a:endParaRPr lang="en-IN" sz="1800" dirty="0">
              <a:effectLst/>
              <a:ea typeface="Calibri" panose="020F0502020204030204" pitchFamily="34" charset="0"/>
              <a:cs typeface="Times New Roman" panose="02020603050405020304" pitchFamily="18" charset="0"/>
            </a:endParaRPr>
          </a:p>
          <a:p>
            <a:pPr>
              <a:lnSpc>
                <a:spcPct val="150000"/>
              </a:lnSpc>
            </a:pPr>
            <a:r>
              <a:rPr lang="en-US" sz="1800" dirty="0" err="1">
                <a:effectLst/>
                <a:ea typeface="Calibri" panose="020F0502020204030204" pitchFamily="34" charset="0"/>
                <a:cs typeface="Times New Roman" panose="02020603050405020304" pitchFamily="18" charset="0"/>
              </a:rPr>
              <a:t>gRPC</a:t>
            </a:r>
            <a:r>
              <a:rPr lang="en-US" sz="1800" dirty="0">
                <a:effectLst/>
                <a:ea typeface="Calibri" panose="020F0502020204030204" pitchFamily="34" charset="0"/>
                <a:cs typeface="Times New Roman" panose="02020603050405020304" pitchFamily="18" charset="0"/>
              </a:rPr>
              <a:t> is another alternative that could be useful in certain circumstances: large-scale microservices connections, real-time communication, low-power, low-bandwidth systems, and multi-language environments.</a:t>
            </a:r>
            <a:endParaRPr lang="en-IN" sz="1800" dirty="0">
              <a:effectLst/>
              <a:ea typeface="Calibri" panose="020F0502020204030204" pitchFamily="34" charset="0"/>
              <a:cs typeface="Times New Roman" panose="02020603050405020304" pitchFamily="18" charset="0"/>
            </a:endParaRPr>
          </a:p>
          <a:p>
            <a:pPr>
              <a:lnSpc>
                <a:spcPct val="150000"/>
              </a:lnSpc>
            </a:pPr>
            <a:endParaRPr lang="en-IN" sz="1800" dirty="0">
              <a:effectLst/>
              <a:ea typeface="Calibri" panose="020F0502020204030204" pitchFamily="34" charset="0"/>
              <a:cs typeface="Times New Roman" panose="02020603050405020304" pitchFamily="18" charset="0"/>
            </a:endParaRPr>
          </a:p>
          <a:p>
            <a:pPr>
              <a:lnSpc>
                <a:spcPct val="150000"/>
              </a:lnSpc>
            </a:pPr>
            <a:r>
              <a:rPr lang="en-US" sz="1800" dirty="0">
                <a:effectLst/>
                <a:ea typeface="Calibri" panose="020F0502020204030204" pitchFamily="34" charset="0"/>
                <a:cs typeface="Times New Roman" panose="02020603050405020304" pitchFamily="18" charset="0"/>
              </a:rPr>
              <a:t>Many major companies such as Google, Netflix, Lyft, Square, IBM, Cisco, &amp; Dropbox have adopted </a:t>
            </a:r>
            <a:r>
              <a:rPr lang="en-US" sz="1800" dirty="0" err="1">
                <a:effectLst/>
                <a:ea typeface="Calibri" panose="020F0502020204030204" pitchFamily="34" charset="0"/>
                <a:cs typeface="Times New Roman" panose="02020603050405020304" pitchFamily="18" charset="0"/>
              </a:rPr>
              <a:t>gRPC</a:t>
            </a:r>
            <a:r>
              <a:rPr lang="en-US" sz="1800" dirty="0">
                <a:effectLst/>
                <a:ea typeface="Calibri" panose="020F0502020204030204" pitchFamily="34" charset="0"/>
                <a:cs typeface="Times New Roman" panose="02020603050405020304" pitchFamily="18" charset="0"/>
              </a:rPr>
              <a:t> as a means for microservices communication</a:t>
            </a:r>
            <a:endParaRPr lang="en-IN" sz="1800" dirty="0">
              <a:effectLst/>
              <a:ea typeface="Calibri" panose="020F0502020204030204" pitchFamily="34" charset="0"/>
              <a:cs typeface="Times New Roman" panose="02020603050405020304" pitchFamily="18" charset="0"/>
            </a:endParaRP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err="1"/>
              <a:t>gRPC</a:t>
            </a:r>
            <a:r>
              <a:rPr lang="en-US" dirty="0"/>
              <a:t> - Final say</a:t>
            </a:r>
          </a:p>
        </p:txBody>
      </p:sp>
    </p:spTree>
    <p:extLst>
      <p:ext uri="{BB962C8B-B14F-4D97-AF65-F5344CB8AC3E}">
        <p14:creationId xmlns:p14="http://schemas.microsoft.com/office/powerpoint/2010/main" val="2587394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5693A8D3-242F-8D75-2211-DE0AB5D81B35}"/>
              </a:ext>
            </a:extLst>
          </p:cNvPr>
          <p:cNvSpPr>
            <a:spLocks noGrp="1"/>
          </p:cNvSpPr>
          <p:nvPr>
            <p:ph type="body" idx="1"/>
          </p:nvPr>
        </p:nvSpPr>
        <p:spPr>
          <a:xfrm>
            <a:off x="1752600" y="3507422"/>
            <a:ext cx="8686800" cy="332399"/>
          </a:xfrm>
        </p:spPr>
        <p:txBody>
          <a:bodyPr/>
          <a:lstStyle/>
          <a:p>
            <a:r>
              <a:rPr lang="en-US" dirty="0"/>
              <a:t>End to End Unary Communication</a:t>
            </a:r>
          </a:p>
        </p:txBody>
      </p:sp>
      <p:sp>
        <p:nvSpPr>
          <p:cNvPr id="3" name="Title 2">
            <a:extLst>
              <a:ext uri="{FF2B5EF4-FFF2-40B4-BE49-F238E27FC236}">
                <a16:creationId xmlns:a16="http://schemas.microsoft.com/office/drawing/2014/main" id="{9F0ACE38-8C39-994D-721D-E980BD1D321A}"/>
              </a:ext>
            </a:extLst>
          </p:cNvPr>
          <p:cNvSpPr>
            <a:spLocks noGrp="1"/>
          </p:cNvSpPr>
          <p:nvPr>
            <p:ph type="title"/>
          </p:nvPr>
        </p:nvSpPr>
        <p:spPr>
          <a:xfrm>
            <a:off x="1752600" y="1660885"/>
            <a:ext cx="8686800" cy="1523494"/>
          </a:xfrm>
        </p:spPr>
        <p:txBody>
          <a:bodyPr wrap="square" anchor="b">
            <a:normAutofit/>
          </a:bodyPr>
          <a:lstStyle/>
          <a:p>
            <a:r>
              <a:rPr lang="en-US" dirty="0"/>
              <a:t>Demo 1</a:t>
            </a:r>
          </a:p>
        </p:txBody>
      </p:sp>
    </p:spTree>
    <p:extLst>
      <p:ext uri="{BB962C8B-B14F-4D97-AF65-F5344CB8AC3E}">
        <p14:creationId xmlns:p14="http://schemas.microsoft.com/office/powerpoint/2010/main" val="3776309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err="1"/>
              <a:t>gRPC</a:t>
            </a:r>
            <a:r>
              <a:rPr lang="en-US" dirty="0"/>
              <a:t> Demo 1 – BE Architecture</a:t>
            </a:r>
          </a:p>
        </p:txBody>
      </p:sp>
      <p:pic>
        <p:nvPicPr>
          <p:cNvPr id="4" name="Picture 3">
            <a:extLst>
              <a:ext uri="{FF2B5EF4-FFF2-40B4-BE49-F238E27FC236}">
                <a16:creationId xmlns:a16="http://schemas.microsoft.com/office/drawing/2014/main" id="{D2A09AF9-CA70-1874-3C73-398459A3F928}"/>
              </a:ext>
            </a:extLst>
          </p:cNvPr>
          <p:cNvPicPr>
            <a:picLocks noChangeAspect="1"/>
          </p:cNvPicPr>
          <p:nvPr/>
        </p:nvPicPr>
        <p:blipFill>
          <a:blip r:embed="rId3"/>
          <a:stretch>
            <a:fillRect/>
          </a:stretch>
        </p:blipFill>
        <p:spPr>
          <a:xfrm>
            <a:off x="1100665" y="870452"/>
            <a:ext cx="10538179" cy="5117096"/>
          </a:xfrm>
          <a:prstGeom prst="rect">
            <a:avLst/>
          </a:prstGeom>
        </p:spPr>
      </p:pic>
    </p:spTree>
    <p:extLst>
      <p:ext uri="{BB962C8B-B14F-4D97-AF65-F5344CB8AC3E}">
        <p14:creationId xmlns:p14="http://schemas.microsoft.com/office/powerpoint/2010/main" val="141313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err="1"/>
              <a:t>gRPC</a:t>
            </a:r>
            <a:r>
              <a:rPr lang="en-US" dirty="0"/>
              <a:t> Demo 1 – Architecture</a:t>
            </a:r>
          </a:p>
        </p:txBody>
      </p:sp>
      <p:pic>
        <p:nvPicPr>
          <p:cNvPr id="5" name="Picture 4">
            <a:extLst>
              <a:ext uri="{FF2B5EF4-FFF2-40B4-BE49-F238E27FC236}">
                <a16:creationId xmlns:a16="http://schemas.microsoft.com/office/drawing/2014/main" id="{D7EF4601-E472-19AF-F33F-0B3B2EF33D22}"/>
              </a:ext>
            </a:extLst>
          </p:cNvPr>
          <p:cNvPicPr>
            <a:picLocks noChangeAspect="1"/>
          </p:cNvPicPr>
          <p:nvPr/>
        </p:nvPicPr>
        <p:blipFill>
          <a:blip r:embed="rId3"/>
          <a:stretch>
            <a:fillRect/>
          </a:stretch>
        </p:blipFill>
        <p:spPr>
          <a:xfrm>
            <a:off x="457198" y="1050984"/>
            <a:ext cx="11355743" cy="5101460"/>
          </a:xfrm>
          <a:prstGeom prst="rect">
            <a:avLst/>
          </a:prstGeom>
        </p:spPr>
      </p:pic>
    </p:spTree>
    <p:extLst>
      <p:ext uri="{BB962C8B-B14F-4D97-AF65-F5344CB8AC3E}">
        <p14:creationId xmlns:p14="http://schemas.microsoft.com/office/powerpoint/2010/main" val="762853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5693A8D3-242F-8D75-2211-DE0AB5D81B35}"/>
              </a:ext>
            </a:extLst>
          </p:cNvPr>
          <p:cNvSpPr>
            <a:spLocks noGrp="1"/>
          </p:cNvSpPr>
          <p:nvPr>
            <p:ph type="body" idx="1"/>
          </p:nvPr>
        </p:nvSpPr>
        <p:spPr>
          <a:xfrm>
            <a:off x="1752600" y="3262800"/>
            <a:ext cx="8686800" cy="332399"/>
          </a:xfrm>
        </p:spPr>
        <p:txBody>
          <a:bodyPr/>
          <a:lstStyle/>
          <a:p>
            <a:r>
              <a:rPr lang="en-US" dirty="0"/>
              <a:t>Demo 1 - Code walkthrough</a:t>
            </a:r>
          </a:p>
        </p:txBody>
      </p:sp>
    </p:spTree>
    <p:extLst>
      <p:ext uri="{BB962C8B-B14F-4D97-AF65-F5344CB8AC3E}">
        <p14:creationId xmlns:p14="http://schemas.microsoft.com/office/powerpoint/2010/main" val="4096168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5693A8D3-242F-8D75-2211-DE0AB5D81B35}"/>
              </a:ext>
            </a:extLst>
          </p:cNvPr>
          <p:cNvSpPr>
            <a:spLocks noGrp="1"/>
          </p:cNvSpPr>
          <p:nvPr>
            <p:ph type="body" idx="1"/>
          </p:nvPr>
        </p:nvSpPr>
        <p:spPr>
          <a:xfrm>
            <a:off x="1752600" y="3507422"/>
            <a:ext cx="8686800" cy="332399"/>
          </a:xfrm>
        </p:spPr>
        <p:txBody>
          <a:bodyPr/>
          <a:lstStyle/>
          <a:p>
            <a:r>
              <a:rPr lang="en-US" dirty="0"/>
              <a:t>All types of Server to Server communication</a:t>
            </a:r>
          </a:p>
        </p:txBody>
      </p:sp>
      <p:sp>
        <p:nvSpPr>
          <p:cNvPr id="3" name="Title 2">
            <a:extLst>
              <a:ext uri="{FF2B5EF4-FFF2-40B4-BE49-F238E27FC236}">
                <a16:creationId xmlns:a16="http://schemas.microsoft.com/office/drawing/2014/main" id="{9F0ACE38-8C39-994D-721D-E980BD1D321A}"/>
              </a:ext>
            </a:extLst>
          </p:cNvPr>
          <p:cNvSpPr>
            <a:spLocks noGrp="1"/>
          </p:cNvSpPr>
          <p:nvPr>
            <p:ph type="title"/>
          </p:nvPr>
        </p:nvSpPr>
        <p:spPr>
          <a:xfrm>
            <a:off x="1752600" y="1660885"/>
            <a:ext cx="8686800" cy="1523494"/>
          </a:xfrm>
        </p:spPr>
        <p:txBody>
          <a:bodyPr wrap="square" anchor="b">
            <a:normAutofit/>
          </a:bodyPr>
          <a:lstStyle/>
          <a:p>
            <a:r>
              <a:rPr lang="en-US" dirty="0"/>
              <a:t>Demo 2</a:t>
            </a:r>
          </a:p>
        </p:txBody>
      </p:sp>
    </p:spTree>
    <p:extLst>
      <p:ext uri="{BB962C8B-B14F-4D97-AF65-F5344CB8AC3E}">
        <p14:creationId xmlns:p14="http://schemas.microsoft.com/office/powerpoint/2010/main" val="2023794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8" y="1263699"/>
            <a:ext cx="5638801" cy="4211412"/>
          </a:xfrm>
        </p:spPr>
        <p:txBody>
          <a:bodyPr>
            <a:normAutofit fontScale="55000" lnSpcReduction="20000"/>
          </a:bodyPr>
          <a:lstStyle/>
          <a:p>
            <a:pPr marL="285750" indent="-285750">
              <a:lnSpc>
                <a:spcPct val="150000"/>
              </a:lnSpc>
              <a:buFont typeface="Arial" panose="020B0604020202020204" pitchFamily="34" charset="0"/>
              <a:buChar char="•"/>
            </a:pPr>
            <a:r>
              <a:rPr lang="en-US" dirty="0">
                <a:cs typeface="Times New Roman" panose="02020603050405020304" pitchFamily="18" charset="0"/>
                <a:hlinkClick r:id="rId2"/>
              </a:rPr>
              <a:t>HTTP/2</a:t>
            </a:r>
            <a:endParaRPr lang="en-US" dirty="0">
              <a:cs typeface="Times New Roman" panose="02020603050405020304" pitchFamily="18" charset="0"/>
            </a:endParaRPr>
          </a:p>
          <a:p>
            <a:pPr marL="285750" indent="-285750">
              <a:lnSpc>
                <a:spcPct val="150000"/>
              </a:lnSpc>
              <a:buFont typeface="Arial" panose="020B0604020202020204" pitchFamily="34" charset="0"/>
              <a:buChar char="•"/>
            </a:pPr>
            <a:r>
              <a:rPr lang="en-US" dirty="0">
                <a:cs typeface="Times New Roman" panose="02020603050405020304" pitchFamily="18" charset="0"/>
                <a:hlinkClick r:id="rId3"/>
              </a:rPr>
              <a:t>gRPC.io</a:t>
            </a:r>
            <a:endParaRPr lang="en-US" dirty="0">
              <a:cs typeface="Times New Roman" panose="02020603050405020304" pitchFamily="18" charset="0"/>
            </a:endParaRPr>
          </a:p>
          <a:p>
            <a:pPr marL="285750" indent="-285750">
              <a:lnSpc>
                <a:spcPct val="150000"/>
              </a:lnSpc>
              <a:buFont typeface="Arial" panose="020B0604020202020204" pitchFamily="34" charset="0"/>
              <a:buChar char="•"/>
            </a:pPr>
            <a:r>
              <a:rPr lang="en-US" dirty="0">
                <a:cs typeface="Times New Roman" panose="02020603050405020304" pitchFamily="18" charset="0"/>
                <a:hlinkClick r:id="rId4"/>
              </a:rPr>
              <a:t>Protocol Buffer</a:t>
            </a:r>
            <a:endParaRPr lang="en-US" dirty="0">
              <a:cs typeface="Times New Roman" panose="02020603050405020304" pitchFamily="18" charset="0"/>
            </a:endParaRPr>
          </a:p>
          <a:p>
            <a:pPr marL="285750" indent="-285750">
              <a:lnSpc>
                <a:spcPct val="150000"/>
              </a:lnSpc>
              <a:buFont typeface="Arial" panose="020B0604020202020204" pitchFamily="34" charset="0"/>
              <a:buChar char="•"/>
            </a:pPr>
            <a:r>
              <a:rPr lang="en-US" dirty="0">
                <a:cs typeface="Times New Roman" panose="02020603050405020304" pitchFamily="18" charset="0"/>
                <a:hlinkClick r:id="rId5"/>
              </a:rPr>
              <a:t>gRPC on .NET</a:t>
            </a:r>
            <a:endParaRPr lang="en-US" dirty="0">
              <a:cs typeface="Times New Roman" panose="02020603050405020304" pitchFamily="18" charset="0"/>
              <a:hlinkClick r:id="rId6"/>
            </a:endParaRPr>
          </a:p>
          <a:p>
            <a:pPr marL="285750" indent="-285750">
              <a:lnSpc>
                <a:spcPct val="150000"/>
              </a:lnSpc>
              <a:buFont typeface="Arial" panose="020B0604020202020204" pitchFamily="34" charset="0"/>
              <a:buChar char="•"/>
            </a:pPr>
            <a:r>
              <a:rPr lang="en-US" dirty="0">
                <a:cs typeface="Times New Roman" panose="02020603050405020304" pitchFamily="18" charset="0"/>
                <a:hlinkClick r:id="rId6"/>
              </a:rPr>
              <a:t>gRPC NodeJS</a:t>
            </a:r>
            <a:endParaRPr lang="en-US" dirty="0">
              <a:cs typeface="Times New Roman" panose="02020603050405020304" pitchFamily="18" charset="0"/>
            </a:endParaRPr>
          </a:p>
          <a:p>
            <a:pPr marL="285750" indent="-285750">
              <a:lnSpc>
                <a:spcPct val="150000"/>
              </a:lnSpc>
              <a:buFont typeface="Arial" panose="020B0604020202020204" pitchFamily="34" charset="0"/>
              <a:buChar char="•"/>
            </a:pPr>
            <a:r>
              <a:rPr lang="en-US" dirty="0" err="1">
                <a:cs typeface="Times New Roman" panose="02020603050405020304" pitchFamily="18" charset="0"/>
                <a:hlinkClick r:id="rId7"/>
              </a:rPr>
              <a:t>gRPC</a:t>
            </a:r>
            <a:r>
              <a:rPr lang="en-US" dirty="0">
                <a:cs typeface="Times New Roman" panose="02020603050405020304" pitchFamily="18" charset="0"/>
                <a:hlinkClick r:id="rId7"/>
              </a:rPr>
              <a:t> </a:t>
            </a:r>
            <a:r>
              <a:rPr lang="en-US" dirty="0" err="1">
                <a:cs typeface="Times New Roman" panose="02020603050405020304" pitchFamily="18" charset="0"/>
                <a:hlinkClick r:id="rId7"/>
              </a:rPr>
              <a:t>ScalaPB</a:t>
            </a:r>
            <a:endParaRPr lang="en-US" dirty="0">
              <a:cs typeface="Times New Roman" panose="02020603050405020304" pitchFamily="18" charset="0"/>
            </a:endParaRPr>
          </a:p>
          <a:p>
            <a:pPr marL="285750" indent="-285750">
              <a:lnSpc>
                <a:spcPct val="150000"/>
              </a:lnSpc>
              <a:buFont typeface="Arial" panose="020B0604020202020204" pitchFamily="34" charset="0"/>
              <a:buChar char="•"/>
            </a:pPr>
            <a:r>
              <a:rPr lang="en-US" dirty="0" err="1">
                <a:cs typeface="Times New Roman" panose="02020603050405020304" pitchFamily="18" charset="0"/>
                <a:hlinkClick r:id="rId8"/>
              </a:rPr>
              <a:t>gRPC</a:t>
            </a:r>
            <a:r>
              <a:rPr lang="en-US" dirty="0">
                <a:cs typeface="Times New Roman" panose="02020603050405020304" pitchFamily="18" charset="0"/>
                <a:hlinkClick r:id="rId8"/>
              </a:rPr>
              <a:t> Web and Proxy quick start</a:t>
            </a:r>
            <a:endParaRPr lang="en-US" dirty="0">
              <a:cs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1F3763"/>
                </a:solidFill>
                <a:effectLst/>
                <a:ea typeface="Times New Roman" panose="02020603050405020304" pitchFamily="18" charset="0"/>
                <a:cs typeface="Times New Roman" panose="02020603050405020304" pitchFamily="18" charset="0"/>
                <a:hlinkClick r:id="rId9"/>
              </a:rPr>
              <a:t>Analyzing gRPC messages using Wireshark</a:t>
            </a:r>
            <a:endParaRPr lang="en-US" dirty="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1F3763"/>
                </a:solidFill>
                <a:effectLst/>
                <a:ea typeface="Times New Roman" panose="02020603050405020304" pitchFamily="18" charset="0"/>
                <a:cs typeface="Times New Roman" panose="02020603050405020304" pitchFamily="18" charset="0"/>
                <a:hlinkClick r:id="rId10"/>
              </a:rPr>
              <a:t>Load balancing in gRPC</a:t>
            </a:r>
            <a:endParaRPr lang="en-US" dirty="0">
              <a:solidFill>
                <a:srgbClr val="1F3763"/>
              </a:solidFill>
              <a:effectLs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1F3763"/>
              </a:solidFill>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Resources</a:t>
            </a:r>
          </a:p>
        </p:txBody>
      </p:sp>
      <p:sp>
        <p:nvSpPr>
          <p:cNvPr id="5" name="TextBox 4">
            <a:extLst>
              <a:ext uri="{FF2B5EF4-FFF2-40B4-BE49-F238E27FC236}">
                <a16:creationId xmlns:a16="http://schemas.microsoft.com/office/drawing/2014/main" id="{763F9B28-52BF-0AFE-DC06-23FBFC83A35D}"/>
              </a:ext>
            </a:extLst>
          </p:cNvPr>
          <p:cNvSpPr txBox="1"/>
          <p:nvPr/>
        </p:nvSpPr>
        <p:spPr bwMode="gray">
          <a:xfrm>
            <a:off x="7010399" y="1263699"/>
            <a:ext cx="6096000" cy="25339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1F3763"/>
                </a:solidFill>
                <a:ea typeface="Times New Roman" panose="02020603050405020304" pitchFamily="18" charset="0"/>
                <a:cs typeface="Times New Roman" panose="02020603050405020304" pitchFamily="18" charset="0"/>
                <a:hlinkClick r:id="rId11"/>
              </a:rPr>
              <a:t>Everything in gRPC</a:t>
            </a:r>
            <a:endParaRPr lang="en-US" dirty="0">
              <a:solidFill>
                <a:srgbClr val="1F3763"/>
              </a:solidFill>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1F3763"/>
                </a:solidFill>
                <a:ea typeface="Times New Roman" panose="02020603050405020304" pitchFamily="18" charset="0"/>
                <a:cs typeface="Times New Roman" panose="02020603050405020304" pitchFamily="18" charset="0"/>
              </a:rPr>
              <a:t>Blogs:</a:t>
            </a:r>
          </a:p>
          <a:p>
            <a:pPr marL="514350" lvl="1" indent="-285750">
              <a:lnSpc>
                <a:spcPct val="150000"/>
              </a:lnSpc>
              <a:buFont typeface="Courier New" panose="02070309020205020404" pitchFamily="49" charset="0"/>
              <a:buChar char="o"/>
            </a:pPr>
            <a:r>
              <a:rPr lang="en-US" dirty="0">
                <a:solidFill>
                  <a:srgbClr val="1F3763"/>
                </a:solidFill>
                <a:effectLst/>
                <a:ea typeface="Times New Roman" panose="02020603050405020304" pitchFamily="18" charset="0"/>
                <a:cs typeface="Times New Roman" panose="02020603050405020304" pitchFamily="18" charset="0"/>
                <a:hlinkClick r:id="rId12"/>
              </a:rPr>
              <a:t>Capital One</a:t>
            </a:r>
            <a:endParaRPr lang="en-US" dirty="0">
              <a:solidFill>
                <a:srgbClr val="1F3763"/>
              </a:solidFill>
              <a:effectLst/>
              <a:ea typeface="Times New Roman" panose="02020603050405020304" pitchFamily="18" charset="0"/>
              <a:cs typeface="Times New Roman" panose="02020603050405020304" pitchFamily="18" charset="0"/>
              <a:hlinkClick r:id="rId13"/>
            </a:endParaRPr>
          </a:p>
          <a:p>
            <a:pPr marL="514350" lvl="1" indent="-285750">
              <a:lnSpc>
                <a:spcPct val="150000"/>
              </a:lnSpc>
              <a:buFont typeface="Courier New" panose="02070309020205020404" pitchFamily="49" charset="0"/>
              <a:buChar char="o"/>
            </a:pPr>
            <a:r>
              <a:rPr lang="en-US" dirty="0">
                <a:solidFill>
                  <a:srgbClr val="1F3763"/>
                </a:solidFill>
                <a:effectLst/>
                <a:ea typeface="Times New Roman" panose="02020603050405020304" pitchFamily="18" charset="0"/>
                <a:cs typeface="Times New Roman" panose="02020603050405020304" pitchFamily="18" charset="0"/>
                <a:hlinkClick r:id="rId13"/>
              </a:rPr>
              <a:t>Wallarm</a:t>
            </a:r>
            <a:endParaRPr lang="en-US" dirty="0">
              <a:solidFill>
                <a:srgbClr val="1F3763"/>
              </a:solidFill>
              <a:effectLst/>
              <a:ea typeface="Times New Roman" panose="02020603050405020304" pitchFamily="18" charset="0"/>
              <a:cs typeface="Times New Roman" panose="02020603050405020304" pitchFamily="18" charset="0"/>
            </a:endParaRPr>
          </a:p>
          <a:p>
            <a:pPr marL="514350" lvl="1" indent="-285750">
              <a:lnSpc>
                <a:spcPct val="150000"/>
              </a:lnSpc>
              <a:buFont typeface="Courier New" panose="02070309020205020404" pitchFamily="49" charset="0"/>
              <a:buChar char="o"/>
            </a:pPr>
            <a:r>
              <a:rPr lang="en-US" dirty="0">
                <a:solidFill>
                  <a:srgbClr val="1F3763"/>
                </a:solidFill>
                <a:ea typeface="Times New Roman" panose="02020603050405020304" pitchFamily="18" charset="0"/>
                <a:cs typeface="Times New Roman" panose="02020603050405020304" pitchFamily="18" charset="0"/>
                <a:hlinkClick r:id="rId14"/>
              </a:rPr>
              <a:t>Digital guide IONOS</a:t>
            </a:r>
            <a:endParaRPr lang="en-US" dirty="0">
              <a:solidFill>
                <a:srgbClr val="1F3763"/>
              </a:solidFill>
              <a:ea typeface="Times New Roman" panose="02020603050405020304" pitchFamily="18" charset="0"/>
              <a:cs typeface="Times New Roman" panose="02020603050405020304" pitchFamily="18" charset="0"/>
            </a:endParaRPr>
          </a:p>
          <a:p>
            <a:pPr marL="514350" lvl="1" indent="-285750">
              <a:lnSpc>
                <a:spcPct val="150000"/>
              </a:lnSpc>
              <a:buFont typeface="Courier New" panose="02070309020205020404" pitchFamily="49" charset="0"/>
              <a:buChar char="o"/>
            </a:pPr>
            <a:r>
              <a:rPr lang="en-US" dirty="0">
                <a:solidFill>
                  <a:srgbClr val="1F3763"/>
                </a:solidFill>
                <a:ea typeface="Times New Roman" panose="02020603050405020304" pitchFamily="18" charset="0"/>
                <a:cs typeface="Times New Roman" panose="02020603050405020304" pitchFamily="18" charset="0"/>
                <a:hlinkClick r:id="rId15"/>
              </a:rPr>
              <a:t>Understanding gRPC</a:t>
            </a:r>
            <a:endParaRPr lang="en-US" dirty="0">
              <a:solidFill>
                <a:srgbClr val="1F3763"/>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581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4B0C2C-5460-4148-94D1-850158AB9B6E}"/>
              </a:ext>
            </a:extLst>
          </p:cNvPr>
          <p:cNvSpPr txBox="1">
            <a:spLocks/>
          </p:cNvSpPr>
          <p:nvPr/>
        </p:nvSpPr>
        <p:spPr bwMode="gray">
          <a:xfrm>
            <a:off x="4440621" y="2755257"/>
            <a:ext cx="3673366" cy="673743"/>
          </a:xfrm>
          <a:prstGeom prst="rect">
            <a:avLst/>
          </a:prstGeom>
        </p:spPr>
        <p:txBody>
          <a:bodyPr/>
          <a:lst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i="0" u="none" strike="noStrike" kern="1200" cap="none" spc="0" normalizeH="0" baseline="0" noProof="0" dirty="0">
                <a:ln>
                  <a:noFill/>
                </a:ln>
                <a:solidFill>
                  <a:schemeClr val="accent1"/>
                </a:solidFill>
                <a:effectLst/>
                <a:uLnTx/>
                <a:uFillTx/>
                <a:latin typeface="Arial" panose="020B0604020202020204"/>
                <a:ea typeface="+mn-ea"/>
                <a:cs typeface="+mn-cs"/>
              </a:rPr>
              <a:t>Thank you</a:t>
            </a:r>
            <a:endParaRPr kumimoji="0" lang="en-US" sz="1800" i="0" u="none" strike="noStrike" kern="1200" cap="none" spc="0" normalizeH="0" baseline="0" noProof="0" dirty="0">
              <a:ln>
                <a:noFill/>
              </a:ln>
              <a:solidFill>
                <a:schemeClr val="accent1"/>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994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ACE38-8C39-994D-721D-E980BD1D321A}"/>
              </a:ext>
            </a:extLst>
          </p:cNvPr>
          <p:cNvSpPr>
            <a:spLocks noGrp="1"/>
          </p:cNvSpPr>
          <p:nvPr>
            <p:ph type="title"/>
          </p:nvPr>
        </p:nvSpPr>
        <p:spPr>
          <a:xfrm>
            <a:off x="1752600" y="2667253"/>
            <a:ext cx="8686800" cy="761747"/>
          </a:xfrm>
        </p:spPr>
        <p:txBody>
          <a:bodyPr>
            <a:normAutofit fontScale="90000"/>
          </a:bodyPr>
          <a:lstStyle/>
          <a:p>
            <a:r>
              <a:rPr lang="en-US" dirty="0"/>
              <a:t>HTTP / 2</a:t>
            </a:r>
          </a:p>
        </p:txBody>
      </p:sp>
    </p:spTree>
    <p:extLst>
      <p:ext uri="{BB962C8B-B14F-4D97-AF65-F5344CB8AC3E}">
        <p14:creationId xmlns:p14="http://schemas.microsoft.com/office/powerpoint/2010/main" val="340254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9" y="1263699"/>
            <a:ext cx="9144000" cy="3930085"/>
          </a:xfrm>
        </p:spPr>
        <p:txBody>
          <a:bodyPr>
            <a:normAutofit lnSpcReduction="10000"/>
          </a:bodyPr>
          <a:lstStyle/>
          <a:p>
            <a:pPr marL="285750" indent="-285750">
              <a:lnSpc>
                <a:spcPct val="150000"/>
              </a:lnSpc>
              <a:buSzPct val="100000"/>
              <a:buFont typeface="Apple Symbols" panose="02000000000000000000" pitchFamily="2" charset="-79"/>
              <a:buChar char="⦿"/>
            </a:pPr>
            <a:r>
              <a:rPr lang="en-US" sz="2000" dirty="0"/>
              <a:t>Overview</a:t>
            </a:r>
          </a:p>
          <a:p>
            <a:pPr marL="285750" indent="-285750">
              <a:lnSpc>
                <a:spcPct val="150000"/>
              </a:lnSpc>
              <a:buSzPct val="100000"/>
              <a:buFont typeface="Apple Symbols" panose="02000000000000000000" pitchFamily="2" charset="-79"/>
              <a:buChar char="⦿"/>
            </a:pPr>
            <a:r>
              <a:rPr lang="en-US" sz="2000" dirty="0"/>
              <a:t>Binary Framing Layer</a:t>
            </a:r>
          </a:p>
          <a:p>
            <a:pPr marL="285750" indent="-285750">
              <a:lnSpc>
                <a:spcPct val="150000"/>
              </a:lnSpc>
              <a:buSzPct val="100000"/>
              <a:buFont typeface="Apple Symbols" panose="02000000000000000000" pitchFamily="2" charset="-79"/>
              <a:buChar char="⦿"/>
            </a:pPr>
            <a:r>
              <a:rPr lang="en-US" sz="2000" dirty="0"/>
              <a:t>Streams, Messages, and Frames</a:t>
            </a:r>
          </a:p>
          <a:p>
            <a:pPr marL="285750" indent="-285750">
              <a:lnSpc>
                <a:spcPct val="150000"/>
              </a:lnSpc>
              <a:buSzPct val="100000"/>
              <a:buFont typeface="Apple Symbols" panose="02000000000000000000" pitchFamily="2" charset="-79"/>
              <a:buChar char="⦿"/>
            </a:pPr>
            <a:r>
              <a:rPr lang="en-US" sz="2000" dirty="0"/>
              <a:t>Header compression</a:t>
            </a:r>
          </a:p>
          <a:p>
            <a:pPr marL="285750" indent="-285750">
              <a:lnSpc>
                <a:spcPct val="150000"/>
              </a:lnSpc>
              <a:buSzPct val="100000"/>
              <a:buFont typeface="Apple Symbols" panose="02000000000000000000" pitchFamily="2" charset="-79"/>
              <a:buChar char="⦿"/>
            </a:pPr>
            <a:r>
              <a:rPr lang="en-US" sz="2000" dirty="0"/>
              <a:t>Stream prioritization</a:t>
            </a:r>
          </a:p>
          <a:p>
            <a:pPr marL="285750" indent="-285750">
              <a:lnSpc>
                <a:spcPct val="150000"/>
              </a:lnSpc>
              <a:buSzPct val="100000"/>
              <a:buFont typeface="Apple Symbols" panose="02000000000000000000" pitchFamily="2" charset="-79"/>
              <a:buChar char="⦿"/>
            </a:pPr>
            <a:r>
              <a:rPr lang="en-US" sz="2000" dirty="0"/>
              <a:t>Server push</a:t>
            </a:r>
          </a:p>
          <a:p>
            <a:pPr marL="285750" indent="-285750">
              <a:lnSpc>
                <a:spcPct val="150000"/>
              </a:lnSpc>
              <a:buSzPct val="100000"/>
              <a:buFont typeface="Apple Symbols" panose="02000000000000000000" pitchFamily="2" charset="-79"/>
              <a:buChar char="⦿"/>
            </a:pPr>
            <a:r>
              <a:rPr lang="en-US" sz="2000" dirty="0"/>
              <a:t>Flow control</a:t>
            </a: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a:t>
            </a:r>
          </a:p>
        </p:txBody>
      </p:sp>
    </p:spTree>
    <p:extLst>
      <p:ext uri="{BB962C8B-B14F-4D97-AF65-F5344CB8AC3E}">
        <p14:creationId xmlns:p14="http://schemas.microsoft.com/office/powerpoint/2010/main" val="165889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9" y="1263699"/>
            <a:ext cx="11362268" cy="3930085"/>
          </a:xfrm>
        </p:spPr>
        <p:txBody>
          <a:bodyPr>
            <a:normAutofit/>
          </a:bodyPr>
          <a:lstStyle/>
          <a:p>
            <a:pPr marL="285750" indent="-285750">
              <a:lnSpc>
                <a:spcPct val="150000"/>
              </a:lnSpc>
              <a:buSzPct val="100000"/>
              <a:buFont typeface="Arial" panose="020B0604020202020204" pitchFamily="34" charset="0"/>
              <a:buChar char="•"/>
            </a:pPr>
            <a:r>
              <a:rPr lang="en-US" sz="1800" dirty="0"/>
              <a:t>Extends HTTP standards and makes application simples faster and robust. </a:t>
            </a:r>
          </a:p>
          <a:p>
            <a:pPr marL="285750" lvl="0" indent="-285750">
              <a:lnSpc>
                <a:spcPct val="150000"/>
              </a:lnSpc>
              <a:buSzPct val="100000"/>
              <a:buFont typeface="Arial" panose="020B0604020202020204" pitchFamily="34" charset="0"/>
              <a:buChar char="•"/>
            </a:pPr>
            <a:r>
              <a:rPr lang="en-US" sz="1800" dirty="0"/>
              <a:t>Goals:</a:t>
            </a:r>
          </a:p>
          <a:p>
            <a:pPr marL="514350" lvl="1" indent="-285750">
              <a:lnSpc>
                <a:spcPct val="150000"/>
              </a:lnSpc>
              <a:buSzPct val="100000"/>
              <a:buFont typeface="Courier New" panose="02070309020205020404" pitchFamily="49" charset="0"/>
              <a:buChar char="o"/>
            </a:pPr>
            <a:r>
              <a:rPr lang="en-US" sz="1800" dirty="0"/>
              <a:t>Reduce latency by enabling full request and response multiplexing</a:t>
            </a:r>
          </a:p>
          <a:p>
            <a:pPr marL="514350" lvl="1" indent="-285750">
              <a:lnSpc>
                <a:spcPct val="150000"/>
              </a:lnSpc>
              <a:buSzPct val="100000"/>
              <a:buFont typeface="Courier New" panose="02070309020205020404" pitchFamily="49" charset="0"/>
              <a:buChar char="o"/>
            </a:pPr>
            <a:r>
              <a:rPr lang="en-US" sz="1800" dirty="0"/>
              <a:t>Minimize protocol overhead via efficient compression of HTTP header fields</a:t>
            </a:r>
          </a:p>
          <a:p>
            <a:pPr marL="514350" lvl="1" indent="-285750">
              <a:lnSpc>
                <a:spcPct val="150000"/>
              </a:lnSpc>
              <a:buSzPct val="100000"/>
              <a:buFont typeface="Courier New" panose="02070309020205020404" pitchFamily="49" charset="0"/>
              <a:buChar char="o"/>
            </a:pPr>
            <a:r>
              <a:rPr lang="en-US" sz="1800" dirty="0"/>
              <a:t>Add support for request prioritization and server push</a:t>
            </a:r>
          </a:p>
          <a:p>
            <a:pPr marL="285750" lvl="0" indent="-285750">
              <a:lnSpc>
                <a:spcPct val="150000"/>
              </a:lnSpc>
              <a:buSzPct val="100000"/>
              <a:buFont typeface="Arial" panose="020B0604020202020204" pitchFamily="34" charset="0"/>
              <a:buChar char="•"/>
            </a:pPr>
            <a:r>
              <a:rPr lang="en-US" sz="1800" dirty="0"/>
              <a:t>While the high-level API remains the same, it is important to understand how the low-level changes address the performance limitations of the previous protocols.</a:t>
            </a:r>
          </a:p>
          <a:p>
            <a:pPr marL="285750" lvl="0" indent="-285750">
              <a:buSzPct val="100000"/>
              <a:buFont typeface="Arial" panose="020B0604020202020204" pitchFamily="34" charset="0"/>
              <a:buChar char="•"/>
            </a:pPr>
            <a:endParaRPr lang="en-US" sz="1800" dirty="0"/>
          </a:p>
          <a:p>
            <a:pPr>
              <a:buSzPct val="100000"/>
            </a:pPr>
            <a:endParaRPr lang="en-US" sz="1800" dirty="0"/>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Overview</a:t>
            </a:r>
          </a:p>
        </p:txBody>
      </p:sp>
    </p:spTree>
    <p:extLst>
      <p:ext uri="{BB962C8B-B14F-4D97-AF65-F5344CB8AC3E}">
        <p14:creationId xmlns:p14="http://schemas.microsoft.com/office/powerpoint/2010/main" val="148080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200" y="1512054"/>
            <a:ext cx="5932312" cy="3116507"/>
          </a:xfrm>
        </p:spPr>
        <p:txBody>
          <a:bodyPr>
            <a:noAutofit/>
          </a:bodyPr>
          <a:lstStyle/>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HTTP/2 communication is split into smaller messages and frames, each of which is encoded in binary format.</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Both client and server must use the new binary encoding mechanism to understand each other; an HTTP/1.x client won’t understand an HTTP/2 only server</a:t>
            </a:r>
            <a:endParaRPr lang="en-IN" sz="1800" dirty="0">
              <a:effectLst/>
              <a:ea typeface="Calibri" panose="020F0502020204030204" pitchFamily="34" charset="0"/>
              <a:cs typeface="Times New Roman" panose="02020603050405020304" pitchFamily="18" charset="0"/>
            </a:endParaRP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Binary Framing Layer</a:t>
            </a:r>
          </a:p>
        </p:txBody>
      </p:sp>
      <p:pic>
        <p:nvPicPr>
          <p:cNvPr id="2" name="Picture 1">
            <a:extLst>
              <a:ext uri="{FF2B5EF4-FFF2-40B4-BE49-F238E27FC236}">
                <a16:creationId xmlns:a16="http://schemas.microsoft.com/office/drawing/2014/main" id="{63ACFCE9-506E-0F3E-A682-021300F3ED39}"/>
              </a:ext>
            </a:extLst>
          </p:cNvPr>
          <p:cNvPicPr>
            <a:picLocks noChangeAspect="1"/>
          </p:cNvPicPr>
          <p:nvPr/>
        </p:nvPicPr>
        <p:blipFill>
          <a:blip r:embed="rId2"/>
          <a:stretch>
            <a:fillRect/>
          </a:stretch>
        </p:blipFill>
        <p:spPr>
          <a:xfrm>
            <a:off x="6729870" y="1512054"/>
            <a:ext cx="5241997" cy="2696468"/>
          </a:xfrm>
          <a:prstGeom prst="rect">
            <a:avLst/>
          </a:prstGeom>
        </p:spPr>
      </p:pic>
    </p:spTree>
    <p:extLst>
      <p:ext uri="{BB962C8B-B14F-4D97-AF65-F5344CB8AC3E}">
        <p14:creationId xmlns:p14="http://schemas.microsoft.com/office/powerpoint/2010/main" val="15592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9" y="1263699"/>
            <a:ext cx="11294534" cy="4888745"/>
          </a:xfrm>
        </p:spPr>
        <p:txBody>
          <a:bodyPr>
            <a:normAutofit fontScale="92500"/>
          </a:bodyPr>
          <a:lstStyle/>
          <a:p>
            <a:pPr marL="285750" lvl="0" indent="-285750">
              <a:lnSpc>
                <a:spcPct val="150000"/>
              </a:lnSpc>
              <a:buFont typeface="Arial" panose="020B0604020202020204" pitchFamily="34" charset="0"/>
              <a:buChar char="•"/>
            </a:pPr>
            <a:r>
              <a:rPr lang="en-US" sz="1800" i="1" dirty="0">
                <a:effectLst/>
                <a:ea typeface="Calibri" panose="020F0502020204030204" pitchFamily="34" charset="0"/>
                <a:cs typeface="Times New Roman" panose="02020603050405020304" pitchFamily="18" charset="0"/>
              </a:rPr>
              <a:t>Stream</a:t>
            </a:r>
            <a:r>
              <a:rPr lang="en-US" sz="1800" dirty="0">
                <a:effectLst/>
                <a:ea typeface="Calibri" panose="020F0502020204030204" pitchFamily="34" charset="0"/>
                <a:cs typeface="Times New Roman" panose="02020603050405020304" pitchFamily="18" charset="0"/>
              </a:rPr>
              <a:t>: A bidirectional flow of bytes within an established connection, which may carry one or more messages.</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i="1" dirty="0">
                <a:effectLst/>
                <a:ea typeface="Calibri" panose="020F0502020204030204" pitchFamily="34" charset="0"/>
                <a:cs typeface="Times New Roman" panose="02020603050405020304" pitchFamily="18" charset="0"/>
              </a:rPr>
              <a:t>Message</a:t>
            </a:r>
            <a:r>
              <a:rPr lang="en-US" sz="1800" dirty="0">
                <a:effectLst/>
                <a:ea typeface="Calibri" panose="020F0502020204030204" pitchFamily="34" charset="0"/>
                <a:cs typeface="Times New Roman" panose="02020603050405020304" pitchFamily="18" charset="0"/>
              </a:rPr>
              <a:t>: A complete sequence of frames that map to a logical request or response message.</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i="1" dirty="0">
                <a:effectLst/>
                <a:ea typeface="Calibri" panose="020F0502020204030204" pitchFamily="34" charset="0"/>
                <a:cs typeface="Times New Roman" panose="02020603050405020304" pitchFamily="18" charset="0"/>
              </a:rPr>
              <a:t>Frame</a:t>
            </a:r>
            <a:r>
              <a:rPr lang="en-US" sz="1800" dirty="0">
                <a:effectLst/>
                <a:ea typeface="Calibri" panose="020F0502020204030204" pitchFamily="34" charset="0"/>
                <a:cs typeface="Times New Roman" panose="02020603050405020304" pitchFamily="18" charset="0"/>
              </a:rPr>
              <a:t>: The smallest unit of communication in HTTP/2, each containing a frame header, which at a minimum identifies the stream to which the frame belongs.</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All communication is performed over a single TCP connection that can carry any number of bidirectional streams.</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Each stream has a unique identifier and optional priority information that is used to carry bidirectional messages.</a:t>
            </a:r>
            <a:endParaRPr lang="en-IN" sz="1800" dirty="0">
              <a:effectLst/>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Frame carries a specific type of data-e.g., HTTP headers, message payload, and so on. Frames from different streams may be interleaved and then reassembled via the embedded stream identifier in the header of each frame.</a:t>
            </a:r>
            <a:endParaRPr lang="en-IN" sz="1800" dirty="0">
              <a:effectLst/>
              <a:ea typeface="Calibri" panose="020F0502020204030204" pitchFamily="34" charset="0"/>
              <a:cs typeface="Times New Roman" panose="02020603050405020304" pitchFamily="18" charset="0"/>
            </a:endParaRP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Streams, Messages, and Frames</a:t>
            </a:r>
          </a:p>
        </p:txBody>
      </p:sp>
    </p:spTree>
    <p:extLst>
      <p:ext uri="{BB962C8B-B14F-4D97-AF65-F5344CB8AC3E}">
        <p14:creationId xmlns:p14="http://schemas.microsoft.com/office/powerpoint/2010/main" val="275299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Streams, Messages, and Frames</a:t>
            </a:r>
          </a:p>
        </p:txBody>
      </p:sp>
      <p:pic>
        <p:nvPicPr>
          <p:cNvPr id="2" name="Picture 1">
            <a:extLst>
              <a:ext uri="{FF2B5EF4-FFF2-40B4-BE49-F238E27FC236}">
                <a16:creationId xmlns:a16="http://schemas.microsoft.com/office/drawing/2014/main" id="{37FD2BC4-9ED9-879E-9A94-3D715EA2C48D}"/>
              </a:ext>
            </a:extLst>
          </p:cNvPr>
          <p:cNvPicPr>
            <a:picLocks noChangeAspect="1"/>
          </p:cNvPicPr>
          <p:nvPr/>
        </p:nvPicPr>
        <p:blipFill>
          <a:blip r:embed="rId2"/>
          <a:stretch>
            <a:fillRect/>
          </a:stretch>
        </p:blipFill>
        <p:spPr>
          <a:xfrm>
            <a:off x="3092064" y="1006060"/>
            <a:ext cx="6007872" cy="4845880"/>
          </a:xfrm>
          <a:prstGeom prst="rect">
            <a:avLst/>
          </a:prstGeom>
        </p:spPr>
      </p:pic>
    </p:spTree>
    <p:extLst>
      <p:ext uri="{BB962C8B-B14F-4D97-AF65-F5344CB8AC3E}">
        <p14:creationId xmlns:p14="http://schemas.microsoft.com/office/powerpoint/2010/main" val="41094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CB772E6E-48A0-D0BF-602A-81BECEE10EDA}"/>
              </a:ext>
            </a:extLst>
          </p:cNvPr>
          <p:cNvSpPr>
            <a:spLocks noGrp="1"/>
          </p:cNvSpPr>
          <p:nvPr>
            <p:ph idx="1"/>
          </p:nvPr>
        </p:nvSpPr>
        <p:spPr>
          <a:xfrm>
            <a:off x="457199" y="1263699"/>
            <a:ext cx="6293558" cy="4888745"/>
          </a:xfrm>
        </p:spPr>
        <p:txBody>
          <a:bodyPr/>
          <a:lstStyle/>
          <a:p>
            <a:pPr lvl="0">
              <a:lnSpc>
                <a:spcPct val="150000"/>
              </a:lnSpc>
            </a:pPr>
            <a:r>
              <a:rPr lang="en-US" sz="1800" dirty="0">
                <a:effectLst/>
                <a:ea typeface="Calibri" panose="020F0502020204030204" pitchFamily="34" charset="0"/>
                <a:cs typeface="Times New Roman" panose="02020603050405020304" pitchFamily="18" charset="0"/>
              </a:rPr>
              <a:t>HTTP/2 compresses request and response header metadata using the HPACK compression format that uses two simple but powerful techniques:</a:t>
            </a: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It allows the transmitted header fields to be encoded via a static Huffman code, which reduces their individual transfer size.</a:t>
            </a:r>
          </a:p>
          <a:p>
            <a:pPr marL="285750" lvl="0" indent="-285750">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It requires that both the client and server maintain and update an indexed list of previously seen header fields, which is then used as a reference to efficiently encode previously transmitted values.</a:t>
            </a:r>
          </a:p>
        </p:txBody>
      </p:sp>
      <p:sp>
        <p:nvSpPr>
          <p:cNvPr id="8" name="Title 2">
            <a:extLst>
              <a:ext uri="{FF2B5EF4-FFF2-40B4-BE49-F238E27FC236}">
                <a16:creationId xmlns:a16="http://schemas.microsoft.com/office/drawing/2014/main" id="{1D972501-E69A-4086-2544-8972B50CD968}"/>
              </a:ext>
            </a:extLst>
          </p:cNvPr>
          <p:cNvSpPr>
            <a:spLocks noGrp="1"/>
          </p:cNvSpPr>
          <p:nvPr>
            <p:ph type="title"/>
          </p:nvPr>
        </p:nvSpPr>
        <p:spPr>
          <a:xfrm>
            <a:off x="457199" y="555639"/>
            <a:ext cx="9601200" cy="304699"/>
          </a:xfrm>
        </p:spPr>
        <p:txBody>
          <a:bodyPr>
            <a:normAutofit fontScale="90000"/>
          </a:bodyPr>
          <a:lstStyle/>
          <a:p>
            <a:r>
              <a:rPr lang="en-US" dirty="0"/>
              <a:t>HTTP/2 - Header compression</a:t>
            </a:r>
          </a:p>
        </p:txBody>
      </p:sp>
      <p:pic>
        <p:nvPicPr>
          <p:cNvPr id="3" name="Picture 2">
            <a:extLst>
              <a:ext uri="{FF2B5EF4-FFF2-40B4-BE49-F238E27FC236}">
                <a16:creationId xmlns:a16="http://schemas.microsoft.com/office/drawing/2014/main" id="{84FD9244-1988-3257-9004-F8134FC926F0}"/>
              </a:ext>
            </a:extLst>
          </p:cNvPr>
          <p:cNvPicPr>
            <a:picLocks noChangeAspect="1"/>
          </p:cNvPicPr>
          <p:nvPr/>
        </p:nvPicPr>
        <p:blipFill>
          <a:blip r:embed="rId2"/>
          <a:stretch>
            <a:fillRect/>
          </a:stretch>
        </p:blipFill>
        <p:spPr>
          <a:xfrm>
            <a:off x="7167824" y="1367394"/>
            <a:ext cx="4433429" cy="3689773"/>
          </a:xfrm>
          <a:prstGeom prst="rect">
            <a:avLst/>
          </a:prstGeom>
        </p:spPr>
      </p:pic>
    </p:spTree>
    <p:extLst>
      <p:ext uri="{BB962C8B-B14F-4D97-AF65-F5344CB8AC3E}">
        <p14:creationId xmlns:p14="http://schemas.microsoft.com/office/powerpoint/2010/main" val="2917575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1277</Words>
  <Application>Microsoft Macintosh PowerPoint</Application>
  <PresentationFormat>Widescreen</PresentationFormat>
  <Paragraphs>134</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 Symbols</vt:lpstr>
      <vt:lpstr>Aptos</vt:lpstr>
      <vt:lpstr>Arial</vt:lpstr>
      <vt:lpstr>Calibri</vt:lpstr>
      <vt:lpstr>Courier New</vt:lpstr>
      <vt:lpstr>System Font Regular</vt:lpstr>
      <vt:lpstr>Times New Roman</vt:lpstr>
      <vt:lpstr>Office Theme</vt:lpstr>
      <vt:lpstr>gRPC Framework</vt:lpstr>
      <vt:lpstr>Content</vt:lpstr>
      <vt:lpstr>HTTP / 2</vt:lpstr>
      <vt:lpstr>HTTP/2</vt:lpstr>
      <vt:lpstr>HTTP/2 - Overview</vt:lpstr>
      <vt:lpstr>HTTP/2 - Binary Framing Layer</vt:lpstr>
      <vt:lpstr>HTTP/2 - Streams, Messages, and Frames</vt:lpstr>
      <vt:lpstr>HTTP/2 - Streams, Messages, and Frames</vt:lpstr>
      <vt:lpstr>HTTP/2 - Header compression</vt:lpstr>
      <vt:lpstr>HTTP/2 - Stream prioritization</vt:lpstr>
      <vt:lpstr>HTTP/2 - Stream prioritization</vt:lpstr>
      <vt:lpstr>HTTP/2 - Server push</vt:lpstr>
      <vt:lpstr>HTTP/2 - Flow control</vt:lpstr>
      <vt:lpstr>gRPC</vt:lpstr>
      <vt:lpstr>gRPC</vt:lpstr>
      <vt:lpstr>gRPC - Protocol Buffers</vt:lpstr>
      <vt:lpstr>gRPC - Protocol Buffers</vt:lpstr>
      <vt:lpstr>gRPC Web and Proxy</vt:lpstr>
      <vt:lpstr>gRPC Web and Proxy</vt:lpstr>
      <vt:lpstr>gRPC - Disadvantages of gRPC</vt:lpstr>
      <vt:lpstr>gRPC - Final say</vt:lpstr>
      <vt:lpstr>Demo 1</vt:lpstr>
      <vt:lpstr>gRPC Demo 1 – BE Architecture</vt:lpstr>
      <vt:lpstr>gRPC Demo 1 – Architecture</vt:lpstr>
      <vt:lpstr>PowerPoint Presentation</vt:lpstr>
      <vt:lpstr>Demo 2</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Pandey, Brijesh</dc:creator>
  <cp:lastModifiedBy>Pandey, Brijesh</cp:lastModifiedBy>
  <cp:revision>45</cp:revision>
  <dcterms:created xsi:type="dcterms:W3CDTF">2024-06-23T07:39:54Z</dcterms:created>
  <dcterms:modified xsi:type="dcterms:W3CDTF">2024-06-23T08:04:50Z</dcterms:modified>
</cp:coreProperties>
</file>