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jesh sardhara" userId="858efd263d3ee196" providerId="LiveId" clId="{39BCF508-D2C8-44F3-B1E0-A08499E13789}"/>
    <pc:docChg chg="modSld">
      <pc:chgData name="brijesh sardhara" userId="858efd263d3ee196" providerId="LiveId" clId="{39BCF508-D2C8-44F3-B1E0-A08499E13789}" dt="2025-06-29T04:00:19.940" v="195" actId="20577"/>
      <pc:docMkLst>
        <pc:docMk/>
      </pc:docMkLst>
      <pc:sldChg chg="modSp mod">
        <pc:chgData name="brijesh sardhara" userId="858efd263d3ee196" providerId="LiveId" clId="{39BCF508-D2C8-44F3-B1E0-A08499E13789}" dt="2025-06-29T04:00:19.940" v="195" actId="20577"/>
        <pc:sldMkLst>
          <pc:docMk/>
          <pc:sldMk cId="3539526368" sldId="260"/>
        </pc:sldMkLst>
        <pc:spChg chg="mod">
          <ac:chgData name="brijesh sardhara" userId="858efd263d3ee196" providerId="LiveId" clId="{39BCF508-D2C8-44F3-B1E0-A08499E13789}" dt="2025-06-29T04:00:19.940" v="195" actId="20577"/>
          <ac:spMkLst>
            <pc:docMk/>
            <pc:sldMk cId="3539526368" sldId="260"/>
            <ac:spMk id="3" creationId="{EE53B1DE-526C-47FD-9974-D24EF15DB0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2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5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5296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4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5466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96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4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4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1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9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4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35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37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25FCA-A72C-4F32-B68E-90B8D29430B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80263E-4C89-4BDB-94DA-C4CD87915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BF7DE9-BD01-42D5-9C3E-A64E64738B15}"/>
              </a:ext>
            </a:extLst>
          </p:cNvPr>
          <p:cNvSpPr txBox="1"/>
          <p:nvPr/>
        </p:nvSpPr>
        <p:spPr>
          <a:xfrm>
            <a:off x="3411070" y="1113908"/>
            <a:ext cx="53698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Normalization </a:t>
            </a:r>
          </a:p>
          <a:p>
            <a:pPr algn="ctr"/>
            <a:r>
              <a:rPr lang="en-US" sz="4800" b="1" dirty="0"/>
              <a:t>AND</a:t>
            </a:r>
          </a:p>
          <a:p>
            <a:pPr algn="ctr"/>
            <a:r>
              <a:rPr lang="en-US" sz="4800" b="1" dirty="0"/>
              <a:t> Denormalization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871F9-BD47-43D2-B013-CB1907EA5C40}"/>
              </a:ext>
            </a:extLst>
          </p:cNvPr>
          <p:cNvSpPr txBox="1"/>
          <p:nvPr/>
        </p:nvSpPr>
        <p:spPr>
          <a:xfrm>
            <a:off x="3751731" y="3989295"/>
            <a:ext cx="607358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tx1"/>
                </a:solidFill>
              </a:rPr>
              <a:t>Presented by: Brijesh Sardhara</a:t>
            </a:r>
          </a:p>
          <a:p>
            <a:r>
              <a:rPr lang="en-GB" sz="3200" b="1" dirty="0">
                <a:solidFill>
                  <a:schemeClr val="tx1"/>
                </a:solidFill>
              </a:rPr>
              <a:t>Date:  29/6/2025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35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4095-DA31-4B92-9C8A-CFFD84185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r>
              <a:rPr lang="en-GB" b="1" dirty="0"/>
              <a:t> for Normalization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A948-3474-4C17-8B6B-84581CEE5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2825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Normalization is the process of removing redundant data from tables to improve data integrity, scalability and storage efficiency.</a:t>
            </a:r>
            <a:endParaRPr lang="en-US" sz="3200" dirty="0"/>
          </a:p>
          <a:p>
            <a:r>
              <a:rPr lang="en-GB" sz="3200" dirty="0"/>
              <a:t>Normalization</a:t>
            </a:r>
            <a:r>
              <a:rPr lang="en-US" sz="3200" dirty="0"/>
              <a:t> is a the process of organizing the data in the database </a:t>
            </a:r>
          </a:p>
          <a:p>
            <a:r>
              <a:rPr lang="en-US" sz="3200" dirty="0"/>
              <a:t>The </a:t>
            </a:r>
            <a:r>
              <a:rPr lang="en-GB" sz="3200" dirty="0"/>
              <a:t>Normalization forms like 1NF,2NF</a:t>
            </a:r>
            <a:r>
              <a:rPr lang="en-US" sz="3200" dirty="0"/>
              <a:t>,3</a:t>
            </a:r>
            <a:r>
              <a:rPr lang="en-GB" sz="3200" dirty="0"/>
              <a:t>NF</a:t>
            </a:r>
            <a:r>
              <a:rPr lang="en-US" sz="3200" dirty="0"/>
              <a:t>,BC</a:t>
            </a:r>
            <a:r>
              <a:rPr lang="en-GB" sz="3200" dirty="0"/>
              <a:t>NF</a:t>
            </a:r>
            <a:r>
              <a:rPr lang="en-GB" sz="3200" b="1" dirty="0"/>
              <a:t>,</a:t>
            </a:r>
            <a:r>
              <a:rPr lang="en-GB" sz="3200" dirty="0"/>
              <a:t>4NF,5NF</a:t>
            </a:r>
          </a:p>
        </p:txBody>
      </p:sp>
    </p:spTree>
    <p:extLst>
      <p:ext uri="{BB962C8B-B14F-4D97-AF65-F5344CB8AC3E}">
        <p14:creationId xmlns:p14="http://schemas.microsoft.com/office/powerpoint/2010/main" val="23869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0100-97B2-41A6-B5EE-FAA3B6D5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r>
              <a:rPr lang="en-GB" b="1" dirty="0"/>
              <a:t> for </a:t>
            </a:r>
            <a:r>
              <a:rPr lang="en-US" b="1" dirty="0"/>
              <a:t>De</a:t>
            </a:r>
            <a:r>
              <a:rPr lang="en-GB" b="1" dirty="0"/>
              <a:t>normalization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97C9D-37A8-4EA8-85B0-A4378539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84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(Body)"/>
              </a:rPr>
              <a:t>De</a:t>
            </a:r>
            <a:r>
              <a:rPr lang="en-GB" sz="3200" dirty="0">
                <a:latin typeface="Calibri (Body)"/>
              </a:rPr>
              <a:t>normalization is </a:t>
            </a:r>
            <a:r>
              <a:rPr lang="en-GB" sz="3200" b="0" i="0" dirty="0">
                <a:effectLst/>
                <a:latin typeface="Calibri (Body)"/>
              </a:rPr>
              <a:t>a database optimization technique where redundant data is intentionally added to one or more tables to improve query performance by reducing the need for complex joins</a:t>
            </a:r>
          </a:p>
          <a:p>
            <a:r>
              <a:rPr lang="en-GB" sz="3200" dirty="0">
                <a:latin typeface="Calibri (Body)"/>
              </a:rPr>
              <a:t>Combining normalized tables to improve read performance</a:t>
            </a:r>
            <a:r>
              <a:rPr lang="en-GB" sz="3200" dirty="0"/>
              <a:t>.</a:t>
            </a:r>
            <a:endParaRPr lang="en-US" sz="3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096397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88AF-AB95-41DA-82DA-33B21DC26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(Forms) of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B1DE-526C-47FD-9974-D24EF15D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1NF:- Each column must contain atomic values</a:t>
            </a:r>
          </a:p>
          <a:p>
            <a:r>
              <a:rPr lang="en-GB" dirty="0"/>
              <a:t>2NF:- It is in 1NF and all non key attributes are fully  dependent on the primary key.</a:t>
            </a:r>
          </a:p>
          <a:p>
            <a:r>
              <a:rPr lang="en-GB" dirty="0"/>
              <a:t>3NF:- It is in 2NF and there is no transitive dependency.</a:t>
            </a:r>
          </a:p>
          <a:p>
            <a:r>
              <a:rPr lang="en-GB" dirty="0"/>
              <a:t>BCNF:- It is in 3NF and </a:t>
            </a:r>
            <a:r>
              <a:rPr lang="en-GB"/>
              <a:t>every dependency ,</a:t>
            </a:r>
            <a:r>
              <a:rPr lang="en-GB" dirty="0" err="1"/>
              <a:t>x</a:t>
            </a:r>
            <a:r>
              <a:rPr lang="en-GB" dirty="0"/>
              <a:t> is super key</a:t>
            </a:r>
          </a:p>
          <a:p>
            <a:r>
              <a:rPr lang="en-GB" dirty="0"/>
              <a:t>4NF:- if and only if it is in BCNF and has no multivalued dependencies</a:t>
            </a:r>
          </a:p>
          <a:p>
            <a:r>
              <a:rPr lang="en-GB" dirty="0"/>
              <a:t>5NF:- if and only if it is in 4NF and it cannot have a lossless     decomposition in to any number of smaller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52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C6EC-8DA9-428E-85ED-09FF5A14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When to Use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C28C-7BEB-4733-92AE-5BB4E640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Use Normalization When:-</a:t>
            </a:r>
          </a:p>
          <a:p>
            <a:r>
              <a:rPr lang="en-GB" dirty="0"/>
              <a:t>Data consistency is critical</a:t>
            </a:r>
          </a:p>
          <a:p>
            <a:r>
              <a:rPr lang="en-GB" dirty="0"/>
              <a:t>Frequent updates/inserts/deletes</a:t>
            </a:r>
          </a:p>
          <a:p>
            <a:r>
              <a:rPr lang="en-GB" dirty="0"/>
              <a:t>Write-heavy systems (e.g., banking)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dirty="0"/>
              <a:t>Use Denormalization When:-</a:t>
            </a:r>
          </a:p>
          <a:p>
            <a:r>
              <a:rPr lang="en-GB" dirty="0"/>
              <a:t>Faster reads needed</a:t>
            </a:r>
          </a:p>
          <a:p>
            <a:r>
              <a:rPr lang="en-GB" dirty="0"/>
              <a:t>Data mostly read-only</a:t>
            </a:r>
          </a:p>
          <a:p>
            <a:r>
              <a:rPr lang="en-GB" dirty="0"/>
              <a:t>Reports/dashboards (e.g., data warehouses)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8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3256-6673-4709-BC20-0EE0D1AD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Normalization </a:t>
            </a:r>
            <a:r>
              <a:rPr lang="en-US" b="1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DEEB-2FEF-4D7F-8DAB-DA12496EE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Calibri (Body)"/>
              </a:rPr>
              <a:t>Normalization pros:-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effectLst/>
                <a:latin typeface="Calibri (Body)"/>
              </a:rPr>
              <a:t>Reduced Data Redundancy</a:t>
            </a:r>
            <a:endParaRPr lang="en-GB" i="0" dirty="0">
              <a:effectLst/>
              <a:latin typeface="Calibri (Body)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effectLst/>
                <a:latin typeface="Calibri (Body)"/>
              </a:rPr>
              <a:t>Easier Maintenance</a:t>
            </a:r>
            <a:endParaRPr lang="en-US" dirty="0">
              <a:latin typeface="Calibri (Body)"/>
            </a:endParaRPr>
          </a:p>
          <a:p>
            <a:pPr marL="0" indent="0">
              <a:buNone/>
            </a:pPr>
            <a:endParaRPr lang="en-GB" b="1" dirty="0">
              <a:latin typeface="Calibri (Body)"/>
            </a:endParaRPr>
          </a:p>
          <a:p>
            <a:r>
              <a:rPr lang="en-GB" b="1" dirty="0">
                <a:latin typeface="Calibri (Body)"/>
              </a:rPr>
              <a:t>Normalization cons:-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effectLst/>
                <a:latin typeface="Calibri (Body)"/>
              </a:rPr>
              <a:t>Increased Query Complexity: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0" dirty="0">
                <a:effectLst/>
                <a:latin typeface="Calibri (Body)"/>
              </a:rPr>
              <a:t>Potentially Slower Read Performance</a:t>
            </a:r>
            <a:endParaRPr lang="en-GB" b="1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4281773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AA7B-864C-4DDA-BC36-3DD2A0E3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/>
              <a:t>Denormalization </a:t>
            </a:r>
            <a:r>
              <a:rPr lang="en-US" b="1" dirty="0"/>
              <a:t>Pros and Cons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2033D-5D69-4D5B-BB9C-E157F62AD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Calibri (Body)"/>
              </a:rPr>
              <a:t>Denormalization pros:-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effectLst/>
                <a:latin typeface="Calibri (Body)"/>
              </a:rPr>
              <a:t>Faster Read Performance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effectLst/>
                <a:latin typeface="Calibri (Body)"/>
              </a:rPr>
              <a:t>Simpler Queries</a:t>
            </a:r>
          </a:p>
          <a:p>
            <a:pPr marL="0" indent="0">
              <a:buNone/>
            </a:pPr>
            <a:endParaRPr lang="en-GB" b="1" dirty="0">
              <a:latin typeface="Calibri (Body)"/>
            </a:endParaRPr>
          </a:p>
          <a:p>
            <a:r>
              <a:rPr lang="en-GB" b="1" dirty="0">
                <a:latin typeface="Calibri (Body)"/>
              </a:rPr>
              <a:t>Denormalization cons:-</a:t>
            </a:r>
          </a:p>
          <a:p>
            <a:pPr marL="514350" indent="-514350">
              <a:buFont typeface="+mj-lt"/>
              <a:buAutoNum type="arabicPeriod"/>
            </a:pPr>
            <a:r>
              <a:rPr lang="en-GB" i="0" dirty="0">
                <a:effectLst/>
                <a:latin typeface="Calibri (Body)"/>
              </a:rPr>
              <a:t>Increased Complexity of Data Updates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0" dirty="0">
                <a:effectLst/>
                <a:latin typeface="Calibri (Body)"/>
              </a:rPr>
              <a:t>Higher Maintenance </a:t>
            </a:r>
            <a:r>
              <a:rPr lang="en-US" i="0" dirty="0">
                <a:effectLst/>
                <a:latin typeface="Google Sans"/>
              </a:rPr>
              <a:t>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1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64D5-E117-4305-AC78-37652E0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Table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2B3FBDF-8622-43A4-85D7-89F7389D0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019769"/>
              </p:ext>
            </p:extLst>
          </p:nvPr>
        </p:nvGraphicFramePr>
        <p:xfrm>
          <a:off x="677863" y="2160588"/>
          <a:ext cx="8596312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80425376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3941254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Normalization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Denormalization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32732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 Data Redundancy is Reduced</a:t>
                      </a:r>
                      <a:endParaRPr lang="en-US" sz="3200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 Data Redundancy is Increased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16553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Query Performance is Slower 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Query Performance fast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12455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Storage Usage is Less 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Storage Usage is fast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110114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Maintenance is Complex 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Maintenance is Simpler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399921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Data Integrity is High </a:t>
                      </a:r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Data Integrity is low</a:t>
                      </a:r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44526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37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3B9727-5B16-467D-A334-FCFBC859CABF}"/>
              </a:ext>
            </a:extLst>
          </p:cNvPr>
          <p:cNvSpPr txBox="1"/>
          <p:nvPr/>
        </p:nvSpPr>
        <p:spPr>
          <a:xfrm>
            <a:off x="358588" y="2828835"/>
            <a:ext cx="9932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3012785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344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 (Body)</vt:lpstr>
      <vt:lpstr>Google Sans</vt:lpstr>
      <vt:lpstr>Trebuchet MS</vt:lpstr>
      <vt:lpstr>Wingdings 3</vt:lpstr>
      <vt:lpstr>Facet</vt:lpstr>
      <vt:lpstr>PowerPoint Presentation</vt:lpstr>
      <vt:lpstr>Introduction for Normalization</vt:lpstr>
      <vt:lpstr>Introduction for Denormalization</vt:lpstr>
      <vt:lpstr>Types (Forms) of Normalization</vt:lpstr>
      <vt:lpstr>When to Use What?</vt:lpstr>
      <vt:lpstr>Normalization Pros and Cons</vt:lpstr>
      <vt:lpstr>Denormalization Pros and Cons</vt:lpstr>
      <vt:lpstr>Comparison Table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 sardhara</dc:creator>
  <cp:lastModifiedBy>brijesh sardhara</cp:lastModifiedBy>
  <cp:revision>7</cp:revision>
  <dcterms:created xsi:type="dcterms:W3CDTF">2025-06-29T02:59:05Z</dcterms:created>
  <dcterms:modified xsi:type="dcterms:W3CDTF">2025-06-29T04:00:34Z</dcterms:modified>
</cp:coreProperties>
</file>