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8.xml" ContentType="application/vnd.openxmlformats-officedocument.presentationml.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60"/>
  </p:notesMasterIdLst>
  <p:handoutMasterIdLst>
    <p:handoutMasterId r:id="rId61"/>
  </p:handoutMasterIdLst>
  <p:sldIdLst>
    <p:sldId id="682" r:id="rId2"/>
    <p:sldId id="677" r:id="rId3"/>
    <p:sldId id="404" r:id="rId4"/>
    <p:sldId id="406" r:id="rId5"/>
    <p:sldId id="683" r:id="rId6"/>
    <p:sldId id="695" r:id="rId7"/>
    <p:sldId id="696" r:id="rId8"/>
    <p:sldId id="413" r:id="rId9"/>
    <p:sldId id="697" r:id="rId10"/>
    <p:sldId id="414" r:id="rId11"/>
    <p:sldId id="417" r:id="rId12"/>
    <p:sldId id="418" r:id="rId13"/>
    <p:sldId id="734" r:id="rId14"/>
    <p:sldId id="736" r:id="rId15"/>
    <p:sldId id="421" r:id="rId16"/>
    <p:sldId id="684" r:id="rId17"/>
    <p:sldId id="737" r:id="rId18"/>
    <p:sldId id="423" r:id="rId19"/>
    <p:sldId id="685" r:id="rId20"/>
    <p:sldId id="738" r:id="rId21"/>
    <p:sldId id="427" r:id="rId22"/>
    <p:sldId id="686" r:id="rId23"/>
    <p:sldId id="435" r:id="rId24"/>
    <p:sldId id="733" r:id="rId25"/>
    <p:sldId id="688" r:id="rId26"/>
    <p:sldId id="689" r:id="rId27"/>
    <p:sldId id="690" r:id="rId28"/>
    <p:sldId id="438" r:id="rId29"/>
    <p:sldId id="439" r:id="rId30"/>
    <p:sldId id="440" r:id="rId31"/>
    <p:sldId id="691" r:id="rId32"/>
    <p:sldId id="724" r:id="rId33"/>
    <p:sldId id="725" r:id="rId34"/>
    <p:sldId id="726" r:id="rId35"/>
    <p:sldId id="729" r:id="rId36"/>
    <p:sldId id="678" r:id="rId37"/>
    <p:sldId id="719" r:id="rId38"/>
    <p:sldId id="730" r:id="rId39"/>
    <p:sldId id="731" r:id="rId40"/>
    <p:sldId id="722" r:id="rId41"/>
    <p:sldId id="732" r:id="rId42"/>
    <p:sldId id="699" r:id="rId43"/>
    <p:sldId id="700" r:id="rId44"/>
    <p:sldId id="556" r:id="rId45"/>
    <p:sldId id="558" r:id="rId46"/>
    <p:sldId id="718" r:id="rId47"/>
    <p:sldId id="559" r:id="rId48"/>
    <p:sldId id="569" r:id="rId49"/>
    <p:sldId id="570" r:id="rId50"/>
    <p:sldId id="698" r:id="rId51"/>
    <p:sldId id="456" r:id="rId52"/>
    <p:sldId id="459" r:id="rId53"/>
    <p:sldId id="460" r:id="rId54"/>
    <p:sldId id="461" r:id="rId55"/>
    <p:sldId id="462" r:id="rId56"/>
    <p:sldId id="464" r:id="rId57"/>
    <p:sldId id="465" r:id="rId58"/>
    <p:sldId id="467" r:id="rId59"/>
  </p:sldIdLst>
  <p:sldSz cx="9144000" cy="6858000" type="screen4x3"/>
  <p:notesSz cx="5843588" cy="8453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3011" autoAdjust="0"/>
  </p:normalViewPr>
  <p:slideViewPr>
    <p:cSldViewPr>
      <p:cViewPr varScale="1">
        <p:scale>
          <a:sx n="68" d="100"/>
          <a:sy n="68"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2221" cy="422672"/>
          </a:xfrm>
          <a:prstGeom prst="rect">
            <a:avLst/>
          </a:prstGeom>
        </p:spPr>
        <p:txBody>
          <a:bodyPr vert="horz" lIns="81692" tIns="40846" rIns="81692" bIns="40846" rtlCol="0"/>
          <a:lstStyle>
            <a:lvl1pPr algn="l">
              <a:defRPr sz="1100"/>
            </a:lvl1pPr>
          </a:lstStyle>
          <a:p>
            <a:endParaRPr lang="en-IN" dirty="0"/>
          </a:p>
        </p:txBody>
      </p:sp>
      <p:sp>
        <p:nvSpPr>
          <p:cNvPr id="3" name="Date Placeholder 2"/>
          <p:cNvSpPr>
            <a:spLocks noGrp="1"/>
          </p:cNvSpPr>
          <p:nvPr>
            <p:ph type="dt" sz="quarter" idx="1"/>
          </p:nvPr>
        </p:nvSpPr>
        <p:spPr>
          <a:xfrm>
            <a:off x="3310015" y="0"/>
            <a:ext cx="2532221" cy="422672"/>
          </a:xfrm>
          <a:prstGeom prst="rect">
            <a:avLst/>
          </a:prstGeom>
        </p:spPr>
        <p:txBody>
          <a:bodyPr vert="horz" lIns="81692" tIns="40846" rIns="81692" bIns="40846" rtlCol="0"/>
          <a:lstStyle>
            <a:lvl1pPr algn="r">
              <a:defRPr sz="1100"/>
            </a:lvl1pPr>
          </a:lstStyle>
          <a:p>
            <a:endParaRPr lang="en-IN" dirty="0"/>
          </a:p>
        </p:txBody>
      </p:sp>
      <p:sp>
        <p:nvSpPr>
          <p:cNvPr id="4" name="Footer Placeholder 3"/>
          <p:cNvSpPr>
            <a:spLocks noGrp="1"/>
          </p:cNvSpPr>
          <p:nvPr>
            <p:ph type="ftr" sz="quarter" idx="2"/>
          </p:nvPr>
        </p:nvSpPr>
        <p:spPr>
          <a:xfrm>
            <a:off x="0" y="8029299"/>
            <a:ext cx="2532221" cy="422672"/>
          </a:xfrm>
          <a:prstGeom prst="rect">
            <a:avLst/>
          </a:prstGeom>
        </p:spPr>
        <p:txBody>
          <a:bodyPr vert="horz" lIns="81692" tIns="40846" rIns="81692" bIns="40846" rtlCol="0" anchor="b"/>
          <a:lstStyle>
            <a:lvl1pPr algn="l">
              <a:defRPr sz="1100"/>
            </a:lvl1pPr>
          </a:lstStyle>
          <a:p>
            <a:endParaRPr lang="en-IN" dirty="0"/>
          </a:p>
        </p:txBody>
      </p:sp>
      <p:sp>
        <p:nvSpPr>
          <p:cNvPr id="5" name="Slide Number Placeholder 4"/>
          <p:cNvSpPr>
            <a:spLocks noGrp="1"/>
          </p:cNvSpPr>
          <p:nvPr>
            <p:ph type="sldNum" sz="quarter" idx="3"/>
          </p:nvPr>
        </p:nvSpPr>
        <p:spPr>
          <a:xfrm>
            <a:off x="3310015" y="8029299"/>
            <a:ext cx="2532221" cy="422672"/>
          </a:xfrm>
          <a:prstGeom prst="rect">
            <a:avLst/>
          </a:prstGeom>
        </p:spPr>
        <p:txBody>
          <a:bodyPr vert="horz" lIns="81692" tIns="40846" rIns="81692" bIns="40846" rtlCol="0" anchor="b"/>
          <a:lstStyle>
            <a:lvl1pPr algn="r">
              <a:defRPr sz="1100"/>
            </a:lvl1pPr>
          </a:lstStyle>
          <a:p>
            <a:fld id="{56613F7B-1772-4E6E-A2E9-487AEA936EA7}" type="slidenum">
              <a:rPr lang="en-IN" smtClean="0"/>
              <a:pPr/>
              <a:t>‹#›</a:t>
            </a:fld>
            <a:endParaRPr lang="en-IN" dirty="0"/>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2221" cy="422672"/>
          </a:xfrm>
          <a:prstGeom prst="rect">
            <a:avLst/>
          </a:prstGeom>
        </p:spPr>
        <p:txBody>
          <a:bodyPr vert="horz" lIns="81692" tIns="40846" rIns="81692" bIns="40846" rtlCol="0"/>
          <a:lstStyle>
            <a:lvl1pPr algn="l">
              <a:defRPr sz="1100"/>
            </a:lvl1pPr>
          </a:lstStyle>
          <a:p>
            <a:endParaRPr lang="en-US" dirty="0"/>
          </a:p>
        </p:txBody>
      </p:sp>
      <p:sp>
        <p:nvSpPr>
          <p:cNvPr id="3" name="Date Placeholder 2"/>
          <p:cNvSpPr>
            <a:spLocks noGrp="1"/>
          </p:cNvSpPr>
          <p:nvPr>
            <p:ph type="dt" idx="1"/>
          </p:nvPr>
        </p:nvSpPr>
        <p:spPr>
          <a:xfrm>
            <a:off x="3310015" y="0"/>
            <a:ext cx="2532221" cy="422672"/>
          </a:xfrm>
          <a:prstGeom prst="rect">
            <a:avLst/>
          </a:prstGeom>
        </p:spPr>
        <p:txBody>
          <a:bodyPr vert="horz" lIns="81692" tIns="40846" rIns="81692" bIns="40846" rtlCol="0"/>
          <a:lstStyle>
            <a:lvl1pPr algn="r">
              <a:defRPr sz="1100"/>
            </a:lvl1pPr>
          </a:lstStyle>
          <a:p>
            <a:endParaRPr lang="en-US" dirty="0"/>
          </a:p>
        </p:txBody>
      </p:sp>
      <p:sp>
        <p:nvSpPr>
          <p:cNvPr id="4" name="Slide Image Placeholder 3"/>
          <p:cNvSpPr>
            <a:spLocks noGrp="1" noRot="1" noChangeAspect="1"/>
          </p:cNvSpPr>
          <p:nvPr>
            <p:ph type="sldImg" idx="2"/>
          </p:nvPr>
        </p:nvSpPr>
        <p:spPr>
          <a:xfrm>
            <a:off x="809625" y="633413"/>
            <a:ext cx="4225925" cy="3170237"/>
          </a:xfrm>
          <a:prstGeom prst="rect">
            <a:avLst/>
          </a:prstGeom>
          <a:noFill/>
          <a:ln w="12700">
            <a:solidFill>
              <a:prstClr val="black"/>
            </a:solidFill>
          </a:ln>
        </p:spPr>
        <p:txBody>
          <a:bodyPr vert="horz" lIns="81692" tIns="40846" rIns="81692" bIns="40846" rtlCol="0" anchor="ctr"/>
          <a:lstStyle/>
          <a:p>
            <a:endParaRPr lang="en-US" dirty="0"/>
          </a:p>
        </p:txBody>
      </p:sp>
      <p:sp>
        <p:nvSpPr>
          <p:cNvPr id="5" name="Notes Placeholder 4"/>
          <p:cNvSpPr>
            <a:spLocks noGrp="1"/>
          </p:cNvSpPr>
          <p:nvPr>
            <p:ph type="body" sz="quarter" idx="3"/>
          </p:nvPr>
        </p:nvSpPr>
        <p:spPr>
          <a:xfrm>
            <a:off x="584359" y="4015383"/>
            <a:ext cx="4674870" cy="3804047"/>
          </a:xfrm>
          <a:prstGeom prst="rect">
            <a:avLst/>
          </a:prstGeom>
        </p:spPr>
        <p:txBody>
          <a:bodyPr vert="horz" lIns="81692" tIns="40846" rIns="81692" bIns="408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029299"/>
            <a:ext cx="2532221" cy="422672"/>
          </a:xfrm>
          <a:prstGeom prst="rect">
            <a:avLst/>
          </a:prstGeom>
        </p:spPr>
        <p:txBody>
          <a:bodyPr vert="horz" lIns="81692" tIns="40846" rIns="81692" bIns="40846" rtlCol="0" anchor="b"/>
          <a:lstStyle>
            <a:lvl1pPr algn="l">
              <a:defRPr sz="1100"/>
            </a:lvl1pPr>
          </a:lstStyle>
          <a:p>
            <a:endParaRPr lang="en-US" dirty="0"/>
          </a:p>
        </p:txBody>
      </p:sp>
      <p:sp>
        <p:nvSpPr>
          <p:cNvPr id="7" name="Slide Number Placeholder 6"/>
          <p:cNvSpPr>
            <a:spLocks noGrp="1"/>
          </p:cNvSpPr>
          <p:nvPr>
            <p:ph type="sldNum" sz="quarter" idx="5"/>
          </p:nvPr>
        </p:nvSpPr>
        <p:spPr>
          <a:xfrm>
            <a:off x="3310015" y="8029299"/>
            <a:ext cx="2532221" cy="422672"/>
          </a:xfrm>
          <a:prstGeom prst="rect">
            <a:avLst/>
          </a:prstGeom>
        </p:spPr>
        <p:txBody>
          <a:bodyPr vert="horz" lIns="81692" tIns="40846" rIns="81692" bIns="40846" rtlCol="0" anchor="b"/>
          <a:lstStyle>
            <a:lvl1pPr algn="r">
              <a:defRPr sz="1100"/>
            </a:lvl1pPr>
          </a:lstStyle>
          <a:p>
            <a:fld id="{168EAC63-13A1-44E4-83E6-7E24C8BD1D54}"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Date Placeholder 4"/>
          <p:cNvSpPr>
            <a:spLocks noGrp="1"/>
          </p:cNvSpPr>
          <p:nvPr>
            <p:ph type="dt"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08-08-2020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152400" y="2133600"/>
            <a:ext cx="9144000" cy="1981200"/>
          </a:xfrm>
        </p:spPr>
        <p:txBody>
          <a:bodyPr>
            <a:normAutofit fontScale="25000" lnSpcReduction="20000"/>
            <a:scene3d>
              <a:camera prst="orthographicFront"/>
              <a:lightRig rig="threePt" dir="t"/>
            </a:scene3d>
            <a:sp3d extrusionH="57150">
              <a:extrusionClr>
                <a:schemeClr val="accent4">
                  <a:lumMod val="60000"/>
                  <a:lumOff val="40000"/>
                </a:schemeClr>
              </a:extrusionClr>
            </a:sp3d>
          </a:bodyPr>
          <a:lstStyle/>
          <a:p>
            <a:pPr algn="ctr">
              <a:buNone/>
            </a:pPr>
            <a:r>
              <a:rPr lang="en-US" sz="19200" b="1" dirty="0" smtClean="0">
                <a:ln w="10541" cmpd="sng">
                  <a:solidFill>
                    <a:srgbClr val="7D7D7D">
                      <a:tint val="100000"/>
                      <a:shade val="100000"/>
                      <a:satMod val="110000"/>
                    </a:srgbClr>
                  </a:solidFill>
                  <a:prstDash val="solid"/>
                </a:ln>
                <a:latin typeface="+mj-lt"/>
              </a:rPr>
              <a:t>Chapter 3</a:t>
            </a:r>
          </a:p>
          <a:p>
            <a:pPr algn="ctr">
              <a:buNone/>
            </a:pPr>
            <a:endParaRPr lang="en-US" sz="19200" b="1" dirty="0" smtClean="0">
              <a:ln w="10541" cmpd="sng">
                <a:solidFill>
                  <a:srgbClr val="7D7D7D">
                    <a:tint val="100000"/>
                    <a:shade val="100000"/>
                    <a:satMod val="110000"/>
                  </a:srgbClr>
                </a:solidFill>
                <a:prstDash val="solid"/>
              </a:ln>
              <a:latin typeface="+mj-lt"/>
            </a:endParaRPr>
          </a:p>
          <a:p>
            <a:pPr algn="ctr">
              <a:buNone/>
            </a:pPr>
            <a:r>
              <a:rPr lang="en-US" sz="19200" b="1" dirty="0" smtClean="0">
                <a:ln w="10541" cmpd="sng">
                  <a:solidFill>
                    <a:srgbClr val="7D7D7D">
                      <a:tint val="100000"/>
                      <a:shade val="100000"/>
                      <a:satMod val="110000"/>
                    </a:srgbClr>
                  </a:solidFill>
                  <a:prstDash val="solid"/>
                </a:ln>
                <a:latin typeface="+mj-lt"/>
              </a:rPr>
              <a:t> Cryptography &amp; Public Key Infrastructure </a:t>
            </a:r>
          </a:p>
          <a:p>
            <a:pPr algn="ctr">
              <a:buNone/>
            </a:pPr>
            <a:r>
              <a:rPr lang="en-US" sz="17600" b="1" dirty="0" smtClean="0">
                <a:ln w="10541" cmpd="sng">
                  <a:solidFill>
                    <a:srgbClr val="7D7D7D">
                      <a:tint val="100000"/>
                      <a:shade val="100000"/>
                      <a:satMod val="110000"/>
                    </a:srgbClr>
                  </a:solidFill>
                  <a:prstDash val="solid"/>
                </a:ln>
                <a:latin typeface="+mj-lt"/>
              </a:rPr>
              <a:t>	</a:t>
            </a:r>
            <a:endParaRPr lang="en-US" sz="17600" b="1" dirty="0" smtClean="0">
              <a:latin typeface="+mj-lt"/>
            </a:endParaRPr>
          </a:p>
          <a:p>
            <a:pPr algn="ctr" eaLnBrk="1" hangingPunct="1">
              <a:buFontTx/>
              <a:buNone/>
            </a:pPr>
            <a:endParaRPr lang="en-US" dirty="0" smtClean="0">
              <a:latin typeface="+mj-lt"/>
            </a:endParaRPr>
          </a:p>
          <a:p>
            <a:pPr algn="ctr" eaLnBrk="1" hangingPunct="1">
              <a:buFontTx/>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 </a:t>
            </a:r>
          </a:p>
        </p:txBody>
      </p:sp>
      <p:pic>
        <p:nvPicPr>
          <p:cNvPr id="2050" name="Picture 2"/>
          <p:cNvPicPr>
            <a:picLocks noChangeAspect="1" noChangeArrowheads="1"/>
          </p:cNvPicPr>
          <p:nvPr/>
        </p:nvPicPr>
        <p:blipFill>
          <a:blip r:embed="rId2" cstate="print"/>
          <a:srcRect/>
          <a:stretch>
            <a:fillRect/>
          </a:stretch>
        </p:blipFill>
        <p:spPr bwMode="auto">
          <a:xfrm>
            <a:off x="304800" y="990600"/>
            <a:ext cx="8534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eaLnBrk="1" hangingPunct="1"/>
            <a:r>
              <a:rPr lang="en-US" b="1" u="sng" dirty="0" smtClean="0"/>
              <a:t>Substitution Technique </a:t>
            </a:r>
            <a:br>
              <a:rPr lang="en-US" b="1" u="sng" dirty="0" smtClean="0"/>
            </a:br>
            <a:r>
              <a:rPr lang="en-US" b="1" u="sng" dirty="0" smtClean="0"/>
              <a:t>(Encryption Algorithm) </a:t>
            </a:r>
          </a:p>
        </p:txBody>
      </p:sp>
      <p:sp>
        <p:nvSpPr>
          <p:cNvPr id="3" name="Content Placeholder 2"/>
          <p:cNvSpPr>
            <a:spLocks noGrp="1"/>
          </p:cNvSpPr>
          <p:nvPr>
            <p:ph idx="1"/>
          </p:nvPr>
        </p:nvSpPr>
        <p:spPr>
          <a:xfrm>
            <a:off x="457200" y="1447800"/>
            <a:ext cx="8305800" cy="4525963"/>
          </a:xfrm>
        </p:spPr>
        <p:txBody>
          <a:bodyPr>
            <a:normAutofit/>
          </a:bodyPr>
          <a:lstStyle/>
          <a:p>
            <a:pPr algn="just" eaLnBrk="1" hangingPunct="1">
              <a:defRPr/>
            </a:pPr>
            <a:endParaRPr lang="en-US" sz="2000" dirty="0" smtClean="0"/>
          </a:p>
          <a:p>
            <a:pPr algn="just" eaLnBrk="1" hangingPunct="1">
              <a:defRPr/>
            </a:pPr>
            <a:r>
              <a:rPr lang="en-US" sz="2200" b="1" dirty="0" smtClean="0"/>
              <a:t>Substitution Technique:</a:t>
            </a:r>
          </a:p>
          <a:p>
            <a:pPr algn="just" eaLnBrk="1" hangingPunct="1">
              <a:buFontTx/>
              <a:buNone/>
              <a:defRPr/>
            </a:pPr>
            <a:r>
              <a:rPr lang="en-US" sz="2200" dirty="0" smtClean="0"/>
              <a:t>		A substitution technique is one in which the letters of plaintext are replaced by other letters or by numbers or symbols.</a:t>
            </a:r>
          </a:p>
          <a:p>
            <a:pPr marL="514350" indent="-514350" algn="just" eaLnBrk="1" hangingPunct="1">
              <a:buFontTx/>
              <a:buAutoNum type="arabicPeriod"/>
              <a:defRPr/>
            </a:pPr>
            <a:r>
              <a:rPr lang="en-US" sz="2200" dirty="0" smtClean="0"/>
              <a:t>Caesar Cipher ( Shift Cipher) (Additive Cipher) </a:t>
            </a:r>
            <a:r>
              <a:rPr lang="en-US" sz="2200" b="1" dirty="0" smtClean="0"/>
              <a:t>(Monoalphabetic Cipher)</a:t>
            </a:r>
          </a:p>
          <a:p>
            <a:pPr marL="514350" indent="-514350" algn="just" eaLnBrk="1" hangingPunct="1">
              <a:buFontTx/>
              <a:buAutoNum type="arabicPeriod"/>
              <a:defRPr/>
            </a:pPr>
            <a:r>
              <a:rPr lang="en-US" sz="2200" dirty="0" smtClean="0"/>
              <a:t>Playfair Cipher</a:t>
            </a:r>
          </a:p>
          <a:p>
            <a:pPr marL="514350" indent="-514350" algn="just" eaLnBrk="1" hangingPunct="1">
              <a:buFontTx/>
              <a:buAutoNum type="arabicPeriod"/>
              <a:defRPr/>
            </a:pPr>
            <a:r>
              <a:rPr lang="en-US" sz="2200" dirty="0" smtClean="0"/>
              <a:t>Hill Cipher</a:t>
            </a:r>
          </a:p>
          <a:p>
            <a:pPr marL="514350" indent="-514350" algn="just" eaLnBrk="1" hangingPunct="1">
              <a:buFontTx/>
              <a:buAutoNum type="arabicPeriod"/>
              <a:defRPr/>
            </a:pPr>
            <a:r>
              <a:rPr lang="en-US" sz="2200" dirty="0" smtClean="0"/>
              <a:t>Vigenere Cipher (</a:t>
            </a:r>
            <a:r>
              <a:rPr lang="en-US" sz="2200" b="1" dirty="0" smtClean="0"/>
              <a:t>Polyalphabetic Cipher</a:t>
            </a:r>
            <a:r>
              <a:rPr lang="en-US" sz="2200" dirty="0" smtClean="0"/>
              <a:t>)</a:t>
            </a:r>
          </a:p>
          <a:p>
            <a:pPr marL="514350" indent="-514350" algn="just" eaLnBrk="1" hangingPunct="1">
              <a:buFontTx/>
              <a:buAutoNum type="arabicPeriod"/>
              <a:defRPr/>
            </a:pPr>
            <a:r>
              <a:rPr lang="en-US" sz="2200" dirty="0" smtClean="0"/>
              <a:t>Vernam Cipher</a:t>
            </a:r>
          </a:p>
          <a:p>
            <a:pPr marL="514350" indent="-514350" algn="just">
              <a:buFontTx/>
              <a:buAutoNum type="arabicPeriod"/>
              <a:defRPr/>
            </a:pPr>
            <a:r>
              <a:rPr lang="en-US" sz="2200" dirty="0" smtClean="0"/>
              <a:t>One Time Pad Cipher (Vermin Cipher)</a:t>
            </a:r>
          </a:p>
          <a:p>
            <a:pPr marL="514350" indent="-514350" algn="just" eaLnBrk="1" hangingPunct="1">
              <a:buNone/>
              <a:defRPr/>
            </a:pPr>
            <a:endParaRPr lang="en-US" sz="2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normAutofit/>
          </a:bodyPr>
          <a:lstStyle/>
          <a:p>
            <a:r>
              <a:rPr lang="en-US" b="1" u="sng" dirty="0" smtClean="0"/>
              <a:t>Caesar Cipher</a:t>
            </a:r>
          </a:p>
        </p:txBody>
      </p:sp>
      <p:sp>
        <p:nvSpPr>
          <p:cNvPr id="17411" name="Content Placeholder 2"/>
          <p:cNvSpPr>
            <a:spLocks noGrp="1"/>
          </p:cNvSpPr>
          <p:nvPr>
            <p:ph idx="1"/>
          </p:nvPr>
        </p:nvSpPr>
        <p:spPr>
          <a:xfrm>
            <a:off x="304800" y="1066800"/>
            <a:ext cx="8686800" cy="5638800"/>
          </a:xfrm>
        </p:spPr>
        <p:txBody>
          <a:bodyPr>
            <a:normAutofit fontScale="92500" lnSpcReduction="10000"/>
          </a:bodyPr>
          <a:lstStyle/>
          <a:p>
            <a:r>
              <a:rPr lang="en-US" sz="2200" dirty="0" smtClean="0"/>
              <a:t>In this cipher, Each letter in the plaintext is replaced by a letter some fixed number position (Key) down the alphabet.</a:t>
            </a:r>
          </a:p>
          <a:p>
            <a:r>
              <a:rPr lang="en-US" sz="2200" dirty="0" smtClean="0"/>
              <a:t>For Example with shift 3 A would be replaced by D.</a:t>
            </a:r>
          </a:p>
          <a:p>
            <a:r>
              <a:rPr lang="en-US" sz="2200" dirty="0" smtClean="0"/>
              <a:t>The alphabet is wrapped around so that Z follows A.</a:t>
            </a:r>
          </a:p>
          <a:p>
            <a:r>
              <a:rPr lang="en-US" sz="2200" dirty="0" smtClean="0"/>
              <a:t>Example:</a:t>
            </a:r>
          </a:p>
          <a:p>
            <a:pPr>
              <a:buNone/>
            </a:pPr>
            <a:r>
              <a:rPr lang="en-US" sz="2200" dirty="0" smtClean="0"/>
              <a:t>		</a:t>
            </a:r>
            <a:r>
              <a:rPr lang="en-US" sz="2200" dirty="0" smtClean="0">
                <a:solidFill>
                  <a:schemeClr val="accent2"/>
                </a:solidFill>
              </a:rPr>
              <a:t>Plaintext: MEET ME AFTER THE PARTY</a:t>
            </a:r>
          </a:p>
          <a:p>
            <a:pPr>
              <a:buNone/>
            </a:pPr>
            <a:r>
              <a:rPr lang="en-US" sz="2200" dirty="0" smtClean="0">
                <a:solidFill>
                  <a:schemeClr val="accent2"/>
                </a:solidFill>
              </a:rPr>
              <a:t>		Ciphertext: PHHW PH DIWHU WKH SDUWB</a:t>
            </a:r>
          </a:p>
          <a:p>
            <a:r>
              <a:rPr lang="en-US" sz="2200" dirty="0" smtClean="0"/>
              <a:t>Here, the key is 3. If different key is used, different substitution will be obtained.</a:t>
            </a:r>
          </a:p>
          <a:p>
            <a:r>
              <a:rPr lang="en-US" sz="2200" dirty="0" smtClean="0"/>
              <a:t>Mathematically, starting from a=0, b=1 and so on, Caesar cipher can be written as:</a:t>
            </a:r>
          </a:p>
          <a:p>
            <a:pPr>
              <a:buNone/>
            </a:pPr>
            <a:r>
              <a:rPr lang="da-DK" sz="2200" dirty="0" smtClean="0"/>
              <a:t>		</a:t>
            </a:r>
            <a:r>
              <a:rPr lang="da-DK" sz="2200" dirty="0" smtClean="0">
                <a:solidFill>
                  <a:schemeClr val="accent2"/>
                </a:solidFill>
              </a:rPr>
              <a:t>E(</a:t>
            </a:r>
            <a:r>
              <a:rPr lang="da-DK" sz="2200" i="1" dirty="0" smtClean="0">
                <a:solidFill>
                  <a:schemeClr val="accent2"/>
                </a:solidFill>
              </a:rPr>
              <a:t>p) = (p + k) mod (26)</a:t>
            </a:r>
          </a:p>
          <a:p>
            <a:pPr>
              <a:buNone/>
            </a:pPr>
            <a:r>
              <a:rPr lang="da-DK" sz="2200" dirty="0" smtClean="0">
                <a:solidFill>
                  <a:schemeClr val="accent2"/>
                </a:solidFill>
              </a:rPr>
              <a:t>		D(C) = (C – </a:t>
            </a:r>
            <a:r>
              <a:rPr lang="da-DK" sz="2200" i="1" dirty="0" smtClean="0">
                <a:solidFill>
                  <a:schemeClr val="accent2"/>
                </a:solidFill>
              </a:rPr>
              <a:t>k) mod (26)</a:t>
            </a:r>
          </a:p>
          <a:p>
            <a:r>
              <a:rPr lang="en-US" sz="2400" dirty="0" smtClean="0"/>
              <a:t>This cipher can be broken:</a:t>
            </a:r>
          </a:p>
          <a:p>
            <a:pPr>
              <a:buNone/>
            </a:pPr>
            <a:r>
              <a:rPr lang="en-US" sz="2400" dirty="0" smtClean="0"/>
              <a:t>		1) If we know one plaintext-cipher text pair since the difference will be same.</a:t>
            </a:r>
          </a:p>
          <a:p>
            <a:pPr>
              <a:buNone/>
            </a:pPr>
            <a:r>
              <a:rPr lang="en-US" sz="2400" dirty="0" smtClean="0"/>
              <a:t>		2) There are only 26 possible keys.</a:t>
            </a:r>
            <a:endParaRPr lang="en-US" sz="2200" dirty="0" smtClean="0">
              <a:solidFill>
                <a:schemeClr val="accent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lum bright="-27000" contrast="43000"/>
          </a:blip>
          <a:srcRect/>
          <a:stretch>
            <a:fillRect/>
          </a:stretch>
        </p:blipFill>
        <p:spPr bwMode="auto">
          <a:xfrm>
            <a:off x="838200" y="457200"/>
            <a:ext cx="7924800" cy="3429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lum bright="-20000" contrast="38000"/>
          </a:blip>
          <a:srcRect/>
          <a:stretch>
            <a:fillRect/>
          </a:stretch>
        </p:blipFill>
        <p:spPr bwMode="auto">
          <a:xfrm>
            <a:off x="609600" y="3886200"/>
            <a:ext cx="8077200" cy="2667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example</a:t>
            </a:r>
            <a:endParaRPr lang="en-US" dirty="0"/>
          </a:p>
        </p:txBody>
      </p:sp>
      <p:sp>
        <p:nvSpPr>
          <p:cNvPr id="3" name="Content Placeholder 2"/>
          <p:cNvSpPr>
            <a:spLocks noGrp="1"/>
          </p:cNvSpPr>
          <p:nvPr>
            <p:ph idx="1"/>
          </p:nvPr>
        </p:nvSpPr>
        <p:spPr>
          <a:xfrm>
            <a:off x="457200" y="1600201"/>
            <a:ext cx="8229600" cy="1752600"/>
          </a:xfrm>
        </p:spPr>
        <p:txBody>
          <a:bodyPr/>
          <a:lstStyle/>
          <a:p>
            <a:pPr algn="just"/>
            <a:r>
              <a:rPr lang="en-US" dirty="0" smtClean="0"/>
              <a:t>Eve has intercepted the cipher text “UVACLYFZLJBYL”. Show how she can use a brute-force attack to break the cipher.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lstStyle/>
          <a:p>
            <a:pPr eaLnBrk="1" hangingPunct="1"/>
            <a:r>
              <a:rPr lang="en-US" b="1" u="sng" dirty="0" smtClean="0"/>
              <a:t>Playfair Cipher</a:t>
            </a:r>
          </a:p>
        </p:txBody>
      </p:sp>
      <p:sp>
        <p:nvSpPr>
          <p:cNvPr id="20483" name="Content Placeholder 2"/>
          <p:cNvSpPr>
            <a:spLocks noGrp="1"/>
          </p:cNvSpPr>
          <p:nvPr>
            <p:ph idx="1"/>
          </p:nvPr>
        </p:nvSpPr>
        <p:spPr>
          <a:xfrm>
            <a:off x="457200" y="1219200"/>
            <a:ext cx="8229600" cy="4906963"/>
          </a:xfrm>
        </p:spPr>
        <p:txBody>
          <a:bodyPr>
            <a:normAutofit/>
          </a:bodyPr>
          <a:lstStyle/>
          <a:p>
            <a:r>
              <a:rPr lang="en-US" sz="2200" dirty="0" smtClean="0"/>
              <a:t>invented in 1854 by </a:t>
            </a:r>
            <a:r>
              <a:rPr lang="en-US" sz="2200" b="1" dirty="0" smtClean="0"/>
              <a:t>Charles Wheatstone</a:t>
            </a:r>
            <a:r>
              <a:rPr lang="en-US" sz="2200" dirty="0" smtClean="0"/>
              <a:t>, but was named after </a:t>
            </a:r>
            <a:r>
              <a:rPr lang="en-US" sz="2200" b="1" dirty="0" smtClean="0"/>
              <a:t>Lord </a:t>
            </a:r>
            <a:r>
              <a:rPr lang="en-US" sz="2200" b="1" dirty="0" err="1" smtClean="0"/>
              <a:t>Playfair</a:t>
            </a:r>
            <a:r>
              <a:rPr lang="en-US" sz="2200" b="1" dirty="0" smtClean="0"/>
              <a:t> </a:t>
            </a:r>
            <a:r>
              <a:rPr lang="en-US" sz="2200" dirty="0" smtClean="0"/>
              <a:t>who promoted the use of the cipher</a:t>
            </a:r>
            <a:r>
              <a:rPr lang="en-US" sz="2400" dirty="0" smtClean="0"/>
              <a:t>.</a:t>
            </a:r>
            <a:endParaRPr lang="en-US" sz="2200" dirty="0" smtClean="0"/>
          </a:p>
          <a:p>
            <a:r>
              <a:rPr lang="en-US" sz="2200" dirty="0" smtClean="0"/>
              <a:t>In this cipher multiple (2) letters (digraph) are encrypted at a time.</a:t>
            </a:r>
          </a:p>
          <a:p>
            <a:r>
              <a:rPr lang="en-US" sz="2200" dirty="0" smtClean="0"/>
              <a:t>This technique uses a 5 X 5 matrix which is also called key matrix, Here is an example.</a:t>
            </a:r>
          </a:p>
          <a:p>
            <a:pPr algn="just"/>
            <a:r>
              <a:rPr lang="en-US" sz="2200" dirty="0" smtClean="0"/>
              <a:t>Here the keyword is MONARCHY, the matrix is filled up by the letters of the key as shown in figure; and then fill up the remaining box by remaining letters.</a:t>
            </a:r>
          </a:p>
          <a:p>
            <a:pPr>
              <a:buNone/>
            </a:pPr>
            <a:endParaRPr lang="en-US" sz="2200" dirty="0" smtClean="0"/>
          </a:p>
          <a:p>
            <a:pPr eaLnBrk="1" hangingPunct="1">
              <a:buFontTx/>
              <a:buNone/>
            </a:pPr>
            <a:r>
              <a:rPr lang="en-US" sz="2200" dirty="0" smtClean="0"/>
              <a:t> </a:t>
            </a:r>
          </a:p>
          <a:p>
            <a:pPr eaLnBrk="1" hangingPunct="1">
              <a:buFontTx/>
              <a:buNone/>
            </a:pPr>
            <a:endParaRPr lang="en-US" sz="2200" dirty="0" smtClean="0"/>
          </a:p>
          <a:p>
            <a:pPr eaLnBrk="1" hangingPunct="1">
              <a:buFontTx/>
              <a:buNone/>
            </a:pPr>
            <a:endParaRPr lang="en-US" sz="2200" dirty="0" smtClean="0"/>
          </a:p>
          <a:p>
            <a:pPr eaLnBrk="1" hangingPunct="1">
              <a:buFontTx/>
              <a:buNone/>
            </a:pPr>
            <a:endParaRPr lang="en-US" sz="2200" dirty="0" smtClean="0"/>
          </a:p>
          <a:p>
            <a:pPr eaLnBrk="1" hangingPunct="1">
              <a:buFontTx/>
              <a:buNone/>
            </a:pPr>
            <a:endParaRPr lang="en-US" sz="2200" dirty="0" smtClean="0"/>
          </a:p>
          <a:p>
            <a:pPr eaLnBrk="1" hangingPunct="1">
              <a:buFontTx/>
              <a:buNone/>
            </a:pPr>
            <a:endParaRPr lang="en-US" sz="2200" dirty="0" smtClean="0"/>
          </a:p>
          <a:p>
            <a:pPr eaLnBrk="1" hangingPunct="1">
              <a:buFontTx/>
              <a:buNone/>
            </a:pPr>
            <a:endParaRPr lang="en-US" sz="2200" dirty="0" smtClean="0"/>
          </a:p>
        </p:txBody>
      </p:sp>
      <p:pic>
        <p:nvPicPr>
          <p:cNvPr id="7" name="Picture 2"/>
          <p:cNvPicPr>
            <a:picLocks noChangeAspect="1" noChangeArrowheads="1"/>
          </p:cNvPicPr>
          <p:nvPr/>
        </p:nvPicPr>
        <p:blipFill>
          <a:blip r:embed="rId2" cstate="print"/>
          <a:srcRect l="10204" t="3030" r="8163" b="9091"/>
          <a:stretch>
            <a:fillRect/>
          </a:stretch>
        </p:blipFill>
        <p:spPr bwMode="auto">
          <a:xfrm>
            <a:off x="1981200" y="4267200"/>
            <a:ext cx="48768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4525963"/>
          </a:xfrm>
        </p:spPr>
        <p:txBody>
          <a:bodyPr>
            <a:noAutofit/>
          </a:bodyPr>
          <a:lstStyle/>
          <a:p>
            <a:r>
              <a:rPr lang="en-US" sz="2100" dirty="0" smtClean="0"/>
              <a:t>The plaintext is encrypted </a:t>
            </a:r>
            <a:r>
              <a:rPr lang="en-US" sz="2100" b="1" dirty="0" smtClean="0"/>
              <a:t>two letters at a time:</a:t>
            </a:r>
          </a:p>
          <a:p>
            <a:pPr>
              <a:buNone/>
            </a:pPr>
            <a:r>
              <a:rPr lang="en-US" sz="2100" dirty="0" smtClean="0"/>
              <a:t>		1) Break the plaintext into pairs of two consecutive letters.</a:t>
            </a:r>
          </a:p>
          <a:p>
            <a:pPr>
              <a:buNone/>
            </a:pPr>
            <a:r>
              <a:rPr lang="en-US" sz="2100" dirty="0" smtClean="0"/>
              <a:t>		2) If a pair is a repeated letter, insert a filler like ‘</a:t>
            </a:r>
            <a:r>
              <a:rPr lang="en-US" sz="2100" dirty="0" err="1" smtClean="0"/>
              <a:t>X‘in</a:t>
            </a:r>
            <a:r>
              <a:rPr lang="en-US" sz="2100" dirty="0" smtClean="0"/>
              <a:t> the plaintext, </a:t>
            </a:r>
            <a:r>
              <a:rPr lang="en-US" sz="2100" dirty="0" err="1" smtClean="0"/>
              <a:t>eg</a:t>
            </a:r>
            <a:r>
              <a:rPr lang="en-US" sz="2100" dirty="0" smtClean="0"/>
              <a:t>. "balloon" is treated as "</a:t>
            </a:r>
            <a:r>
              <a:rPr lang="en-US" sz="2100" dirty="0" err="1" smtClean="0"/>
              <a:t>ba</a:t>
            </a:r>
            <a:r>
              <a:rPr lang="en-US" sz="2100" dirty="0" smtClean="0"/>
              <a:t> lx lo on“</a:t>
            </a:r>
          </a:p>
          <a:p>
            <a:pPr>
              <a:buNone/>
            </a:pPr>
            <a:r>
              <a:rPr lang="en-US" sz="2100" dirty="0" smtClean="0"/>
              <a:t>		3) If in the last there is only one letter then insert X after it to make a pair.</a:t>
            </a:r>
          </a:p>
          <a:p>
            <a:pPr>
              <a:buNone/>
            </a:pPr>
            <a:r>
              <a:rPr lang="en-US" sz="2100" dirty="0" smtClean="0"/>
              <a:t>		4) If both letters fall in the same row of the key matrix, replace each with the letter to its right (wrapping back to start from end), </a:t>
            </a:r>
            <a:r>
              <a:rPr lang="en-US" sz="2100" dirty="0" err="1" smtClean="0"/>
              <a:t>eg</a:t>
            </a:r>
            <a:r>
              <a:rPr lang="en-US" sz="2100" dirty="0" smtClean="0"/>
              <a:t>. “AR" encrypts as "RM"</a:t>
            </a:r>
          </a:p>
          <a:p>
            <a:pPr>
              <a:buNone/>
            </a:pPr>
            <a:r>
              <a:rPr lang="en-US" sz="2100" dirty="0" smtClean="0"/>
              <a:t>		5) If both letters fall in the same column, replace each with the letter below it (again wrapping to top from bottom), </a:t>
            </a:r>
            <a:r>
              <a:rPr lang="en-US" sz="2100" dirty="0" err="1" smtClean="0"/>
              <a:t>eg</a:t>
            </a:r>
            <a:r>
              <a:rPr lang="en-US" sz="2100" dirty="0" smtClean="0"/>
              <a:t>. “MU" encrypts to "CM“</a:t>
            </a:r>
          </a:p>
          <a:p>
            <a:pPr>
              <a:buNone/>
            </a:pPr>
            <a:r>
              <a:rPr lang="en-US" sz="2100" dirty="0" smtClean="0"/>
              <a:t>		6) Otherwise each letter is replaced by the one in its row in the column of the other letter of the pair, </a:t>
            </a:r>
            <a:r>
              <a:rPr lang="en-US" sz="2100" dirty="0" err="1" smtClean="0"/>
              <a:t>eg</a:t>
            </a:r>
            <a:r>
              <a:rPr lang="en-US" sz="2100" dirty="0" smtClean="0"/>
              <a:t>. “HS" encrypts to "BP", and “EA" to "IM" or "JM" (as desired)</a:t>
            </a:r>
          </a:p>
          <a:p>
            <a:pPr>
              <a:buNone/>
            </a:pPr>
            <a:endParaRPr lang="en-US" sz="2100" dirty="0" smtClean="0"/>
          </a:p>
          <a:p>
            <a:r>
              <a:rPr lang="en-US" sz="2100" dirty="0" smtClean="0"/>
              <a:t>If the plain text is YAGNIK then Cipher text is  BNQYKE.</a:t>
            </a:r>
          </a:p>
          <a:p>
            <a:r>
              <a:rPr lang="en-US" sz="2100" dirty="0" smtClean="0"/>
              <a:t>If there is pair of XX then pad it Y. </a:t>
            </a:r>
            <a:r>
              <a:rPr lang="en-US" sz="2100" smtClean="0"/>
              <a:t>Became XYX</a:t>
            </a:r>
            <a:endParaRPr lang="en-US" sz="2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143000"/>
          </a:xfrm>
        </p:spPr>
        <p:txBody>
          <a:bodyPr/>
          <a:lstStyle/>
          <a:p>
            <a:pPr eaLnBrk="1" hangingPunct="1"/>
            <a:r>
              <a:rPr lang="en-US" b="1" u="sng" dirty="0" smtClean="0"/>
              <a:t>Hill Cipher</a:t>
            </a:r>
          </a:p>
        </p:txBody>
      </p:sp>
      <p:sp>
        <p:nvSpPr>
          <p:cNvPr id="22531" name="Content Placeholder 2"/>
          <p:cNvSpPr>
            <a:spLocks noGrp="1"/>
          </p:cNvSpPr>
          <p:nvPr>
            <p:ph idx="1"/>
          </p:nvPr>
        </p:nvSpPr>
        <p:spPr>
          <a:xfrm>
            <a:off x="381000" y="990600"/>
            <a:ext cx="8458200" cy="762000"/>
          </a:xfrm>
        </p:spPr>
        <p:txBody>
          <a:bodyPr>
            <a:noAutofit/>
          </a:bodyPr>
          <a:lstStyle/>
          <a:p>
            <a:pPr algn="just"/>
            <a:r>
              <a:rPr lang="en-US" sz="2400" dirty="0" smtClean="0"/>
              <a:t>Another interesting multi letter cipher is the Hill cipher, developed by the mathematician Lester Hill in 1929.</a:t>
            </a:r>
          </a:p>
          <a:p>
            <a:pPr algn="just"/>
            <a:r>
              <a:rPr lang="en-US" sz="2400" dirty="0" smtClean="0"/>
              <a:t>Code Matrix is given below:</a:t>
            </a:r>
          </a:p>
          <a:p>
            <a:pPr algn="just"/>
            <a:endParaRPr lang="en-US" sz="2200" dirty="0" smtClean="0"/>
          </a:p>
        </p:txBody>
      </p:sp>
      <p:pic>
        <p:nvPicPr>
          <p:cNvPr id="1027" name="Picture 3"/>
          <p:cNvPicPr>
            <a:picLocks noChangeAspect="1" noChangeArrowheads="1"/>
          </p:cNvPicPr>
          <p:nvPr/>
        </p:nvPicPr>
        <p:blipFill>
          <a:blip r:embed="rId2" cstate="print">
            <a:lum bright="-17000" contrast="19000"/>
          </a:blip>
          <a:srcRect/>
          <a:stretch>
            <a:fillRect/>
          </a:stretch>
        </p:blipFill>
        <p:spPr bwMode="auto">
          <a:xfrm>
            <a:off x="609600" y="2581274"/>
            <a:ext cx="8077199" cy="34385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143000"/>
          </a:xfrm>
        </p:spPr>
        <p:txBody>
          <a:bodyPr/>
          <a:lstStyle/>
          <a:p>
            <a:pPr eaLnBrk="1" hangingPunct="1"/>
            <a:r>
              <a:rPr lang="en-US" b="1" u="sng" dirty="0" smtClean="0"/>
              <a:t>Hill Cipher</a:t>
            </a:r>
          </a:p>
        </p:txBody>
      </p:sp>
      <p:sp>
        <p:nvSpPr>
          <p:cNvPr id="22531" name="Content Placeholder 2"/>
          <p:cNvSpPr>
            <a:spLocks noGrp="1"/>
          </p:cNvSpPr>
          <p:nvPr>
            <p:ph idx="1"/>
          </p:nvPr>
        </p:nvSpPr>
        <p:spPr>
          <a:xfrm>
            <a:off x="381000" y="990600"/>
            <a:ext cx="8458200" cy="5257800"/>
          </a:xfrm>
        </p:spPr>
        <p:txBody>
          <a:bodyPr>
            <a:normAutofit/>
          </a:bodyPr>
          <a:lstStyle/>
          <a:p>
            <a:r>
              <a:rPr lang="en-US" sz="2200" dirty="0" smtClean="0"/>
              <a:t>This cipher is based on linear algebra, Each letter is represented by numbers from 0 to 25 and calculations are done on modulo 26.</a:t>
            </a:r>
          </a:p>
          <a:p>
            <a:r>
              <a:rPr lang="en-US" sz="2200" dirty="0" smtClean="0"/>
              <a:t>This encryption algorithm takes m successive plaintext letters and substitutes them with m cipher text letters.</a:t>
            </a:r>
          </a:p>
          <a:p>
            <a:r>
              <a:rPr lang="en-US" sz="2200" dirty="0" smtClean="0"/>
              <a:t>The substitution is determined by m linear equations. For </a:t>
            </a:r>
            <a:r>
              <a:rPr lang="en-US" sz="2200" i="1" dirty="0" smtClean="0"/>
              <a:t>m = 3, the system can be described as:</a:t>
            </a:r>
          </a:p>
          <a:p>
            <a:pPr>
              <a:buNone/>
            </a:pPr>
            <a:r>
              <a:rPr lang="da-DK" sz="2200" i="1" dirty="0" smtClean="0"/>
              <a:t>			</a:t>
            </a:r>
            <a:r>
              <a:rPr lang="da-DK" sz="2200" dirty="0" smtClean="0"/>
              <a:t>c1 = (k11p1 + k12p2 + k13p3)mod 26</a:t>
            </a:r>
          </a:p>
          <a:p>
            <a:pPr>
              <a:buNone/>
            </a:pPr>
            <a:r>
              <a:rPr lang="da-DK" sz="2200" dirty="0" smtClean="0"/>
              <a:t>			c2 = (k21p1 + k22p2 + k23p3)mod 26</a:t>
            </a:r>
          </a:p>
          <a:p>
            <a:pPr>
              <a:buNone/>
            </a:pPr>
            <a:r>
              <a:rPr lang="da-DK" sz="2200" dirty="0" smtClean="0"/>
              <a:t>			c3 = (k31p1 + k32p2 + k33p3)mod 26</a:t>
            </a:r>
          </a:p>
          <a:p>
            <a:pPr algn="just"/>
            <a:r>
              <a:rPr lang="en-US" sz="2200" dirty="0" smtClean="0"/>
              <a:t>This can also be expressed in terms of row vectors and matrices, where C and P are row vectors of length 3 representing the plaintext and cipher text, and K is a 3 X 3 matrix representing the encryption key.</a:t>
            </a:r>
          </a:p>
        </p:txBody>
      </p:sp>
      <p:pic>
        <p:nvPicPr>
          <p:cNvPr id="1026" name="Picture 2"/>
          <p:cNvPicPr>
            <a:picLocks noChangeAspect="1" noChangeArrowheads="1"/>
          </p:cNvPicPr>
          <p:nvPr/>
        </p:nvPicPr>
        <p:blipFill>
          <a:blip r:embed="rId2" cstate="print"/>
          <a:srcRect/>
          <a:stretch>
            <a:fillRect/>
          </a:stretch>
        </p:blipFill>
        <p:spPr bwMode="auto">
          <a:xfrm>
            <a:off x="1371600" y="5638800"/>
            <a:ext cx="7010399"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534400" cy="769441"/>
          </a:xfrm>
          <a:prstGeom prst="rect">
            <a:avLst/>
          </a:prstGeom>
        </p:spPr>
        <p:txBody>
          <a:bodyPr wrap="square">
            <a:spAutoFit/>
          </a:bodyPr>
          <a:lstStyle/>
          <a:p>
            <a:pPr>
              <a:buFont typeface="Arial" pitchFamily="34" charset="0"/>
              <a:buChar char="•"/>
            </a:pPr>
            <a:r>
              <a:rPr lang="en-US" sz="2200" dirty="0" smtClean="0"/>
              <a:t> For example: If the Plain text is PAYMOREMONEY  and if the key is given below ;</a:t>
            </a:r>
            <a:endParaRPr lang="en-US" sz="2200" dirty="0"/>
          </a:p>
        </p:txBody>
      </p:sp>
      <p:sp>
        <p:nvSpPr>
          <p:cNvPr id="6" name="Rectangle 5"/>
          <p:cNvSpPr/>
          <p:nvPr/>
        </p:nvSpPr>
        <p:spPr>
          <a:xfrm>
            <a:off x="304800" y="2364462"/>
            <a:ext cx="8839200" cy="4154984"/>
          </a:xfrm>
          <a:prstGeom prst="rect">
            <a:avLst/>
          </a:prstGeom>
        </p:spPr>
        <p:txBody>
          <a:bodyPr wrap="square">
            <a:spAutoFit/>
          </a:bodyPr>
          <a:lstStyle/>
          <a:p>
            <a:pPr>
              <a:buFont typeface="Arial" pitchFamily="34" charset="0"/>
              <a:buChar char="•"/>
            </a:pPr>
            <a:r>
              <a:rPr lang="en-US" sz="2200" dirty="0" smtClean="0"/>
              <a:t> The first three letters of PT is in vector form is (15 0 24) then (15 0 24)K mod 26  is (375  819  486)mod 26 is (11 13 18) = LNS </a:t>
            </a:r>
          </a:p>
          <a:p>
            <a:pPr>
              <a:buFont typeface="Arial" pitchFamily="34" charset="0"/>
              <a:buChar char="•"/>
            </a:pPr>
            <a:r>
              <a:rPr lang="en-US" sz="2200" dirty="0" smtClean="0"/>
              <a:t> Do the same for all then Cipher text is LNSHDLEWMTRW.</a:t>
            </a:r>
          </a:p>
          <a:p>
            <a:pPr>
              <a:buFont typeface="Arial" pitchFamily="34" charset="0"/>
              <a:buChar char="•"/>
            </a:pPr>
            <a:r>
              <a:rPr lang="en-US" sz="2200" dirty="0" smtClean="0"/>
              <a:t> If you want to decryption then Do the Reverse of the encryption process.</a:t>
            </a:r>
          </a:p>
          <a:p>
            <a:pPr>
              <a:buFont typeface="Arial" pitchFamily="34" charset="0"/>
              <a:buChar char="•"/>
            </a:pPr>
            <a:r>
              <a:rPr lang="en-US" sz="2200" dirty="0" smtClean="0"/>
              <a:t> Encryption and decryption can be given by the following formula,</a:t>
            </a:r>
          </a:p>
          <a:p>
            <a:r>
              <a:rPr lang="en-US" sz="2200" dirty="0" smtClean="0"/>
              <a:t>		Encryption: C=PK mod 26</a:t>
            </a:r>
          </a:p>
          <a:p>
            <a:endParaRPr lang="en-US" sz="2200" dirty="0" smtClean="0"/>
          </a:p>
          <a:p>
            <a:r>
              <a:rPr lang="en-US" sz="2200" dirty="0" smtClean="0"/>
              <a:t>		Decryption: P=CK</a:t>
            </a:r>
            <a:r>
              <a:rPr lang="en-US" sz="2270" baseline="100000" dirty="0" smtClean="0"/>
              <a:t>-1</a:t>
            </a:r>
            <a:r>
              <a:rPr lang="en-US" sz="2200" dirty="0" smtClean="0"/>
              <a:t> mod 26</a:t>
            </a:r>
          </a:p>
          <a:p>
            <a:pPr>
              <a:buFont typeface="Arial" pitchFamily="34" charset="0"/>
              <a:buChar char="•"/>
            </a:pPr>
            <a:r>
              <a:rPr lang="en-US" sz="2200" dirty="0" smtClean="0"/>
              <a:t> Although the Hill cipher is strong against a cipher text-only attack, it is easily broken with a known plaintext attack.</a:t>
            </a:r>
          </a:p>
          <a:p>
            <a:endParaRPr lang="en-US" sz="2200" dirty="0" smtClean="0"/>
          </a:p>
          <a:p>
            <a:pPr>
              <a:buFont typeface="Arial" pitchFamily="34" charset="0"/>
              <a:buChar char="•"/>
            </a:pPr>
            <a:endParaRPr lang="en-US" sz="2200" dirty="0" smtClean="0"/>
          </a:p>
        </p:txBody>
      </p:sp>
      <p:pic>
        <p:nvPicPr>
          <p:cNvPr id="2053" name="Picture 5"/>
          <p:cNvPicPr>
            <a:picLocks noChangeAspect="1" noChangeArrowheads="1"/>
          </p:cNvPicPr>
          <p:nvPr/>
        </p:nvPicPr>
        <p:blipFill>
          <a:blip r:embed="rId2" cstate="print"/>
          <a:srcRect/>
          <a:stretch>
            <a:fillRect/>
          </a:stretch>
        </p:blipFill>
        <p:spPr bwMode="auto">
          <a:xfrm>
            <a:off x="1676400" y="609600"/>
            <a:ext cx="2619375"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44562"/>
          </a:xfrm>
        </p:spPr>
        <p:txBody>
          <a:bodyPr/>
          <a:lstStyle/>
          <a:p>
            <a:r>
              <a:rPr lang="en-US" b="1" u="sng" dirty="0" smtClean="0"/>
              <a:t>Cryptology</a:t>
            </a:r>
            <a:endParaRPr lang="en-US" b="1" u="sng" dirty="0"/>
          </a:p>
        </p:txBody>
      </p:sp>
      <p:sp>
        <p:nvSpPr>
          <p:cNvPr id="3" name="Content Placeholder 2"/>
          <p:cNvSpPr>
            <a:spLocks noGrp="1"/>
          </p:cNvSpPr>
          <p:nvPr>
            <p:ph idx="1"/>
          </p:nvPr>
        </p:nvSpPr>
        <p:spPr>
          <a:xfrm>
            <a:off x="304800" y="1371600"/>
            <a:ext cx="8534400" cy="4648200"/>
          </a:xfrm>
        </p:spPr>
        <p:txBody>
          <a:bodyPr>
            <a:normAutofit fontScale="70000" lnSpcReduction="20000"/>
          </a:bodyPr>
          <a:lstStyle/>
          <a:p>
            <a:pPr algn="just"/>
            <a:r>
              <a:rPr lang="en-US" sz="3400" b="1" u="sng" dirty="0" smtClean="0"/>
              <a:t>Cryptography</a:t>
            </a:r>
          </a:p>
          <a:p>
            <a:pPr algn="just">
              <a:buNone/>
            </a:pPr>
            <a:r>
              <a:rPr lang="en-US" dirty="0" smtClean="0"/>
              <a:t> 		The </a:t>
            </a:r>
            <a:r>
              <a:rPr lang="en-US" dirty="0"/>
              <a:t>area of study containing the principles and methods of transforming </a:t>
            </a:r>
            <a:r>
              <a:rPr lang="en-US" dirty="0" smtClean="0"/>
              <a:t>an intelligible </a:t>
            </a:r>
            <a:r>
              <a:rPr lang="en-US" dirty="0"/>
              <a:t>message into one that is unintelligible, and then retransforming that message back to </a:t>
            </a:r>
            <a:r>
              <a:rPr lang="en-US" dirty="0" smtClean="0"/>
              <a:t>its original </a:t>
            </a:r>
            <a:r>
              <a:rPr lang="en-US" dirty="0"/>
              <a:t>form</a:t>
            </a:r>
            <a:r>
              <a:rPr lang="en-US" dirty="0" smtClean="0"/>
              <a:t>.</a:t>
            </a:r>
          </a:p>
          <a:p>
            <a:pPr algn="just">
              <a:buNone/>
            </a:pPr>
            <a:endParaRPr lang="en-US" dirty="0" smtClean="0"/>
          </a:p>
          <a:p>
            <a:pPr algn="just"/>
            <a:r>
              <a:rPr lang="en-US" sz="3400" b="1" dirty="0" smtClean="0"/>
              <a:t>Cryptanalysis(Hacking)</a:t>
            </a:r>
          </a:p>
          <a:p>
            <a:pPr algn="just">
              <a:buNone/>
            </a:pPr>
            <a:r>
              <a:rPr lang="en-US" sz="3400" b="1" dirty="0"/>
              <a:t>	</a:t>
            </a:r>
            <a:r>
              <a:rPr lang="en-US" sz="3400" b="1" dirty="0" smtClean="0"/>
              <a:t>	</a:t>
            </a:r>
            <a:r>
              <a:rPr lang="en-US" dirty="0" smtClean="0"/>
              <a:t>Cryptanalysis is art and science of decoding non readable data without knowing techniques of encoding. OR</a:t>
            </a:r>
          </a:p>
          <a:p>
            <a:pPr algn="just">
              <a:buNone/>
            </a:pPr>
            <a:r>
              <a:rPr lang="en-US" dirty="0"/>
              <a:t>	</a:t>
            </a:r>
            <a:r>
              <a:rPr lang="en-US" dirty="0" smtClean="0"/>
              <a:t>	It </a:t>
            </a:r>
            <a:r>
              <a:rPr lang="en-US" dirty="0"/>
              <a:t>is the process of attacking an encryption system is to recover the key in use</a:t>
            </a:r>
            <a:r>
              <a:rPr lang="en-US" dirty="0" smtClean="0"/>
              <a:t>.</a:t>
            </a:r>
          </a:p>
          <a:p>
            <a:pPr algn="just">
              <a:buNone/>
            </a:pPr>
            <a:endParaRPr lang="en-US" dirty="0" smtClean="0"/>
          </a:p>
          <a:p>
            <a:pPr algn="just"/>
            <a:r>
              <a:rPr lang="en-US" sz="3400" b="1" dirty="0" smtClean="0"/>
              <a:t>Cryptology</a:t>
            </a:r>
          </a:p>
          <a:p>
            <a:pPr algn="just">
              <a:buNone/>
            </a:pPr>
            <a:r>
              <a:rPr lang="en-US" dirty="0"/>
              <a:t>	</a:t>
            </a:r>
            <a:r>
              <a:rPr lang="en-US" dirty="0" smtClean="0"/>
              <a:t>	Both Cryptography and Cryptanalysis Known as </a:t>
            </a:r>
            <a:r>
              <a:rPr lang="en-US" b="1" u="sng" dirty="0" smtClean="0"/>
              <a:t>Cryptology</a:t>
            </a:r>
          </a:p>
          <a:p>
            <a:pPr algn="just"/>
            <a:endParaRPr lang="en-US" dirty="0" smtClean="0"/>
          </a:p>
          <a:p>
            <a:pPr lvl="1" algn="just"/>
            <a:endParaRPr lang="en-US" dirty="0" smtClean="0"/>
          </a:p>
          <a:p>
            <a:pPr lvl="1" algn="just">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590800" y="457200"/>
            <a:ext cx="3581400" cy="5638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1143000"/>
          </a:xfrm>
        </p:spPr>
        <p:txBody>
          <a:bodyPr/>
          <a:lstStyle/>
          <a:p>
            <a:pPr eaLnBrk="1" hangingPunct="1"/>
            <a:r>
              <a:rPr lang="en-US" b="1" u="sng" dirty="0" smtClean="0"/>
              <a:t>Polyalphabetic cipher</a:t>
            </a:r>
          </a:p>
        </p:txBody>
      </p:sp>
      <p:sp>
        <p:nvSpPr>
          <p:cNvPr id="5" name="TextBox 4"/>
          <p:cNvSpPr txBox="1"/>
          <p:nvPr/>
        </p:nvSpPr>
        <p:spPr>
          <a:xfrm>
            <a:off x="228600" y="990600"/>
            <a:ext cx="8610600" cy="5539978"/>
          </a:xfrm>
          <a:prstGeom prst="rect">
            <a:avLst/>
          </a:prstGeom>
          <a:noFill/>
        </p:spPr>
        <p:txBody>
          <a:bodyPr wrap="square" rtlCol="0">
            <a:spAutoFit/>
          </a:bodyPr>
          <a:lstStyle/>
          <a:p>
            <a:pPr>
              <a:buFont typeface="Arial" pitchFamily="34" charset="0"/>
              <a:buChar char="•"/>
            </a:pPr>
            <a:r>
              <a:rPr lang="en-US" sz="2200" dirty="0" smtClean="0"/>
              <a:t> This is a type of polyalphabetic substitution cipher (includes multiple substitutions depending on the key). </a:t>
            </a:r>
          </a:p>
          <a:p>
            <a:pPr algn="just">
              <a:buFont typeface="Arial" pitchFamily="34" charset="0"/>
              <a:buChar char="•"/>
            </a:pPr>
            <a:r>
              <a:rPr lang="en-US" sz="2200" dirty="0" smtClean="0"/>
              <a:t> In this type of cipher, the key determines which particular substitution is to be used.</a:t>
            </a:r>
          </a:p>
          <a:p>
            <a:pPr algn="just">
              <a:buFont typeface="Arial" pitchFamily="34" charset="0"/>
              <a:buChar char="•"/>
            </a:pPr>
            <a:r>
              <a:rPr lang="en-US" sz="2200" dirty="0" smtClean="0"/>
              <a:t> To encrypt a message, a key is needed that is as long as the message. Usually, the key is a repeating keyword.</a:t>
            </a:r>
          </a:p>
          <a:p>
            <a:pPr algn="just">
              <a:buFont typeface="Arial" pitchFamily="34" charset="0"/>
              <a:buChar char="•"/>
            </a:pPr>
            <a:r>
              <a:rPr lang="en-US" sz="2200" dirty="0" smtClean="0"/>
              <a:t> For Example if the PT is ATTACKATDAWN and key is LEMON, but here the key is no long enough compare with PT so we repeat the key as depicted below;</a:t>
            </a:r>
          </a:p>
          <a:p>
            <a:pPr lvl="2" algn="just">
              <a:buFont typeface="Arial" pitchFamily="34" charset="0"/>
              <a:buChar char="•"/>
            </a:pPr>
            <a:r>
              <a:rPr lang="en-US" sz="2200" dirty="0" smtClean="0"/>
              <a:t> PT = ATTACKATDAWN</a:t>
            </a:r>
          </a:p>
          <a:p>
            <a:pPr lvl="2" algn="just">
              <a:buFont typeface="Arial" pitchFamily="34" charset="0"/>
              <a:buChar char="•"/>
            </a:pPr>
            <a:r>
              <a:rPr lang="en-US" sz="2200" dirty="0" smtClean="0"/>
              <a:t> KEY = LEMONLEMONLE</a:t>
            </a:r>
          </a:p>
          <a:p>
            <a:pPr algn="just">
              <a:buFont typeface="Arial" pitchFamily="34" charset="0"/>
              <a:buChar char="•"/>
            </a:pPr>
            <a:r>
              <a:rPr lang="en-US" sz="2200" dirty="0" smtClean="0"/>
              <a:t> For example, the first letter of the plaintext A is paired with L the first letter of the key, So use row L and column A of the Vigenère square, namely L. Similarly, The rest of the plaintext is enciphered in a similar fashion.</a:t>
            </a:r>
          </a:p>
          <a:p>
            <a:pPr lvl="2" algn="just">
              <a:buFont typeface="Arial" pitchFamily="34" charset="0"/>
              <a:buChar char="•"/>
            </a:pPr>
            <a:r>
              <a:rPr lang="en-US" sz="2200" dirty="0" smtClean="0"/>
              <a:t> CT = LXFOPVEFRNHR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 y="904875"/>
            <a:ext cx="9144000" cy="5048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81000" y="0"/>
            <a:ext cx="8229600" cy="1066800"/>
          </a:xfrm>
        </p:spPr>
        <p:txBody>
          <a:bodyPr/>
          <a:lstStyle/>
          <a:p>
            <a:pPr eaLnBrk="1" hangingPunct="1"/>
            <a:r>
              <a:rPr lang="en-US" b="1" u="sng" dirty="0" smtClean="0"/>
              <a:t>Vernam Cipher</a:t>
            </a:r>
          </a:p>
        </p:txBody>
      </p:sp>
      <p:sp>
        <p:nvSpPr>
          <p:cNvPr id="5" name="Rectangle 4"/>
          <p:cNvSpPr/>
          <p:nvPr/>
        </p:nvSpPr>
        <p:spPr>
          <a:xfrm>
            <a:off x="381000" y="1225689"/>
            <a:ext cx="8458200" cy="5170646"/>
          </a:xfrm>
          <a:prstGeom prst="rect">
            <a:avLst/>
          </a:prstGeom>
        </p:spPr>
        <p:txBody>
          <a:bodyPr wrap="square">
            <a:spAutoFit/>
          </a:bodyPr>
          <a:lstStyle/>
          <a:p>
            <a:pPr>
              <a:buFont typeface="Arial" pitchFamily="34" charset="0"/>
              <a:buChar char="•"/>
            </a:pPr>
            <a:r>
              <a:rPr lang="en-US" sz="2200" dirty="0" smtClean="0"/>
              <a:t> This system works on binary data (bits) rather than letters, The technique can be expressed as follows:</a:t>
            </a:r>
          </a:p>
          <a:p>
            <a:r>
              <a:rPr lang="en-US" sz="2200" dirty="0" smtClean="0"/>
              <a:t>	ci = pi⊕ki</a:t>
            </a:r>
          </a:p>
          <a:p>
            <a:r>
              <a:rPr lang="en-US" sz="2200" dirty="0" smtClean="0"/>
              <a:t>		where</a:t>
            </a:r>
          </a:p>
          <a:p>
            <a:r>
              <a:rPr lang="en-US" sz="2200" dirty="0" smtClean="0"/>
              <a:t>		pi = ith binary digit of plaintext</a:t>
            </a:r>
          </a:p>
          <a:p>
            <a:r>
              <a:rPr lang="en-US" sz="2200" dirty="0" smtClean="0"/>
              <a:t>		ci = ith binary digit of ciphertext</a:t>
            </a:r>
          </a:p>
          <a:p>
            <a:r>
              <a:rPr lang="en-US" sz="2200" dirty="0" smtClean="0"/>
              <a:t>		ki = ith binary digit of key</a:t>
            </a:r>
          </a:p>
          <a:p>
            <a:r>
              <a:rPr lang="en-US" sz="2200" dirty="0" smtClean="0"/>
              <a:t>		⊕= XOR operation</a:t>
            </a:r>
          </a:p>
          <a:p>
            <a:pPr>
              <a:buFont typeface="Arial" pitchFamily="34" charset="0"/>
              <a:buChar char="•"/>
            </a:pPr>
            <a:r>
              <a:rPr lang="en-US" sz="2200" dirty="0" smtClean="0"/>
              <a:t> Thus, the ciphertext is generated by performing the bitwise  XOR  of the plaintext and the key.</a:t>
            </a:r>
          </a:p>
          <a:p>
            <a:pPr>
              <a:buFont typeface="Arial" pitchFamily="34" charset="0"/>
              <a:buChar char="•"/>
            </a:pPr>
            <a:r>
              <a:rPr lang="en-US" sz="2200" dirty="0" smtClean="0"/>
              <a:t> Decryption simply involves the same bitwise operation:</a:t>
            </a:r>
          </a:p>
          <a:p>
            <a:r>
              <a:rPr lang="en-US" sz="2200" dirty="0" smtClean="0"/>
              <a:t>	pi = ci⊕ki</a:t>
            </a:r>
          </a:p>
          <a:p>
            <a:pPr algn="just">
              <a:buFont typeface="Arial" pitchFamily="34" charset="0"/>
              <a:buChar char="•"/>
            </a:pPr>
            <a:r>
              <a:rPr lang="en-US" sz="2200" dirty="0" smtClean="0"/>
              <a:t> Here the conversion from alphabets to binary is done with the reference of their  ASCII Code. ( For A=65,B=66 and So on….,For a=97,b=98 and so on)</a:t>
            </a:r>
            <a:endParaRPr lang="en-US" sz="2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458200" cy="4154984"/>
          </a:xfrm>
          <a:prstGeom prst="rect">
            <a:avLst/>
          </a:prstGeom>
        </p:spPr>
        <p:txBody>
          <a:bodyPr wrap="square">
            <a:spAutoFit/>
          </a:bodyPr>
          <a:lstStyle/>
          <a:p>
            <a:pPr>
              <a:buFont typeface="Arial" pitchFamily="34" charset="0"/>
              <a:buChar char="•"/>
            </a:pPr>
            <a:r>
              <a:rPr lang="en-US" sz="2200" dirty="0" smtClean="0"/>
              <a:t> If PT = ABC and KEY = DEF then Encryption Process are depicted below,</a:t>
            </a:r>
          </a:p>
          <a:p>
            <a:r>
              <a:rPr lang="en-US" sz="2200" dirty="0" smtClean="0"/>
              <a:t>PT =   1000001   1000010   1000011</a:t>
            </a:r>
          </a:p>
          <a:p>
            <a:r>
              <a:rPr lang="en-US" sz="2200" dirty="0" smtClean="0"/>
              <a:t>KEY = 1000100   1000101   1000110</a:t>
            </a:r>
          </a:p>
          <a:p>
            <a:endParaRPr lang="en-US" sz="2200" dirty="0" smtClean="0"/>
          </a:p>
          <a:p>
            <a:r>
              <a:rPr lang="en-US" sz="2200" dirty="0" smtClean="0"/>
              <a:t>CT = PT ⊕ KEY in Binary = 0000101  0000111  0000101</a:t>
            </a:r>
          </a:p>
          <a:p>
            <a:endParaRPr lang="en-US" sz="2200" dirty="0" smtClean="0"/>
          </a:p>
          <a:p>
            <a:pPr>
              <a:buFont typeface="Arial" pitchFamily="34" charset="0"/>
              <a:buChar char="•"/>
            </a:pPr>
            <a:r>
              <a:rPr lang="en-US" sz="2200" dirty="0" smtClean="0"/>
              <a:t> If CT = ABC and KEY = DEF then Decryption Process are depicted below,</a:t>
            </a:r>
          </a:p>
          <a:p>
            <a:r>
              <a:rPr lang="en-US" sz="2200" dirty="0" smtClean="0"/>
              <a:t>CT =   1000001   1000010   1000011</a:t>
            </a:r>
          </a:p>
          <a:p>
            <a:r>
              <a:rPr lang="en-US" sz="2200" dirty="0" smtClean="0"/>
              <a:t>KEY = 1000100   1000101   1000110</a:t>
            </a:r>
          </a:p>
          <a:p>
            <a:endParaRPr lang="en-US" sz="2200" dirty="0" smtClean="0"/>
          </a:p>
          <a:p>
            <a:r>
              <a:rPr lang="en-US" sz="2200" dirty="0" smtClean="0"/>
              <a:t>PT = CT ⊕ KEY in Binary = 0000101  0000111  0000101</a:t>
            </a:r>
          </a:p>
          <a:p>
            <a:endParaRPr lang="en-US" sz="22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1143000"/>
          </a:xfrm>
        </p:spPr>
        <p:txBody>
          <a:bodyPr/>
          <a:lstStyle/>
          <a:p>
            <a:pPr eaLnBrk="1" hangingPunct="1"/>
            <a:r>
              <a:rPr lang="en-US" b="1" u="sng" dirty="0" smtClean="0"/>
              <a:t>One Time Pad Cipher</a:t>
            </a:r>
          </a:p>
        </p:txBody>
      </p:sp>
      <p:sp>
        <p:nvSpPr>
          <p:cNvPr id="32771" name="Content Placeholder 2"/>
          <p:cNvSpPr>
            <a:spLocks noGrp="1"/>
          </p:cNvSpPr>
          <p:nvPr>
            <p:ph idx="1"/>
          </p:nvPr>
        </p:nvSpPr>
        <p:spPr>
          <a:xfrm>
            <a:off x="228600" y="1066800"/>
            <a:ext cx="8610600" cy="5562600"/>
          </a:xfrm>
        </p:spPr>
        <p:txBody>
          <a:bodyPr>
            <a:noAutofit/>
          </a:bodyPr>
          <a:lstStyle/>
          <a:p>
            <a:r>
              <a:rPr lang="en-US" sz="2200" dirty="0" smtClean="0"/>
              <a:t>In this scheme, a random key that is as long as the message is used, The key is used to encrypt and decrypt a single message, and then is discarded, Each new message requires a new key of the same length as the new message.</a:t>
            </a:r>
          </a:p>
          <a:p>
            <a:r>
              <a:rPr lang="en-US" sz="2200" dirty="0" smtClean="0"/>
              <a:t>This scheme is unbreakable.</a:t>
            </a:r>
          </a:p>
          <a:p>
            <a:r>
              <a:rPr lang="en-US" sz="2200" dirty="0" smtClean="0"/>
              <a:t>It produces random output that bears no statistical relationship to the plaintext, Because the ciphertext contains no information whatsoever about the plaintext, there is simply no way to break the code.</a:t>
            </a:r>
          </a:p>
          <a:p>
            <a:r>
              <a:rPr lang="en-US" sz="2200" dirty="0" smtClean="0"/>
              <a:t>For any plaintext of equal length to the ciphertext, there is a key that produces that plaintext.</a:t>
            </a:r>
          </a:p>
          <a:p>
            <a:r>
              <a:rPr lang="en-US" sz="2200" dirty="0" smtClean="0"/>
              <a:t>Therefore, if you did an exhaustive search of all possible keys, you would end up with many legible plaintexts, with no way of knowing which was the intended plaintext.</a:t>
            </a:r>
          </a:p>
          <a:p>
            <a:r>
              <a:rPr lang="en-US" sz="2200" dirty="0" smtClean="0"/>
              <a:t>Therefore, the code is unbreakable.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4832092"/>
          </a:xfrm>
          <a:prstGeom prst="rect">
            <a:avLst/>
          </a:prstGeom>
        </p:spPr>
        <p:txBody>
          <a:bodyPr wrap="square">
            <a:spAutoFit/>
          </a:bodyPr>
          <a:lstStyle/>
          <a:p>
            <a:pPr algn="just">
              <a:buFont typeface="Arial" pitchFamily="34" charset="0"/>
              <a:buChar char="•"/>
            </a:pPr>
            <a:r>
              <a:rPr lang="en-US" sz="2200" dirty="0" smtClean="0"/>
              <a:t> The security of the one-time pad is entirely due to the randomness of the key.</a:t>
            </a:r>
          </a:p>
          <a:p>
            <a:pPr algn="just">
              <a:buFont typeface="Arial" pitchFamily="34" charset="0"/>
              <a:buChar char="•"/>
            </a:pPr>
            <a:r>
              <a:rPr lang="en-US" sz="2200" dirty="0" smtClean="0"/>
              <a:t> The one-time pad offers complete security but, in practice, has two fundamental difficulties:</a:t>
            </a:r>
          </a:p>
          <a:p>
            <a:pPr algn="just"/>
            <a:r>
              <a:rPr lang="en-US" sz="2200" dirty="0" smtClean="0"/>
              <a:t>	1. There is the practical problem of making large quantities of random keys, Any heavily used system might require millions of random characters on a regular basis. Supplying truly random characters in this volume is a significant task.</a:t>
            </a:r>
          </a:p>
          <a:p>
            <a:pPr algn="just"/>
            <a:r>
              <a:rPr lang="en-US" sz="2200" dirty="0" smtClean="0"/>
              <a:t>	2. Another problem is that of key distribution and protection. For every message to be sent, a key of equal length is needed by both sender and receiver.</a:t>
            </a:r>
          </a:p>
          <a:p>
            <a:pPr algn="just">
              <a:buFont typeface="Arial" pitchFamily="34" charset="0"/>
              <a:buChar char="•"/>
            </a:pPr>
            <a:r>
              <a:rPr lang="en-US" sz="2200" dirty="0" smtClean="0"/>
              <a:t>The one-time pad is the only cryptosystem that exhibits </a:t>
            </a:r>
            <a:r>
              <a:rPr lang="en-US" sz="2200" b="1" dirty="0" smtClean="0"/>
              <a:t>perfect secrecy.</a:t>
            </a:r>
            <a:endParaRPr lang="en-US" sz="2200" dirty="0" smtClean="0"/>
          </a:p>
          <a:p>
            <a:pPr algn="just"/>
            <a:endParaRPr lang="en-US" sz="2200" dirty="0" smtClean="0"/>
          </a:p>
          <a:p>
            <a:pPr algn="just"/>
            <a:endParaRPr lang="en-US" sz="2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eaLnBrk="1" hangingPunct="1"/>
            <a:r>
              <a:rPr lang="en-US" b="1" u="sng" dirty="0" smtClean="0"/>
              <a:t>Transposition Techniques</a:t>
            </a:r>
            <a:br>
              <a:rPr lang="en-US" b="1" u="sng" dirty="0" smtClean="0"/>
            </a:br>
            <a:r>
              <a:rPr lang="en-US" b="1" u="sng" dirty="0" smtClean="0"/>
              <a:t>(Encryption Algorithm) </a:t>
            </a:r>
          </a:p>
        </p:txBody>
      </p:sp>
      <p:sp>
        <p:nvSpPr>
          <p:cNvPr id="3" name="Content Placeholder 2"/>
          <p:cNvSpPr>
            <a:spLocks noGrp="1"/>
          </p:cNvSpPr>
          <p:nvPr>
            <p:ph idx="1"/>
          </p:nvPr>
        </p:nvSpPr>
        <p:spPr>
          <a:xfrm>
            <a:off x="457200" y="1447800"/>
            <a:ext cx="8305800" cy="4525963"/>
          </a:xfrm>
        </p:spPr>
        <p:txBody>
          <a:bodyPr>
            <a:normAutofit/>
          </a:bodyPr>
          <a:lstStyle/>
          <a:p>
            <a:pPr algn="just" eaLnBrk="1" hangingPunct="1">
              <a:defRPr/>
            </a:pPr>
            <a:endParaRPr lang="en-US" sz="2000" dirty="0" smtClean="0"/>
          </a:p>
          <a:p>
            <a:pPr algn="just" eaLnBrk="1" hangingPunct="1">
              <a:defRPr/>
            </a:pPr>
            <a:r>
              <a:rPr lang="en-US" sz="2200" b="1" dirty="0" smtClean="0"/>
              <a:t>Transposition Technique:</a:t>
            </a:r>
          </a:p>
          <a:p>
            <a:pPr algn="just" eaLnBrk="1" hangingPunct="1">
              <a:buFontTx/>
              <a:buNone/>
              <a:defRPr/>
            </a:pPr>
            <a:r>
              <a:rPr lang="en-US" sz="2200" dirty="0" smtClean="0"/>
              <a:t>		A Transposition technique is one in which perform some sort of permutation on the plain text letters.</a:t>
            </a:r>
          </a:p>
          <a:p>
            <a:pPr marL="514350" indent="-514350" algn="just" eaLnBrk="1" hangingPunct="1">
              <a:buFontTx/>
              <a:buAutoNum type="arabicPeriod"/>
              <a:defRPr/>
            </a:pPr>
            <a:r>
              <a:rPr lang="en-US" sz="2200" dirty="0" smtClean="0"/>
              <a:t>Rail Fence.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0"/>
            <a:ext cx="8229600" cy="1066800"/>
          </a:xfrm>
        </p:spPr>
        <p:txBody>
          <a:bodyPr/>
          <a:lstStyle/>
          <a:p>
            <a:pPr eaLnBrk="1" hangingPunct="1"/>
            <a:r>
              <a:rPr lang="en-US" b="1" u="sng" dirty="0" smtClean="0"/>
              <a:t>Rail Fence</a:t>
            </a:r>
            <a:endParaRPr lang="en-US" u="sng" dirty="0" smtClean="0"/>
          </a:p>
        </p:txBody>
      </p:sp>
      <p:sp>
        <p:nvSpPr>
          <p:cNvPr id="37891" name="Content Placeholder 2"/>
          <p:cNvSpPr>
            <a:spLocks noGrp="1"/>
          </p:cNvSpPr>
          <p:nvPr>
            <p:ph idx="1"/>
          </p:nvPr>
        </p:nvSpPr>
        <p:spPr>
          <a:xfrm>
            <a:off x="304800" y="1143000"/>
            <a:ext cx="8686800" cy="5562600"/>
          </a:xfrm>
        </p:spPr>
        <p:txBody>
          <a:bodyPr/>
          <a:lstStyle/>
          <a:p>
            <a:r>
              <a:rPr lang="en-US" sz="2200" dirty="0" smtClean="0"/>
              <a:t>Encryption involves writing plaintext letters diagonally over a number of rows, then read off cipher row by row.</a:t>
            </a:r>
          </a:p>
          <a:p>
            <a:pPr algn="just" eaLnBrk="1" hangingPunct="1"/>
            <a:r>
              <a:rPr lang="en-US" sz="2200" dirty="0" smtClean="0"/>
              <a:t>For example, the text “meet me after the toga party” with a rail fence of depth 2, we write the following:</a:t>
            </a:r>
          </a:p>
          <a:p>
            <a:pPr algn="just" eaLnBrk="1" hangingPunct="1">
              <a:lnSpc>
                <a:spcPct val="200000"/>
              </a:lnSpc>
              <a:buFontTx/>
              <a:buNone/>
            </a:pPr>
            <a:r>
              <a:rPr lang="pt-BR" sz="2400" dirty="0" smtClean="0"/>
              <a:t>			m   e   m   a   t    r   h   t   g   p   r   y</a:t>
            </a:r>
          </a:p>
          <a:p>
            <a:pPr eaLnBrk="1" hangingPunct="1">
              <a:buFontTx/>
              <a:buNone/>
            </a:pPr>
            <a:r>
              <a:rPr lang="pt-BR" sz="2400" dirty="0" smtClean="0"/>
              <a:t>			   e    t    e    f   e   t    e  o   a   a  t</a:t>
            </a:r>
          </a:p>
          <a:p>
            <a:r>
              <a:rPr lang="en-US" sz="2200" dirty="0" smtClean="0"/>
              <a:t>The Encrypted Message: 			</a:t>
            </a:r>
            <a:r>
              <a:rPr lang="en-US" sz="2200" dirty="0" smtClean="0">
                <a:solidFill>
                  <a:srgbClr val="FF0000"/>
                </a:solidFill>
              </a:rPr>
              <a:t>MEMATRHTGPRYETEFETEOAAT</a:t>
            </a:r>
          </a:p>
          <a:p>
            <a:r>
              <a:rPr lang="en-US" sz="2200" dirty="0" smtClean="0"/>
              <a:t>This scheme is very easy to cryptanalyze as no key is involved.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1143000"/>
          </a:xfrm>
        </p:spPr>
        <p:txBody>
          <a:bodyPr/>
          <a:lstStyle/>
          <a:p>
            <a:pPr eaLnBrk="1" hangingPunct="1"/>
            <a:r>
              <a:rPr lang="en-US" b="1" u="sng" dirty="0" smtClean="0"/>
              <a:t>Rail Fence(column cipher)</a:t>
            </a:r>
            <a:endParaRPr lang="en-US" u="sng" dirty="0" smtClean="0"/>
          </a:p>
        </p:txBody>
      </p:sp>
      <p:sp>
        <p:nvSpPr>
          <p:cNvPr id="38915" name="Content Placeholder 2"/>
          <p:cNvSpPr>
            <a:spLocks noGrp="1"/>
          </p:cNvSpPr>
          <p:nvPr>
            <p:ph idx="1"/>
          </p:nvPr>
        </p:nvSpPr>
        <p:spPr>
          <a:xfrm>
            <a:off x="457200" y="1219200"/>
            <a:ext cx="8382000" cy="2438400"/>
          </a:xfrm>
        </p:spPr>
        <p:txBody>
          <a:bodyPr>
            <a:normAutofit/>
          </a:bodyPr>
          <a:lstStyle/>
          <a:p>
            <a:pPr algn="just" eaLnBrk="1" hangingPunct="1"/>
            <a:r>
              <a:rPr lang="en-US" sz="2200" dirty="0" smtClean="0"/>
              <a:t>A more complex scheme is to write the message in a rectangle, row by row, and read the message off, column by column, but permute the order of the columns. The order of the columns then becomes the key to the algorithm. </a:t>
            </a:r>
          </a:p>
          <a:p>
            <a:pPr algn="just" eaLnBrk="1" hangingPunct="1"/>
            <a:r>
              <a:rPr lang="en-US" sz="2200" dirty="0" smtClean="0"/>
              <a:t>For example,</a:t>
            </a:r>
          </a:p>
          <a:p>
            <a:pPr algn="just" eaLnBrk="1" hangingPunct="1">
              <a:buFontTx/>
              <a:buNone/>
            </a:pPr>
            <a:r>
              <a:rPr lang="en-US" sz="2400" dirty="0" smtClean="0"/>
              <a:t>	</a:t>
            </a:r>
          </a:p>
        </p:txBody>
      </p:sp>
      <p:pic>
        <p:nvPicPr>
          <p:cNvPr id="38916" name="Picture 2"/>
          <p:cNvPicPr>
            <a:picLocks noChangeAspect="1" noChangeArrowheads="1"/>
          </p:cNvPicPr>
          <p:nvPr/>
        </p:nvPicPr>
        <p:blipFill>
          <a:blip r:embed="rId2" cstate="print"/>
          <a:srcRect/>
          <a:stretch>
            <a:fillRect/>
          </a:stretch>
        </p:blipFill>
        <p:spPr bwMode="auto">
          <a:xfrm>
            <a:off x="762000" y="3124200"/>
            <a:ext cx="78486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1143000"/>
          </a:xfrm>
        </p:spPr>
        <p:txBody>
          <a:bodyPr/>
          <a:lstStyle/>
          <a:p>
            <a:pPr eaLnBrk="1" hangingPunct="1"/>
            <a:r>
              <a:rPr lang="en-US" b="1" u="sng" dirty="0" smtClean="0"/>
              <a:t>Symmetric Key Encryption</a:t>
            </a:r>
          </a:p>
        </p:txBody>
      </p:sp>
      <p:sp>
        <p:nvSpPr>
          <p:cNvPr id="3075" name="Content Placeholder 2"/>
          <p:cNvSpPr>
            <a:spLocks noGrp="1"/>
          </p:cNvSpPr>
          <p:nvPr>
            <p:ph idx="1"/>
          </p:nvPr>
        </p:nvSpPr>
        <p:spPr/>
        <p:txBody>
          <a:bodyPr/>
          <a:lstStyle/>
          <a:p>
            <a:pPr eaLnBrk="1" hangingPunct="1">
              <a:buNone/>
            </a:pPr>
            <a:endParaRPr lang="en-US" dirty="0" smtClean="0"/>
          </a:p>
          <a:p>
            <a:pPr eaLnBrk="1" hangingPunct="1">
              <a:buFontTx/>
              <a:buNone/>
            </a:pPr>
            <a:r>
              <a:rPr lang="en-US" dirty="0" smtClean="0"/>
              <a:t>	</a:t>
            </a:r>
          </a:p>
        </p:txBody>
      </p:sp>
      <p:sp>
        <p:nvSpPr>
          <p:cNvPr id="4" name="Rectangle 3"/>
          <p:cNvSpPr/>
          <p:nvPr/>
        </p:nvSpPr>
        <p:spPr>
          <a:xfrm>
            <a:off x="228600" y="1066800"/>
            <a:ext cx="8610600" cy="5786199"/>
          </a:xfrm>
          <a:prstGeom prst="rect">
            <a:avLst/>
          </a:prstGeom>
        </p:spPr>
        <p:txBody>
          <a:bodyPr wrap="square">
            <a:spAutoFit/>
          </a:bodyPr>
          <a:lstStyle/>
          <a:p>
            <a:pPr algn="just">
              <a:buFont typeface="Arial" pitchFamily="34" charset="0"/>
              <a:buChar char="•"/>
            </a:pPr>
            <a:r>
              <a:rPr lang="en-US" sz="2400" dirty="0" smtClean="0"/>
              <a:t> </a:t>
            </a:r>
            <a:r>
              <a:rPr lang="en-US" sz="2200" dirty="0" smtClean="0"/>
              <a:t>Symmetric encryption also referred to as conventional encryption or single-key encryption which use one key for both encryption and decryption.</a:t>
            </a:r>
            <a:endParaRPr lang="en-US" sz="2200" b="1" dirty="0" smtClean="0"/>
          </a:p>
          <a:p>
            <a:pPr>
              <a:buFont typeface="Arial" pitchFamily="34" charset="0"/>
              <a:buChar char="•"/>
            </a:pPr>
            <a:r>
              <a:rPr lang="en-US" sz="2200" dirty="0" smtClean="0"/>
              <a:t> A symmetric encryption system has the following components:</a:t>
            </a:r>
          </a:p>
          <a:p>
            <a:pPr algn="just"/>
            <a:r>
              <a:rPr lang="en-US" sz="2400" dirty="0" smtClean="0"/>
              <a:t>• </a:t>
            </a:r>
            <a:r>
              <a:rPr lang="en-US" sz="2400" b="1" dirty="0" smtClean="0"/>
              <a:t>Plaintext: </a:t>
            </a:r>
          </a:p>
          <a:p>
            <a:pPr algn="just"/>
            <a:r>
              <a:rPr lang="en-US" sz="2400" b="1" dirty="0" smtClean="0"/>
              <a:t>	</a:t>
            </a:r>
            <a:r>
              <a:rPr lang="en-US" sz="2200" dirty="0" smtClean="0"/>
              <a:t>This is the original intelligible message or data that is fed into the algorithm as input.</a:t>
            </a:r>
          </a:p>
          <a:p>
            <a:pPr algn="just">
              <a:buFont typeface="Arial" pitchFamily="34" charset="0"/>
              <a:buChar char="•"/>
            </a:pPr>
            <a:r>
              <a:rPr lang="en-US" sz="2400" b="1" dirty="0" smtClean="0"/>
              <a:t> Encryption algorithm: </a:t>
            </a:r>
          </a:p>
          <a:p>
            <a:pPr algn="just"/>
            <a:r>
              <a:rPr lang="en-US" sz="2400" b="1" dirty="0" smtClean="0"/>
              <a:t>	</a:t>
            </a:r>
            <a:r>
              <a:rPr lang="en-US" sz="2200" dirty="0" smtClean="0"/>
              <a:t>The encryption algorithm performs various substitutions and transformations on  plaintext, It takes in plaintext and key and gives the cipher text.</a:t>
            </a:r>
          </a:p>
          <a:p>
            <a:pPr algn="just">
              <a:buFont typeface="Arial" pitchFamily="34" charset="0"/>
              <a:buChar char="•"/>
            </a:pPr>
            <a:r>
              <a:rPr lang="en-US" sz="2400" b="1" dirty="0" smtClean="0"/>
              <a:t> Secret key: </a:t>
            </a:r>
          </a:p>
          <a:p>
            <a:pPr algn="just"/>
            <a:r>
              <a:rPr lang="en-US" sz="2400" b="1" dirty="0" smtClean="0"/>
              <a:t>	</a:t>
            </a:r>
            <a:r>
              <a:rPr lang="en-US" sz="2200" dirty="0" smtClean="0"/>
              <a:t>The secret key is also input to the encryption algorithm. The key is a value independent of the plaintext and of the algorithm.</a:t>
            </a:r>
          </a:p>
          <a:p>
            <a:endParaRPr lang="en-US" sz="2400" dirty="0" smtClean="0"/>
          </a:p>
          <a:p>
            <a:r>
              <a:rPr lang="en-US" sz="2400"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457200" y="457200"/>
            <a:ext cx="8534400" cy="1981200"/>
          </a:xfrm>
        </p:spPr>
        <p:txBody>
          <a:bodyPr>
            <a:normAutofit/>
          </a:bodyPr>
          <a:lstStyle/>
          <a:p>
            <a:pPr algn="just" eaLnBrk="1" hangingPunct="1"/>
            <a:r>
              <a:rPr lang="en-US" sz="2200" dirty="0" smtClean="0"/>
              <a:t>The transposition cipher can be made significantly more secure by performing more than one stage of transposition. The result is a more complex permutation that is not easily reconstructed. Thus, if the foregoing message is re encrypted using the same algorithm,</a:t>
            </a:r>
          </a:p>
        </p:txBody>
      </p:sp>
      <p:pic>
        <p:nvPicPr>
          <p:cNvPr id="39940" name="Picture 2"/>
          <p:cNvPicPr>
            <a:picLocks noChangeAspect="1" noChangeArrowheads="1"/>
          </p:cNvPicPr>
          <p:nvPr/>
        </p:nvPicPr>
        <p:blipFill>
          <a:blip r:embed="rId2" cstate="print"/>
          <a:srcRect/>
          <a:stretch>
            <a:fillRect/>
          </a:stretch>
        </p:blipFill>
        <p:spPr bwMode="auto">
          <a:xfrm>
            <a:off x="762000" y="2209800"/>
            <a:ext cx="76200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95400"/>
            <a:ext cx="8610600" cy="5509200"/>
          </a:xfrm>
          <a:prstGeom prst="rect">
            <a:avLst/>
          </a:prstGeom>
        </p:spPr>
        <p:txBody>
          <a:bodyPr wrap="square">
            <a:spAutoFit/>
          </a:bodyPr>
          <a:lstStyle/>
          <a:p>
            <a:pPr algn="just">
              <a:buFont typeface="Arial" pitchFamily="34" charset="0"/>
              <a:buChar char="•"/>
            </a:pPr>
            <a:r>
              <a:rPr lang="en-IN" sz="2200" dirty="0" smtClean="0"/>
              <a:t> Steganography is a technique that facilitates hiding of a message that is to be kept secret inside other message.  </a:t>
            </a:r>
          </a:p>
          <a:p>
            <a:pPr algn="just"/>
            <a:r>
              <a:rPr lang="en-US" sz="2200" dirty="0" smtClean="0"/>
              <a:t>				OR</a:t>
            </a:r>
            <a:endParaRPr lang="en-IN" sz="2200" dirty="0" smtClean="0"/>
          </a:p>
          <a:p>
            <a:pPr algn="just">
              <a:buFont typeface="Arial" pitchFamily="34" charset="0"/>
              <a:buChar char="•"/>
            </a:pPr>
            <a:r>
              <a:rPr lang="en-IN" sz="2200" dirty="0" smtClean="0"/>
              <a:t> Steganography means hiding information in other information, Anyone else viewing this message will fail to know because it contains hidden/encrypted data. </a:t>
            </a:r>
          </a:p>
          <a:p>
            <a:pPr algn="just">
              <a:buFont typeface="Arial" pitchFamily="34" charset="0"/>
              <a:buChar char="•"/>
            </a:pPr>
            <a:r>
              <a:rPr lang="en-US" sz="2200" dirty="0" smtClean="0"/>
              <a:t> Historically the sender used methods such as,</a:t>
            </a:r>
          </a:p>
          <a:p>
            <a:pPr marL="914400" lvl="1" indent="-457200" algn="just">
              <a:buFont typeface="+mj-lt"/>
              <a:buAutoNum type="arabicPeriod"/>
            </a:pPr>
            <a:r>
              <a:rPr lang="en-US" sz="2200" dirty="0" smtClean="0"/>
              <a:t> Invisible  Ink</a:t>
            </a:r>
          </a:p>
          <a:p>
            <a:pPr marL="914400" lvl="1" indent="-457200" algn="just">
              <a:buFont typeface="+mj-lt"/>
              <a:buAutoNum type="arabicPeriod"/>
            </a:pPr>
            <a:r>
              <a:rPr lang="en-US" sz="2200" dirty="0" smtClean="0"/>
              <a:t>Tiny Pin Punctures on Specific Characters</a:t>
            </a:r>
          </a:p>
          <a:p>
            <a:pPr marL="914400" lvl="1" indent="-457200" algn="just">
              <a:buFont typeface="+mj-lt"/>
              <a:buAutoNum type="arabicPeriod"/>
            </a:pPr>
            <a:r>
              <a:rPr lang="en-US" sz="2200" dirty="0" smtClean="0"/>
              <a:t>Pencil Marks on Characters etc</a:t>
            </a:r>
          </a:p>
          <a:p>
            <a:pPr marL="914400" lvl="1" indent="-457200" algn="just"/>
            <a:endParaRPr lang="en-US" sz="2200" dirty="0" smtClean="0"/>
          </a:p>
          <a:p>
            <a:pPr algn="just">
              <a:buFont typeface="Arial" pitchFamily="34" charset="0"/>
              <a:buChar char="•"/>
            </a:pPr>
            <a:r>
              <a:rPr lang="en-US" sz="2200" dirty="0" smtClean="0"/>
              <a:t>There are basically four types.</a:t>
            </a:r>
          </a:p>
          <a:p>
            <a:pPr marL="914400" lvl="1" indent="-457200" algn="just">
              <a:buFont typeface="+mj-lt"/>
              <a:buAutoNum type="arabicPeriod"/>
            </a:pPr>
            <a:r>
              <a:rPr lang="en-IN" sz="2200" dirty="0" smtClean="0"/>
              <a:t>Encoding Secret Messages in Text</a:t>
            </a:r>
          </a:p>
          <a:p>
            <a:pPr marL="914400" lvl="1" indent="-457200" algn="just">
              <a:buFont typeface="+mj-lt"/>
              <a:buAutoNum type="arabicPeriod"/>
            </a:pPr>
            <a:r>
              <a:rPr lang="en-IN" sz="2200" dirty="0" smtClean="0"/>
              <a:t>Encoding Secret Messages in Audio</a:t>
            </a:r>
          </a:p>
          <a:p>
            <a:pPr marL="914400" lvl="1" indent="-457200" algn="just">
              <a:buFont typeface="+mj-lt"/>
              <a:buAutoNum type="arabicPeriod"/>
            </a:pPr>
            <a:r>
              <a:rPr lang="en-IN" sz="2200" dirty="0" smtClean="0"/>
              <a:t>Encoding Secret Messages in Images</a:t>
            </a:r>
          </a:p>
          <a:p>
            <a:pPr marL="914400" lvl="1" indent="-457200" algn="just">
              <a:buFont typeface="+mj-lt"/>
              <a:buAutoNum type="arabicPeriod"/>
            </a:pPr>
            <a:r>
              <a:rPr lang="en-IN" sz="2200" dirty="0" smtClean="0"/>
              <a:t>Encoding Secret Messages in videos </a:t>
            </a:r>
            <a:endParaRPr lang="en-US" sz="2200" dirty="0" smtClean="0"/>
          </a:p>
        </p:txBody>
      </p:sp>
      <p:sp>
        <p:nvSpPr>
          <p:cNvPr id="3" name="TextBox 2"/>
          <p:cNvSpPr txBox="1"/>
          <p:nvPr/>
        </p:nvSpPr>
        <p:spPr>
          <a:xfrm>
            <a:off x="0" y="0"/>
            <a:ext cx="8610600" cy="1046440"/>
          </a:xfrm>
          <a:prstGeom prst="rect">
            <a:avLst/>
          </a:prstGeom>
          <a:noFill/>
        </p:spPr>
        <p:txBody>
          <a:bodyPr wrap="square" rtlCol="0">
            <a:spAutoFit/>
          </a:bodyPr>
          <a:lstStyle/>
          <a:p>
            <a:endParaRPr lang="en-US" dirty="0" smtClean="0"/>
          </a:p>
          <a:p>
            <a:pPr algn="ctr"/>
            <a:r>
              <a:rPr lang="en-US" sz="4400" b="1" dirty="0" smtClean="0"/>
              <a:t> </a:t>
            </a:r>
            <a:r>
              <a:rPr lang="en-US" sz="4400" b="1" u="sng" dirty="0" smtClean="0"/>
              <a:t>Steganography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199" cy="4154984"/>
          </a:xfrm>
          <a:prstGeom prst="rect">
            <a:avLst/>
          </a:prstGeom>
        </p:spPr>
        <p:txBody>
          <a:bodyPr wrap="square">
            <a:spAutoFit/>
          </a:bodyPr>
          <a:lstStyle/>
          <a:p>
            <a:pPr marL="914400" lvl="1" indent="-457200" algn="just">
              <a:buFont typeface="+mj-lt"/>
              <a:buAutoNum type="arabicPeriod"/>
            </a:pPr>
            <a:r>
              <a:rPr lang="en-IN" sz="2200" b="1" dirty="0" smtClean="0"/>
              <a:t>Encoding Secret Messages in Text (Text Steganography)</a:t>
            </a:r>
          </a:p>
          <a:p>
            <a:pPr marL="914400" lvl="1" indent="-457200" algn="just"/>
            <a:endParaRPr lang="en-IN" sz="2200" b="1" dirty="0" smtClean="0"/>
          </a:p>
          <a:p>
            <a:pPr marL="914400" lvl="1" indent="-457200" algn="just">
              <a:buFont typeface="Arial" pitchFamily="34" charset="0"/>
              <a:buChar char="•"/>
            </a:pPr>
            <a:r>
              <a:rPr lang="en-IN" sz="2000" dirty="0" smtClean="0"/>
              <a:t>It is a technique that facilitates hiding of a message that is to be kept secret inside other text message.</a:t>
            </a:r>
          </a:p>
          <a:p>
            <a:pPr marL="914400" lvl="1" indent="-457200" algn="just">
              <a:buFont typeface="Arial" pitchFamily="34" charset="0"/>
              <a:buChar char="•"/>
            </a:pPr>
            <a:r>
              <a:rPr lang="en-IN" sz="2000" dirty="0" smtClean="0"/>
              <a:t>It can be accomplished through various techniques:</a:t>
            </a:r>
          </a:p>
          <a:p>
            <a:pPr marL="1371600" lvl="2" indent="-457200" algn="just">
              <a:buFont typeface="Wingdings" pitchFamily="2" charset="2"/>
              <a:buChar char="§"/>
            </a:pPr>
            <a:r>
              <a:rPr lang="en-IN" sz="2000" dirty="0" smtClean="0"/>
              <a:t>Line-shift encoding</a:t>
            </a:r>
          </a:p>
          <a:p>
            <a:pPr marL="1371600" lvl="2" indent="-457200" algn="just"/>
            <a:r>
              <a:rPr lang="en-IN" sz="2000" dirty="0" smtClean="0"/>
              <a:t>		In this type of coding, Text lines is shifted up/down</a:t>
            </a:r>
          </a:p>
          <a:p>
            <a:pPr marL="1371600" lvl="2" indent="-457200" algn="just">
              <a:buFont typeface="Wingdings" pitchFamily="2" charset="2"/>
              <a:buChar char="§"/>
            </a:pPr>
            <a:r>
              <a:rPr lang="en-IN" sz="2000" dirty="0" smtClean="0"/>
              <a:t>Word-shift encoding</a:t>
            </a:r>
          </a:p>
          <a:p>
            <a:pPr marL="1371600" lvl="2" indent="-457200" algn="just"/>
            <a:r>
              <a:rPr lang="en-IN" sz="2000" dirty="0" smtClean="0"/>
              <a:t>		In this type of encoding, Word is shifted left to right or vice versa.</a:t>
            </a:r>
          </a:p>
          <a:p>
            <a:pPr marL="1371600" lvl="2" indent="-457200" algn="just">
              <a:buFont typeface="Wingdings" pitchFamily="2" charset="2"/>
              <a:buChar char="§"/>
            </a:pPr>
            <a:r>
              <a:rPr lang="en-IN" sz="2000" dirty="0" smtClean="0"/>
              <a:t>Feature encoding</a:t>
            </a:r>
          </a:p>
          <a:p>
            <a:pPr marL="1371600" lvl="2" indent="-457200" algn="just"/>
            <a:r>
              <a:rPr lang="en-IN" sz="2000" dirty="0" smtClean="0"/>
              <a:t>		In this type of encoding, minor changes occurs in shapes of characters.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199" cy="5416868"/>
          </a:xfrm>
          <a:prstGeom prst="rect">
            <a:avLst/>
          </a:prstGeom>
        </p:spPr>
        <p:txBody>
          <a:bodyPr wrap="square">
            <a:spAutoFit/>
          </a:bodyPr>
          <a:lstStyle/>
          <a:p>
            <a:pPr marL="914400" lvl="1" indent="-457200" algn="just">
              <a:buAutoNum type="arabicPeriod" startAt="2"/>
            </a:pPr>
            <a:r>
              <a:rPr lang="en-IN" sz="2400" b="1" dirty="0" smtClean="0"/>
              <a:t>Encoding Secret Messages in Audio</a:t>
            </a:r>
          </a:p>
          <a:p>
            <a:pPr marL="914400" lvl="1" indent="-457200" algn="just"/>
            <a:endParaRPr lang="en-IN" sz="2200" b="1" dirty="0" smtClean="0"/>
          </a:p>
          <a:p>
            <a:pPr marL="914400" lvl="1" indent="-457200" algn="just">
              <a:buFont typeface="Arial" pitchFamily="34" charset="0"/>
              <a:buChar char="•"/>
            </a:pPr>
            <a:r>
              <a:rPr lang="en-IN" sz="2000" dirty="0" smtClean="0"/>
              <a:t>It is a technique that facilitates hiding of a message that is to be kept secret inside other Audio message or music files.</a:t>
            </a:r>
          </a:p>
          <a:p>
            <a:pPr marL="914400" lvl="1" indent="-457200" algn="just">
              <a:buFont typeface="Arial" pitchFamily="34" charset="0"/>
              <a:buChar char="•"/>
            </a:pPr>
            <a:r>
              <a:rPr lang="en-IN" sz="2000" dirty="0" smtClean="0"/>
              <a:t>The different methods are:</a:t>
            </a:r>
          </a:p>
          <a:p>
            <a:pPr marL="1371600" lvl="2" indent="-457200" algn="just">
              <a:buFont typeface="Wingdings" pitchFamily="2" charset="2"/>
              <a:buChar char="§"/>
            </a:pPr>
            <a:r>
              <a:rPr lang="en-IN" sz="2000" dirty="0" smtClean="0"/>
              <a:t>Low-bit encoding</a:t>
            </a:r>
          </a:p>
          <a:p>
            <a:pPr marL="1371600" lvl="2" indent="-457200" algn="just"/>
            <a:r>
              <a:rPr lang="en-IN" sz="2000" dirty="0" smtClean="0"/>
              <a:t>		In this type of coding, data was stored in the least significant bit of images, binary data can be stored in the least significant bit of audio files</a:t>
            </a:r>
          </a:p>
          <a:p>
            <a:pPr marL="1371600" lvl="2" indent="-457200" algn="just">
              <a:buFont typeface="Wingdings" pitchFamily="2" charset="2"/>
              <a:buChar char="§"/>
            </a:pPr>
            <a:r>
              <a:rPr lang="en-IN" sz="2000" dirty="0" smtClean="0"/>
              <a:t>Phase coding</a:t>
            </a:r>
          </a:p>
          <a:p>
            <a:pPr marL="1371600" lvl="2" indent="-457200" algn="just"/>
            <a:r>
              <a:rPr lang="en-IN" sz="2000" dirty="0" smtClean="0"/>
              <a:t>		The phase coding method works by substituting the phase of an initial audio segment with a reference phase that represents the data.</a:t>
            </a:r>
          </a:p>
          <a:p>
            <a:pPr marL="1371600" lvl="2" indent="-457200" algn="just">
              <a:buFont typeface="Wingdings" pitchFamily="2" charset="2"/>
              <a:buChar char="§"/>
            </a:pPr>
            <a:r>
              <a:rPr lang="en-IN" sz="2000" dirty="0" smtClean="0"/>
              <a:t>Spread spectrum</a:t>
            </a:r>
          </a:p>
          <a:p>
            <a:pPr marL="1371600" lvl="2" indent="-457200" algn="just"/>
            <a:r>
              <a:rPr lang="en-US" sz="2000" dirty="0" smtClean="0"/>
              <a:t>		</a:t>
            </a:r>
            <a:r>
              <a:rPr lang="en-IN" sz="2000" dirty="0" smtClean="0"/>
              <a:t>When using a spread spectrum technique, however, the encoded data is spread across as much of the frequency spectrum as possible.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2339102"/>
          </a:xfrm>
          <a:prstGeom prst="rect">
            <a:avLst/>
          </a:prstGeom>
        </p:spPr>
        <p:txBody>
          <a:bodyPr wrap="square">
            <a:spAutoFit/>
          </a:bodyPr>
          <a:lstStyle/>
          <a:p>
            <a:pPr marL="914400" lvl="1" indent="-457200" algn="just"/>
            <a:r>
              <a:rPr lang="en-IN" sz="2400" b="1" dirty="0" smtClean="0"/>
              <a:t>3.   Encoding Secret Messages in Images</a:t>
            </a:r>
          </a:p>
          <a:p>
            <a:pPr marL="914400" lvl="1" indent="-457200" algn="just"/>
            <a:endParaRPr lang="en-IN" sz="2200" b="1" dirty="0" smtClean="0"/>
          </a:p>
          <a:p>
            <a:pPr marL="914400" lvl="1" indent="-457200" algn="just">
              <a:buFont typeface="Arial" pitchFamily="34" charset="0"/>
              <a:buChar char="•"/>
            </a:pPr>
            <a:r>
              <a:rPr lang="en-IN" sz="2000" dirty="0" smtClean="0"/>
              <a:t>It is a technique that facilitates hiding of a message that is to be kept secret inside other Image message.</a:t>
            </a:r>
          </a:p>
          <a:p>
            <a:pPr marL="914400" lvl="1" indent="-457200" algn="just">
              <a:buFont typeface="Arial" pitchFamily="34" charset="0"/>
              <a:buChar char="•"/>
            </a:pPr>
            <a:r>
              <a:rPr lang="en-IN" sz="2000" dirty="0" smtClean="0"/>
              <a:t>Images are composed of dots called PIXELS, The basic example is depicted below,</a:t>
            </a:r>
          </a:p>
          <a:p>
            <a:pPr marL="914400" lvl="1" indent="-457200" algn="just">
              <a:buFont typeface="Arial" pitchFamily="34" charset="0"/>
              <a:buChar char="•"/>
            </a:pPr>
            <a:endParaRPr lang="en-IN" sz="2000" dirty="0" smtClean="0"/>
          </a:p>
        </p:txBody>
      </p:sp>
      <p:pic>
        <p:nvPicPr>
          <p:cNvPr id="1026" name="Picture 2" descr="C:\Users\YAGNIK\Desktop\steganography-15-638.jpg"/>
          <p:cNvPicPr>
            <a:picLocks noChangeAspect="1" noChangeArrowheads="1"/>
          </p:cNvPicPr>
          <p:nvPr/>
        </p:nvPicPr>
        <p:blipFill>
          <a:blip r:embed="rId2" cstate="print"/>
          <a:srcRect l="3762" t="23173" r="2194" b="10021"/>
          <a:stretch>
            <a:fillRect/>
          </a:stretch>
        </p:blipFill>
        <p:spPr bwMode="auto">
          <a:xfrm>
            <a:off x="1828800" y="2438400"/>
            <a:ext cx="5943600" cy="2819400"/>
          </a:xfrm>
          <a:prstGeom prst="rect">
            <a:avLst/>
          </a:prstGeom>
          <a:noFill/>
        </p:spPr>
      </p:pic>
      <p:sp>
        <p:nvSpPr>
          <p:cNvPr id="4" name="Rectangle 3"/>
          <p:cNvSpPr/>
          <p:nvPr/>
        </p:nvSpPr>
        <p:spPr>
          <a:xfrm>
            <a:off x="304800" y="5442228"/>
            <a:ext cx="8458199" cy="1415772"/>
          </a:xfrm>
          <a:prstGeom prst="rect">
            <a:avLst/>
          </a:prstGeom>
        </p:spPr>
        <p:txBody>
          <a:bodyPr wrap="square">
            <a:spAutoFit/>
          </a:bodyPr>
          <a:lstStyle/>
          <a:p>
            <a:pPr marL="914400" lvl="1" indent="-457200" algn="just"/>
            <a:r>
              <a:rPr lang="en-IN" sz="2400" b="1" dirty="0" smtClean="0"/>
              <a:t>4.   Encoding Secret Messages in Videos</a:t>
            </a:r>
          </a:p>
          <a:p>
            <a:pPr marL="914400" lvl="1" indent="-457200" algn="just"/>
            <a:endParaRPr lang="en-IN" sz="2200" b="1" dirty="0" smtClean="0"/>
          </a:p>
          <a:p>
            <a:pPr marL="914400" lvl="1" indent="-457200" algn="just">
              <a:buFont typeface="Arial" pitchFamily="34" charset="0"/>
              <a:buChar char="•"/>
            </a:pPr>
            <a:r>
              <a:rPr lang="en-IN" sz="2000" dirty="0" smtClean="0"/>
              <a:t>It is a technique that facilitates hiding of a message that is to be kept secret inside other video message.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199" cy="4278094"/>
          </a:xfrm>
          <a:prstGeom prst="rect">
            <a:avLst/>
          </a:prstGeom>
        </p:spPr>
        <p:txBody>
          <a:bodyPr wrap="square">
            <a:spAutoFit/>
          </a:bodyPr>
          <a:lstStyle/>
          <a:p>
            <a:pPr marL="914400" lvl="1" indent="-457200" algn="just">
              <a:buFont typeface="Arial" pitchFamily="34" charset="0"/>
              <a:buChar char="•"/>
            </a:pPr>
            <a:r>
              <a:rPr lang="en-IN" sz="2400" dirty="0" smtClean="0"/>
              <a:t>ADVANTAGES</a:t>
            </a:r>
          </a:p>
          <a:p>
            <a:pPr marL="1371600" lvl="2" indent="-457200" algn="just">
              <a:buFont typeface="+mj-lt"/>
              <a:buAutoNum type="arabicPeriod"/>
            </a:pPr>
            <a:r>
              <a:rPr lang="en-IN" sz="2000" dirty="0" smtClean="0"/>
              <a:t>It is used in the way of hiding not the information but the password to reach that information.</a:t>
            </a:r>
          </a:p>
          <a:p>
            <a:pPr marL="1371600" lvl="2" indent="-457200" algn="just">
              <a:buFont typeface="+mj-lt"/>
              <a:buAutoNum type="arabicPeriod"/>
            </a:pPr>
            <a:r>
              <a:rPr lang="en-IN" sz="2000" dirty="0" smtClean="0"/>
              <a:t>Difficult to detect.</a:t>
            </a:r>
          </a:p>
          <a:p>
            <a:pPr marL="1371600" lvl="2" indent="-457200" algn="just">
              <a:buFont typeface="+mj-lt"/>
              <a:buAutoNum type="arabicPeriod"/>
            </a:pPr>
            <a:r>
              <a:rPr lang="en-IN" sz="2000" dirty="0" smtClean="0"/>
              <a:t>Only receiver can detect.</a:t>
            </a:r>
          </a:p>
          <a:p>
            <a:pPr marL="1371600" lvl="2" indent="-457200" algn="just">
              <a:buFont typeface="+mj-lt"/>
              <a:buAutoNum type="arabicPeriod"/>
            </a:pPr>
            <a:r>
              <a:rPr lang="en-IN" sz="2000" dirty="0" smtClean="0"/>
              <a:t>Can be applied differently in digital image, audio and video file.</a:t>
            </a:r>
          </a:p>
          <a:p>
            <a:pPr marL="1371600" lvl="2" indent="-457200" algn="just">
              <a:buFont typeface="+mj-lt"/>
              <a:buAutoNum type="arabicPeriod"/>
            </a:pPr>
            <a:r>
              <a:rPr lang="en-IN" sz="2000" dirty="0" smtClean="0"/>
              <a:t>It can be done faster with the large number of software's.</a:t>
            </a:r>
          </a:p>
          <a:p>
            <a:pPr marL="914400" lvl="1" indent="-457200" algn="just"/>
            <a:endParaRPr lang="en-IN" sz="2400" dirty="0" smtClean="0"/>
          </a:p>
          <a:p>
            <a:pPr marL="914400" lvl="1" indent="-457200" algn="just">
              <a:buFont typeface="Arial" pitchFamily="34" charset="0"/>
              <a:buChar char="•"/>
            </a:pPr>
            <a:r>
              <a:rPr lang="en-IN" sz="2400" dirty="0" smtClean="0"/>
              <a:t>DISADVANTAGES</a:t>
            </a:r>
          </a:p>
          <a:p>
            <a:pPr marL="1371600" lvl="2" indent="-457200" algn="just">
              <a:buFont typeface="+mj-lt"/>
              <a:buAutoNum type="arabicPeriod"/>
            </a:pPr>
            <a:r>
              <a:rPr lang="en-IN" sz="2000" dirty="0" smtClean="0"/>
              <a:t>Huge number of data, huge file size, so someone can suspect about it.</a:t>
            </a:r>
          </a:p>
          <a:p>
            <a:pPr marL="1371600" lvl="2" indent="-457200" algn="just">
              <a:buFont typeface="+mj-lt"/>
              <a:buAutoNum type="arabicPeriod"/>
            </a:pPr>
            <a:r>
              <a:rPr lang="en-IN" sz="2000" dirty="0" smtClean="0"/>
              <a:t>If this technique is gone in the wrong hands like hackers, terrorist, criminals then this can be very much dangerous for all.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t>Hashing &amp; Hash Function</a:t>
            </a:r>
            <a:endParaRPr lang="en-US" b="1" u="sng" dirty="0"/>
          </a:p>
        </p:txBody>
      </p:sp>
      <p:sp>
        <p:nvSpPr>
          <p:cNvPr id="3" name="Content Placeholder 2"/>
          <p:cNvSpPr>
            <a:spLocks noGrp="1"/>
          </p:cNvSpPr>
          <p:nvPr>
            <p:ph idx="1"/>
          </p:nvPr>
        </p:nvSpPr>
        <p:spPr>
          <a:xfrm>
            <a:off x="304800" y="1066800"/>
            <a:ext cx="8534400" cy="5211763"/>
          </a:xfrm>
        </p:spPr>
        <p:txBody>
          <a:bodyPr>
            <a:normAutofit/>
          </a:bodyPr>
          <a:lstStyle/>
          <a:p>
            <a:pPr algn="just"/>
            <a:r>
              <a:rPr lang="en-US" sz="2200" dirty="0" smtClean="0">
                <a:cs typeface="Times New Roman" pitchFamily="18" charset="0"/>
              </a:rPr>
              <a:t>Hashing is technique of obtain hash function which provides digital signature to the content.</a:t>
            </a:r>
          </a:p>
          <a:p>
            <a:pPr algn="just"/>
            <a:r>
              <a:rPr lang="en-US" sz="2200" dirty="0" smtClean="0"/>
              <a:t>Hash Function is one of the techniques that is used for  Message authentication and maps a message of any length into a fixed-length hash value, which serves as the authenticator.</a:t>
            </a:r>
          </a:p>
          <a:p>
            <a:pPr algn="just"/>
            <a:r>
              <a:rPr lang="en-US" sz="2200" dirty="0" smtClean="0">
                <a:cs typeface="Times New Roman" pitchFamily="18" charset="0"/>
              </a:rPr>
              <a:t>The various application of Hash Function are depicted below,</a:t>
            </a:r>
          </a:p>
          <a:p>
            <a:pPr marL="1257300" lvl="2" indent="-457200" algn="just">
              <a:buFont typeface="+mj-lt"/>
              <a:buAutoNum type="arabicPeriod"/>
            </a:pPr>
            <a:r>
              <a:rPr lang="en-US" sz="2000" dirty="0" smtClean="0">
                <a:cs typeface="Times New Roman" pitchFamily="18" charset="0"/>
              </a:rPr>
              <a:t> Digital Signature</a:t>
            </a:r>
          </a:p>
          <a:p>
            <a:pPr marL="1257300" lvl="2" indent="-457200" algn="just">
              <a:buFont typeface="+mj-lt"/>
              <a:buAutoNum type="arabicPeriod"/>
            </a:pPr>
            <a:r>
              <a:rPr lang="en-US" sz="2000" dirty="0" smtClean="0">
                <a:cs typeface="Times New Roman" pitchFamily="18" charset="0"/>
              </a:rPr>
              <a:t>File Integrity Verification</a:t>
            </a:r>
          </a:p>
          <a:p>
            <a:pPr marL="1257300" lvl="2" indent="-457200" algn="just">
              <a:buFont typeface="+mj-lt"/>
              <a:buAutoNum type="arabicPeriod"/>
            </a:pPr>
            <a:r>
              <a:rPr lang="en-US" sz="2000" dirty="0" smtClean="0">
                <a:cs typeface="Times New Roman" pitchFamily="18" charset="0"/>
              </a:rPr>
              <a:t>Password Hashing</a:t>
            </a:r>
          </a:p>
          <a:p>
            <a:pPr marL="1257300" lvl="2" indent="-457200" algn="just">
              <a:buFont typeface="+mj-lt"/>
              <a:buAutoNum type="arabicPeriod"/>
            </a:pPr>
            <a:r>
              <a:rPr lang="en-US" sz="2000" dirty="0" smtClean="0">
                <a:cs typeface="Times New Roman" pitchFamily="18" charset="0"/>
              </a:rPr>
              <a:t>Key Derivation</a:t>
            </a:r>
          </a:p>
          <a:p>
            <a:pPr marL="1257300" lvl="2" indent="-457200" algn="just">
              <a:buFont typeface="+mj-lt"/>
              <a:buAutoNum type="arabicPeriod"/>
            </a:pPr>
            <a:r>
              <a:rPr lang="en-US" sz="2000" dirty="0" smtClean="0">
                <a:cs typeface="Times New Roman" pitchFamily="18" charset="0"/>
              </a:rPr>
              <a:t>Root Kit Detection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0"/>
            <a:ext cx="8229600" cy="1143000"/>
          </a:xfrm>
        </p:spPr>
        <p:txBody>
          <a:bodyPr/>
          <a:lstStyle/>
          <a:p>
            <a:pPr eaLnBrk="1" hangingPunct="1"/>
            <a:r>
              <a:rPr lang="en-US" b="1" u="sng" dirty="0" smtClean="0"/>
              <a:t>Secure Hash Algorithm-1 (SHA-1)</a:t>
            </a:r>
          </a:p>
        </p:txBody>
      </p:sp>
      <p:sp>
        <p:nvSpPr>
          <p:cNvPr id="6" name="Content Placeholder 2"/>
          <p:cNvSpPr txBox="1">
            <a:spLocks/>
          </p:cNvSpPr>
          <p:nvPr/>
        </p:nvSpPr>
        <p:spPr>
          <a:xfrm>
            <a:off x="381000" y="1066800"/>
            <a:ext cx="8534400" cy="5211763"/>
          </a:xfrm>
          <a:prstGeom prst="rect">
            <a:avLst/>
          </a:prstGeom>
        </p:spPr>
        <p:txBody>
          <a:bodyPr>
            <a:normAutofit/>
          </a:bodyPr>
          <a:lstStyle/>
          <a:p>
            <a:pPr algn="just">
              <a:buFont typeface="Arial" pitchFamily="34" charset="0"/>
              <a:buChar char="•"/>
            </a:pPr>
            <a:r>
              <a:rPr lang="en-US" sz="2000" dirty="0" smtClean="0"/>
              <a:t>   This hashing algorithm takes as input a message of maximum length of less than 2^64 bits and produces a 160-bit message digest (MD), The input is processed in 512-bit blocks.</a:t>
            </a:r>
          </a:p>
          <a:p>
            <a:pPr>
              <a:buFont typeface="Arial" pitchFamily="34" charset="0"/>
              <a:buChar char="•"/>
            </a:pPr>
            <a:r>
              <a:rPr lang="en-US" sz="2000" dirty="0" smtClean="0">
                <a:cs typeface="Times New Roman" pitchFamily="18" charset="0"/>
              </a:rPr>
              <a:t>   The Algorithm Step are listed below:</a:t>
            </a:r>
          </a:p>
          <a:p>
            <a:pPr>
              <a:buFont typeface="Arial" pitchFamily="34" charset="0"/>
              <a:buChar char="•"/>
            </a:pPr>
            <a:endParaRPr lang="en-US" sz="2000" dirty="0" smtClean="0">
              <a:cs typeface="Times New Roman" pitchFamily="18" charset="0"/>
            </a:endParaRPr>
          </a:p>
          <a:p>
            <a:pPr marL="457200" indent="-457200">
              <a:buFont typeface="+mj-lt"/>
              <a:buAutoNum type="arabicPeriod"/>
            </a:pPr>
            <a:r>
              <a:rPr lang="en-US" sz="2400" b="1" dirty="0" smtClean="0">
                <a:cs typeface="Times New Roman" pitchFamily="18" charset="0"/>
              </a:rPr>
              <a:t> Append Padding bits and </a:t>
            </a:r>
            <a:r>
              <a:rPr lang="en-US" sz="2400" b="1" dirty="0" smtClean="0"/>
              <a:t>length</a:t>
            </a:r>
            <a:endParaRPr lang="en-US" sz="2400" b="1" dirty="0" smtClean="0">
              <a:cs typeface="Times New Roman" pitchFamily="18" charset="0"/>
            </a:endParaRPr>
          </a:p>
          <a:p>
            <a:pPr marL="457200" indent="-457200" algn="just">
              <a:buFont typeface="Arial" pitchFamily="34" charset="0"/>
              <a:buChar char="•"/>
            </a:pPr>
            <a:r>
              <a:rPr lang="en-US" sz="2000" dirty="0" smtClean="0">
                <a:cs typeface="Times New Roman" pitchFamily="18" charset="0"/>
              </a:rPr>
              <a:t>Pad the message with a  single one followed by zeroes until the final block has 448 bits </a:t>
            </a:r>
            <a:r>
              <a:rPr lang="en-US" sz="2000" dirty="0" smtClean="0"/>
              <a:t>That means the message is padded so that its length is congruent to 448 (modulo 512) (length = 448 mod 512).</a:t>
            </a:r>
          </a:p>
          <a:p>
            <a:pPr marL="457200" indent="-457200" algn="just">
              <a:buFont typeface="Arial" pitchFamily="34" charset="0"/>
              <a:buChar char="•"/>
            </a:pPr>
            <a:r>
              <a:rPr lang="en-US" sz="2000" dirty="0" smtClean="0"/>
              <a:t>A block of 64 bits is appended to the message which contains the length of the original message in binary.</a:t>
            </a:r>
          </a:p>
          <a:p>
            <a:pPr marL="457200" indent="-457200" algn="just">
              <a:buFont typeface="Arial" pitchFamily="34" charset="0"/>
              <a:buChar char="•"/>
            </a:pPr>
            <a:r>
              <a:rPr lang="en-US" sz="2000" dirty="0" smtClean="0"/>
              <a:t>The message is now an integer multiple of 512 bits in length.</a:t>
            </a:r>
          </a:p>
          <a:p>
            <a:pPr marL="457200" indent="-457200" algn="just">
              <a:buFont typeface="Arial" pitchFamily="34" charset="0"/>
              <a:buChar char="•"/>
            </a:pPr>
            <a:r>
              <a:rPr lang="en-US" sz="2000" dirty="0" smtClean="0"/>
              <a:t>In the figure below, expanded message is represented as the sequence of 512-bit blocks M1, M2,..., MN and the total length of the expanded message is N x 512 bits.</a:t>
            </a:r>
            <a:endParaRPr lang="en-US" sz="2000" dirty="0" smtClean="0">
              <a:cs typeface="Times New Roman" pitchFamily="18" charset="0"/>
            </a:endParaRPr>
          </a:p>
          <a:p>
            <a:pPr marL="457200" indent="-457200" algn="just">
              <a:buFont typeface="Arial" pitchFamily="34" charset="0"/>
              <a:buChar char="•"/>
            </a:pPr>
            <a:endParaRPr lang="en-US" sz="2200" dirty="0" smtClean="0"/>
          </a:p>
          <a:p>
            <a:pPr marL="457200" indent="-457200" algn="just">
              <a:buFont typeface="Arial" pitchFamily="34" charset="0"/>
              <a:buChar char="•"/>
            </a:pPr>
            <a:endParaRPr lang="en-US" sz="2200" dirty="0" smtClean="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YAGNIK\Desktop\w3s5.jpg"/>
          <p:cNvPicPr>
            <a:picLocks noChangeAspect="1" noChangeArrowheads="1"/>
          </p:cNvPicPr>
          <p:nvPr/>
        </p:nvPicPr>
        <p:blipFill>
          <a:blip r:embed="rId2" cstate="print"/>
          <a:srcRect/>
          <a:stretch>
            <a:fillRect/>
          </a:stretch>
        </p:blipFill>
        <p:spPr bwMode="auto">
          <a:xfrm>
            <a:off x="381000" y="304800"/>
            <a:ext cx="8458200" cy="6553201"/>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1000" y="0"/>
            <a:ext cx="8534400" cy="6278563"/>
          </a:xfrm>
          <a:prstGeom prst="rect">
            <a:avLst/>
          </a:prstGeom>
        </p:spPr>
        <p:txBody>
          <a:bodyPr>
            <a:normAutofit fontScale="92500" lnSpcReduction="10000"/>
          </a:bodyPr>
          <a:lstStyle/>
          <a:p>
            <a:pPr>
              <a:buFont typeface="Arial" pitchFamily="34" charset="0"/>
              <a:buChar char="•"/>
            </a:pPr>
            <a:endParaRPr lang="en-US" sz="2000" dirty="0" smtClean="0">
              <a:cs typeface="Times New Roman" pitchFamily="18" charset="0"/>
            </a:endParaRPr>
          </a:p>
          <a:p>
            <a:pPr marL="457200" indent="-457200">
              <a:buFont typeface="+mj-lt"/>
              <a:buAutoNum type="arabicPeriod" startAt="2"/>
            </a:pPr>
            <a:r>
              <a:rPr lang="en-US" sz="2400" b="1" dirty="0" smtClean="0">
                <a:cs typeface="Times New Roman" pitchFamily="18" charset="0"/>
              </a:rPr>
              <a:t> </a:t>
            </a:r>
            <a:r>
              <a:rPr lang="en-US" sz="2200" b="1" dirty="0" smtClean="0"/>
              <a:t>Initialize  variables (hash blocks)</a:t>
            </a:r>
            <a:endParaRPr lang="en-US" sz="2200" dirty="0" smtClean="0"/>
          </a:p>
          <a:p>
            <a:pPr algn="just">
              <a:buFont typeface="Arial" pitchFamily="34" charset="0"/>
              <a:buChar char="•"/>
            </a:pPr>
            <a:r>
              <a:rPr lang="en-US" sz="2200" dirty="0" smtClean="0"/>
              <a:t> </a:t>
            </a:r>
            <a:r>
              <a:rPr lang="en-US" sz="2000" dirty="0" smtClean="0"/>
              <a:t>Initialize the 5 hash blocks  (h0,h1,h2,h3,h4), ml = message length in bits &amp; Also initialize A 160-bit buffer is used to hold intermediate and final results of the hash function, The buffer can be represented as eight 32-bit registers (a, b, c, d, e).</a:t>
            </a:r>
          </a:p>
          <a:p>
            <a:pPr algn="just">
              <a:buFont typeface="Arial" pitchFamily="34" charset="0"/>
              <a:buChar char="•"/>
            </a:pPr>
            <a:endParaRPr lang="en-US" sz="2200" b="1" dirty="0" smtClean="0"/>
          </a:p>
          <a:p>
            <a:pPr marL="457200" indent="-457200" algn="just">
              <a:buFont typeface="+mj-lt"/>
              <a:buAutoNum type="arabicPeriod" startAt="3"/>
            </a:pPr>
            <a:r>
              <a:rPr lang="en-US" sz="2200" b="1" dirty="0" smtClean="0"/>
              <a:t> </a:t>
            </a:r>
            <a:r>
              <a:rPr lang="en-US" sz="2200" b="1" u="sng" dirty="0" smtClean="0"/>
              <a:t>Process Message in 512-bit (16-word) blocks.</a:t>
            </a:r>
          </a:p>
          <a:p>
            <a:pPr marL="457200" indent="-457200" algn="just">
              <a:buFont typeface="+mj-lt"/>
              <a:buAutoNum type="arabicPeriod" startAt="3"/>
            </a:pPr>
            <a:endParaRPr lang="en-US" sz="2200" b="1" dirty="0" smtClean="0"/>
          </a:p>
          <a:p>
            <a:pPr algn="just">
              <a:buFont typeface="Wingdings" pitchFamily="2" charset="2"/>
              <a:buChar char="Ø"/>
            </a:pPr>
            <a:r>
              <a:rPr lang="en-US" sz="2000" dirty="0" smtClean="0"/>
              <a:t> break message into 512-bit block, Allocate an 80 word array for the message schedule.</a:t>
            </a:r>
          </a:p>
          <a:p>
            <a:pPr algn="just">
              <a:buFont typeface="Wingdings" pitchFamily="2" charset="2"/>
              <a:buChar char="Ø"/>
            </a:pPr>
            <a:r>
              <a:rPr lang="en-US" sz="2000" b="1" dirty="0" smtClean="0"/>
              <a:t> for</a:t>
            </a:r>
            <a:r>
              <a:rPr lang="en-US" sz="2000" dirty="0" smtClean="0"/>
              <a:t> each block </a:t>
            </a:r>
          </a:p>
          <a:p>
            <a:pPr algn="just"/>
            <a:r>
              <a:rPr lang="en-US" sz="2000" dirty="0" smtClean="0"/>
              <a:t>	break block into sixteen 32-bit words w[</a:t>
            </a:r>
            <a:r>
              <a:rPr lang="en-US" sz="2000" dirty="0" err="1" smtClean="0"/>
              <a:t>i</a:t>
            </a:r>
            <a:r>
              <a:rPr lang="en-US" sz="2000" dirty="0" smtClean="0"/>
              <a:t>], 0 ≤ </a:t>
            </a:r>
            <a:r>
              <a:rPr lang="en-US" sz="2000" dirty="0" err="1" smtClean="0"/>
              <a:t>i</a:t>
            </a:r>
            <a:r>
              <a:rPr lang="en-US" sz="2000" dirty="0" smtClean="0"/>
              <a:t> ≤ 15</a:t>
            </a:r>
          </a:p>
          <a:p>
            <a:pPr algn="just">
              <a:buFont typeface="Wingdings" pitchFamily="2" charset="2"/>
              <a:buChar char="Ø"/>
            </a:pPr>
            <a:r>
              <a:rPr lang="en-US" sz="2000" dirty="0" smtClean="0"/>
              <a:t> Extend the sixteen 32-bit words into Eighty 32-bit words</a:t>
            </a:r>
          </a:p>
          <a:p>
            <a:pPr lvl="1" algn="just"/>
            <a:r>
              <a:rPr lang="en-US" sz="2000" dirty="0" smtClean="0"/>
              <a:t>for </a:t>
            </a:r>
            <a:r>
              <a:rPr lang="en-US" sz="2000" dirty="0" err="1" smtClean="0"/>
              <a:t>i</a:t>
            </a:r>
            <a:r>
              <a:rPr lang="en-US" sz="2000" dirty="0" smtClean="0"/>
              <a:t> from 16 to 79 </a:t>
            </a:r>
          </a:p>
          <a:p>
            <a:pPr lvl="1" algn="just"/>
            <a:r>
              <a:rPr lang="en-US" sz="2000" dirty="0" smtClean="0"/>
              <a:t>w[</a:t>
            </a:r>
            <a:r>
              <a:rPr lang="en-US" sz="2000" dirty="0" err="1" smtClean="0"/>
              <a:t>i</a:t>
            </a:r>
            <a:r>
              <a:rPr lang="en-US" sz="2000" dirty="0" smtClean="0"/>
              <a:t>] = w[i-3] </a:t>
            </a:r>
            <a:r>
              <a:rPr lang="en-US" sz="2000" dirty="0" err="1" smtClean="0"/>
              <a:t>xor</a:t>
            </a:r>
            <a:r>
              <a:rPr lang="en-US" sz="2000" dirty="0" smtClean="0"/>
              <a:t> w[i-8] </a:t>
            </a:r>
            <a:r>
              <a:rPr lang="en-US" sz="2000" dirty="0" err="1" smtClean="0"/>
              <a:t>xor</a:t>
            </a:r>
            <a:r>
              <a:rPr lang="en-US" sz="2000" dirty="0" smtClean="0"/>
              <a:t> w[i-14] </a:t>
            </a:r>
            <a:r>
              <a:rPr lang="en-US" sz="2000" dirty="0" err="1" smtClean="0"/>
              <a:t>xor</a:t>
            </a:r>
            <a:r>
              <a:rPr lang="en-US" sz="2000" dirty="0" smtClean="0"/>
              <a:t> w[i-16]) left rotate 1 </a:t>
            </a:r>
          </a:p>
          <a:p>
            <a:pPr lvl="1" algn="just"/>
            <a:endParaRPr lang="en-US" sz="2000" dirty="0" smtClean="0"/>
          </a:p>
          <a:p>
            <a:pPr algn="just">
              <a:buFont typeface="Wingdings" pitchFamily="2" charset="2"/>
              <a:buChar char="Ø"/>
            </a:pPr>
            <a:r>
              <a:rPr lang="en-US" sz="2000" u="sng" dirty="0" smtClean="0"/>
              <a:t> </a:t>
            </a:r>
            <a:r>
              <a:rPr lang="pt-BR" sz="2000" dirty="0" smtClean="0"/>
              <a:t>Initialize hash value for this block</a:t>
            </a:r>
          </a:p>
          <a:p>
            <a:pPr lvl="1" algn="just"/>
            <a:r>
              <a:rPr lang="pt-BR" sz="2000" dirty="0" smtClean="0"/>
              <a:t>a = h0 </a:t>
            </a:r>
          </a:p>
          <a:p>
            <a:pPr lvl="1" algn="just"/>
            <a:r>
              <a:rPr lang="pt-BR" sz="2000" dirty="0" smtClean="0"/>
              <a:t>b = h1 </a:t>
            </a:r>
          </a:p>
          <a:p>
            <a:pPr lvl="1" algn="just"/>
            <a:r>
              <a:rPr lang="pt-BR" sz="2000" dirty="0" smtClean="0"/>
              <a:t>c = h2 </a:t>
            </a:r>
          </a:p>
          <a:p>
            <a:pPr lvl="1" algn="just"/>
            <a:r>
              <a:rPr lang="pt-BR" sz="2000" dirty="0" smtClean="0"/>
              <a:t>d = h3 </a:t>
            </a:r>
          </a:p>
          <a:p>
            <a:pPr lvl="1" algn="just"/>
            <a:r>
              <a:rPr lang="pt-BR" sz="2000" dirty="0" smtClean="0"/>
              <a:t>e = h4</a:t>
            </a:r>
            <a:endParaRPr lang="en-US" sz="2000" u="sng" dirty="0" smtClean="0"/>
          </a:p>
          <a:p>
            <a:pPr marL="457200" indent="-457200">
              <a:buFont typeface="Arial" pitchFamily="34" charset="0"/>
              <a:buChar char="•"/>
            </a:pPr>
            <a:endParaRPr lang="en-US" sz="2200" dirty="0" smtClean="0"/>
          </a:p>
          <a:p>
            <a:pPr marL="457200" indent="-457200" algn="just">
              <a:buFont typeface="Arial" pitchFamily="34" charset="0"/>
              <a:buChar char="•"/>
            </a:pPr>
            <a:endParaRPr lang="en-US" sz="2200" dirty="0" smtClean="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28600" y="152401"/>
            <a:ext cx="8610600" cy="2667000"/>
          </a:xfrm>
        </p:spPr>
        <p:txBody>
          <a:bodyPr/>
          <a:lstStyle/>
          <a:p>
            <a:pPr algn="just" eaLnBrk="1" hangingPunct="1">
              <a:buFont typeface="Wingdings" pitchFamily="2" charset="2"/>
              <a:buChar char="§"/>
            </a:pPr>
            <a:r>
              <a:rPr lang="en-US" sz="2400" b="1" dirty="0" smtClean="0"/>
              <a:t>Cipher text</a:t>
            </a:r>
            <a:r>
              <a:rPr lang="en-US" sz="2000" dirty="0" smtClean="0"/>
              <a:t>: </a:t>
            </a:r>
          </a:p>
          <a:p>
            <a:pPr algn="just" eaLnBrk="1" hangingPunct="1">
              <a:buFontTx/>
              <a:buNone/>
            </a:pPr>
            <a:r>
              <a:rPr lang="en-US" sz="2000" dirty="0" smtClean="0"/>
              <a:t>	</a:t>
            </a:r>
            <a:r>
              <a:rPr lang="en-US" sz="2000" dirty="0"/>
              <a:t>	</a:t>
            </a:r>
            <a:r>
              <a:rPr lang="en-US" sz="2200" dirty="0" smtClean="0"/>
              <a:t>This is the scrambled message produced as output. It depends on the plaintext and the secret key. </a:t>
            </a:r>
            <a:endParaRPr lang="en-US" sz="2000" dirty="0" smtClean="0"/>
          </a:p>
          <a:p>
            <a:pPr algn="just" eaLnBrk="1" hangingPunct="1">
              <a:buFont typeface="Wingdings" pitchFamily="2" charset="2"/>
              <a:buChar char="§"/>
            </a:pPr>
            <a:r>
              <a:rPr lang="en-US" sz="2400" b="1" dirty="0" smtClean="0"/>
              <a:t>Decryption algorithm</a:t>
            </a:r>
            <a:r>
              <a:rPr lang="en-US" sz="2400" dirty="0" smtClean="0"/>
              <a:t>: </a:t>
            </a:r>
          </a:p>
          <a:p>
            <a:pPr algn="just" eaLnBrk="1" hangingPunct="1">
              <a:buFontTx/>
              <a:buNone/>
            </a:pPr>
            <a:r>
              <a:rPr lang="en-US" sz="2000" dirty="0" smtClean="0"/>
              <a:t>		</a:t>
            </a:r>
            <a:r>
              <a:rPr lang="en-US" sz="2200" dirty="0" smtClean="0"/>
              <a:t>This is essentially the encryption algorithm run in reverse. It takes the cipher text and the secret key and produces the original  Plaintext.</a:t>
            </a:r>
          </a:p>
          <a:p>
            <a:pPr eaLnBrk="1" hangingPunct="1">
              <a:buFontTx/>
              <a:buNone/>
            </a:pPr>
            <a:endParaRPr lang="en-US" dirty="0" smtClean="0"/>
          </a:p>
        </p:txBody>
      </p:sp>
      <p:pic>
        <p:nvPicPr>
          <p:cNvPr id="5" name="Picture 2"/>
          <p:cNvPicPr>
            <a:picLocks noChangeAspect="1" noChangeArrowheads="1"/>
          </p:cNvPicPr>
          <p:nvPr/>
        </p:nvPicPr>
        <p:blipFill>
          <a:blip r:embed="rId2" cstate="print"/>
          <a:stretch>
            <a:fillRect/>
          </a:stretch>
        </p:blipFill>
        <p:spPr>
          <a:xfrm>
            <a:off x="609600" y="2667000"/>
            <a:ext cx="8077200" cy="3886994"/>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457200"/>
            <a:ext cx="8534400" cy="6096000"/>
          </a:xfrm>
          <a:prstGeom prst="rect">
            <a:avLst/>
          </a:prstGeom>
        </p:spPr>
        <p:txBody>
          <a:bodyPr>
            <a:noAutofit/>
          </a:bodyPr>
          <a:lstStyle/>
          <a:p>
            <a:pPr algn="just">
              <a:buFont typeface="Wingdings" pitchFamily="2" charset="2"/>
              <a:buChar char="Ø"/>
            </a:pPr>
            <a:r>
              <a:rPr lang="en-US" sz="2000" b="1" dirty="0" smtClean="0"/>
              <a:t>  Main Loop:</a:t>
            </a:r>
            <a:endParaRPr lang="en-US" sz="2000" b="1" i="1" dirty="0" smtClean="0"/>
          </a:p>
          <a:p>
            <a:pPr algn="just"/>
            <a:r>
              <a:rPr lang="en-US" sz="2000" dirty="0" smtClean="0"/>
              <a:t>for </a:t>
            </a:r>
            <a:r>
              <a:rPr lang="en-US" sz="2000" dirty="0" err="1" smtClean="0"/>
              <a:t>i</a:t>
            </a:r>
            <a:r>
              <a:rPr lang="en-US" sz="2000" dirty="0" smtClean="0"/>
              <a:t> from 0 to 79 </a:t>
            </a:r>
          </a:p>
          <a:p>
            <a:pPr algn="just"/>
            <a:r>
              <a:rPr lang="en-US" sz="2000" dirty="0" smtClean="0"/>
              <a:t>if 0 ≤ </a:t>
            </a:r>
            <a:r>
              <a:rPr lang="en-US" sz="2000" dirty="0" err="1" smtClean="0"/>
              <a:t>i</a:t>
            </a:r>
            <a:r>
              <a:rPr lang="en-US" sz="2000" dirty="0" smtClean="0"/>
              <a:t> ≤ 19 </a:t>
            </a:r>
          </a:p>
          <a:p>
            <a:pPr algn="just"/>
            <a:r>
              <a:rPr lang="en-US" sz="2000" dirty="0"/>
              <a:t>	</a:t>
            </a:r>
            <a:r>
              <a:rPr lang="en-US" sz="2000" dirty="0" smtClean="0"/>
              <a:t>then f = (b and c) or ((not b) and d) </a:t>
            </a:r>
          </a:p>
          <a:p>
            <a:pPr algn="just"/>
            <a:r>
              <a:rPr lang="en-US" sz="2000" dirty="0"/>
              <a:t>	</a:t>
            </a:r>
            <a:r>
              <a:rPr lang="en-US" sz="2000" dirty="0" smtClean="0"/>
              <a:t>k = 0x5A827999 		</a:t>
            </a:r>
          </a:p>
          <a:p>
            <a:pPr algn="just"/>
            <a:r>
              <a:rPr lang="en-US" sz="2000" dirty="0" smtClean="0"/>
              <a:t>else if 20 ≤ </a:t>
            </a:r>
            <a:r>
              <a:rPr lang="en-US" sz="2000" dirty="0" err="1" smtClean="0"/>
              <a:t>i</a:t>
            </a:r>
            <a:r>
              <a:rPr lang="en-US" sz="2000" dirty="0" smtClean="0"/>
              <a:t> ≤ 39 </a:t>
            </a:r>
          </a:p>
          <a:p>
            <a:pPr algn="just"/>
            <a:r>
              <a:rPr lang="en-US" sz="2000" dirty="0"/>
              <a:t>	</a:t>
            </a:r>
            <a:r>
              <a:rPr lang="en-US" sz="2000" dirty="0" smtClean="0"/>
              <a:t>f = b </a:t>
            </a:r>
            <a:r>
              <a:rPr lang="en-US" sz="2000" dirty="0" err="1" smtClean="0"/>
              <a:t>xor</a:t>
            </a:r>
            <a:r>
              <a:rPr lang="en-US" sz="2000" dirty="0" smtClean="0"/>
              <a:t> c </a:t>
            </a:r>
            <a:r>
              <a:rPr lang="en-US" sz="2000" dirty="0" err="1" smtClean="0"/>
              <a:t>xor</a:t>
            </a:r>
            <a:r>
              <a:rPr lang="en-US" sz="2000" dirty="0" smtClean="0"/>
              <a:t> d </a:t>
            </a:r>
          </a:p>
          <a:p>
            <a:pPr algn="just"/>
            <a:r>
              <a:rPr lang="en-US" sz="2000" dirty="0"/>
              <a:t>	</a:t>
            </a:r>
            <a:r>
              <a:rPr lang="en-US" sz="2000" dirty="0" smtClean="0"/>
              <a:t>k = 0x6ED9EBA1 </a:t>
            </a:r>
          </a:p>
          <a:p>
            <a:pPr algn="just"/>
            <a:r>
              <a:rPr lang="en-US" sz="2000" dirty="0" smtClean="0"/>
              <a:t>else if 40 ≤ </a:t>
            </a:r>
            <a:r>
              <a:rPr lang="en-US" sz="2000" dirty="0" err="1" smtClean="0"/>
              <a:t>i</a:t>
            </a:r>
            <a:r>
              <a:rPr lang="en-US" sz="2000" dirty="0" smtClean="0"/>
              <a:t> ≤ 59 </a:t>
            </a:r>
          </a:p>
          <a:p>
            <a:pPr algn="just"/>
            <a:r>
              <a:rPr lang="en-US" sz="2000" dirty="0"/>
              <a:t>	</a:t>
            </a:r>
            <a:r>
              <a:rPr lang="en-US" sz="2000" dirty="0" smtClean="0"/>
              <a:t>f = (b and c) or (b and d) or (c and d) </a:t>
            </a:r>
          </a:p>
          <a:p>
            <a:pPr algn="just"/>
            <a:r>
              <a:rPr lang="en-US" sz="2000" dirty="0"/>
              <a:t>	</a:t>
            </a:r>
            <a:r>
              <a:rPr lang="en-US" sz="2000" dirty="0" smtClean="0"/>
              <a:t>k = 0x8F1BBCDC </a:t>
            </a:r>
          </a:p>
          <a:p>
            <a:pPr algn="just"/>
            <a:r>
              <a:rPr lang="en-US" sz="2000" dirty="0" smtClean="0"/>
              <a:t>else if 60 ≤ </a:t>
            </a:r>
            <a:r>
              <a:rPr lang="en-US" sz="2000" dirty="0" err="1" smtClean="0"/>
              <a:t>i</a:t>
            </a:r>
            <a:r>
              <a:rPr lang="en-US" sz="2000" dirty="0" smtClean="0"/>
              <a:t> ≤ 79 </a:t>
            </a:r>
          </a:p>
          <a:p>
            <a:pPr algn="just"/>
            <a:r>
              <a:rPr lang="en-US" sz="2000" dirty="0"/>
              <a:t>	</a:t>
            </a:r>
            <a:r>
              <a:rPr lang="en-US" sz="2000" dirty="0" smtClean="0"/>
              <a:t>f = b </a:t>
            </a:r>
            <a:r>
              <a:rPr lang="en-US" sz="2000" dirty="0" err="1" smtClean="0"/>
              <a:t>xor</a:t>
            </a:r>
            <a:r>
              <a:rPr lang="en-US" sz="2000" dirty="0" smtClean="0"/>
              <a:t> c </a:t>
            </a:r>
            <a:r>
              <a:rPr lang="en-US" sz="2000" dirty="0" err="1" smtClean="0"/>
              <a:t>xor</a:t>
            </a:r>
            <a:r>
              <a:rPr lang="en-US" sz="2000" dirty="0" smtClean="0"/>
              <a:t> d </a:t>
            </a:r>
          </a:p>
          <a:p>
            <a:pPr algn="just"/>
            <a:r>
              <a:rPr lang="en-US" sz="2000" dirty="0"/>
              <a:t>	</a:t>
            </a:r>
            <a:r>
              <a:rPr lang="en-US" sz="2000" dirty="0" smtClean="0"/>
              <a:t>k = 0xCA62C1D6 </a:t>
            </a:r>
          </a:p>
          <a:p>
            <a:pPr algn="just"/>
            <a:endParaRPr lang="en-US" sz="2000" dirty="0"/>
          </a:p>
          <a:p>
            <a:pPr algn="just"/>
            <a:r>
              <a:rPr lang="it-IT" sz="2000" dirty="0" smtClean="0"/>
              <a:t>a = (a leftrotate 5) + f + e + k + w[i] </a:t>
            </a:r>
          </a:p>
          <a:p>
            <a:pPr algn="just"/>
            <a:r>
              <a:rPr lang="it-IT" sz="2000" dirty="0" smtClean="0"/>
              <a:t>b = a</a:t>
            </a:r>
          </a:p>
          <a:p>
            <a:pPr algn="just"/>
            <a:r>
              <a:rPr lang="it-IT" sz="2000" dirty="0" smtClean="0"/>
              <a:t>c = b leftrotate 30</a:t>
            </a:r>
          </a:p>
          <a:p>
            <a:pPr algn="just"/>
            <a:r>
              <a:rPr lang="it-IT" sz="2000" dirty="0" smtClean="0"/>
              <a:t>d = c </a:t>
            </a:r>
          </a:p>
          <a:p>
            <a:pPr algn="just"/>
            <a:r>
              <a:rPr lang="it-IT" sz="2000" dirty="0" smtClean="0"/>
              <a:t>e = d </a:t>
            </a:r>
          </a:p>
          <a:p>
            <a:pPr algn="just"/>
            <a:r>
              <a:rPr lang="it-IT" sz="2000" dirty="0" smtClean="0"/>
              <a:t> </a:t>
            </a:r>
          </a:p>
          <a:p>
            <a:pPr algn="just"/>
            <a:r>
              <a:rPr lang="en-US" sz="2000" dirty="0" smtClean="0"/>
              <a:t>			</a:t>
            </a:r>
          </a:p>
          <a:p>
            <a:pPr algn="just"/>
            <a:r>
              <a:rPr lang="en-US" sz="2000" dirty="0" smtClean="0"/>
              <a:t>		</a:t>
            </a:r>
          </a:p>
          <a:p>
            <a:pPr algn="just"/>
            <a:endParaRPr lang="en-US" sz="2000" dirty="0" smtClean="0"/>
          </a:p>
          <a:p>
            <a:r>
              <a:rPr lang="en-US" sz="2000" dirty="0" smtClean="0"/>
              <a:t>	</a:t>
            </a:r>
          </a:p>
        </p:txBody>
      </p:sp>
      <p:pic>
        <p:nvPicPr>
          <p:cNvPr id="4" name="Picture 2"/>
          <p:cNvPicPr>
            <a:picLocks noChangeAspect="1" noChangeArrowheads="1"/>
          </p:cNvPicPr>
          <p:nvPr/>
        </p:nvPicPr>
        <p:blipFill>
          <a:blip r:embed="rId2" cstate="print"/>
          <a:srcRect/>
          <a:stretch>
            <a:fillRect/>
          </a:stretch>
        </p:blipFill>
        <p:spPr bwMode="auto">
          <a:xfrm>
            <a:off x="5257800" y="990600"/>
            <a:ext cx="35814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1000" y="0"/>
            <a:ext cx="8534400" cy="6278563"/>
          </a:xfrm>
          <a:prstGeom prst="rect">
            <a:avLst/>
          </a:prstGeom>
        </p:spPr>
        <p:txBody>
          <a:bodyPr>
            <a:normAutofit/>
          </a:bodyPr>
          <a:lstStyle/>
          <a:p>
            <a:pPr>
              <a:buFont typeface="Arial" pitchFamily="34" charset="0"/>
              <a:buChar char="•"/>
            </a:pPr>
            <a:endParaRPr lang="en-US" sz="2000" dirty="0" smtClean="0">
              <a:cs typeface="Times New Roman" pitchFamily="18" charset="0"/>
            </a:endParaRPr>
          </a:p>
          <a:p>
            <a:pPr marL="457200" indent="-457200">
              <a:buFont typeface="+mj-lt"/>
              <a:buAutoNum type="arabicPeriod" startAt="4"/>
            </a:pPr>
            <a:r>
              <a:rPr lang="en-US" sz="2400" b="1" dirty="0" smtClean="0">
                <a:cs typeface="Times New Roman" pitchFamily="18" charset="0"/>
              </a:rPr>
              <a:t> </a:t>
            </a:r>
            <a:r>
              <a:rPr lang="en-US" sz="2200" b="1" dirty="0" smtClean="0">
                <a:cs typeface="Times New Roman" pitchFamily="18" charset="0"/>
              </a:rPr>
              <a:t>Add </a:t>
            </a:r>
            <a:r>
              <a:rPr lang="en-US" sz="2200" b="1" dirty="0" err="1" smtClean="0">
                <a:cs typeface="Times New Roman" pitchFamily="18" charset="0"/>
              </a:rPr>
              <a:t>a,b,c,d</a:t>
            </a:r>
            <a:r>
              <a:rPr lang="en-US" sz="2200" b="1" dirty="0" smtClean="0">
                <a:cs typeface="Times New Roman" pitchFamily="18" charset="0"/>
              </a:rPr>
              <a:t> and e to the hash output</a:t>
            </a:r>
          </a:p>
          <a:p>
            <a:pPr algn="just"/>
            <a:r>
              <a:rPr lang="pt-BR" sz="2000" dirty="0" smtClean="0"/>
              <a:t>h0 = h0 + a </a:t>
            </a:r>
          </a:p>
          <a:p>
            <a:pPr algn="just"/>
            <a:r>
              <a:rPr lang="pt-BR" sz="2000" dirty="0" smtClean="0"/>
              <a:t>h1 = h1 + b </a:t>
            </a:r>
          </a:p>
          <a:p>
            <a:pPr algn="just"/>
            <a:r>
              <a:rPr lang="pt-BR" sz="2000" dirty="0" smtClean="0"/>
              <a:t>h2 = h2 + c </a:t>
            </a:r>
          </a:p>
          <a:p>
            <a:pPr algn="just"/>
            <a:r>
              <a:rPr lang="pt-BR" sz="2000" dirty="0" smtClean="0"/>
              <a:t>h3 = h3 + d </a:t>
            </a:r>
          </a:p>
          <a:p>
            <a:pPr algn="just"/>
            <a:r>
              <a:rPr lang="pt-BR" sz="2000" dirty="0" smtClean="0"/>
              <a:t>h4 = h4 + e</a:t>
            </a:r>
          </a:p>
          <a:p>
            <a:pPr algn="just"/>
            <a:r>
              <a:rPr lang="en-US" sz="2000" b="1" dirty="0" smtClean="0">
                <a:cs typeface="Times New Roman" pitchFamily="18" charset="0"/>
              </a:rPr>
              <a:t> </a:t>
            </a:r>
          </a:p>
          <a:p>
            <a:pPr marL="457200" indent="-457200" algn="just">
              <a:buFont typeface="+mj-lt"/>
              <a:buAutoNum type="arabicPeriod" startAt="5"/>
            </a:pPr>
            <a:r>
              <a:rPr lang="en-US" sz="2200" b="1" dirty="0" smtClean="0"/>
              <a:t>Produce the final hash value as a 160 bit number</a:t>
            </a:r>
            <a:endParaRPr lang="en-US" sz="2200" b="1" dirty="0" smtClean="0">
              <a:cs typeface="Times New Roman" pitchFamily="18" charset="0"/>
            </a:endParaRPr>
          </a:p>
          <a:p>
            <a:pPr marL="457200" indent="-457200" algn="just"/>
            <a:endParaRPr lang="pt-BR" sz="2000" dirty="0" smtClean="0"/>
          </a:p>
          <a:p>
            <a:pPr algn="just"/>
            <a:r>
              <a:rPr lang="en-US" sz="2000" dirty="0" err="1" smtClean="0"/>
              <a:t>hh</a:t>
            </a:r>
            <a:r>
              <a:rPr lang="en-US" sz="2000" dirty="0" smtClean="0"/>
              <a:t> = (h0 left shift 128) or (h1 left shift 96) or (h2 left shift 64) or (h3 left shift 32) or h4</a:t>
            </a:r>
            <a:endParaRPr lang="en-US" sz="22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b="1" u="sng" dirty="0" smtClean="0"/>
              <a:t>Digital Signature</a:t>
            </a:r>
          </a:p>
        </p:txBody>
      </p:sp>
      <p:sp>
        <p:nvSpPr>
          <p:cNvPr id="4099" name="Content Placeholder 2"/>
          <p:cNvSpPr>
            <a:spLocks noGrp="1"/>
          </p:cNvSpPr>
          <p:nvPr>
            <p:ph idx="1"/>
          </p:nvPr>
        </p:nvSpPr>
        <p:spPr>
          <a:xfrm>
            <a:off x="304800" y="1143000"/>
            <a:ext cx="8534400" cy="5486400"/>
          </a:xfrm>
        </p:spPr>
        <p:txBody>
          <a:bodyPr>
            <a:normAutofit fontScale="92500" lnSpcReduction="20000"/>
          </a:bodyPr>
          <a:lstStyle/>
          <a:p>
            <a:pPr algn="just" eaLnBrk="1" hangingPunct="1"/>
            <a:r>
              <a:rPr lang="en-US" sz="2300" dirty="0" smtClean="0"/>
              <a:t>It is an electronic signature that can be used to authenticate the identity of a sender of a message or the signer of a document.</a:t>
            </a:r>
          </a:p>
          <a:p>
            <a:pPr algn="just" eaLnBrk="1" hangingPunct="1"/>
            <a:r>
              <a:rPr lang="en-US" sz="2300" dirty="0" smtClean="0"/>
              <a:t>It also ensure that the original content of a message or document that has been sent is unchanged.</a:t>
            </a:r>
          </a:p>
          <a:p>
            <a:pPr algn="just" eaLnBrk="1" hangingPunct="1"/>
            <a:r>
              <a:rPr lang="en-US" sz="2300" dirty="0" smtClean="0"/>
              <a:t>The use of digital signature usually involves two processes</a:t>
            </a:r>
            <a:r>
              <a:rPr lang="en-US" sz="2400" dirty="0" smtClean="0"/>
              <a:t>:</a:t>
            </a:r>
          </a:p>
          <a:p>
            <a:pPr marL="800100" lvl="1" indent="-342900" algn="just">
              <a:buFont typeface="+mj-lt"/>
              <a:buAutoNum type="arabicPeriod"/>
            </a:pPr>
            <a:r>
              <a:rPr lang="en-US" sz="2400" b="1" dirty="0" smtClean="0"/>
              <a:t>Digital Signature Creation (Performed by the signer/sender).</a:t>
            </a:r>
          </a:p>
          <a:p>
            <a:pPr marL="800100" lvl="1" indent="-342900" algn="just">
              <a:buNone/>
            </a:pPr>
            <a:r>
              <a:rPr lang="en-US" sz="2400" b="1" dirty="0" smtClean="0"/>
              <a:t>			</a:t>
            </a:r>
            <a:r>
              <a:rPr lang="en-US" sz="2300" dirty="0" smtClean="0"/>
              <a:t>Here The Signature is created with the help of Message Digest and Private Key.</a:t>
            </a:r>
          </a:p>
          <a:p>
            <a:pPr marL="800100" lvl="1" indent="-342900" algn="just">
              <a:buNone/>
            </a:pPr>
            <a:r>
              <a:rPr lang="en-US" sz="2300" dirty="0" smtClean="0"/>
              <a:t>			Message Digest is Nothing but the Valid output of  hash function, here Hash Function is one of the techniques that is used for  Message authentication and maps a message of any length into a fixed-length hash value, which serves as the authenticator.</a:t>
            </a:r>
            <a:endParaRPr lang="en-US" sz="2300" dirty="0" smtClean="0">
              <a:cs typeface="Times New Roman" pitchFamily="18" charset="0"/>
            </a:endParaRPr>
          </a:p>
          <a:p>
            <a:pPr marL="914400" lvl="1" indent="-457200" algn="just">
              <a:buNone/>
            </a:pPr>
            <a:r>
              <a:rPr lang="en-US" sz="2400" b="1" dirty="0" smtClean="0"/>
              <a:t>2.    Digital Signature Verification (Performed by the receiver).</a:t>
            </a:r>
          </a:p>
          <a:p>
            <a:pPr marL="914400" lvl="1" indent="-457200" algn="just">
              <a:buNone/>
            </a:pPr>
            <a:r>
              <a:rPr lang="en-US" sz="2400" b="1" dirty="0" smtClean="0"/>
              <a:t>		</a:t>
            </a:r>
            <a:r>
              <a:rPr lang="en-US" sz="2300" dirty="0" smtClean="0"/>
              <a:t>Here The Signature is verified  with the help of Message Digest and Public Key, and based on that the decision (Valid or invalid) is carried out.</a:t>
            </a:r>
          </a:p>
          <a:p>
            <a:pPr marL="914400" lvl="1" indent="-457200" algn="just">
              <a:buNone/>
            </a:pPr>
            <a:endParaRPr lang="en-US" sz="2400" b="1" dirty="0" smtClean="0"/>
          </a:p>
          <a:p>
            <a:pPr algn="just" eaLnBrk="1" hangingPunct="1"/>
            <a:r>
              <a:rPr lang="en-US" sz="2400" dirty="0" smtClean="0"/>
              <a:t>This all Process is depicted below.</a:t>
            </a:r>
          </a:p>
          <a:p>
            <a:pPr algn="just" eaLnBrk="1" hangingPunct="1"/>
            <a:endParaRPr lang="en-US" sz="2000" dirty="0" smtClean="0"/>
          </a:p>
          <a:p>
            <a:pPr algn="just" eaLnBrk="1" hangingPunct="1"/>
            <a:endParaRPr lang="en-US" sz="2000" dirty="0" smtClean="0"/>
          </a:p>
          <a:p>
            <a:pPr algn="just" eaLnBrk="1" hangingPunct="1"/>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8288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Hash Function</a:t>
            </a:r>
            <a:endParaRPr lang="en-US" dirty="0"/>
          </a:p>
        </p:txBody>
      </p:sp>
      <p:sp>
        <p:nvSpPr>
          <p:cNvPr id="4" name="Rectangle 3"/>
          <p:cNvSpPr/>
          <p:nvPr/>
        </p:nvSpPr>
        <p:spPr>
          <a:xfrm>
            <a:off x="5562600" y="18288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Hash Function</a:t>
            </a:r>
            <a:endParaRPr lang="en-US" dirty="0"/>
          </a:p>
        </p:txBody>
      </p:sp>
      <p:sp>
        <p:nvSpPr>
          <p:cNvPr id="5" name="Rectangle 4"/>
          <p:cNvSpPr/>
          <p:nvPr/>
        </p:nvSpPr>
        <p:spPr>
          <a:xfrm>
            <a:off x="1143000" y="45720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Signature Generation</a:t>
            </a:r>
            <a:endParaRPr lang="en-US" dirty="0"/>
          </a:p>
        </p:txBody>
      </p:sp>
      <p:sp>
        <p:nvSpPr>
          <p:cNvPr id="6" name="Rectangle 5"/>
          <p:cNvSpPr/>
          <p:nvPr/>
        </p:nvSpPr>
        <p:spPr>
          <a:xfrm>
            <a:off x="5638800" y="45720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Signature verification</a:t>
            </a:r>
            <a:endParaRPr lang="en-US" dirty="0"/>
          </a:p>
        </p:txBody>
      </p:sp>
      <p:sp>
        <p:nvSpPr>
          <p:cNvPr id="7" name="TextBox 6"/>
          <p:cNvSpPr txBox="1"/>
          <p:nvPr/>
        </p:nvSpPr>
        <p:spPr>
          <a:xfrm>
            <a:off x="1371600" y="838200"/>
            <a:ext cx="2438400" cy="381000"/>
          </a:xfrm>
          <a:prstGeom prst="rect">
            <a:avLst/>
          </a:prstGeom>
          <a:noFill/>
        </p:spPr>
        <p:txBody>
          <a:bodyPr wrap="square" rtlCol="0">
            <a:spAutoFit/>
          </a:bodyPr>
          <a:lstStyle/>
          <a:p>
            <a:r>
              <a:rPr lang="en-US" dirty="0" smtClean="0"/>
              <a:t>Message/Data</a:t>
            </a:r>
            <a:endParaRPr lang="en-US" dirty="0"/>
          </a:p>
        </p:txBody>
      </p:sp>
      <p:sp>
        <p:nvSpPr>
          <p:cNvPr id="8" name="TextBox 7"/>
          <p:cNvSpPr txBox="1"/>
          <p:nvPr/>
        </p:nvSpPr>
        <p:spPr>
          <a:xfrm>
            <a:off x="5791200" y="838200"/>
            <a:ext cx="2438400" cy="381000"/>
          </a:xfrm>
          <a:prstGeom prst="rect">
            <a:avLst/>
          </a:prstGeom>
          <a:noFill/>
        </p:spPr>
        <p:txBody>
          <a:bodyPr wrap="square" rtlCol="0">
            <a:spAutoFit/>
          </a:bodyPr>
          <a:lstStyle/>
          <a:p>
            <a:r>
              <a:rPr lang="en-US" dirty="0" smtClean="0"/>
              <a:t>Message/Data</a:t>
            </a:r>
            <a:endParaRPr lang="en-US" dirty="0"/>
          </a:p>
        </p:txBody>
      </p:sp>
      <p:cxnSp>
        <p:nvCxnSpPr>
          <p:cNvPr id="12" name="Straight Arrow Connector 11"/>
          <p:cNvCxnSpPr>
            <a:endCxn id="2" idx="0"/>
          </p:cNvCxnSpPr>
          <p:nvPr/>
        </p:nvCxnSpPr>
        <p:spPr>
          <a:xfrm rot="5400000">
            <a:off x="1828800" y="1524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249194" y="15232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1600" y="3200400"/>
            <a:ext cx="1676400" cy="369332"/>
          </a:xfrm>
          <a:prstGeom prst="rect">
            <a:avLst/>
          </a:prstGeom>
          <a:noFill/>
        </p:spPr>
        <p:txBody>
          <a:bodyPr wrap="square" rtlCol="0">
            <a:spAutoFit/>
          </a:bodyPr>
          <a:lstStyle/>
          <a:p>
            <a:r>
              <a:rPr lang="en-US" dirty="0" smtClean="0"/>
              <a:t>Message Digest</a:t>
            </a:r>
            <a:endParaRPr lang="en-US" dirty="0"/>
          </a:p>
        </p:txBody>
      </p:sp>
      <p:sp>
        <p:nvSpPr>
          <p:cNvPr id="16" name="TextBox 15"/>
          <p:cNvSpPr txBox="1"/>
          <p:nvPr/>
        </p:nvSpPr>
        <p:spPr>
          <a:xfrm>
            <a:off x="5791200" y="3200400"/>
            <a:ext cx="1676400" cy="369332"/>
          </a:xfrm>
          <a:prstGeom prst="rect">
            <a:avLst/>
          </a:prstGeom>
          <a:noFill/>
        </p:spPr>
        <p:txBody>
          <a:bodyPr wrap="square" rtlCol="0">
            <a:spAutoFit/>
          </a:bodyPr>
          <a:lstStyle/>
          <a:p>
            <a:r>
              <a:rPr lang="en-US" dirty="0" smtClean="0"/>
              <a:t>Message Digest</a:t>
            </a:r>
            <a:endParaRPr lang="en-US" dirty="0"/>
          </a:p>
        </p:txBody>
      </p:sp>
      <p:cxnSp>
        <p:nvCxnSpPr>
          <p:cNvPr id="18" name="Straight Arrow Connector 17"/>
          <p:cNvCxnSpPr>
            <a:stCxn id="2" idx="2"/>
          </p:cNvCxnSpPr>
          <p:nvPr/>
        </p:nvCxnSpPr>
        <p:spPr>
          <a:xfrm rot="5400000">
            <a:off x="1752600" y="2895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753394" y="41140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172994" y="28948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6172994" y="40378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9600" y="4953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1000" y="5562600"/>
            <a:ext cx="1295400" cy="369332"/>
          </a:xfrm>
          <a:prstGeom prst="rect">
            <a:avLst/>
          </a:prstGeom>
          <a:noFill/>
        </p:spPr>
        <p:txBody>
          <a:bodyPr wrap="square" rtlCol="0">
            <a:spAutoFit/>
          </a:bodyPr>
          <a:lstStyle/>
          <a:p>
            <a:r>
              <a:rPr lang="en-US" dirty="0" smtClean="0"/>
              <a:t>Private key</a:t>
            </a:r>
          </a:p>
        </p:txBody>
      </p:sp>
      <p:cxnSp>
        <p:nvCxnSpPr>
          <p:cNvPr id="26" name="Straight Connector 25"/>
          <p:cNvCxnSpPr/>
          <p:nvPr/>
        </p:nvCxnSpPr>
        <p:spPr>
          <a:xfrm rot="5400000">
            <a:off x="304006" y="5257800"/>
            <a:ext cx="6103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3276600" y="49149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33800" y="4953000"/>
            <a:ext cx="1676400" cy="369332"/>
          </a:xfrm>
          <a:prstGeom prst="rect">
            <a:avLst/>
          </a:prstGeom>
          <a:noFill/>
        </p:spPr>
        <p:txBody>
          <a:bodyPr wrap="square" rtlCol="0">
            <a:spAutoFit/>
          </a:bodyPr>
          <a:lstStyle/>
          <a:p>
            <a:r>
              <a:rPr lang="en-US" dirty="0" smtClean="0"/>
              <a:t>Signature</a:t>
            </a:r>
            <a:endParaRPr lang="en-US" dirty="0"/>
          </a:p>
        </p:txBody>
      </p:sp>
      <p:sp>
        <p:nvSpPr>
          <p:cNvPr id="33" name="TextBox 32"/>
          <p:cNvSpPr txBox="1"/>
          <p:nvPr/>
        </p:nvSpPr>
        <p:spPr>
          <a:xfrm>
            <a:off x="4343400" y="5638800"/>
            <a:ext cx="1295400" cy="369332"/>
          </a:xfrm>
          <a:prstGeom prst="rect">
            <a:avLst/>
          </a:prstGeom>
          <a:noFill/>
        </p:spPr>
        <p:txBody>
          <a:bodyPr wrap="square" rtlCol="0">
            <a:spAutoFit/>
          </a:bodyPr>
          <a:lstStyle/>
          <a:p>
            <a:r>
              <a:rPr lang="en-US" dirty="0" smtClean="0"/>
              <a:t>Public key</a:t>
            </a:r>
          </a:p>
        </p:txBody>
      </p:sp>
      <p:cxnSp>
        <p:nvCxnSpPr>
          <p:cNvPr id="34" name="Straight Arrow Connector 33"/>
          <p:cNvCxnSpPr/>
          <p:nvPr/>
        </p:nvCxnSpPr>
        <p:spPr>
          <a:xfrm>
            <a:off x="5105400" y="51054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800600" y="5410200"/>
            <a:ext cx="6103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772400" y="4953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924800" y="5105400"/>
            <a:ext cx="990600" cy="646331"/>
          </a:xfrm>
          <a:prstGeom prst="rect">
            <a:avLst/>
          </a:prstGeom>
          <a:noFill/>
        </p:spPr>
        <p:txBody>
          <a:bodyPr wrap="square" rtlCol="0">
            <a:spAutoFit/>
          </a:bodyPr>
          <a:lstStyle/>
          <a:p>
            <a:r>
              <a:rPr lang="en-US" dirty="0" smtClean="0"/>
              <a:t>Valid or Invalid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b="1" u="sng" dirty="0" smtClean="0"/>
              <a:t>Key Escrow</a:t>
            </a:r>
          </a:p>
        </p:txBody>
      </p:sp>
      <p:sp>
        <p:nvSpPr>
          <p:cNvPr id="4099" name="Content Placeholder 2"/>
          <p:cNvSpPr>
            <a:spLocks noGrp="1"/>
          </p:cNvSpPr>
          <p:nvPr>
            <p:ph idx="1"/>
          </p:nvPr>
        </p:nvSpPr>
        <p:spPr>
          <a:xfrm>
            <a:off x="304800" y="1143000"/>
            <a:ext cx="8534400" cy="5334000"/>
          </a:xfrm>
        </p:spPr>
        <p:txBody>
          <a:bodyPr>
            <a:normAutofit/>
          </a:bodyPr>
          <a:lstStyle/>
          <a:p>
            <a:pPr algn="just" eaLnBrk="1" hangingPunct="1"/>
            <a:r>
              <a:rPr lang="en-US" sz="2100" dirty="0" smtClean="0"/>
              <a:t>Key Escrow is a cryptographic key exchange process in which a key is held in a escrow (vault) or stored by the third party which provide a backup source for cryptographic keys.</a:t>
            </a:r>
          </a:p>
          <a:p>
            <a:pPr algn="just" eaLnBrk="1" hangingPunct="1"/>
            <a:r>
              <a:rPr lang="en-US" sz="2100" dirty="0" smtClean="0"/>
              <a:t>This system is some what risky because a third party is involved here.</a:t>
            </a:r>
          </a:p>
          <a:p>
            <a:pPr algn="just" eaLnBrk="1" hangingPunct="1"/>
            <a:r>
              <a:rPr lang="en-US" sz="2100" dirty="0" smtClean="0"/>
              <a:t>The purpose of it is to serve as a backup if the parties with access to the cryptographic key loss the data.</a:t>
            </a:r>
          </a:p>
          <a:p>
            <a:pPr marL="342900" lvl="1" indent="-342900" algn="just">
              <a:buFont typeface="Arial" pitchFamily="34" charset="0"/>
              <a:buChar char="•"/>
            </a:pPr>
            <a:r>
              <a:rPr lang="en-US" sz="2100" dirty="0" smtClean="0"/>
              <a:t>Example :</a:t>
            </a:r>
          </a:p>
          <a:p>
            <a:pPr marL="742950" lvl="2" indent="-342900" algn="just">
              <a:buFont typeface="Wingdings" pitchFamily="2" charset="2"/>
              <a:buChar char="§"/>
            </a:pPr>
            <a:r>
              <a:rPr lang="en-US" sz="2100" dirty="0" smtClean="0"/>
              <a:t>Company A supplies software that Company B sells embedded in its hardware. </a:t>
            </a:r>
          </a:p>
          <a:p>
            <a:pPr marL="742950" lvl="2" indent="-342900" algn="just">
              <a:buFont typeface="Wingdings" pitchFamily="2" charset="2"/>
              <a:buChar char="§"/>
            </a:pPr>
            <a:r>
              <a:rPr lang="en-US" sz="2100" dirty="0" smtClean="0"/>
              <a:t>Company B, worried that Company A may go out of business, So B requests that Company A place the source code for the software in Escrow.</a:t>
            </a:r>
          </a:p>
          <a:p>
            <a:pPr marL="742950" lvl="2" indent="-342900" algn="just">
              <a:buFont typeface="Wingdings" pitchFamily="2" charset="2"/>
              <a:buChar char="§"/>
            </a:pPr>
            <a:r>
              <a:rPr lang="en-US" sz="2100" dirty="0" smtClean="0"/>
              <a:t>So as a authorized user of a software source code, company B can access that source code even if company A goes out of Business.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0"/>
            <a:ext cx="8229600" cy="1066800"/>
          </a:xfrm>
        </p:spPr>
        <p:txBody>
          <a:bodyPr/>
          <a:lstStyle/>
          <a:p>
            <a:pPr eaLnBrk="1" hangingPunct="1"/>
            <a:r>
              <a:rPr lang="en-US" b="1" u="sng" dirty="0" smtClean="0"/>
              <a:t>Public Key Infrastructure</a:t>
            </a:r>
          </a:p>
        </p:txBody>
      </p:sp>
      <p:sp>
        <p:nvSpPr>
          <p:cNvPr id="6147" name="Content Placeholder 2"/>
          <p:cNvSpPr>
            <a:spLocks noGrp="1"/>
          </p:cNvSpPr>
          <p:nvPr>
            <p:ph idx="1"/>
          </p:nvPr>
        </p:nvSpPr>
        <p:spPr>
          <a:xfrm>
            <a:off x="457200" y="1219200"/>
            <a:ext cx="8458200" cy="4906963"/>
          </a:xfrm>
        </p:spPr>
        <p:txBody>
          <a:bodyPr>
            <a:normAutofit/>
          </a:bodyPr>
          <a:lstStyle/>
          <a:p>
            <a:pPr algn="just"/>
            <a:r>
              <a:rPr lang="en-US" sz="2200" dirty="0" smtClean="0"/>
              <a:t>A </a:t>
            </a:r>
            <a:r>
              <a:rPr lang="en-US" sz="2200" b="1" dirty="0" smtClean="0"/>
              <a:t>public key infrastructure</a:t>
            </a:r>
            <a:r>
              <a:rPr lang="en-US" sz="2200" dirty="0" smtClean="0"/>
              <a:t> (</a:t>
            </a:r>
            <a:r>
              <a:rPr lang="en-US" sz="2200" b="1" dirty="0" smtClean="0"/>
              <a:t>PKI</a:t>
            </a:r>
            <a:r>
              <a:rPr lang="en-US" sz="2200" dirty="0" smtClean="0"/>
              <a:t>) is a </a:t>
            </a:r>
            <a:r>
              <a:rPr lang="en-US" sz="2200" b="1" dirty="0" smtClean="0"/>
              <a:t>set of hardware, software, people, policies, or procedures</a:t>
            </a:r>
            <a:r>
              <a:rPr lang="en-US" sz="2200" dirty="0" smtClean="0"/>
              <a:t> needed </a:t>
            </a:r>
            <a:r>
              <a:rPr lang="en-US" sz="2200" b="1" dirty="0" smtClean="0"/>
              <a:t>to create, manage, distribute,  and use digital certificates. </a:t>
            </a:r>
            <a:r>
              <a:rPr lang="en-US" sz="2200" dirty="0" smtClean="0"/>
              <a:t>(digital certificate are used to verify that a particular public key belongs to a certain entity).</a:t>
            </a:r>
          </a:p>
          <a:p>
            <a:pPr algn="just"/>
            <a:r>
              <a:rPr lang="en-US" sz="2200" dirty="0" smtClean="0"/>
              <a:t>PKI is generally used in VPN, Secure Email, and Web Security</a:t>
            </a:r>
          </a:p>
          <a:p>
            <a:pPr algn="just"/>
            <a:r>
              <a:rPr lang="en-IN" sz="2200" dirty="0" smtClean="0"/>
              <a:t>Digital Certificate is a data with digital signature from one trusted Certification Authority (CA), This data contains:</a:t>
            </a:r>
          </a:p>
          <a:p>
            <a:pPr marL="857250" lvl="1" indent="-457200">
              <a:buFont typeface="+mj-lt"/>
              <a:buAutoNum type="arabicPeriod"/>
            </a:pPr>
            <a:r>
              <a:rPr lang="en-IN" sz="2000" dirty="0" smtClean="0"/>
              <a:t>Who owns this certificate</a:t>
            </a:r>
          </a:p>
          <a:p>
            <a:pPr marL="857250" lvl="1" indent="-457200" algn="just">
              <a:buFont typeface="+mj-lt"/>
              <a:buAutoNum type="arabicPeriod"/>
            </a:pPr>
            <a:r>
              <a:rPr lang="en-IN" sz="2000" dirty="0" smtClean="0"/>
              <a:t>Who signed this certificate</a:t>
            </a:r>
          </a:p>
          <a:p>
            <a:pPr marL="857250" lvl="1" indent="-457200" algn="just">
              <a:buFont typeface="+mj-lt"/>
              <a:buAutoNum type="arabicPeriod"/>
            </a:pPr>
            <a:r>
              <a:rPr lang="en-IN" sz="2000" dirty="0" smtClean="0"/>
              <a:t>The expired date </a:t>
            </a:r>
          </a:p>
          <a:p>
            <a:pPr marL="857250" lvl="1" indent="-457200" algn="just">
              <a:buFont typeface="+mj-lt"/>
              <a:buAutoNum type="arabicPeriod"/>
            </a:pPr>
            <a:r>
              <a:rPr lang="en-IN" sz="2000" dirty="0" smtClean="0"/>
              <a:t>User name &amp; email address</a:t>
            </a:r>
          </a:p>
          <a:p>
            <a:pPr marL="857250" lvl="1" indent="-457200" algn="just">
              <a:buFont typeface="+mj-lt"/>
              <a:buAutoNum type="arabicPeriod"/>
            </a:pPr>
            <a:r>
              <a:rPr lang="en-IN" sz="2000" dirty="0" smtClean="0"/>
              <a:t>Version</a:t>
            </a:r>
          </a:p>
          <a:p>
            <a:pPr marL="857250" lvl="1" indent="-457200" algn="just">
              <a:buFont typeface="+mj-lt"/>
              <a:buAutoNum type="arabicPeriod"/>
            </a:pPr>
            <a:r>
              <a:rPr lang="en-IN" sz="2000" dirty="0" smtClean="0"/>
              <a:t> Subject Name etc..</a:t>
            </a:r>
            <a:endParaRPr lang="en-US" sz="2000" dirty="0" smtClean="0"/>
          </a:p>
          <a:p>
            <a:pPr algn="just" eaLnBrk="1" hangingPunct="1"/>
            <a:endParaRPr lang="en-US" sz="2200" dirty="0" smtClean="0"/>
          </a:p>
          <a:p>
            <a:pPr algn="just" eaLnBrk="1" hangingPunct="1"/>
            <a:endParaRPr lang="en-US" sz="22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533400"/>
            <a:ext cx="8229600" cy="5592763"/>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 </a:t>
            </a:r>
            <a:r>
              <a:rPr lang="en-US" sz="2200" dirty="0" smtClean="0"/>
              <a:t>The figure is depicted below,</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 name="Picture 2"/>
          <p:cNvPicPr>
            <a:picLocks noChangeAspect="1" noChangeArrowheads="1"/>
          </p:cNvPicPr>
          <p:nvPr/>
        </p:nvPicPr>
        <p:blipFill>
          <a:blip r:embed="rId2" cstate="print"/>
          <a:srcRect/>
          <a:stretch>
            <a:fillRect/>
          </a:stretch>
        </p:blipFill>
        <p:spPr bwMode="auto">
          <a:xfrm>
            <a:off x="304800" y="1066800"/>
            <a:ext cx="8534399" cy="5181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533400"/>
            <a:ext cx="8229600" cy="5592763"/>
          </a:xfrm>
        </p:spPr>
        <p:txBody>
          <a:bodyPr>
            <a:normAutofit/>
          </a:bodyPr>
          <a:lstStyle/>
          <a:p>
            <a:pPr algn="just"/>
            <a:r>
              <a:rPr lang="en-US" sz="2000" dirty="0" smtClean="0"/>
              <a:t>A PKI consists of:</a:t>
            </a:r>
          </a:p>
          <a:p>
            <a:pPr algn="just" eaLnBrk="1" hangingPunct="1">
              <a:buNone/>
            </a:pPr>
            <a:r>
              <a:rPr lang="en-US" sz="2000" dirty="0" smtClean="0"/>
              <a:t>	1. </a:t>
            </a:r>
            <a:r>
              <a:rPr lang="en-US" sz="2000" b="1" dirty="0" smtClean="0"/>
              <a:t>Certification Authority (CA)</a:t>
            </a:r>
            <a:r>
              <a:rPr lang="en-US" sz="2000" dirty="0" smtClean="0"/>
              <a:t> </a:t>
            </a:r>
          </a:p>
          <a:p>
            <a:pPr algn="just" eaLnBrk="1" hangingPunct="1">
              <a:buNone/>
            </a:pPr>
            <a:r>
              <a:rPr lang="en-US" sz="2000" dirty="0" smtClean="0"/>
              <a:t>		CA has the authority to issue digital certificates to individuals and organizations, which want to use those certificates in asymmetric key cryptographic applications.</a:t>
            </a:r>
          </a:p>
          <a:p>
            <a:pPr algn="just" eaLnBrk="1" hangingPunct="1">
              <a:buNone/>
            </a:pPr>
            <a:r>
              <a:rPr lang="en-US" sz="2000" b="1" dirty="0" smtClean="0"/>
              <a:t>	2. Registration Authority(RA) </a:t>
            </a:r>
            <a:endParaRPr lang="en-US" sz="2000" dirty="0" smtClean="0"/>
          </a:p>
          <a:p>
            <a:pPr marL="342900" lvl="1" indent="-342900" algn="just">
              <a:buNone/>
            </a:pPr>
            <a:r>
              <a:rPr lang="en-US" sz="2000" dirty="0" smtClean="0"/>
              <a:t>		A </a:t>
            </a:r>
            <a:r>
              <a:rPr lang="en-US" sz="2000" b="1" dirty="0" smtClean="0"/>
              <a:t>registration authority (RA) </a:t>
            </a:r>
            <a:r>
              <a:rPr lang="en-US" sz="2000" dirty="0" smtClean="0"/>
              <a:t>is an authority in a network that verifies user requests for a digital certificate and tells the certificate authority (CA) to issue it.</a:t>
            </a:r>
          </a:p>
          <a:p>
            <a:pPr algn="just" eaLnBrk="1" hangingPunct="1">
              <a:buNone/>
            </a:pPr>
            <a:r>
              <a:rPr lang="en-US" sz="2000" dirty="0" smtClean="0"/>
              <a:t>	3. </a:t>
            </a:r>
            <a:r>
              <a:rPr lang="en-US" sz="2000" b="1" dirty="0" smtClean="0"/>
              <a:t>Verification Authority (VA)</a:t>
            </a:r>
          </a:p>
          <a:p>
            <a:pPr algn="just" eaLnBrk="1" hangingPunct="1">
              <a:buNone/>
            </a:pPr>
            <a:r>
              <a:rPr lang="en-US" sz="2000" b="1" i="1" dirty="0" smtClean="0"/>
              <a:t>		</a:t>
            </a:r>
            <a:r>
              <a:rPr lang="en-US" sz="2000" dirty="0" smtClean="0"/>
              <a:t> A secure location which store and index keys which is used to matching that key whenever it is required.</a:t>
            </a:r>
          </a:p>
          <a:p>
            <a:pPr algn="just" eaLnBrk="1" hangingPunct="1">
              <a:buNone/>
            </a:pPr>
            <a:r>
              <a:rPr lang="en-US" sz="2000" dirty="0" smtClean="0"/>
              <a:t>	4.   </a:t>
            </a:r>
            <a:r>
              <a:rPr lang="en-US" sz="2000" b="1" dirty="0" smtClean="0"/>
              <a:t>Certificate Policy</a:t>
            </a:r>
          </a:p>
          <a:p>
            <a:pPr eaLnBrk="1" hangingPunct="1"/>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normAutofit fontScale="90000"/>
          </a:bodyPr>
          <a:lstStyle/>
          <a:p>
            <a:pPr algn="l"/>
            <a:r>
              <a:rPr lang="en-US" b="1" u="sng" dirty="0" smtClean="0"/>
              <a:t>Steps for Obtaining Digital Certificate</a:t>
            </a:r>
          </a:p>
        </p:txBody>
      </p:sp>
      <p:sp>
        <p:nvSpPr>
          <p:cNvPr id="17411" name="Content Placeholder 2"/>
          <p:cNvSpPr>
            <a:spLocks noGrp="1"/>
          </p:cNvSpPr>
          <p:nvPr>
            <p:ph idx="1"/>
          </p:nvPr>
        </p:nvSpPr>
        <p:spPr>
          <a:xfrm>
            <a:off x="304800" y="1143000"/>
            <a:ext cx="8534400" cy="5287963"/>
          </a:xfrm>
        </p:spPr>
        <p:txBody>
          <a:bodyPr/>
          <a:lstStyle/>
          <a:p>
            <a:pPr algn="just">
              <a:buFontTx/>
              <a:buNone/>
            </a:pPr>
            <a:endParaRPr lang="en-US" sz="2400" b="1" dirty="0" smtClean="0"/>
          </a:p>
          <a:p>
            <a:pPr algn="just">
              <a:buFontTx/>
              <a:buNone/>
            </a:pPr>
            <a:r>
              <a:rPr lang="en-US" sz="2400" b="1" dirty="0" smtClean="0"/>
              <a:t> 1. Application Phase</a:t>
            </a:r>
            <a:endParaRPr lang="en-US" sz="2400" dirty="0" smtClean="0"/>
          </a:p>
          <a:p>
            <a:pPr algn="just"/>
            <a:r>
              <a:rPr lang="en-US" sz="2200" dirty="0" smtClean="0"/>
              <a:t>In the application phase, the applicant will access the CA website to select customer type and class of certificate needed.</a:t>
            </a:r>
          </a:p>
          <a:p>
            <a:pPr algn="just"/>
            <a:r>
              <a:rPr lang="en-US" sz="2200" dirty="0" smtClean="0"/>
              <a:t>After that, the applicant will be taken to online registration form. </a:t>
            </a:r>
          </a:p>
          <a:p>
            <a:pPr algn="just"/>
            <a:r>
              <a:rPr lang="en-US" sz="2200" dirty="0" smtClean="0"/>
              <a:t>After verification of mandatory fields, the applicant confirm the given details. The applicant will also print the displayed form to hand sign and send it across to the CA.</a:t>
            </a:r>
          </a:p>
          <a:p>
            <a:pPr algn="just"/>
            <a:endParaRPr lang="en-US" sz="2000" dirty="0" smtClean="0"/>
          </a:p>
          <a:p>
            <a:pPr algn="just"/>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33400" y="381000"/>
            <a:ext cx="8229600" cy="6202363"/>
          </a:xfrm>
        </p:spPr>
        <p:txBody>
          <a:bodyPr>
            <a:normAutofit/>
          </a:bodyPr>
          <a:lstStyle/>
          <a:p>
            <a:pPr algn="just">
              <a:buFontTx/>
              <a:buNone/>
            </a:pPr>
            <a:r>
              <a:rPr lang="en-US" sz="2400" b="1" dirty="0" smtClean="0"/>
              <a:t>2. Authentication Phase</a:t>
            </a:r>
            <a:endParaRPr lang="en-US" sz="2400" dirty="0" smtClean="0"/>
          </a:p>
          <a:p>
            <a:pPr algn="just"/>
            <a:r>
              <a:rPr lang="en-US" sz="2200" dirty="0" smtClean="0"/>
              <a:t>In authentication phase, RA verifies the information provide in the online application and identification form. </a:t>
            </a:r>
          </a:p>
          <a:p>
            <a:pPr algn="just"/>
            <a:r>
              <a:rPr lang="en-US" sz="2200" dirty="0" smtClean="0"/>
              <a:t>Upon approval of application, RA will send you an email on the email address provided in the application form with a link for email id verification.</a:t>
            </a:r>
          </a:p>
          <a:p>
            <a:pPr algn="just"/>
            <a:endParaRPr lang="en-US" sz="2200" dirty="0" smtClean="0"/>
          </a:p>
          <a:p>
            <a:pPr algn="just">
              <a:buFontTx/>
              <a:buNone/>
            </a:pPr>
            <a:r>
              <a:rPr lang="en-US" sz="2400" dirty="0" smtClean="0"/>
              <a:t>3.	</a:t>
            </a:r>
            <a:r>
              <a:rPr lang="en-US" sz="2400" b="1" dirty="0" smtClean="0"/>
              <a:t> Retrieval Phase</a:t>
            </a:r>
            <a:endParaRPr lang="en-US" sz="2400" dirty="0" smtClean="0"/>
          </a:p>
          <a:p>
            <a:pPr algn="just"/>
            <a:r>
              <a:rPr lang="en-US" sz="2200" dirty="0" smtClean="0"/>
              <a:t>After email verification, receipt of documents and payment of fees, Reference Number will be sent through email whereas Authorization Code will be sent through registered A.D. on the postal address provided in the application form, Once you have received your retrieval email, you will be able to access your Digital Certificate.</a:t>
            </a:r>
          </a:p>
          <a:p>
            <a:pPr>
              <a:buFontTx/>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28600"/>
            <a:ext cx="8686800" cy="7294305"/>
          </a:xfrm>
          <a:prstGeom prst="rect">
            <a:avLst/>
          </a:prstGeom>
        </p:spPr>
        <p:txBody>
          <a:bodyPr wrap="square">
            <a:spAutoFit/>
          </a:bodyPr>
          <a:lstStyle/>
          <a:p>
            <a:pPr>
              <a:buFont typeface="Arial" pitchFamily="34" charset="0"/>
              <a:buChar char="•"/>
            </a:pPr>
            <a:r>
              <a:rPr lang="en-US" sz="2200" dirty="0" smtClean="0"/>
              <a:t> Two basic requirements of encryption are:</a:t>
            </a:r>
          </a:p>
          <a:p>
            <a:r>
              <a:rPr lang="en-US" sz="2200" dirty="0" smtClean="0"/>
              <a:t> 	1) Encryption algorithm should be strong.</a:t>
            </a:r>
          </a:p>
          <a:p>
            <a:r>
              <a:rPr lang="en-US" sz="2200" dirty="0" smtClean="0"/>
              <a:t>	2) The key shared by the sender and the receiver should be secret.</a:t>
            </a:r>
          </a:p>
          <a:p>
            <a:endParaRPr lang="en-US" sz="2200" dirty="0" smtClean="0"/>
          </a:p>
          <a:p>
            <a:pPr>
              <a:buFont typeface="Arial" pitchFamily="34" charset="0"/>
              <a:buChar char="•"/>
            </a:pPr>
            <a:r>
              <a:rPr lang="en-US" sz="2200" dirty="0" smtClean="0"/>
              <a:t> Let the plaintext be X = [X1, X2,…, XM], key be K = [K1, K2,…, KJ] and the cipher text produced be Y = [Y1, Y2,…, YN],Then, we can write</a:t>
            </a:r>
          </a:p>
          <a:p>
            <a:r>
              <a:rPr lang="en-US" sz="2200" dirty="0" smtClean="0"/>
              <a:t>				</a:t>
            </a:r>
            <a:r>
              <a:rPr lang="en-US" sz="2200" b="1" dirty="0" smtClean="0"/>
              <a:t>Y = E(K, X)</a:t>
            </a:r>
          </a:p>
          <a:p>
            <a:pPr algn="just"/>
            <a:r>
              <a:rPr lang="en-US" sz="2200" dirty="0" smtClean="0"/>
              <a:t>	Here E represents the encryption algorithm and is a function of plaintext X and key K.</a:t>
            </a:r>
          </a:p>
          <a:p>
            <a:endParaRPr lang="en-US" sz="2200" dirty="0" smtClean="0"/>
          </a:p>
          <a:p>
            <a:pPr>
              <a:buFont typeface="Arial" pitchFamily="34" charset="0"/>
              <a:buChar char="•"/>
            </a:pPr>
            <a:r>
              <a:rPr lang="en-US" sz="2400" dirty="0" smtClean="0"/>
              <a:t> </a:t>
            </a:r>
            <a:r>
              <a:rPr lang="en-US" sz="2200" dirty="0" smtClean="0"/>
              <a:t>The receiver at the other ends decrypts the cipher text using the key.</a:t>
            </a:r>
          </a:p>
          <a:p>
            <a:r>
              <a:rPr lang="en-US" sz="2200" dirty="0" smtClean="0"/>
              <a:t>				</a:t>
            </a:r>
            <a:r>
              <a:rPr lang="en-US" sz="2200" b="1" dirty="0" smtClean="0"/>
              <a:t>X=D(K,Y)</a:t>
            </a:r>
          </a:p>
          <a:p>
            <a:pPr algn="just"/>
            <a:r>
              <a:rPr lang="en-US" sz="2200" dirty="0" smtClean="0"/>
              <a:t>	Here D represents the decryption algorithm and it inverts the transformations of encryption algorithm.</a:t>
            </a:r>
          </a:p>
          <a:p>
            <a:pPr algn="just"/>
            <a:endParaRPr lang="en-US" sz="2200" b="1" dirty="0" smtClean="0"/>
          </a:p>
          <a:p>
            <a:pPr algn="just">
              <a:buFont typeface="Arial" pitchFamily="34" charset="0"/>
              <a:buChar char="•"/>
            </a:pPr>
            <a:r>
              <a:rPr lang="en-US" sz="2200" dirty="0" smtClean="0"/>
              <a:t> It is assumed that the opponent knows the encryption (E) and decryption (D) algorithms.</a:t>
            </a:r>
            <a:endParaRPr lang="en-US" sz="2200" b="1" dirty="0" smtClean="0"/>
          </a:p>
          <a:p>
            <a:endParaRPr lang="en-US" sz="2200" b="1" dirty="0" smtClean="0"/>
          </a:p>
          <a:p>
            <a:endParaRPr lang="en-US" sz="2200" b="1" dirty="0" smtClean="0"/>
          </a:p>
          <a:p>
            <a:endParaRPr lang="en-US" sz="2200" dirty="0" smtClean="0"/>
          </a:p>
          <a:p>
            <a:endParaRPr lang="en-US" sz="2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2286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tx1"/>
                </a:solidFill>
                <a:effectLst/>
                <a:uLnTx/>
                <a:uFillTx/>
                <a:latin typeface="+mj-lt"/>
                <a:ea typeface="+mj-ea"/>
                <a:cs typeface="+mj-cs"/>
              </a:rPr>
              <a:t>Centralized &amp;Decentralized</a:t>
            </a:r>
            <a:r>
              <a:rPr kumimoji="0" lang="en-US" sz="4400" b="1" i="0" u="sng" strike="noStrike" kern="1200" cap="none" spc="0" normalizeH="0" noProof="0" dirty="0" smtClean="0">
                <a:ln>
                  <a:noFill/>
                </a:ln>
                <a:solidFill>
                  <a:schemeClr val="tx1"/>
                </a:solidFill>
                <a:effectLst/>
                <a:uLnTx/>
                <a:uFillTx/>
                <a:latin typeface="+mj-lt"/>
                <a:ea typeface="+mj-ea"/>
                <a:cs typeface="+mj-cs"/>
              </a:rPr>
              <a:t> </a:t>
            </a:r>
            <a:r>
              <a:rPr kumimoji="0" lang="en-US" sz="4400" b="1" i="0" u="sng" strike="noStrike" kern="1200" cap="none" spc="0" normalizeH="0" baseline="0" noProof="0" dirty="0" smtClean="0">
                <a:ln>
                  <a:noFill/>
                </a:ln>
                <a:solidFill>
                  <a:schemeClr val="tx1"/>
                </a:solidFill>
                <a:effectLst/>
                <a:uLnTx/>
                <a:uFillTx/>
                <a:latin typeface="+mj-lt"/>
                <a:ea typeface="+mj-ea"/>
                <a:cs typeface="+mj-cs"/>
              </a:rPr>
              <a:t> Infrastructure</a:t>
            </a:r>
          </a:p>
        </p:txBody>
      </p:sp>
      <p:sp>
        <p:nvSpPr>
          <p:cNvPr id="3" name="Content Placeholder 2"/>
          <p:cNvSpPr txBox="1">
            <a:spLocks/>
          </p:cNvSpPr>
          <p:nvPr/>
        </p:nvSpPr>
        <p:spPr>
          <a:xfrm>
            <a:off x="228600" y="1676400"/>
            <a:ext cx="8686800" cy="5029200"/>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The key pairs used in a PKI are generated using the two basic methods that are depicted below.</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 a </a:t>
            </a:r>
            <a:r>
              <a:rPr kumimoji="0" lang="en-US" sz="2000" b="0" i="0" u="sng" strike="noStrike" kern="1200" cap="none" spc="0" normalizeH="0" baseline="0" noProof="0" dirty="0" smtClean="0">
                <a:ln>
                  <a:noFill/>
                </a:ln>
                <a:solidFill>
                  <a:schemeClr val="tx1"/>
                </a:solidFill>
                <a:effectLst/>
                <a:uLnTx/>
                <a:uFillTx/>
                <a:latin typeface="+mn-lt"/>
                <a:ea typeface="+mn-ea"/>
                <a:cs typeface="+mn-cs"/>
              </a:rPr>
              <a:t>Centralized Infrastructure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The key are generated and stored on a central server and are transmitted to the individual systems as needed. </a:t>
            </a:r>
          </a:p>
          <a:p>
            <a:pPr marL="1257300" lvl="2" indent="-342900" algn="just">
              <a:spcBef>
                <a:spcPct val="20000"/>
              </a:spcBef>
              <a:buFont typeface="Arial" pitchFamily="34" charset="0"/>
              <a:buChar char="•"/>
            </a:pPr>
            <a:r>
              <a:rPr lang="en-US" sz="2000" dirty="0" smtClean="0"/>
              <a:t>ADVANTAGES : If a company uses a resource intensive algorithm to generate the public/private key pair and if the key sizes that are needed are large and resource intensive ,then the individual computers may not have the necessary processing power to produce the key on that case this infrastructure is useful.</a:t>
            </a:r>
          </a:p>
          <a:p>
            <a:pPr marL="1257300" lvl="2" indent="-342900" algn="just">
              <a:spcBef>
                <a:spcPct val="20000"/>
              </a:spcBef>
              <a:buFont typeface="Arial" pitchFamily="34" charset="0"/>
              <a:buChar char="•"/>
            </a:pPr>
            <a:r>
              <a:rPr lang="en-US" sz="2000" dirty="0" smtClean="0"/>
              <a:t>DISADVANTAGES : Here all keys are stored in one place which is prime target for an attacker.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lgn="just">
              <a:spcBef>
                <a:spcPct val="20000"/>
              </a:spcBef>
              <a:buFont typeface="Arial" pitchFamily="34" charset="0"/>
              <a:buChar char="•"/>
            </a:pPr>
            <a:r>
              <a:rPr lang="en-US" sz="2000" dirty="0" smtClean="0"/>
              <a:t>In a </a:t>
            </a:r>
            <a:r>
              <a:rPr lang="en-US" sz="2000" u="sng" dirty="0" smtClean="0"/>
              <a:t>Decentralized Infrastructure</a:t>
            </a:r>
            <a:r>
              <a:rPr lang="en-US" sz="2000" dirty="0" smtClean="0"/>
              <a:t>, software's on individual computers generates and stores cryptographic keys local to the systems themselves.</a:t>
            </a:r>
          </a:p>
          <a:p>
            <a:pPr marL="342900" lvl="0" indent="-342900" algn="just">
              <a:spcBef>
                <a:spcPct val="20000"/>
              </a:spcBef>
              <a:buFont typeface="Arial" pitchFamily="34" charset="0"/>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533400" y="0"/>
            <a:ext cx="8229600" cy="1066800"/>
          </a:xfrm>
        </p:spPr>
        <p:txBody>
          <a:bodyPr/>
          <a:lstStyle/>
          <a:p>
            <a:pPr eaLnBrk="1" hangingPunct="1"/>
            <a:r>
              <a:rPr lang="en-US" b="1" u="sng" dirty="0" smtClean="0"/>
              <a:t>Private Key Protection</a:t>
            </a:r>
          </a:p>
        </p:txBody>
      </p:sp>
      <p:sp>
        <p:nvSpPr>
          <p:cNvPr id="56323" name="Content Placeholder 2"/>
          <p:cNvSpPr>
            <a:spLocks noGrp="1"/>
          </p:cNvSpPr>
          <p:nvPr>
            <p:ph idx="1"/>
          </p:nvPr>
        </p:nvSpPr>
        <p:spPr>
          <a:xfrm>
            <a:off x="228600" y="1143000"/>
            <a:ext cx="8458200" cy="5486400"/>
          </a:xfrm>
        </p:spPr>
        <p:txBody>
          <a:bodyPr>
            <a:normAutofit/>
          </a:bodyPr>
          <a:lstStyle/>
          <a:p>
            <a:pPr algn="just"/>
            <a:r>
              <a:rPr lang="en-US" sz="2000" dirty="0" smtClean="0"/>
              <a:t>The private key needs to stay private for that purpose the following list of the characteristics and requirements of proper private key use are depicted below</a:t>
            </a:r>
          </a:p>
          <a:p>
            <a:pPr marL="457200" indent="-457200" algn="just">
              <a:buFont typeface="+mj-lt"/>
              <a:buAutoNum type="arabicPeriod"/>
            </a:pPr>
            <a:r>
              <a:rPr lang="en-US" sz="2000" dirty="0" smtClean="0"/>
              <a:t>The life time of the key should correspond with how often it is used and the sensitivity of the data it is protecting</a:t>
            </a:r>
          </a:p>
          <a:p>
            <a:pPr marL="457200" indent="-457200" algn="just">
              <a:buFont typeface="+mj-lt"/>
              <a:buAutoNum type="arabicPeriod"/>
            </a:pPr>
            <a:r>
              <a:rPr lang="en-US" sz="2000" dirty="0" smtClean="0"/>
              <a:t>The key should be changed at the end of its life time</a:t>
            </a:r>
          </a:p>
          <a:p>
            <a:pPr marL="457200" indent="-457200" algn="just">
              <a:buFont typeface="+mj-lt"/>
              <a:buAutoNum type="arabicPeriod"/>
            </a:pPr>
            <a:r>
              <a:rPr lang="en-US" sz="2000" dirty="0" smtClean="0"/>
              <a:t>The key should be never be exposed in clear text</a:t>
            </a:r>
          </a:p>
          <a:p>
            <a:pPr marL="457200" indent="-457200" algn="just">
              <a:buFont typeface="+mj-lt"/>
              <a:buAutoNum type="arabicPeriod"/>
            </a:pPr>
            <a:r>
              <a:rPr lang="en-US" sz="2000" dirty="0" smtClean="0"/>
              <a:t>The key should be stored securely</a:t>
            </a:r>
          </a:p>
          <a:p>
            <a:pPr marL="457200" indent="-457200" algn="just">
              <a:buFont typeface="+mj-lt"/>
              <a:buAutoNum type="arabicPeriod"/>
            </a:pPr>
            <a:r>
              <a:rPr lang="en-US" sz="2000" dirty="0" smtClean="0"/>
              <a:t>Authentication should be required before the key can be used </a:t>
            </a:r>
          </a:p>
          <a:p>
            <a:pPr marL="457200" indent="-457200" algn="just">
              <a:buFont typeface="+mj-lt"/>
              <a:buAutoNum type="arabicPeriod"/>
            </a:pPr>
            <a:r>
              <a:rPr lang="en-US" sz="2000" dirty="0" smtClean="0"/>
              <a:t>The key should be transported securely</a:t>
            </a:r>
          </a:p>
          <a:p>
            <a:pPr marL="457200" indent="-457200" algn="just">
              <a:buFont typeface="+mj-lt"/>
              <a:buAutoNum type="arabicPeriod"/>
            </a:pPr>
            <a:r>
              <a:rPr lang="en-US" sz="2000" dirty="0" smtClean="0"/>
              <a:t>Software implementations that store and use the key should be evaluated to ensure they provide the necessary level of protection.</a:t>
            </a:r>
          </a:p>
          <a:p>
            <a:pPr marL="457200" indent="-457200" algn="just">
              <a:buFont typeface="+mj-lt"/>
              <a:buAutoNum type="arabicPeriod"/>
            </a:pPr>
            <a:endParaRPr lang="en-US" sz="2000" dirty="0" smtClean="0"/>
          </a:p>
          <a:p>
            <a:pPr algn="just"/>
            <a:endParaRPr lang="en-US" sz="2000" dirty="0" smtClean="0"/>
          </a:p>
          <a:p>
            <a:pPr algn="just" eaLnBrk="1" hangingPunct="1"/>
            <a:endParaRPr lang="en-US" sz="2000" dirty="0" smtClean="0"/>
          </a:p>
          <a:p>
            <a:pPr algn="just" eaLnBrk="1" hangingPunct="1"/>
            <a:endParaRPr lang="en-US" sz="2000"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533400" y="0"/>
            <a:ext cx="8229600" cy="1066800"/>
          </a:xfrm>
        </p:spPr>
        <p:txBody>
          <a:bodyPr/>
          <a:lstStyle/>
          <a:p>
            <a:pPr eaLnBrk="1" hangingPunct="1"/>
            <a:r>
              <a:rPr lang="en-US" b="1" u="sng" dirty="0" smtClean="0"/>
              <a:t>Trust Model</a:t>
            </a:r>
          </a:p>
        </p:txBody>
      </p:sp>
      <p:sp>
        <p:nvSpPr>
          <p:cNvPr id="3" name="Content Placeholder 2"/>
          <p:cNvSpPr>
            <a:spLocks noGrp="1"/>
          </p:cNvSpPr>
          <p:nvPr>
            <p:ph idx="1"/>
          </p:nvPr>
        </p:nvSpPr>
        <p:spPr>
          <a:xfrm>
            <a:off x="304800" y="1265237"/>
            <a:ext cx="8534400" cy="4525963"/>
          </a:xfrm>
        </p:spPr>
        <p:txBody>
          <a:bodyPr/>
          <a:lstStyle/>
          <a:p>
            <a:pPr algn="just" eaLnBrk="1" hangingPunct="1">
              <a:defRPr/>
            </a:pPr>
            <a:r>
              <a:rPr lang="en-US" sz="2200" dirty="0" smtClean="0">
                <a:ea typeface="+mn-ea"/>
                <a:cs typeface="+mn-cs"/>
              </a:rPr>
              <a:t>A trust Model is collection of rules that informs application on how to decide the authenticity of a Digital Certificate</a:t>
            </a:r>
            <a:r>
              <a:rPr lang="en-US" sz="2200" dirty="0" smtClean="0"/>
              <a:t> Or we can say that distributed system of CA s.</a:t>
            </a:r>
            <a:endParaRPr lang="en-US" sz="2200" dirty="0" smtClean="0">
              <a:ea typeface="+mn-ea"/>
              <a:cs typeface="+mn-cs"/>
            </a:endParaRPr>
          </a:p>
          <a:p>
            <a:pPr algn="just" eaLnBrk="1" hangingPunct="1">
              <a:defRPr/>
            </a:pPr>
            <a:r>
              <a:rPr lang="en-US" sz="2200" b="1" dirty="0" smtClean="0">
                <a:ea typeface="+mn-ea"/>
                <a:cs typeface="+mn-cs"/>
              </a:rPr>
              <a:t>Three types of Trust Model</a:t>
            </a:r>
          </a:p>
          <a:p>
            <a:pPr marL="914400" lvl="1" indent="-457200" algn="just" eaLnBrk="1" hangingPunct="1">
              <a:buFontTx/>
              <a:buAutoNum type="arabicPeriod"/>
              <a:defRPr/>
            </a:pPr>
            <a:r>
              <a:rPr lang="en-US" sz="2200" dirty="0" smtClean="0">
                <a:ea typeface="+mn-ea"/>
                <a:cs typeface="+mn-cs"/>
              </a:rPr>
              <a:t>Hierarchical Model	</a:t>
            </a:r>
          </a:p>
          <a:p>
            <a:pPr marL="914400" lvl="1" indent="-457200" algn="just" eaLnBrk="1" hangingPunct="1">
              <a:buFontTx/>
              <a:buAutoNum type="arabicPeriod"/>
              <a:defRPr/>
            </a:pPr>
            <a:r>
              <a:rPr lang="en-US" sz="2200" dirty="0" smtClean="0">
                <a:ea typeface="+mn-ea"/>
                <a:cs typeface="+mn-cs"/>
              </a:rPr>
              <a:t>Peer to Peer Model(Bridge Model)</a:t>
            </a:r>
          </a:p>
          <a:p>
            <a:pPr marL="914400" lvl="1" indent="-457200" algn="just" eaLnBrk="1" hangingPunct="1">
              <a:buFontTx/>
              <a:buAutoNum type="arabicPeriod"/>
              <a:defRPr/>
            </a:pPr>
            <a:r>
              <a:rPr lang="en-US" sz="2200" dirty="0" smtClean="0">
                <a:ea typeface="+mn-ea"/>
                <a:cs typeface="+mn-cs"/>
              </a:rPr>
              <a:t>Hybrid Model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1000" y="228600"/>
            <a:ext cx="8229600" cy="1066800"/>
          </a:xfrm>
        </p:spPr>
        <p:txBody>
          <a:bodyPr/>
          <a:lstStyle/>
          <a:p>
            <a:pPr eaLnBrk="1" hangingPunct="1"/>
            <a:r>
              <a:rPr lang="en-US" u="sng" dirty="0" smtClean="0">
                <a:solidFill>
                  <a:schemeClr val="tx1"/>
                </a:solidFill>
              </a:rPr>
              <a:t>Hierarchical Trust Model</a:t>
            </a:r>
            <a:endParaRPr lang="en-US" u="sng" dirty="0" smtClean="0"/>
          </a:p>
        </p:txBody>
      </p:sp>
      <p:sp>
        <p:nvSpPr>
          <p:cNvPr id="5" name="Content Placeholder 2"/>
          <p:cNvSpPr>
            <a:spLocks noGrp="1"/>
          </p:cNvSpPr>
          <p:nvPr>
            <p:ph idx="1"/>
          </p:nvPr>
        </p:nvSpPr>
        <p:spPr>
          <a:xfrm>
            <a:off x="228600" y="1447800"/>
            <a:ext cx="8686800" cy="5126736"/>
          </a:xfrm>
        </p:spPr>
        <p:txBody>
          <a:bodyPr>
            <a:noAutofit/>
          </a:bodyPr>
          <a:lstStyle/>
          <a:p>
            <a:pPr algn="just"/>
            <a:r>
              <a:rPr lang="en-US" sz="2200" dirty="0" smtClean="0"/>
              <a:t>It is a basic hierarchical structure that contains a root CAs, Intermediate CAs, Leaf CAs and end entities.</a:t>
            </a:r>
          </a:p>
          <a:p>
            <a:pPr algn="just"/>
            <a:r>
              <a:rPr lang="en-US" sz="2200" dirty="0" smtClean="0"/>
              <a:t>This arrangement is depicted on figure,</a:t>
            </a:r>
          </a:p>
          <a:p>
            <a:pPr algn="just"/>
            <a:r>
              <a:rPr lang="en-US" sz="2200" dirty="0" smtClean="0"/>
              <a:t>The root CA is the ultimate trust anchor for all other entities in the infrastructure and it generates certificates for the intermediate CA s , which in turn generates the certificates for the leaf CA s and the leaf CA s generates certificates for the end entities ( users , network devices , and applications)</a:t>
            </a:r>
          </a:p>
          <a:p>
            <a:pPr algn="just"/>
            <a:r>
              <a:rPr lang="en-US" sz="2200" dirty="0" smtClean="0"/>
              <a:t>In a hierarchical trust model a root CA at the top provides all the information , and the intermediate CA s function to transfer trust between different CA s.</a:t>
            </a:r>
          </a:p>
          <a:p>
            <a:pPr algn="just"/>
            <a:r>
              <a:rPr lang="en-US" sz="2200" dirty="0" smtClean="0"/>
              <a:t>This arrangement allows a high level of control at all levels of the hierarchical tree.</a:t>
            </a:r>
          </a:p>
          <a:p>
            <a:pPr algn="just">
              <a:buNone/>
            </a:pPr>
            <a:endParaRPr lang="en-US" sz="2200" dirty="0" smtClean="0"/>
          </a:p>
          <a:p>
            <a:pPr eaLnBrk="1" hangingPunct="1"/>
            <a:endParaRPr lang="en-US" sz="22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2"/>
          <p:cNvPicPr>
            <a:picLocks noGrp="1" noChangeAspect="1" noChangeArrowheads="1"/>
          </p:cNvPicPr>
          <p:nvPr>
            <p:ph idx="1"/>
          </p:nvPr>
        </p:nvPicPr>
        <p:blipFill>
          <a:blip r:embed="rId2" cstate="print"/>
          <a:stretch>
            <a:fillRect/>
          </a:stretch>
        </p:blipFill>
        <p:spPr>
          <a:xfrm>
            <a:off x="990600" y="685800"/>
            <a:ext cx="7239000" cy="5257800"/>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0"/>
            <a:ext cx="8229600" cy="1143000"/>
          </a:xfrm>
        </p:spPr>
        <p:txBody>
          <a:bodyPr/>
          <a:lstStyle/>
          <a:p>
            <a:pPr eaLnBrk="1" hangingPunct="1"/>
            <a:r>
              <a:rPr lang="en-US" u="sng" dirty="0" smtClean="0"/>
              <a:t>Bridge Model (Peer to Peer Model)</a:t>
            </a:r>
          </a:p>
        </p:txBody>
      </p:sp>
      <p:sp>
        <p:nvSpPr>
          <p:cNvPr id="62467" name="Content Placeholder 2"/>
          <p:cNvSpPr>
            <a:spLocks noGrp="1"/>
          </p:cNvSpPr>
          <p:nvPr>
            <p:ph idx="1"/>
          </p:nvPr>
        </p:nvSpPr>
        <p:spPr>
          <a:xfrm>
            <a:off x="228600" y="1219200"/>
            <a:ext cx="8610600" cy="4906963"/>
          </a:xfrm>
        </p:spPr>
        <p:txBody>
          <a:bodyPr>
            <a:noAutofit/>
          </a:bodyPr>
          <a:lstStyle/>
          <a:p>
            <a:pPr algn="just"/>
            <a:r>
              <a:rPr lang="en-US" sz="2200" dirty="0" smtClean="0"/>
              <a:t>In a bridge trust model, a peer-to-peer relationship exists between the root CAs, The root CAs can communicate with each other, allowing cross certification which allows a certification process to be established between organizations or departments.</a:t>
            </a:r>
          </a:p>
          <a:p>
            <a:pPr algn="just"/>
            <a:r>
              <a:rPr lang="en-US" sz="2200" dirty="0" smtClean="0"/>
              <a:t>Each intermediate CA trusts only the CAs above and below it.</a:t>
            </a:r>
          </a:p>
          <a:p>
            <a:pPr algn="just"/>
            <a:r>
              <a:rPr lang="en-US" sz="2200" dirty="0" smtClean="0"/>
              <a:t>This model may be useful if you’re dealing with a large, geographically dispersed organization or you have two organizations that are working together.</a:t>
            </a:r>
          </a:p>
          <a:p>
            <a:pPr algn="just"/>
            <a:r>
              <a:rPr lang="en-US" sz="2200" dirty="0" smtClean="0"/>
              <a:t>This arrangement is depicted on figure,</a:t>
            </a:r>
          </a:p>
          <a:p>
            <a:pPr algn="just"/>
            <a:r>
              <a:rPr lang="en-US" sz="2200" dirty="0" smtClean="0"/>
              <a:t>Advantages:</a:t>
            </a:r>
          </a:p>
          <a:p>
            <a:pPr lvl="1" algn="just"/>
            <a:r>
              <a:rPr lang="en-US" sz="2200" dirty="0" smtClean="0"/>
              <a:t>Additional flexibility between organizations.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2"/>
          <p:cNvPicPr>
            <a:picLocks noGrp="1" noChangeAspect="1" noChangeArrowheads="1"/>
          </p:cNvPicPr>
          <p:nvPr>
            <p:ph idx="1"/>
          </p:nvPr>
        </p:nvPicPr>
        <p:blipFill>
          <a:blip r:embed="rId2" cstate="print"/>
          <a:stretch>
            <a:fillRect/>
          </a:stretch>
        </p:blipFill>
        <p:spPr>
          <a:xfrm>
            <a:off x="685800" y="838200"/>
            <a:ext cx="7619999" cy="4952999"/>
          </a:xfr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1143000"/>
          </a:xfrm>
        </p:spPr>
        <p:txBody>
          <a:bodyPr/>
          <a:lstStyle/>
          <a:p>
            <a:pPr eaLnBrk="1" hangingPunct="1"/>
            <a:r>
              <a:rPr lang="en-US" u="sng" dirty="0" smtClean="0"/>
              <a:t>Hybrid Model</a:t>
            </a:r>
          </a:p>
        </p:txBody>
      </p:sp>
      <p:sp>
        <p:nvSpPr>
          <p:cNvPr id="65539" name="Content Placeholder 2"/>
          <p:cNvSpPr>
            <a:spLocks noGrp="1"/>
          </p:cNvSpPr>
          <p:nvPr>
            <p:ph idx="1"/>
          </p:nvPr>
        </p:nvSpPr>
        <p:spPr>
          <a:xfrm>
            <a:off x="228600" y="1066800"/>
            <a:ext cx="8686800" cy="5486400"/>
          </a:xfrm>
        </p:spPr>
        <p:txBody>
          <a:bodyPr>
            <a:noAutofit/>
          </a:bodyPr>
          <a:lstStyle/>
          <a:p>
            <a:pPr algn="just"/>
            <a:r>
              <a:rPr lang="en-US" sz="2100" dirty="0" smtClean="0"/>
              <a:t>A Hybrid Trust Model can use the capabilities of any or all of the trust model, hence you can be extremely flexible when you build a hybrid trust structure.</a:t>
            </a:r>
          </a:p>
          <a:p>
            <a:pPr algn="just"/>
            <a:r>
              <a:rPr lang="en-US" sz="2100" dirty="0" smtClean="0"/>
              <a:t>Notice that in this structure, the single intermediate CA server on the right side of the illustration is the only server that is known by the CA below it.</a:t>
            </a:r>
          </a:p>
          <a:p>
            <a:pPr algn="just"/>
            <a:r>
              <a:rPr lang="en-US" sz="2100" dirty="0" smtClean="0"/>
              <a:t>The subordinates of the middle-left CA are linked to the two CAs on its sides.</a:t>
            </a:r>
          </a:p>
          <a:p>
            <a:pPr algn="just"/>
            <a:r>
              <a:rPr lang="en-US" sz="2100" dirty="0" smtClean="0"/>
              <a:t>These two CAs don’t know about the other CAs, because they are linked only to the CA that provides them a connection.</a:t>
            </a:r>
          </a:p>
          <a:p>
            <a:pPr algn="just"/>
            <a:r>
              <a:rPr lang="en-US" sz="2100" dirty="0" smtClean="0"/>
              <a:t>The two intermediate servers in the middle of the illustration and their subordinates trust each other; they don’t trust others that aren’t in the link</a:t>
            </a:r>
          </a:p>
          <a:p>
            <a:pPr algn="just"/>
            <a:r>
              <a:rPr lang="en-US" sz="2100" dirty="0" smtClean="0"/>
              <a:t>In our example, a user could accidentally be assigned to one of the CAs in the middle circle, As a member of that circle, the user could access certificate information that should be available only from their root CA.</a:t>
            </a:r>
          </a:p>
          <a:p>
            <a:pPr algn="just" eaLnBrk="1" hangingPunct="1">
              <a:buFontTx/>
              <a:buNone/>
            </a:pPr>
            <a:endParaRPr lang="en-US" sz="22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2"/>
          <p:cNvPicPr>
            <a:picLocks noGrp="1" noChangeAspect="1" noChangeArrowheads="1"/>
          </p:cNvPicPr>
          <p:nvPr>
            <p:ph idx="1"/>
          </p:nvPr>
        </p:nvPicPr>
        <p:blipFill>
          <a:blip r:embed="rId2" cstate="print"/>
          <a:stretch>
            <a:fillRect/>
          </a:stretch>
        </p:blipFill>
        <p:spPr>
          <a:xfrm>
            <a:off x="914400" y="762000"/>
            <a:ext cx="6858000" cy="5048250"/>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1143000"/>
          </a:xfrm>
        </p:spPr>
        <p:txBody>
          <a:bodyPr/>
          <a:lstStyle/>
          <a:p>
            <a:pPr eaLnBrk="1" hangingPunct="1"/>
            <a:r>
              <a:rPr lang="en-US" b="1" u="sng" dirty="0" smtClean="0"/>
              <a:t>Asymmetric Key Encryption</a:t>
            </a:r>
          </a:p>
        </p:txBody>
      </p:sp>
      <p:sp>
        <p:nvSpPr>
          <p:cNvPr id="3075" name="Content Placeholder 2"/>
          <p:cNvSpPr>
            <a:spLocks noGrp="1"/>
          </p:cNvSpPr>
          <p:nvPr>
            <p:ph idx="1"/>
          </p:nvPr>
        </p:nvSpPr>
        <p:spPr/>
        <p:txBody>
          <a:bodyPr/>
          <a:lstStyle/>
          <a:p>
            <a:pPr eaLnBrk="1" hangingPunct="1">
              <a:buNone/>
            </a:pPr>
            <a:endParaRPr lang="en-US" dirty="0" smtClean="0"/>
          </a:p>
          <a:p>
            <a:pPr eaLnBrk="1" hangingPunct="1">
              <a:buFontTx/>
              <a:buNone/>
            </a:pPr>
            <a:r>
              <a:rPr lang="en-US" dirty="0" smtClean="0"/>
              <a:t>	</a:t>
            </a:r>
          </a:p>
        </p:txBody>
      </p:sp>
      <p:sp>
        <p:nvSpPr>
          <p:cNvPr id="4" name="Rectangle 3"/>
          <p:cNvSpPr/>
          <p:nvPr/>
        </p:nvSpPr>
        <p:spPr>
          <a:xfrm>
            <a:off x="228600" y="1066800"/>
            <a:ext cx="8610600" cy="5786199"/>
          </a:xfrm>
          <a:prstGeom prst="rect">
            <a:avLst/>
          </a:prstGeom>
        </p:spPr>
        <p:txBody>
          <a:bodyPr wrap="square">
            <a:spAutoFit/>
          </a:bodyPr>
          <a:lstStyle/>
          <a:p>
            <a:pPr algn="just">
              <a:buFont typeface="Arial" pitchFamily="34" charset="0"/>
              <a:buChar char="•"/>
            </a:pPr>
            <a:r>
              <a:rPr lang="en-US" sz="2400" dirty="0" smtClean="0"/>
              <a:t> </a:t>
            </a:r>
            <a:r>
              <a:rPr lang="en-US" sz="2200" dirty="0" smtClean="0"/>
              <a:t>Asymmetric encryption also referred to as public key encryption which uses two keys one is public key that is known by all and other is private key.</a:t>
            </a:r>
            <a:endParaRPr lang="en-US" sz="2200" b="1" dirty="0" smtClean="0"/>
          </a:p>
          <a:p>
            <a:pPr>
              <a:buFont typeface="Arial" pitchFamily="34" charset="0"/>
              <a:buChar char="•"/>
            </a:pPr>
            <a:r>
              <a:rPr lang="en-US" sz="2200" dirty="0" smtClean="0"/>
              <a:t> A symmetric encryption system has the following components:</a:t>
            </a:r>
          </a:p>
          <a:p>
            <a:pPr algn="just"/>
            <a:r>
              <a:rPr lang="en-US" sz="2400" dirty="0" smtClean="0"/>
              <a:t>• </a:t>
            </a:r>
            <a:r>
              <a:rPr lang="en-US" sz="2400" b="1" dirty="0" smtClean="0"/>
              <a:t>Plaintext: </a:t>
            </a:r>
          </a:p>
          <a:p>
            <a:pPr algn="just"/>
            <a:r>
              <a:rPr lang="en-US" sz="2400" b="1" dirty="0" smtClean="0"/>
              <a:t>	</a:t>
            </a:r>
            <a:r>
              <a:rPr lang="en-US" sz="2200" dirty="0" smtClean="0"/>
              <a:t>This is the original intelligible message or data that is fed into the algorithm as input.</a:t>
            </a:r>
          </a:p>
          <a:p>
            <a:pPr algn="just">
              <a:buFont typeface="Arial" pitchFamily="34" charset="0"/>
              <a:buChar char="•"/>
            </a:pPr>
            <a:r>
              <a:rPr lang="en-US" sz="2400" b="1" dirty="0" smtClean="0"/>
              <a:t> Encryption algorithm: </a:t>
            </a:r>
          </a:p>
          <a:p>
            <a:pPr algn="just"/>
            <a:r>
              <a:rPr lang="en-US" sz="2400" b="1" dirty="0" smtClean="0"/>
              <a:t>	</a:t>
            </a:r>
            <a:r>
              <a:rPr lang="en-US" sz="2200" dirty="0" smtClean="0"/>
              <a:t>The encryption algorithm performs various substitutions and transformations on  plaintext, It takes in plaintext and key and gives the cipher text.</a:t>
            </a:r>
          </a:p>
          <a:p>
            <a:pPr algn="just">
              <a:buFont typeface="Arial" pitchFamily="34" charset="0"/>
              <a:buChar char="•"/>
            </a:pPr>
            <a:r>
              <a:rPr lang="en-US" sz="2400" b="1" dirty="0" smtClean="0"/>
              <a:t> Public and Private Key: </a:t>
            </a:r>
          </a:p>
          <a:p>
            <a:r>
              <a:rPr lang="en-US" sz="2400" b="1" dirty="0" smtClean="0"/>
              <a:t>	</a:t>
            </a:r>
            <a:r>
              <a:rPr lang="en-US" sz="2200" dirty="0" smtClean="0"/>
              <a:t>This is a pair of keys that have been selected so that if one is used for encryption, the other is used for decryption.</a:t>
            </a:r>
          </a:p>
          <a:p>
            <a:endParaRPr lang="en-US" sz="2400" dirty="0" smtClean="0"/>
          </a:p>
          <a:p>
            <a:r>
              <a:rPr lang="en-US" sz="24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28600" y="152401"/>
            <a:ext cx="8610600" cy="2667000"/>
          </a:xfrm>
        </p:spPr>
        <p:txBody>
          <a:bodyPr/>
          <a:lstStyle/>
          <a:p>
            <a:pPr algn="just" eaLnBrk="1" hangingPunct="1">
              <a:buFont typeface="Wingdings" pitchFamily="2" charset="2"/>
              <a:buChar char="§"/>
            </a:pPr>
            <a:r>
              <a:rPr lang="en-US" sz="2400" b="1" dirty="0" smtClean="0"/>
              <a:t>Cipher text</a:t>
            </a:r>
            <a:r>
              <a:rPr lang="en-US" sz="2000" dirty="0" smtClean="0"/>
              <a:t>: </a:t>
            </a:r>
          </a:p>
          <a:p>
            <a:pPr algn="just" eaLnBrk="1" hangingPunct="1">
              <a:buFontTx/>
              <a:buNone/>
            </a:pPr>
            <a:r>
              <a:rPr lang="en-US" sz="2000" dirty="0" smtClean="0"/>
              <a:t>	</a:t>
            </a:r>
            <a:r>
              <a:rPr lang="en-US" sz="2000" dirty="0"/>
              <a:t>	</a:t>
            </a:r>
            <a:r>
              <a:rPr lang="en-US" sz="2200" dirty="0" smtClean="0"/>
              <a:t>This is the scrambled message produced as output. It depends on the plaintext and the key. </a:t>
            </a:r>
            <a:endParaRPr lang="en-US" sz="2000" dirty="0" smtClean="0"/>
          </a:p>
          <a:p>
            <a:pPr algn="just" eaLnBrk="1" hangingPunct="1">
              <a:buFont typeface="Wingdings" pitchFamily="2" charset="2"/>
              <a:buChar char="§"/>
            </a:pPr>
            <a:r>
              <a:rPr lang="en-US" sz="2400" b="1" dirty="0" smtClean="0"/>
              <a:t>Decryption algorithm</a:t>
            </a:r>
            <a:r>
              <a:rPr lang="en-US" sz="2400" dirty="0" smtClean="0"/>
              <a:t>: </a:t>
            </a:r>
          </a:p>
          <a:p>
            <a:pPr algn="just" eaLnBrk="1" hangingPunct="1">
              <a:buFontTx/>
              <a:buNone/>
            </a:pPr>
            <a:r>
              <a:rPr lang="en-US" sz="2000" dirty="0" smtClean="0"/>
              <a:t>		</a:t>
            </a:r>
            <a:r>
              <a:rPr lang="en-US" sz="2200" dirty="0" smtClean="0"/>
              <a:t>This is essentially the encryption algorithm run in reverse. It takes the cipher text and the  key and produces the original  Plaintext.</a:t>
            </a:r>
          </a:p>
          <a:p>
            <a:pPr eaLnBrk="1" hangingPunct="1">
              <a:buFontTx/>
              <a:buNone/>
            </a:pPr>
            <a:endParaRPr lang="en-US" dirty="0" smtClean="0"/>
          </a:p>
        </p:txBody>
      </p:sp>
      <p:pic>
        <p:nvPicPr>
          <p:cNvPr id="2050" name="Picture 2"/>
          <p:cNvPicPr>
            <a:picLocks noChangeAspect="1" noChangeArrowheads="1"/>
          </p:cNvPicPr>
          <p:nvPr/>
        </p:nvPicPr>
        <p:blipFill>
          <a:blip r:embed="rId2" cstate="print"/>
          <a:srcRect/>
          <a:stretch>
            <a:fillRect/>
          </a:stretch>
        </p:blipFill>
        <p:spPr bwMode="auto">
          <a:xfrm>
            <a:off x="609600" y="2905125"/>
            <a:ext cx="7667625"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304800" y="457200"/>
            <a:ext cx="8534400" cy="4525963"/>
          </a:xfrm>
        </p:spPr>
        <p:txBody>
          <a:bodyPr>
            <a:noAutofit/>
          </a:bodyPr>
          <a:lstStyle/>
          <a:p>
            <a:pPr eaLnBrk="1" hangingPunct="1"/>
            <a:r>
              <a:rPr lang="en-US" sz="2200" dirty="0" smtClean="0"/>
              <a:t>THE ESSENTIAL STEPS ARE THE FOLLOWING.</a:t>
            </a:r>
          </a:p>
          <a:p>
            <a:pPr eaLnBrk="1" hangingPunct="1">
              <a:buFontTx/>
              <a:buNone/>
            </a:pPr>
            <a:endParaRPr lang="en-US" sz="2200" dirty="0" smtClean="0"/>
          </a:p>
          <a:p>
            <a:pPr marL="457200" indent="-457200" eaLnBrk="1" hangingPunct="1">
              <a:buFontTx/>
              <a:buAutoNum type="arabicPeriod"/>
            </a:pPr>
            <a:r>
              <a:rPr lang="en-US" sz="2200" dirty="0" smtClean="0"/>
              <a:t>Each user generates a pair of keys to be used for the encryption and decryption of messages.</a:t>
            </a:r>
          </a:p>
          <a:p>
            <a:pPr marL="457200" indent="-457200" eaLnBrk="1" hangingPunct="1">
              <a:buFontTx/>
              <a:buAutoNum type="arabicPeriod"/>
            </a:pPr>
            <a:r>
              <a:rPr lang="en-US" sz="2200" dirty="0" smtClean="0"/>
              <a:t>Each user places one of the two keys in a public register or other accessible file, This is the public key. The other key is kept private.</a:t>
            </a:r>
          </a:p>
          <a:p>
            <a:pPr marL="457200" indent="-457200" eaLnBrk="1" hangingPunct="1">
              <a:buFontTx/>
              <a:buAutoNum type="arabicPeriod"/>
            </a:pPr>
            <a:r>
              <a:rPr lang="en-US" sz="2200" dirty="0" smtClean="0"/>
              <a:t>If A wishes to send a confidential message to B, A encrypts the message using B’s public key.</a:t>
            </a:r>
          </a:p>
          <a:p>
            <a:pPr marL="457200" indent="-457200" eaLnBrk="1" hangingPunct="1">
              <a:buFontTx/>
              <a:buAutoNum type="arabicPeriod"/>
            </a:pPr>
            <a:r>
              <a:rPr lang="en-US" sz="2200" dirty="0" smtClean="0"/>
              <a:t>When B receives the message, it decrypts it using the private key. No other recipient can decrypt the message because only B knows B’s private key.</a:t>
            </a:r>
          </a:p>
          <a:p>
            <a:pPr marL="457200" indent="-457200" eaLnBrk="1" hangingPunct="1">
              <a:buFontTx/>
              <a:buAutoNum type="arabicPeriod"/>
            </a:pPr>
            <a:r>
              <a:rPr lang="en-US" sz="2200" dirty="0" smtClean="0"/>
              <a:t>As long as a user’s private key remains protected and secret, incoming communication is secure.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609600"/>
            <a:ext cx="8686800" cy="4247317"/>
          </a:xfrm>
          <a:prstGeom prst="rect">
            <a:avLst/>
          </a:prstGeom>
        </p:spPr>
        <p:txBody>
          <a:bodyPr wrap="square">
            <a:spAutoFit/>
          </a:bodyPr>
          <a:lstStyle/>
          <a:p>
            <a:pPr>
              <a:buFont typeface="Arial" pitchFamily="34" charset="0"/>
              <a:buChar char="•"/>
            </a:pPr>
            <a:r>
              <a:rPr lang="en-US" sz="2200" dirty="0" smtClean="0"/>
              <a:t> Suppose there is some source A that produces a message in plaintext, </a:t>
            </a:r>
          </a:p>
          <a:p>
            <a:r>
              <a:rPr lang="en-US" sz="2200" dirty="0" smtClean="0"/>
              <a:t>   X = [X1, X2, . . . ,XM] and sends it to B.</a:t>
            </a:r>
          </a:p>
          <a:p>
            <a:pPr>
              <a:buFont typeface="Arial" pitchFamily="34" charset="0"/>
              <a:buChar char="•"/>
            </a:pPr>
            <a:r>
              <a:rPr lang="en-US" sz="2200" dirty="0" smtClean="0"/>
              <a:t> B generates a related pair of keys: a public key, PUb, and a private key, PRb.  PUb is publicly available and therefore accessible by A. </a:t>
            </a:r>
            <a:endParaRPr lang="en-US" sz="2200" b="1" dirty="0" smtClean="0"/>
          </a:p>
          <a:p>
            <a:pPr>
              <a:buFont typeface="Arial" pitchFamily="34" charset="0"/>
              <a:buChar char="•"/>
            </a:pPr>
            <a:r>
              <a:rPr lang="en-US" sz="2200" b="1" dirty="0" smtClean="0"/>
              <a:t> </a:t>
            </a:r>
            <a:r>
              <a:rPr lang="en-US" sz="2200" dirty="0" smtClean="0"/>
              <a:t>With the message X and the encryption key PUb as input, A forms the cipher text Y = [Y1, Y2, . . . , YN]:</a:t>
            </a:r>
          </a:p>
          <a:p>
            <a:r>
              <a:rPr lang="en-US" sz="2200" dirty="0" smtClean="0"/>
              <a:t>			Y = E(PUb, X)</a:t>
            </a:r>
          </a:p>
          <a:p>
            <a:pPr>
              <a:buFont typeface="Arial" pitchFamily="34" charset="0"/>
              <a:buChar char="•"/>
            </a:pPr>
            <a:r>
              <a:rPr lang="en-US" sz="2200" dirty="0" smtClean="0"/>
              <a:t> The intended receiver, having the matching private key, is able to decrypt the message:</a:t>
            </a:r>
          </a:p>
          <a:p>
            <a:r>
              <a:rPr lang="en-US" sz="2200" dirty="0" smtClean="0"/>
              <a:t>			X = D(PRb, Y)</a:t>
            </a:r>
          </a:p>
          <a:p>
            <a:endParaRPr lang="en-US" sz="2200" dirty="0" smtClean="0"/>
          </a:p>
          <a:p>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7BF9AE36A4146BFEC1AC1BA4E68C1" ma:contentTypeVersion="8" ma:contentTypeDescription="Create a new document." ma:contentTypeScope="" ma:versionID="acc091f562acd6d2f804b9235b7b3e9a">
  <xsd:schema xmlns:xsd="http://www.w3.org/2001/XMLSchema" xmlns:xs="http://www.w3.org/2001/XMLSchema" xmlns:p="http://schemas.microsoft.com/office/2006/metadata/properties" xmlns:ns2="0d451120-2406-417d-b403-77f8725d098d" targetNamespace="http://schemas.microsoft.com/office/2006/metadata/properties" ma:root="true" ma:fieldsID="3768361fa293c4db575e4f9240bacf20" ns2:_="">
    <xsd:import namespace="0d451120-2406-417d-b403-77f8725d098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451120-2406-417d-b403-77f8725d09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C72E91-7B70-4448-9F02-148F622FD19F}"/>
</file>

<file path=customXml/itemProps2.xml><?xml version="1.0" encoding="utf-8"?>
<ds:datastoreItem xmlns:ds="http://schemas.openxmlformats.org/officeDocument/2006/customXml" ds:itemID="{B8AFBE9D-03B8-4280-AD73-7F341EEEAAC7}"/>
</file>

<file path=customXml/itemProps3.xml><?xml version="1.0" encoding="utf-8"?>
<ds:datastoreItem xmlns:ds="http://schemas.openxmlformats.org/officeDocument/2006/customXml" ds:itemID="{D30BF7A3-29FC-4287-AE33-FC034029EE20}"/>
</file>

<file path=docProps/app.xml><?xml version="1.0" encoding="utf-8"?>
<Properties xmlns="http://schemas.openxmlformats.org/officeDocument/2006/extended-properties" xmlns:vt="http://schemas.openxmlformats.org/officeDocument/2006/docPropsVTypes">
  <Template/>
  <TotalTime>3257</TotalTime>
  <Words>2642</Words>
  <Application>Microsoft Office PowerPoint</Application>
  <PresentationFormat>On-screen Show (4:3)</PresentationFormat>
  <Paragraphs>441</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Slide 1</vt:lpstr>
      <vt:lpstr>Cryptology</vt:lpstr>
      <vt:lpstr>Symmetric Key Encryption</vt:lpstr>
      <vt:lpstr>Slide 4</vt:lpstr>
      <vt:lpstr>Slide 5</vt:lpstr>
      <vt:lpstr>Asymmetric Key Encryption</vt:lpstr>
      <vt:lpstr>Slide 7</vt:lpstr>
      <vt:lpstr>Slide 8</vt:lpstr>
      <vt:lpstr>Slide 9</vt:lpstr>
      <vt:lpstr> </vt:lpstr>
      <vt:lpstr>Substitution Technique  (Encryption Algorithm) </vt:lpstr>
      <vt:lpstr>Caesar Cipher</vt:lpstr>
      <vt:lpstr>Slide 13</vt:lpstr>
      <vt:lpstr>Brute force example</vt:lpstr>
      <vt:lpstr>Playfair Cipher</vt:lpstr>
      <vt:lpstr>Slide 16</vt:lpstr>
      <vt:lpstr>Hill Cipher</vt:lpstr>
      <vt:lpstr>Hill Cipher</vt:lpstr>
      <vt:lpstr>Slide 19</vt:lpstr>
      <vt:lpstr>Slide 20</vt:lpstr>
      <vt:lpstr>Polyalphabetic cipher</vt:lpstr>
      <vt:lpstr>Slide 22</vt:lpstr>
      <vt:lpstr>Vernam Cipher</vt:lpstr>
      <vt:lpstr>Slide 24</vt:lpstr>
      <vt:lpstr>One Time Pad Cipher</vt:lpstr>
      <vt:lpstr>Slide 26</vt:lpstr>
      <vt:lpstr>Transposition Techniques (Encryption Algorithm) </vt:lpstr>
      <vt:lpstr>Rail Fence</vt:lpstr>
      <vt:lpstr>Rail Fence(column cipher)</vt:lpstr>
      <vt:lpstr>Slide 30</vt:lpstr>
      <vt:lpstr>Slide 31</vt:lpstr>
      <vt:lpstr>Slide 32</vt:lpstr>
      <vt:lpstr>Slide 33</vt:lpstr>
      <vt:lpstr>Slide 34</vt:lpstr>
      <vt:lpstr>Slide 35</vt:lpstr>
      <vt:lpstr>Hashing &amp; Hash Function</vt:lpstr>
      <vt:lpstr>Secure Hash Algorithm-1 (SHA-1)</vt:lpstr>
      <vt:lpstr>Slide 38</vt:lpstr>
      <vt:lpstr>Slide 39</vt:lpstr>
      <vt:lpstr>Slide 40</vt:lpstr>
      <vt:lpstr>Slide 41</vt:lpstr>
      <vt:lpstr>Digital Signature</vt:lpstr>
      <vt:lpstr>Slide 43</vt:lpstr>
      <vt:lpstr>Key Escrow</vt:lpstr>
      <vt:lpstr>Public Key Infrastructure</vt:lpstr>
      <vt:lpstr>Slide 46</vt:lpstr>
      <vt:lpstr>Slide 47</vt:lpstr>
      <vt:lpstr>Steps for Obtaining Digital Certificate</vt:lpstr>
      <vt:lpstr>Slide 49</vt:lpstr>
      <vt:lpstr>Slide 50</vt:lpstr>
      <vt:lpstr>Private Key Protection</vt:lpstr>
      <vt:lpstr>Trust Model</vt:lpstr>
      <vt:lpstr>Hierarchical Trust Model</vt:lpstr>
      <vt:lpstr>Slide 54</vt:lpstr>
      <vt:lpstr>Bridge Model (Peer to Peer Model)</vt:lpstr>
      <vt:lpstr>Slide 56</vt:lpstr>
      <vt:lpstr>Hybrid Model</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 VADI</dc:creator>
  <cp:lastModifiedBy>MAITRI</cp:lastModifiedBy>
  <cp:revision>350</cp:revision>
  <dcterms:created xsi:type="dcterms:W3CDTF">2006-08-16T00:00:00Z</dcterms:created>
  <dcterms:modified xsi:type="dcterms:W3CDTF">2020-08-08T09:10:23Z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0x01010065D7BF9AE36A4146BFEC1AC1BA4E68C1</vt:lpwstr>
  </property>
</Properties>
</file>