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3" r:id="rId4"/>
    <p:sldId id="265" r:id="rId5"/>
    <p:sldId id="267" r:id="rId6"/>
    <p:sldId id="268" r:id="rId7"/>
    <p:sldId id="270" r:id="rId8"/>
    <p:sldId id="276" r:id="rId9"/>
    <p:sldId id="269" r:id="rId10"/>
    <p:sldId id="271" r:id="rId11"/>
    <p:sldId id="272" r:id="rId12"/>
    <p:sldId id="273" r:id="rId13"/>
    <p:sldId id="274" r:id="rId14"/>
    <p:sldId id="275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A00"/>
    <a:srgbClr val="4E0233"/>
    <a:srgbClr val="1D3A00"/>
    <a:srgbClr val="00CC99"/>
    <a:srgbClr val="66FFCC"/>
    <a:srgbClr val="007033"/>
    <a:srgbClr val="FE9202"/>
    <a:srgbClr val="CC0099"/>
    <a:srgbClr val="6C1A00"/>
    <a:srgbClr val="E7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15" autoAdjust="0"/>
  </p:normalViewPr>
  <p:slideViewPr>
    <p:cSldViewPr>
      <p:cViewPr>
        <p:scale>
          <a:sx n="138" d="100"/>
          <a:sy n="138" d="100"/>
        </p:scale>
        <p:origin x="12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9785" y="2419045"/>
            <a:ext cx="7177135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785" y="3793391"/>
            <a:ext cx="7177135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5"/>
            <a:ext cx="8246070" cy="3206806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41361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7405"/>
            <a:ext cx="6413610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" TargetMode="External"/><Relationship Id="rId3" Type="http://schemas.openxmlformats.org/officeDocument/2006/relationships/hyperlink" Target="https://www.grammarly.com/" TargetMode="External"/><Relationship Id="rId7" Type="http://schemas.openxmlformats.org/officeDocument/2006/relationships/hyperlink" Target="https://www.wikipedia.org/" TargetMode="External"/><Relationship Id="rId2" Type="http://schemas.openxmlformats.org/officeDocument/2006/relationships/hyperlink" Target="https://translate.google.co.in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geeksforgeeks.org/" TargetMode="Externa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app.diagrams.net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2245" y="2266340"/>
            <a:ext cx="5650085" cy="1527050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Chatbot For Education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IN" dirty="0">
                <a:solidFill>
                  <a:srgbClr val="7030A0"/>
                </a:solidFill>
              </a:rPr>
              <a:t>Margdarshak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BA941-F87F-4DAD-A25D-8DA4DBE70B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3" t="17458" r="20754"/>
          <a:stretch/>
        </p:blipFill>
        <p:spPr>
          <a:xfrm>
            <a:off x="0" y="739290"/>
            <a:ext cx="2892245" cy="4404210"/>
          </a:xfrm>
          <a:prstGeom prst="rect">
            <a:avLst/>
          </a:prstGeom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6C84F3AF-B767-4855-BABD-E4774518E4B5}"/>
              </a:ext>
            </a:extLst>
          </p:cNvPr>
          <p:cNvSpPr txBox="1">
            <a:spLocks/>
          </p:cNvSpPr>
          <p:nvPr/>
        </p:nvSpPr>
        <p:spPr>
          <a:xfrm>
            <a:off x="1290173" y="4334328"/>
            <a:ext cx="7787955" cy="72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A. V. PAREKH TECHNICAL 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64FE3-2F24-4720-B6E3-C96F9880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586585"/>
            <a:ext cx="8398775" cy="763525"/>
          </a:xfrm>
        </p:spPr>
        <p:txBody>
          <a:bodyPr>
            <a:normAutofit/>
          </a:bodyPr>
          <a:lstStyle/>
          <a:p>
            <a:r>
              <a:rPr lang="en-IN" sz="32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Preview </a:t>
            </a:r>
            <a:endParaRPr lang="en-IN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B0AC68-E873-43B2-AC9C-1DF357BF4C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064" y="179276"/>
            <a:ext cx="2290576" cy="478494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4574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A1193-C87A-448B-8159-815D02559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>
            <a:noAutofit/>
          </a:bodyPr>
          <a:lstStyle/>
          <a:p>
            <a:r>
              <a:rPr lang="en-IN" sz="32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FUTURE SCOPE</a:t>
            </a:r>
            <a:endParaRPr lang="en-IN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84612-2AD2-4FFE-998F-AB52B0212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673" y="1655520"/>
            <a:ext cx="7700041" cy="2290576"/>
          </a:xfrm>
        </p:spPr>
        <p:txBody>
          <a:bodyPr/>
          <a:lstStyle/>
          <a:p>
            <a:pPr algn="l"/>
            <a:r>
              <a:rPr lang="en-IN" dirty="0"/>
              <a:t>AI Chatbot can be implemented </a:t>
            </a:r>
          </a:p>
          <a:p>
            <a:pPr algn="l"/>
            <a:r>
              <a:rPr lang="en-IN" dirty="0"/>
              <a:t>Voice Assistance</a:t>
            </a:r>
          </a:p>
          <a:p>
            <a:pPr algn="l"/>
            <a:r>
              <a:rPr lang="en-IN" dirty="0"/>
              <a:t>UI improvements for fluid interaction</a:t>
            </a:r>
          </a:p>
          <a:p>
            <a:pPr algn="l"/>
            <a:r>
              <a:rPr lang="en-IN" dirty="0"/>
              <a:t>Optimize System for Better Performance</a:t>
            </a:r>
          </a:p>
          <a:p>
            <a:pPr algn="l"/>
            <a:r>
              <a:rPr lang="en-IN" dirty="0"/>
              <a:t>Desktop &amp; IOS Application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421654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C344D-03E4-4B1D-8E2A-919D3A0AF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714" y="1517097"/>
            <a:ext cx="4040188" cy="227629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Android Studio</a:t>
            </a:r>
          </a:p>
          <a:p>
            <a:pPr algn="l"/>
            <a:r>
              <a:rPr lang="en-US" dirty="0"/>
              <a:t>Java</a:t>
            </a:r>
          </a:p>
          <a:p>
            <a:pPr algn="l"/>
            <a:r>
              <a:rPr lang="en-US" dirty="0"/>
              <a:t>Php</a:t>
            </a:r>
          </a:p>
          <a:p>
            <a:pPr algn="l"/>
            <a:r>
              <a:rPr lang="en-US" dirty="0"/>
              <a:t>MySQL</a:t>
            </a:r>
          </a:p>
          <a:p>
            <a:pPr algn="l"/>
            <a:r>
              <a:rPr lang="en-US" dirty="0"/>
              <a:t>Adobe </a:t>
            </a:r>
            <a:r>
              <a:rPr lang="en-US" dirty="0" err="1"/>
              <a:t>PhotoShop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Adobe XD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D701AD7-B65E-4CEB-AE9D-CDF39B3BE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586585"/>
            <a:ext cx="8398775" cy="763525"/>
          </a:xfrm>
        </p:spPr>
        <p:txBody>
          <a:bodyPr>
            <a:normAutofit/>
          </a:bodyPr>
          <a:lstStyle/>
          <a:p>
            <a:r>
              <a:rPr lang="en-IN" sz="3200" b="1" kern="1200" spc="-1" baseline="0" dirty="0">
                <a:solidFill>
                  <a:srgbClr val="17375E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TECHNOLOGIES USED</a:t>
            </a:r>
            <a:r>
              <a:rPr lang="en-IN" sz="32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 </a:t>
            </a:r>
            <a:endParaRPr lang="en-IN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193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65FD4-3611-4C19-8917-43BB4D173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965" y="1478576"/>
            <a:ext cx="7700041" cy="3383749"/>
          </a:xfrm>
        </p:spPr>
        <p:txBody>
          <a:bodyPr>
            <a:normAutofit fontScale="25000" lnSpcReduction="20000"/>
          </a:bodyPr>
          <a:lstStyle/>
          <a:p>
            <a:pPr marL="0" indent="0" algn="l">
              <a:buNone/>
            </a:pPr>
            <a:r>
              <a:rPr lang="en-IN" sz="7200" dirty="0"/>
              <a:t>Dictionary:</a:t>
            </a:r>
          </a:p>
          <a:p>
            <a:pPr algn="l"/>
            <a:r>
              <a:rPr lang="en-IN" sz="7200" dirty="0">
                <a:hlinkClick r:id="rId2"/>
              </a:rPr>
              <a:t>https://translate.google.co.in/</a:t>
            </a:r>
            <a:endParaRPr lang="en-IN" sz="7200" dirty="0"/>
          </a:p>
          <a:p>
            <a:pPr algn="l"/>
            <a:r>
              <a:rPr lang="en-IN" sz="7200" dirty="0">
                <a:hlinkClick r:id="rId3"/>
              </a:rPr>
              <a:t>https://www.grammarly.com/</a:t>
            </a:r>
            <a:endParaRPr lang="en-IN" sz="7200" dirty="0"/>
          </a:p>
          <a:p>
            <a:pPr algn="l"/>
            <a:endParaRPr lang="en-IN" sz="7200" dirty="0"/>
          </a:p>
          <a:p>
            <a:pPr marL="0" indent="0" algn="l">
              <a:buNone/>
            </a:pPr>
            <a:r>
              <a:rPr lang="en-IN" sz="7200" dirty="0"/>
              <a:t>Diagrams:</a:t>
            </a:r>
          </a:p>
          <a:p>
            <a:pPr algn="l"/>
            <a:r>
              <a:rPr lang="en-IN" sz="7200" dirty="0">
                <a:hlinkClick r:id="rId4"/>
              </a:rPr>
              <a:t>https://app.diagrams.net/</a:t>
            </a:r>
            <a:r>
              <a:rPr lang="en-IN" sz="7200" dirty="0"/>
              <a:t> (Draw.io)</a:t>
            </a:r>
          </a:p>
          <a:p>
            <a:pPr algn="l"/>
            <a:r>
              <a:rPr lang="en-IN" sz="7200" dirty="0">
                <a:hlinkClick r:id="rId5"/>
              </a:rPr>
              <a:t>https://www.freepik.com/</a:t>
            </a:r>
            <a:endParaRPr lang="en-IN" sz="7200" dirty="0"/>
          </a:p>
          <a:p>
            <a:pPr algn="l"/>
            <a:endParaRPr lang="en-IN" sz="7200" dirty="0"/>
          </a:p>
          <a:p>
            <a:pPr marL="0" indent="0" algn="l">
              <a:buNone/>
            </a:pPr>
            <a:r>
              <a:rPr lang="en-IN" sz="7200" dirty="0"/>
              <a:t>Content:</a:t>
            </a:r>
          </a:p>
          <a:p>
            <a:pPr algn="l"/>
            <a:r>
              <a:rPr lang="en-IN" sz="7200" dirty="0">
                <a:hlinkClick r:id="rId6"/>
              </a:rPr>
              <a:t>https://www.geeksforgeeks.org/</a:t>
            </a:r>
            <a:endParaRPr lang="en-IN" sz="7200" dirty="0"/>
          </a:p>
          <a:p>
            <a:pPr algn="l"/>
            <a:r>
              <a:rPr lang="en-IN" sz="7200" dirty="0">
                <a:hlinkClick r:id="rId7"/>
              </a:rPr>
              <a:t>https://www.wikipedia.org/</a:t>
            </a:r>
            <a:endParaRPr lang="en-IN" sz="7200" dirty="0"/>
          </a:p>
          <a:p>
            <a:pPr algn="l"/>
            <a:r>
              <a:rPr lang="en-IN" sz="7200" dirty="0">
                <a:hlinkClick r:id="rId8"/>
              </a:rPr>
              <a:t>https://www.javatpoint.com/</a:t>
            </a:r>
            <a:endParaRPr lang="en-IN" sz="7200" dirty="0"/>
          </a:p>
          <a:p>
            <a:pPr algn="l"/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EE506D-FEAC-4A20-A0E7-5B58CC01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586585"/>
            <a:ext cx="8398775" cy="763525"/>
          </a:xfrm>
        </p:spPr>
        <p:txBody>
          <a:bodyPr>
            <a:normAutofit/>
          </a:bodyPr>
          <a:lstStyle/>
          <a:p>
            <a:r>
              <a:rPr lang="en-IN" sz="3200" b="1" kern="1200" spc="-1" baseline="0" dirty="0">
                <a:solidFill>
                  <a:srgbClr val="17375E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+mj-cs"/>
              </a:rPr>
              <a:t>References</a:t>
            </a:r>
            <a:endParaRPr lang="en-IN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359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18C0-6DC8-4546-85D4-E23D2A593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421" y="2189987"/>
            <a:ext cx="3283158" cy="763525"/>
          </a:xfrm>
        </p:spPr>
        <p:txBody>
          <a:bodyPr>
            <a:normAutofit/>
          </a:bodyPr>
          <a:lstStyle/>
          <a:p>
            <a:r>
              <a:rPr lang="en-IN" sz="44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Thank You!!</a:t>
            </a:r>
            <a:endParaRPr lang="en-IN" sz="4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59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2206-5A31-4102-B204-28C68EEB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424" y="428399"/>
            <a:ext cx="5497381" cy="725349"/>
          </a:xfrm>
        </p:spPr>
        <p:txBody>
          <a:bodyPr>
            <a:normAutofit/>
          </a:bodyPr>
          <a:lstStyle/>
          <a:p>
            <a:r>
              <a:rPr lang="en-IN" sz="36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Project Guide &amp; Members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5BDA8F0-89CC-4792-B0B0-E33BAACD3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443654"/>
              </p:ext>
            </p:extLst>
          </p:nvPr>
        </p:nvGraphicFramePr>
        <p:xfrm>
          <a:off x="2281425" y="1655520"/>
          <a:ext cx="365882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360">
                  <a:extLst>
                    <a:ext uri="{9D8B030D-6E8A-4147-A177-3AD203B41FA5}">
                      <a16:colId xmlns:a16="http://schemas.microsoft.com/office/drawing/2014/main" val="2028796597"/>
                    </a:ext>
                  </a:extLst>
                </a:gridCol>
                <a:gridCol w="1832460">
                  <a:extLst>
                    <a:ext uri="{9D8B030D-6E8A-4147-A177-3AD203B41FA5}">
                      <a16:colId xmlns:a16="http://schemas.microsoft.com/office/drawing/2014/main" val="2203605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Desai Rajvi B.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186020307514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771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Dixit Nishchay 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186020307516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341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Jagad Brijesh 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186020307525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394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Vasani Jeet 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186020307559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8208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0C9EE5-4DF4-4C03-85C4-A7A8D0171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410597"/>
              </p:ext>
            </p:extLst>
          </p:nvPr>
        </p:nvGraphicFramePr>
        <p:xfrm>
          <a:off x="2281424" y="3620045"/>
          <a:ext cx="6260906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2461">
                  <a:extLst>
                    <a:ext uri="{9D8B030D-6E8A-4147-A177-3AD203B41FA5}">
                      <a16:colId xmlns:a16="http://schemas.microsoft.com/office/drawing/2014/main" val="3403401434"/>
                    </a:ext>
                  </a:extLst>
                </a:gridCol>
                <a:gridCol w="305410">
                  <a:extLst>
                    <a:ext uri="{9D8B030D-6E8A-4147-A177-3AD203B41FA5}">
                      <a16:colId xmlns:a16="http://schemas.microsoft.com/office/drawing/2014/main" val="770837400"/>
                    </a:ext>
                  </a:extLst>
                </a:gridCol>
                <a:gridCol w="4123035">
                  <a:extLst>
                    <a:ext uri="{9D8B030D-6E8A-4147-A177-3AD203B41FA5}">
                      <a16:colId xmlns:a16="http://schemas.microsoft.com/office/drawing/2014/main" val="3271888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rgbClr val="002060"/>
                          </a:solidFill>
                        </a:rPr>
                        <a:t>PROJECT GUIDE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rgbClr val="00206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rgbClr val="002060"/>
                          </a:solidFill>
                        </a:rPr>
                        <a:t>Prof. D. S. Pathak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486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rgbClr val="002060"/>
                          </a:solidFill>
                        </a:rPr>
                        <a:t>HOD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rgbClr val="00206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rgbClr val="002060"/>
                          </a:solidFill>
                        </a:rPr>
                        <a:t>Prof. H. H. Rupareliya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352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A5BEF-AE83-4E03-A575-E852076B2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ABSTRACT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9323D-4A5D-4286-9CFD-AA98973D7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u="none" strike="noStrike" baseline="0" dirty="0">
                <a:latin typeface="CIDFont+F5"/>
              </a:rPr>
              <a:t>The main objective of this system is to provide a Virtual Assistant(chatbot) for admission guidance after 10th Board. </a:t>
            </a:r>
          </a:p>
          <a:p>
            <a:pPr marL="0" indent="0">
              <a:buNone/>
            </a:pPr>
            <a:endParaRPr lang="en-US" sz="1800" b="0" i="0" u="none" strike="noStrike" baseline="0" dirty="0">
              <a:latin typeface="CIDFont+F5"/>
            </a:endParaRPr>
          </a:p>
          <a:p>
            <a:r>
              <a:rPr lang="en-US" sz="1800" b="0" i="0" u="none" strike="noStrike" baseline="0" dirty="0">
                <a:latin typeface="CIDFont+F5"/>
              </a:rPr>
              <a:t>This System will guide users by providing various functionalities like a chatbot for virtual interaction, information of various streams and of the various schools and colleges.</a:t>
            </a:r>
          </a:p>
          <a:p>
            <a:pPr marL="0" indent="0">
              <a:buNone/>
            </a:pPr>
            <a:endParaRPr lang="en-IN" sz="1800" b="0" i="0" u="none" strike="noStrike" baseline="0" dirty="0">
              <a:latin typeface="CIDFont+F5"/>
            </a:endParaRPr>
          </a:p>
          <a:p>
            <a:r>
              <a:rPr lang="en-US" sz="1800" b="0" i="0" u="none" strike="noStrike" baseline="0" dirty="0">
                <a:latin typeface="CIDFont+F5"/>
              </a:rPr>
              <a:t>This project is intended for students and parents who are currently having dilemmas about carrier and future scope for choosing a particular stream based on their </a:t>
            </a:r>
            <a:r>
              <a:rPr lang="en-IN" sz="1800" b="0" i="0" u="none" strike="noStrike" baseline="0" dirty="0">
                <a:latin typeface="CIDFont+F5"/>
              </a:rPr>
              <a:t>preferences.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78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C97B-6014-49CD-9651-732C0391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/>
          <a:lstStyle/>
          <a:p>
            <a:r>
              <a:rPr lang="en-IN" sz="36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Features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7E0D2-F6AC-4C8C-B709-63E141493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965" y="1655520"/>
            <a:ext cx="7329840" cy="2734409"/>
          </a:xfrm>
        </p:spPr>
        <p:txBody>
          <a:bodyPr/>
          <a:lstStyle/>
          <a:p>
            <a:pPr algn="l"/>
            <a:r>
              <a:rPr lang="en-IN" sz="2400" b="0" strike="noStrike" spc="-1" dirty="0">
                <a:latin typeface="Times New Roman" panose="02020603050405020304"/>
              </a:rPr>
              <a:t>Easy to Understand UI</a:t>
            </a:r>
          </a:p>
          <a:p>
            <a:pPr algn="l"/>
            <a:r>
              <a:rPr lang="en-IN" sz="2400" b="0" strike="noStrike" spc="-1" dirty="0">
                <a:latin typeface="Times New Roman" panose="02020603050405020304"/>
              </a:rPr>
              <a:t>User Friendly Application</a:t>
            </a:r>
            <a:endParaRPr lang="en-IN" sz="2400" b="0" strike="noStrike" spc="-1" dirty="0">
              <a:latin typeface="Arial" panose="020B0604020202020204"/>
            </a:endParaRPr>
          </a:p>
          <a:p>
            <a:pPr algn="l"/>
            <a:r>
              <a:rPr lang="en-IN" spc="-1" dirty="0">
                <a:latin typeface="Times New Roman" panose="02020603050405020304"/>
              </a:rPr>
              <a:t>Faster and Easier access to the Institute Information</a:t>
            </a:r>
          </a:p>
          <a:p>
            <a:pPr algn="l"/>
            <a:r>
              <a:rPr lang="en-IN" dirty="0"/>
              <a:t>Availability (24 X 7)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104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259F-11F7-4669-999F-9AA5D1A0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DATA FLOW CONTEXT-0 DIAGRAM</a:t>
            </a:r>
            <a:endParaRPr lang="en-IN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E96279-F05E-4395-98D0-694B8CEADF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767" y="1808225"/>
            <a:ext cx="6768465" cy="2219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833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DAD7-EE63-46E2-93F1-CB87F8F8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DATA FLOW CONTEXT-1 DIAGRAM</a:t>
            </a:r>
            <a:endParaRPr lang="en-IN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7C9788-3CDB-44D8-A984-9A52817EE3B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424" y="1197405"/>
            <a:ext cx="4017600" cy="3664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5669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DAE9-3FE7-4039-98E7-9E869E32B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>
            <a:noAutofit/>
          </a:bodyPr>
          <a:lstStyle/>
          <a:p>
            <a:r>
              <a:rPr lang="en-IN" sz="32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USE CASE DIAGRAM</a:t>
            </a:r>
            <a:endParaRPr lang="en-IN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EE18A-F1AB-44AC-90FA-343DF2198B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07"/>
          <a:stretch/>
        </p:blipFill>
        <p:spPr>
          <a:xfrm>
            <a:off x="2346263" y="1221640"/>
            <a:ext cx="4516312" cy="379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24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B45E-BAAB-4381-8EDC-F33142A1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C6C803-1EEC-4A94-BE8D-0016DC6E6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024" y="1197405"/>
            <a:ext cx="3143952" cy="39110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9710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C5C7-DCBE-42F9-A1B7-970E02A6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strike="noStrike" spc="-1" dirty="0">
                <a:solidFill>
                  <a:schemeClr val="tx2">
                    <a:lumMod val="75000"/>
                  </a:schemeClr>
                </a:solidFill>
                <a:latin typeface="Times New Roman" panose="02020603050405020304"/>
              </a:rPr>
              <a:t>SEQUENCE DIAGRAM</a:t>
            </a:r>
            <a:endParaRPr lang="en-IN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1C1A4D-7FF7-4726-93FA-BD5A62171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720" y="1203263"/>
            <a:ext cx="4733855" cy="36590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9491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Microsoft Office PowerPoint</Application>
  <PresentationFormat>On-screen Show (16:9)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CIDFont+F5</vt:lpstr>
      <vt:lpstr>Times New Roman</vt:lpstr>
      <vt:lpstr>Office Theme</vt:lpstr>
      <vt:lpstr>Chatbot For Education (Margdarshak)</vt:lpstr>
      <vt:lpstr>Project Guide &amp; Members</vt:lpstr>
      <vt:lpstr>ABSTRACT</vt:lpstr>
      <vt:lpstr>Features</vt:lpstr>
      <vt:lpstr>DATA FLOW CONTEXT-0 DIAGRAM</vt:lpstr>
      <vt:lpstr>DATA FLOW CONTEXT-1 DIAGRAM</vt:lpstr>
      <vt:lpstr>USE CASE DIAGRAM</vt:lpstr>
      <vt:lpstr>ACTIVITY DIAGRAM</vt:lpstr>
      <vt:lpstr>SEQUENCE DIAGRAM</vt:lpstr>
      <vt:lpstr>Preview </vt:lpstr>
      <vt:lpstr>FUTURE SCOPE</vt:lpstr>
      <vt:lpstr>TECHNOLOGIES USED </vt:lpstr>
      <vt:lpstr>References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2020-11-04T14:23:23Z</dcterms:modified>
</cp:coreProperties>
</file>