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442743" y="1384058"/>
            <a:ext cx="10958094" cy="3672554"/>
          </a:xfrm>
          <a:prstGeom prst="rect">
            <a:avLst/>
          </a:prstGeom>
        </p:spPr>
        <p:txBody>
          <a:bodyPr/>
          <a:lstStyle/>
          <a:p>
            <a:pPr>
              <a:defRPr sz="3700">
                <a:latin typeface="Söhne"/>
                <a:ea typeface="Söhne"/>
                <a:cs typeface="Söhne"/>
                <a:sym typeface="Söhne"/>
              </a:defRPr>
            </a:pPr>
            <a:r>
              <a:t>     </a:t>
            </a:r>
            <a:r>
              <a:rPr sz="6400">
                <a:latin typeface="Arial Rounded MT Bold"/>
                <a:ea typeface="Arial Rounded MT Bold"/>
                <a:cs typeface="Arial Rounded MT Bold"/>
                <a:sym typeface="Arial Rounded MT Bold"/>
              </a:rPr>
              <a:t>BOOK   RECOMMENDER</a:t>
            </a:r>
            <a:endParaRPr sz="6400"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>
              <a:defRPr sz="3700">
                <a:latin typeface="Söhne"/>
                <a:ea typeface="Söhne"/>
                <a:cs typeface="Söhne"/>
                <a:sym typeface="Söhne"/>
              </a:defRPr>
            </a:pPr>
            <a:r>
              <a:rPr sz="6400">
                <a:latin typeface="Arial Rounded MT Bold"/>
                <a:ea typeface="Arial Rounded MT Bold"/>
                <a:cs typeface="Arial Rounded MT Bold"/>
                <a:sym typeface="Arial Rounded MT Bold"/>
              </a:rPr>
              <a:t> </a:t>
            </a:r>
            <a:endParaRPr sz="6400"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>
              <a:defRPr sz="6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SYSTEM</a:t>
            </a:r>
          </a:p>
        </p:txBody>
      </p:sp>
      <p:grpSp>
        <p:nvGrpSpPr>
          <p:cNvPr id="98" name="object 4"/>
          <p:cNvGrpSpPr/>
          <p:nvPr/>
        </p:nvGrpSpPr>
        <p:grpSpPr>
          <a:xfrm>
            <a:off x="723832" y="1147538"/>
            <a:ext cx="10958095" cy="78671"/>
            <a:chOff x="0" y="0"/>
            <a:chExt cx="10958093" cy="78670"/>
          </a:xfrm>
        </p:grpSpPr>
        <p:sp>
          <p:nvSpPr>
            <p:cNvPr id="95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633223" y="912114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Justification for primary key selection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633223" y="2266910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Users Table:</a:t>
            </a:r>
          </a:p>
          <a:p>
            <a:pPr marL="0" indent="0">
              <a:buSzTx/>
              <a:buNone/>
              <a:defRPr sz="1800"/>
            </a:pPr>
            <a:r>
              <a:t>Primary Key (User ID): This is a typical choice for a primary key in a Users table. It is a unique identifier for each user and ensures that each person can be uniquely identified.</a:t>
            </a:r>
          </a:p>
          <a:p>
            <a:pPr marL="0" indent="0">
              <a:buSzTx/>
              <a:buNone/>
              <a:defRPr sz="1800"/>
            </a:pPr>
          </a:p>
          <a:p>
            <a:pPr>
              <a:defRPr sz="1800"/>
            </a:pPr>
            <a:r>
              <a:t>Books </a:t>
            </a:r>
            <a:r>
              <a:t>Table:</a:t>
            </a:r>
          </a:p>
          <a:p>
            <a:pPr marL="0" indent="0">
              <a:buSzTx/>
              <a:buNone/>
              <a:defRPr sz="1800"/>
            </a:pPr>
            <a:r>
              <a:t>Primary Key (Book number): Using a unique identifier for books is essential. The Book Number  serves this purpose, allowing for the differentiation of each book.</a:t>
            </a:r>
          </a:p>
          <a:p>
            <a:pPr marL="0" indent="0">
              <a:buSzTx/>
              <a:buNone/>
              <a:defRPr sz="1800"/>
            </a:pPr>
          </a:p>
          <a:p>
            <a:pPr>
              <a:defRPr sz="1800"/>
            </a:pPr>
            <a:r>
              <a:t>Book Rankings </a:t>
            </a:r>
            <a:r>
              <a:t> Table:</a:t>
            </a:r>
          </a:p>
          <a:p>
            <a:pPr marL="0" indent="0">
              <a:buSzTx/>
              <a:buNone/>
              <a:defRPr sz="1800"/>
            </a:pPr>
            <a:r>
              <a:t>Primary Key (Book number , user ID ): Each ranking done by a user  should have a unique identifier. These two things provides this uniqueness, helping in  and managing individual orders.</a:t>
            </a:r>
          </a:p>
        </p:txBody>
      </p:sp>
      <p:grpSp>
        <p:nvGrpSpPr>
          <p:cNvPr id="164" name="object 4"/>
          <p:cNvGrpSpPr/>
          <p:nvPr/>
        </p:nvGrpSpPr>
        <p:grpSpPr>
          <a:xfrm>
            <a:off x="560245" y="912114"/>
            <a:ext cx="10958095" cy="78671"/>
            <a:chOff x="0" y="0"/>
            <a:chExt cx="10958093" cy="78670"/>
          </a:xfrm>
        </p:grpSpPr>
        <p:sp>
          <p:nvSpPr>
            <p:cNvPr id="161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            </a:t>
            </a:r>
            <a:r>
              <a:rPr sz="6300">
                <a:latin typeface="Charter Roman"/>
                <a:ea typeface="Charter Roman"/>
                <a:cs typeface="Charter Roman"/>
                <a:sym typeface="Charter Roman"/>
              </a:rPr>
              <a:t>THANK YOU</a:t>
            </a:r>
          </a:p>
        </p:txBody>
      </p:sp>
      <p:sp>
        <p:nvSpPr>
          <p:cNvPr id="168" name="ANAMIKA SAROHA (RA2211026010393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      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     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                    ANAMIKA SAROHA (RA2211026010393)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 algn="ctr"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       BRIJESH J (RA2211026010443)</a:t>
            </a:r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3138" y="315636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560245" y="771423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47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993098" y="2523000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900"/>
            </a:pPr>
            <a:r>
              <a:t>A</a:t>
            </a:r>
            <a:r>
              <a:rPr spc="-111"/>
              <a:t> </a:t>
            </a:r>
            <a:r>
              <a:rPr spc="-55"/>
              <a:t>boo</a:t>
            </a:r>
            <a:r>
              <a:rPr spc="-44"/>
              <a:t>k</a:t>
            </a:r>
            <a:r>
              <a:rPr spc="-111"/>
              <a:t> </a:t>
            </a:r>
            <a:r>
              <a:rPr spc="-33"/>
              <a:t>recommender</a:t>
            </a:r>
            <a:r>
              <a:rPr spc="-111"/>
              <a:t> </a:t>
            </a:r>
            <a:r>
              <a:rPr spc="-55"/>
              <a:t>syste</a:t>
            </a:r>
            <a:r>
              <a:rPr spc="-78"/>
              <a:t>m</a:t>
            </a:r>
            <a:r>
              <a:rPr spc="-111"/>
              <a:t> </a:t>
            </a:r>
            <a:r>
              <a:rPr spc="22"/>
              <a:t>i</a:t>
            </a:r>
            <a:r>
              <a:rPr spc="55"/>
              <a:t>s</a:t>
            </a:r>
            <a:r>
              <a:rPr spc="-111"/>
              <a:t> </a:t>
            </a:r>
            <a:r>
              <a:rPr spc="-66"/>
              <a:t>a</a:t>
            </a:r>
            <a:r>
              <a:rPr spc="-111"/>
              <a:t> </a:t>
            </a:r>
            <a:r>
              <a:rPr spc="-55"/>
              <a:t>type</a:t>
            </a:r>
            <a:r>
              <a:rPr spc="-111"/>
              <a:t> </a:t>
            </a:r>
            <a:r>
              <a:rPr spc="-44"/>
              <a:t>of  </a:t>
            </a:r>
            <a:r>
              <a:rPr spc="-11"/>
              <a:t>informatio</a:t>
            </a:r>
            <a:r>
              <a:t>n</a:t>
            </a:r>
            <a:r>
              <a:rPr spc="-111"/>
              <a:t> </a:t>
            </a:r>
            <a:r>
              <a:rPr spc="11"/>
              <a:t>ﬁlterin</a:t>
            </a:r>
            <a:r>
              <a:rPr spc="33"/>
              <a:t>g</a:t>
            </a:r>
            <a:r>
              <a:rPr spc="-111"/>
              <a:t> </a:t>
            </a:r>
            <a:r>
              <a:rPr spc="-55"/>
              <a:t>syste</a:t>
            </a:r>
            <a:r>
              <a:rPr spc="-78"/>
              <a:t>m</a:t>
            </a:r>
            <a:r>
              <a:rPr spc="-111"/>
              <a:t> </a:t>
            </a:r>
            <a:r>
              <a:rPr spc="-22"/>
              <a:t>designed</a:t>
            </a:r>
            <a:r>
              <a:rPr spc="-111"/>
              <a:t> </a:t>
            </a:r>
            <a:r>
              <a:rPr spc="-66"/>
              <a:t>to  </a:t>
            </a:r>
            <a:r>
              <a:rPr spc="-33"/>
              <a:t>sugges</a:t>
            </a:r>
            <a:r>
              <a:rPr spc="-22"/>
              <a:t>t</a:t>
            </a:r>
            <a:r>
              <a:rPr spc="-111"/>
              <a:t> </a:t>
            </a:r>
            <a:r>
              <a:rPr spc="-55"/>
              <a:t>book</a:t>
            </a:r>
            <a:r>
              <a:rPr spc="-33"/>
              <a:t>s</a:t>
            </a:r>
            <a:r>
              <a:rPr spc="-111"/>
              <a:t> </a:t>
            </a:r>
            <a:r>
              <a:rPr spc="-78"/>
              <a:t>t</a:t>
            </a:r>
            <a:r>
              <a:rPr spc="-100"/>
              <a:t>o</a:t>
            </a:r>
            <a:r>
              <a:rPr spc="-111"/>
              <a:t> </a:t>
            </a:r>
            <a:r>
              <a:rPr spc="-11"/>
              <a:t>users</a:t>
            </a:r>
            <a:r>
              <a:rPr spc="-111"/>
              <a:t> </a:t>
            </a:r>
            <a:r>
              <a:rPr spc="-55"/>
              <a:t>base</a:t>
            </a:r>
            <a:r>
              <a:rPr spc="-44"/>
              <a:t>d</a:t>
            </a:r>
            <a:r>
              <a:rPr spc="-111"/>
              <a:t> </a:t>
            </a:r>
            <a:r>
              <a:rPr spc="-33"/>
              <a:t>on</a:t>
            </a:r>
            <a:r>
              <a:rPr spc="-111"/>
              <a:t> </a:t>
            </a:r>
            <a:r>
              <a:rPr spc="11"/>
              <a:t>their  </a:t>
            </a:r>
            <a:r>
              <a:rPr spc="-44"/>
              <a:t>preferences, interests, </a:t>
            </a:r>
            <a:r>
              <a:rPr spc="-11"/>
              <a:t>and </a:t>
            </a:r>
            <a:r>
              <a:rPr spc="-33"/>
              <a:t>past </a:t>
            </a:r>
            <a:r>
              <a:rPr spc="-22"/>
              <a:t> </a:t>
            </a:r>
            <a:r>
              <a:rPr spc="-11"/>
              <a:t>interaction</a:t>
            </a:r>
            <a:r>
              <a:t>s</a:t>
            </a:r>
            <a:r>
              <a:rPr spc="-111"/>
              <a:t> </a:t>
            </a:r>
            <a:r>
              <a:rPr spc="-33"/>
              <a:t>with</a:t>
            </a:r>
            <a:r>
              <a:rPr spc="-111"/>
              <a:t> </a:t>
            </a:r>
            <a:r>
              <a:rPr spc="-66"/>
              <a:t>th</a:t>
            </a:r>
            <a:r>
              <a:rPr spc="-55"/>
              <a:t>e</a:t>
            </a:r>
            <a:r>
              <a:rPr spc="-111"/>
              <a:t> </a:t>
            </a:r>
            <a:r>
              <a:rPr spc="-89"/>
              <a:t>system</a:t>
            </a:r>
            <a:r>
              <a:rPr spc="-44"/>
              <a:t>.</a:t>
            </a:r>
            <a:r>
              <a:rPr spc="-111"/>
              <a:t> </a:t>
            </a:r>
            <a:r>
              <a:rPr spc="22"/>
              <a:t>The</a:t>
            </a:r>
            <a:r>
              <a:rPr spc="-111"/>
              <a:t> </a:t>
            </a:r>
            <a:r>
              <a:rPr spc="-22"/>
              <a:t>goa</a:t>
            </a:r>
            <a:r>
              <a:rPr spc="-11"/>
              <a:t>l</a:t>
            </a:r>
            <a:r>
              <a:rPr spc="-111"/>
              <a:t> </a:t>
            </a:r>
            <a:r>
              <a:rPr spc="-44"/>
              <a:t>of  </a:t>
            </a:r>
            <a:r>
              <a:rPr spc="11"/>
              <a:t>such </a:t>
            </a:r>
            <a:r>
              <a:rPr spc="-66"/>
              <a:t>a </a:t>
            </a:r>
            <a:r>
              <a:rPr spc="-55"/>
              <a:t>system </a:t>
            </a:r>
            <a:r>
              <a:rPr spc="33"/>
              <a:t>is </a:t>
            </a:r>
            <a:r>
              <a:rPr spc="-89"/>
              <a:t>to </a:t>
            </a:r>
            <a:r>
              <a:rPr spc="-11"/>
              <a:t>provide personalized </a:t>
            </a:r>
            <a:r>
              <a:t> </a:t>
            </a:r>
            <a:r>
              <a:rPr spc="-33"/>
              <a:t>recommendations</a:t>
            </a:r>
            <a:r>
              <a:rPr spc="-100"/>
              <a:t> </a:t>
            </a:r>
            <a:r>
              <a:rPr spc="-44"/>
              <a:t>that</a:t>
            </a:r>
            <a:r>
              <a:rPr spc="-89"/>
              <a:t> </a:t>
            </a:r>
            <a:r>
              <a:t>help</a:t>
            </a:r>
            <a:r>
              <a:rPr spc="-89"/>
              <a:t> </a:t>
            </a:r>
            <a:r>
              <a:rPr spc="-11"/>
              <a:t>users</a:t>
            </a:r>
            <a:r>
              <a:rPr spc="-89"/>
              <a:t> </a:t>
            </a:r>
            <a:r>
              <a:rPr spc="-11"/>
              <a:t>discover </a:t>
            </a:r>
            <a:r>
              <a:rPr spc="-624"/>
              <a:t> </a:t>
            </a:r>
            <a:r>
              <a:rPr spc="-55"/>
              <a:t>book</a:t>
            </a:r>
            <a:r>
              <a:rPr spc="-33"/>
              <a:t>s</a:t>
            </a:r>
            <a:r>
              <a:rPr spc="-111"/>
              <a:t> </a:t>
            </a:r>
            <a:r>
              <a:rPr spc="-55"/>
              <a:t>the</a:t>
            </a:r>
            <a:r>
              <a:rPr spc="-44"/>
              <a:t>y</a:t>
            </a:r>
            <a:r>
              <a:rPr spc="-111"/>
              <a:t> </a:t>
            </a:r>
            <a:r>
              <a:rPr spc="-33"/>
              <a:t>are</a:t>
            </a:r>
            <a:r>
              <a:rPr spc="-111"/>
              <a:t> </a:t>
            </a:r>
            <a:r>
              <a:rPr spc="44"/>
              <a:t>likely</a:t>
            </a:r>
            <a:r>
              <a:rPr spc="-111"/>
              <a:t> </a:t>
            </a:r>
            <a:r>
              <a:rPr spc="-78"/>
              <a:t>t</a:t>
            </a:r>
            <a:r>
              <a:rPr spc="-100"/>
              <a:t>o</a:t>
            </a:r>
            <a:r>
              <a:rPr spc="-111"/>
              <a:t> </a:t>
            </a:r>
            <a:r>
              <a:rPr spc="-66"/>
              <a:t>enjoy,</a:t>
            </a:r>
            <a:r>
              <a:rPr spc="-111"/>
              <a:t> </a:t>
            </a:r>
            <a:r>
              <a:rPr spc="-22"/>
              <a:t>thereby  </a:t>
            </a:r>
            <a:r>
              <a:rPr spc="11"/>
              <a:t>enhancing </a:t>
            </a:r>
            <a:r>
              <a:t>their </a:t>
            </a:r>
            <a:r>
              <a:rPr spc="11"/>
              <a:t>reading </a:t>
            </a:r>
            <a:r>
              <a:rPr spc="-33"/>
              <a:t>experience </a:t>
            </a:r>
            <a:r>
              <a:rPr spc="-11"/>
              <a:t>and </a:t>
            </a:r>
            <a:r>
              <a:t> </a:t>
            </a:r>
            <a:r>
              <a:rPr spc="-55"/>
              <a:t>engagement</a:t>
            </a:r>
            <a:r>
              <a:rPr spc="-111"/>
              <a:t> </a:t>
            </a:r>
            <a:r>
              <a:rPr spc="-33"/>
              <a:t>with</a:t>
            </a:r>
            <a:r>
              <a:rPr spc="-111"/>
              <a:t> </a:t>
            </a:r>
            <a:r>
              <a:rPr spc="-66"/>
              <a:t>th</a:t>
            </a:r>
            <a:r>
              <a:rPr spc="-55"/>
              <a:t>e</a:t>
            </a:r>
            <a:r>
              <a:rPr spc="-111"/>
              <a:t> </a:t>
            </a:r>
            <a:r>
              <a:rPr spc="-33"/>
              <a:t>platform.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object 4"/>
          <p:cNvGrpSpPr/>
          <p:nvPr/>
        </p:nvGrpSpPr>
        <p:grpSpPr>
          <a:xfrm>
            <a:off x="560245" y="912114"/>
            <a:ext cx="10958095" cy="78671"/>
            <a:chOff x="0" y="0"/>
            <a:chExt cx="10958093" cy="78670"/>
          </a:xfrm>
        </p:grpSpPr>
        <p:sp>
          <p:nvSpPr>
            <p:cNvPr id="104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INTRODUCTION"/>
          <p:cNvSpPr txBox="1"/>
          <p:nvPr>
            <p:ph type="title"/>
          </p:nvPr>
        </p:nvSpPr>
        <p:spPr>
          <a:xfrm>
            <a:off x="838200" y="365125"/>
            <a:ext cx="6429056" cy="1325563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INTRODUCTION </a:t>
            </a:r>
          </a:p>
        </p:txBody>
      </p:sp>
      <p:sp>
        <p:nvSpPr>
          <p:cNvPr id="110" name="The system incorporates various algorithms, including user-based and  item-based collaborative ﬁltering, content-based ﬁltering, and hybrid  approaches, to effectively capture the diverse preferences of users and  recommend books that match their unique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5080" indent="127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-198">
                <a:latin typeface="Cambria"/>
                <a:ea typeface="Cambria"/>
                <a:cs typeface="Cambria"/>
                <a:sym typeface="Cambria"/>
              </a:defRPr>
            </a:pPr>
            <a:r>
              <a:t>The</a:t>
            </a:r>
            <a:r>
              <a:rPr spc="-93"/>
              <a:t> </a:t>
            </a:r>
            <a:r>
              <a:t>system</a:t>
            </a:r>
            <a:r>
              <a:rPr spc="-81"/>
              <a:t> </a:t>
            </a:r>
            <a:r>
              <a:rPr spc="-175"/>
              <a:t>incorporates</a:t>
            </a:r>
            <a:r>
              <a:rPr spc="-81"/>
              <a:t> </a:t>
            </a:r>
            <a:r>
              <a:rPr spc="-163"/>
              <a:t>various</a:t>
            </a:r>
            <a:r>
              <a:rPr spc="-81"/>
              <a:t> </a:t>
            </a:r>
            <a:r>
              <a:rPr spc="-151"/>
              <a:t>algorithms,</a:t>
            </a:r>
            <a:r>
              <a:rPr spc="-81"/>
              <a:t> </a:t>
            </a:r>
            <a:r>
              <a:rPr spc="-128"/>
              <a:t>including</a:t>
            </a:r>
            <a:r>
              <a:rPr spc="-81"/>
              <a:t> </a:t>
            </a:r>
            <a:r>
              <a:rPr spc="-163"/>
              <a:t>user-based</a:t>
            </a:r>
            <a:r>
              <a:rPr spc="-81"/>
              <a:t> </a:t>
            </a:r>
            <a:r>
              <a:rPr spc="-163"/>
              <a:t>and </a:t>
            </a:r>
            <a:r>
              <a:rPr spc="-151"/>
              <a:t> </a:t>
            </a:r>
            <a:r>
              <a:rPr spc="-175"/>
              <a:t>item-based</a:t>
            </a:r>
            <a:r>
              <a:rPr spc="-81"/>
              <a:t> </a:t>
            </a:r>
            <a:r>
              <a:rPr spc="-151"/>
              <a:t>collaborative</a:t>
            </a:r>
            <a:r>
              <a:rPr spc="-70"/>
              <a:t> </a:t>
            </a:r>
            <a:r>
              <a:rPr spc="-151"/>
              <a:t>ﬁltering,</a:t>
            </a:r>
            <a:r>
              <a:rPr spc="-81"/>
              <a:t> </a:t>
            </a:r>
            <a:r>
              <a:rPr spc="-151"/>
              <a:t>content-based</a:t>
            </a:r>
            <a:r>
              <a:rPr spc="-70"/>
              <a:t> </a:t>
            </a:r>
            <a:r>
              <a:rPr spc="-151"/>
              <a:t>ﬁltering,</a:t>
            </a:r>
            <a:r>
              <a:rPr spc="-70"/>
              <a:t> </a:t>
            </a:r>
            <a:r>
              <a:rPr spc="-163"/>
              <a:t>and</a:t>
            </a:r>
            <a:r>
              <a:rPr spc="-81"/>
              <a:t> </a:t>
            </a:r>
            <a:r>
              <a:rPr spc="-151"/>
              <a:t>hybrid </a:t>
            </a:r>
            <a:r>
              <a:rPr spc="-140"/>
              <a:t> </a:t>
            </a:r>
            <a:r>
              <a:rPr spc="-163"/>
              <a:t>approaches,</a:t>
            </a:r>
            <a:r>
              <a:rPr spc="-93"/>
              <a:t> </a:t>
            </a:r>
            <a:r>
              <a:rPr spc="-151"/>
              <a:t>to</a:t>
            </a:r>
            <a:r>
              <a:rPr spc="-93"/>
              <a:t> </a:t>
            </a:r>
            <a:r>
              <a:rPr spc="-128"/>
              <a:t>effectively</a:t>
            </a:r>
            <a:r>
              <a:rPr spc="-93"/>
              <a:t> </a:t>
            </a:r>
            <a:r>
              <a:rPr spc="-151"/>
              <a:t>capture</a:t>
            </a:r>
            <a:r>
              <a:rPr spc="-81"/>
              <a:t> </a:t>
            </a:r>
            <a:r>
              <a:rPr spc="-151"/>
              <a:t>the</a:t>
            </a:r>
            <a:r>
              <a:rPr spc="-93"/>
              <a:t> </a:t>
            </a:r>
            <a:r>
              <a:rPr spc="-175"/>
              <a:t>diverse</a:t>
            </a:r>
            <a:r>
              <a:rPr spc="-93"/>
              <a:t> </a:t>
            </a:r>
            <a:r>
              <a:rPr spc="-175"/>
              <a:t>preferences</a:t>
            </a:r>
            <a:r>
              <a:rPr spc="-93"/>
              <a:t> </a:t>
            </a:r>
            <a:r>
              <a:rPr spc="-116"/>
              <a:t>of</a:t>
            </a:r>
            <a:r>
              <a:rPr spc="-81"/>
              <a:t> </a:t>
            </a:r>
            <a:r>
              <a:rPr spc="-175"/>
              <a:t>users</a:t>
            </a:r>
            <a:r>
              <a:rPr spc="-93"/>
              <a:t> </a:t>
            </a:r>
            <a:r>
              <a:rPr spc="-163"/>
              <a:t>and </a:t>
            </a:r>
            <a:r>
              <a:rPr spc="-151"/>
              <a:t> </a:t>
            </a:r>
            <a:r>
              <a:t>recommend</a:t>
            </a:r>
            <a:r>
              <a:rPr spc="-81"/>
              <a:t> </a:t>
            </a:r>
            <a:r>
              <a:rPr spc="-209"/>
              <a:t>books</a:t>
            </a:r>
            <a:r>
              <a:rPr spc="-81"/>
              <a:t> </a:t>
            </a:r>
            <a:r>
              <a:rPr spc="-128"/>
              <a:t>that</a:t>
            </a:r>
            <a:r>
              <a:rPr spc="-81"/>
              <a:t> </a:t>
            </a:r>
            <a:r>
              <a:rPr spc="-163"/>
              <a:t>match</a:t>
            </a:r>
            <a:r>
              <a:rPr spc="-81"/>
              <a:t> </a:t>
            </a:r>
            <a:r>
              <a:rPr spc="-151"/>
              <a:t>their</a:t>
            </a:r>
            <a:r>
              <a:rPr spc="-81"/>
              <a:t> </a:t>
            </a:r>
            <a:r>
              <a:rPr spc="-140"/>
              <a:t>unique</a:t>
            </a:r>
            <a:r>
              <a:rPr spc="-81"/>
              <a:t> </a:t>
            </a:r>
            <a:r>
              <a:rPr spc="-163"/>
              <a:t>tastes.</a:t>
            </a:r>
            <a:r>
              <a:rPr spc="-81"/>
              <a:t> </a:t>
            </a:r>
            <a:r>
              <a:rPr spc="-175"/>
              <a:t>Key</a:t>
            </a:r>
            <a:r>
              <a:rPr spc="-81"/>
              <a:t> </a:t>
            </a:r>
            <a:r>
              <a:rPr spc="-175"/>
              <a:t>components</a:t>
            </a:r>
            <a:r>
              <a:rPr spc="-81"/>
              <a:t> </a:t>
            </a:r>
            <a:r>
              <a:rPr spc="-116"/>
              <a:t>of</a:t>
            </a:r>
            <a:r>
              <a:rPr spc="-81"/>
              <a:t> </a:t>
            </a:r>
            <a:r>
              <a:rPr spc="-151"/>
              <a:t>the </a:t>
            </a:r>
            <a:r>
              <a:rPr spc="-140"/>
              <a:t> </a:t>
            </a:r>
            <a:r>
              <a:rPr spc="-175"/>
              <a:t>proposed</a:t>
            </a:r>
            <a:r>
              <a:rPr spc="-81"/>
              <a:t> </a:t>
            </a:r>
            <a:r>
              <a:t>system</a:t>
            </a:r>
            <a:r>
              <a:rPr spc="-81"/>
              <a:t> </a:t>
            </a:r>
            <a:r>
              <a:rPr spc="-140"/>
              <a:t>include</a:t>
            </a:r>
            <a:r>
              <a:rPr spc="-81"/>
              <a:t> </a:t>
            </a:r>
            <a:r>
              <a:rPr spc="-151"/>
              <a:t>data</a:t>
            </a:r>
            <a:r>
              <a:rPr spc="-81"/>
              <a:t> </a:t>
            </a:r>
            <a:r>
              <a:rPr spc="-128"/>
              <a:t>collection</a:t>
            </a:r>
            <a:r>
              <a:rPr spc="-81"/>
              <a:t> </a:t>
            </a:r>
            <a:r>
              <a:rPr spc="-163"/>
              <a:t>and</a:t>
            </a:r>
            <a:r>
              <a:rPr spc="-81"/>
              <a:t> </a:t>
            </a:r>
            <a:r>
              <a:rPr spc="-163"/>
              <a:t>preprocessing,</a:t>
            </a:r>
            <a:r>
              <a:rPr spc="-81"/>
              <a:t> </a:t>
            </a:r>
            <a:r>
              <a:rPr spc="-175"/>
              <a:t>user</a:t>
            </a:r>
            <a:r>
              <a:rPr spc="-81"/>
              <a:t> </a:t>
            </a:r>
            <a:r>
              <a:rPr spc="-140"/>
              <a:t>proﬁling, </a:t>
            </a:r>
            <a:r>
              <a:rPr spc="-571"/>
              <a:t> </a:t>
            </a:r>
            <a:r>
              <a:rPr spc="-175"/>
              <a:t>recommendation</a:t>
            </a:r>
            <a:r>
              <a:rPr spc="-81"/>
              <a:t> </a:t>
            </a:r>
            <a:r>
              <a:rPr spc="-163"/>
              <a:t>generation,</a:t>
            </a:r>
            <a:r>
              <a:rPr spc="-81"/>
              <a:t> </a:t>
            </a:r>
            <a:r>
              <a:rPr spc="-163"/>
              <a:t>and</a:t>
            </a:r>
            <a:r>
              <a:rPr spc="-70"/>
              <a:t> </a:t>
            </a:r>
            <a:r>
              <a:rPr spc="-151"/>
              <a:t>evaluation</a:t>
            </a:r>
            <a:r>
              <a:rPr spc="-81"/>
              <a:t> </a:t>
            </a:r>
            <a:r>
              <a:rPr spc="-163"/>
              <a:t>metrics.</a:t>
            </a:r>
            <a:r>
              <a:rPr spc="-81"/>
              <a:t> </a:t>
            </a:r>
            <a:r>
              <a:t>The</a:t>
            </a:r>
            <a:r>
              <a:rPr spc="-70"/>
              <a:t> </a:t>
            </a:r>
            <a:r>
              <a:t>system</a:t>
            </a:r>
            <a:r>
              <a:rPr spc="-81"/>
              <a:t> </a:t>
            </a:r>
            <a:r>
              <a:rPr spc="-128"/>
              <a:t>collects </a:t>
            </a:r>
            <a:r>
              <a:rPr spc="-116"/>
              <a:t> </a:t>
            </a:r>
            <a:r>
              <a:rPr spc="-175"/>
              <a:t>user</a:t>
            </a:r>
            <a:r>
              <a:rPr spc="-93"/>
              <a:t> </a:t>
            </a:r>
            <a:r>
              <a:rPr spc="-151"/>
              <a:t>interaction</a:t>
            </a:r>
            <a:r>
              <a:rPr spc="-81"/>
              <a:t> </a:t>
            </a:r>
            <a:r>
              <a:rPr spc="-151"/>
              <a:t>data,</a:t>
            </a:r>
            <a:r>
              <a:rPr spc="-93"/>
              <a:t> </a:t>
            </a:r>
            <a:r>
              <a:rPr spc="-140"/>
              <a:t>such</a:t>
            </a:r>
            <a:r>
              <a:rPr spc="-81"/>
              <a:t> </a:t>
            </a:r>
            <a:r>
              <a:rPr spc="-175"/>
              <a:t>as</a:t>
            </a:r>
            <a:r>
              <a:rPr spc="-93"/>
              <a:t> </a:t>
            </a:r>
            <a:r>
              <a:rPr spc="-140"/>
              <a:t>ratings,</a:t>
            </a:r>
            <a:r>
              <a:rPr spc="-81"/>
              <a:t> </a:t>
            </a:r>
            <a:r>
              <a:t>reviews,</a:t>
            </a:r>
            <a:r>
              <a:rPr spc="-93"/>
              <a:t> </a:t>
            </a:r>
            <a:r>
              <a:rPr spc="-163"/>
              <a:t>and</a:t>
            </a:r>
            <a:r>
              <a:rPr spc="-81"/>
              <a:t> </a:t>
            </a:r>
            <a:r>
              <a:rPr spc="-186"/>
              <a:t>browsing</a:t>
            </a:r>
            <a:r>
              <a:rPr spc="-93"/>
              <a:t> </a:t>
            </a:r>
            <a:r>
              <a:rPr spc="-151"/>
              <a:t>history,</a:t>
            </a:r>
            <a:r>
              <a:rPr spc="-81"/>
              <a:t> </a:t>
            </a:r>
            <a:r>
              <a:rPr spc="-140"/>
              <a:t>to </a:t>
            </a:r>
            <a:r>
              <a:rPr spc="-128"/>
              <a:t> build</a:t>
            </a:r>
            <a:r>
              <a:rPr spc="-93"/>
              <a:t> </a:t>
            </a:r>
            <a:r>
              <a:rPr spc="-175"/>
              <a:t>comprehensive</a:t>
            </a:r>
            <a:r>
              <a:rPr spc="-93"/>
              <a:t> </a:t>
            </a:r>
            <a:r>
              <a:rPr spc="-175"/>
              <a:t>user</a:t>
            </a:r>
            <a:r>
              <a:rPr spc="-93"/>
              <a:t> </a:t>
            </a:r>
            <a:r>
              <a:rPr spc="-163"/>
              <a:t>proﬁles</a:t>
            </a:r>
            <a:r>
              <a:rPr spc="-93"/>
              <a:t> </a:t>
            </a:r>
            <a:r>
              <a:rPr spc="-128"/>
              <a:t>that</a:t>
            </a:r>
            <a:r>
              <a:rPr spc="-93"/>
              <a:t> </a:t>
            </a:r>
            <a:r>
              <a:rPr spc="-163"/>
              <a:t>reﬂect</a:t>
            </a:r>
            <a:r>
              <a:rPr spc="-93"/>
              <a:t> </a:t>
            </a:r>
            <a:r>
              <a:rPr spc="-151"/>
              <a:t>their</a:t>
            </a:r>
            <a:r>
              <a:rPr spc="-93"/>
              <a:t> </a:t>
            </a:r>
            <a:r>
              <a:rPr spc="-151"/>
              <a:t>reading</a:t>
            </a:r>
            <a:r>
              <a:rPr spc="-93"/>
              <a:t> </a:t>
            </a:r>
            <a:r>
              <a:rPr spc="-175"/>
              <a:t>preferences </a:t>
            </a:r>
            <a:r>
              <a:rPr spc="-163"/>
              <a:t> and</a:t>
            </a:r>
            <a:r>
              <a:rPr spc="-104"/>
              <a:t> </a:t>
            </a:r>
            <a:r>
              <a:rPr spc="-175"/>
              <a:t>behavior.</a:t>
            </a: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1567567" y="748941"/>
            <a:ext cx="6049497" cy="1616204"/>
          </a:xfrm>
          <a:prstGeom prst="rect">
            <a:avLst/>
          </a:prstGeom>
        </p:spPr>
        <p:txBody>
          <a:bodyPr anchor="b"/>
          <a:lstStyle>
            <a:lvl1pPr>
              <a:defRPr sz="47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1343230" y="2553207"/>
            <a:ext cx="9719299" cy="37482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i="1"/>
            </a:pPr>
          </a:p>
          <a:p>
            <a:pPr marL="0" marR="5080" indent="6350" algn="ctr">
              <a:lnSpc>
                <a:spcPct val="101099"/>
              </a:lnSpc>
              <a:spcBef>
                <a:spcPts val="0"/>
              </a:spcBef>
              <a:buSzTx/>
              <a:buFontTx/>
              <a:buNone/>
              <a:defRPr i="1"/>
            </a:pPr>
            <a:r>
              <a:t>The current </a:t>
            </a:r>
            <a:r>
              <a:rPr spc="-215"/>
              <a:t>book recommendation systems often </a:t>
            </a:r>
            <a:r>
              <a:t>fall short in  providing accurate and personalized </a:t>
            </a:r>
            <a:r>
              <a:rPr spc="-215"/>
              <a:t>suggestions. Users </a:t>
            </a:r>
            <a:r>
              <a:t>encounter  issues</a:t>
            </a:r>
            <a:r>
              <a:rPr spc="-215"/>
              <a:t> </a:t>
            </a:r>
            <a:r>
              <a:t>such</a:t>
            </a:r>
            <a:r>
              <a:rPr spc="-215"/>
              <a:t> as </a:t>
            </a:r>
            <a:r>
              <a:t>irrelevant</a:t>
            </a:r>
            <a:r>
              <a:rPr spc="-215"/>
              <a:t> recommendations, </a:t>
            </a:r>
            <a:r>
              <a:t>limited</a:t>
            </a:r>
            <a:r>
              <a:rPr spc="-215"/>
              <a:t> genre </a:t>
            </a:r>
            <a:r>
              <a:t>diversity, </a:t>
            </a:r>
            <a:r>
              <a:rPr spc="-646"/>
              <a:t> </a:t>
            </a:r>
            <a:r>
              <a:t>and</a:t>
            </a:r>
            <a:r>
              <a:rPr spc="-215"/>
              <a:t> inadequate </a:t>
            </a:r>
            <a:r>
              <a:t>user</a:t>
            </a:r>
            <a:r>
              <a:rPr spc="-215"/>
              <a:t> engagement. </a:t>
            </a:r>
            <a:r>
              <a:t>To</a:t>
            </a:r>
            <a:r>
              <a:rPr spc="-215"/>
              <a:t> </a:t>
            </a:r>
            <a:r>
              <a:t>address</a:t>
            </a:r>
            <a:r>
              <a:rPr spc="-215"/>
              <a:t> these </a:t>
            </a:r>
            <a:r>
              <a:t>challenges,</a:t>
            </a:r>
            <a:r>
              <a:rPr spc="-215"/>
              <a:t> </a:t>
            </a:r>
            <a:r>
              <a:t>our  project </a:t>
            </a:r>
            <a:r>
              <a:rPr spc="-215"/>
              <a:t>seeks to develop a </a:t>
            </a:r>
            <a:r>
              <a:t>comprehensive solution </a:t>
            </a:r>
            <a:r>
              <a:rPr spc="-215"/>
              <a:t>that </a:t>
            </a:r>
            <a:r>
              <a:t>optimizes  </a:t>
            </a:r>
            <a:r>
              <a:rPr spc="-215"/>
              <a:t>the recommendation </a:t>
            </a:r>
            <a:r>
              <a:t>process and ensures </a:t>
            </a:r>
            <a:r>
              <a:rPr spc="-215"/>
              <a:t>a more </a:t>
            </a:r>
            <a:r>
              <a:t>satisfying user  </a:t>
            </a:r>
            <a:r>
              <a:rPr spc="-215"/>
              <a:t>experience.</a:t>
            </a:r>
          </a:p>
        </p:txBody>
      </p:sp>
      <p:grpSp>
        <p:nvGrpSpPr>
          <p:cNvPr id="118" name="object 4"/>
          <p:cNvGrpSpPr/>
          <p:nvPr/>
        </p:nvGrpSpPr>
        <p:grpSpPr>
          <a:xfrm>
            <a:off x="723832" y="1147538"/>
            <a:ext cx="10958095" cy="78671"/>
            <a:chOff x="0" y="0"/>
            <a:chExt cx="10958093" cy="78670"/>
          </a:xfrm>
        </p:grpSpPr>
        <p:sp>
          <p:nvSpPr>
            <p:cNvPr id="115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IVE"/>
          <p:cNvSpPr txBox="1"/>
          <p:nvPr>
            <p:ph type="title"/>
          </p:nvPr>
        </p:nvSpPr>
        <p:spPr>
          <a:xfrm>
            <a:off x="838200" y="365125"/>
            <a:ext cx="3974913" cy="1325563"/>
          </a:xfrm>
          <a:prstGeom prst="rect">
            <a:avLst/>
          </a:prstGeom>
        </p:spPr>
        <p:txBody>
          <a:bodyPr/>
          <a:lstStyle>
            <a:lvl1pPr>
              <a:defRPr sz="47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22" name="The primary objective of this project is to design, develop, and implement a  Book Recommender Database Management System that signiﬁcantly  improves the accuracy and personalization of book recommendations. By  leveraging advanced data management techn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" marR="4876" indent="10972" algn="ctr" defTabSz="8778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3" sz="2784"/>
            </a:pPr>
            <a:r>
              <a:t>The primary </a:t>
            </a:r>
            <a:r>
              <a:rPr spc="-34"/>
              <a:t>objective </a:t>
            </a:r>
            <a:r>
              <a:rPr spc="-58"/>
              <a:t>of </a:t>
            </a:r>
            <a:r>
              <a:rPr spc="11"/>
              <a:t>this </a:t>
            </a:r>
            <a:r>
              <a:rPr spc="-11"/>
              <a:t>project </a:t>
            </a:r>
            <a:r>
              <a:rPr spc="34"/>
              <a:t>is </a:t>
            </a:r>
            <a:r>
              <a:rPr spc="-81"/>
              <a:t>to </a:t>
            </a:r>
            <a:r>
              <a:rPr spc="-23"/>
              <a:t>design, </a:t>
            </a:r>
            <a:r>
              <a:rPr spc="-58"/>
              <a:t>develop, </a:t>
            </a:r>
            <a:r>
              <a:rPr spc="0"/>
              <a:t>and </a:t>
            </a:r>
            <a:r>
              <a:rPr spc="-34"/>
              <a:t>implement </a:t>
            </a:r>
            <a:r>
              <a:rPr spc="-58"/>
              <a:t>a </a:t>
            </a:r>
            <a:r>
              <a:rPr spc="-46"/>
              <a:t> </a:t>
            </a:r>
            <a:r>
              <a:rPr spc="-23"/>
              <a:t>Book </a:t>
            </a:r>
            <a:r>
              <a:rPr spc="-34"/>
              <a:t>Recommender </a:t>
            </a:r>
            <a:r>
              <a:rPr spc="-46"/>
              <a:t>Database </a:t>
            </a:r>
            <a:r>
              <a:rPr spc="-81"/>
              <a:t>Management </a:t>
            </a:r>
            <a:r>
              <a:rPr spc="-23"/>
              <a:t>System </a:t>
            </a:r>
            <a:r>
              <a:rPr spc="-34"/>
              <a:t>that </a:t>
            </a:r>
            <a:r>
              <a:t>signiﬁcantly </a:t>
            </a:r>
            <a:r>
              <a:rPr spc="34"/>
              <a:t> </a:t>
            </a:r>
            <a:r>
              <a:rPr spc="-23"/>
              <a:t>improves </a:t>
            </a:r>
            <a:r>
              <a:rPr spc="-58"/>
              <a:t>the </a:t>
            </a:r>
            <a:r>
              <a:rPr spc="11"/>
              <a:t>accuracy </a:t>
            </a:r>
            <a:r>
              <a:rPr spc="0"/>
              <a:t>and personalization </a:t>
            </a:r>
            <a:r>
              <a:rPr spc="-58"/>
              <a:t>of </a:t>
            </a:r>
            <a:r>
              <a:rPr spc="-46"/>
              <a:t>book </a:t>
            </a:r>
            <a:r>
              <a:rPr spc="-34"/>
              <a:t>recommendations. </a:t>
            </a:r>
            <a:r>
              <a:rPr spc="34"/>
              <a:t>By </a:t>
            </a:r>
            <a:r>
              <a:rPr spc="46"/>
              <a:t> </a:t>
            </a:r>
            <a:r>
              <a:rPr spc="0"/>
              <a:t>leveraging </a:t>
            </a:r>
            <a:r>
              <a:rPr spc="-23"/>
              <a:t>advanced </a:t>
            </a:r>
            <a:r>
              <a:rPr spc="-34"/>
              <a:t>data </a:t>
            </a:r>
            <a:r>
              <a:rPr spc="-46"/>
              <a:t>management </a:t>
            </a:r>
            <a:r>
              <a:rPr spc="-34"/>
              <a:t>techniques, </a:t>
            </a:r>
            <a:r>
              <a:rPr spc="-11"/>
              <a:t>machine </a:t>
            </a:r>
            <a:r>
              <a:t>learning </a:t>
            </a:r>
            <a:r>
              <a:rPr spc="34"/>
              <a:t> </a:t>
            </a:r>
            <a:r>
              <a:rPr spc="-11"/>
              <a:t>algorithms, </a:t>
            </a:r>
            <a:r>
              <a:rPr spc="0"/>
              <a:t>and user </a:t>
            </a:r>
            <a:r>
              <a:rPr spc="-11"/>
              <a:t>interaction analytics, </a:t>
            </a:r>
            <a:r>
              <a:rPr spc="-58"/>
              <a:t>the system </a:t>
            </a:r>
            <a:r>
              <a:rPr spc="-11"/>
              <a:t>aims </a:t>
            </a:r>
            <a:r>
              <a:rPr spc="-81"/>
              <a:t>to </a:t>
            </a:r>
            <a:r>
              <a:rPr spc="-11"/>
              <a:t>address </a:t>
            </a:r>
            <a:r>
              <a:rPr spc="-46"/>
              <a:t>the </a:t>
            </a:r>
            <a:r>
              <a:rPr spc="-34"/>
              <a:t> </a:t>
            </a:r>
            <a:r>
              <a:rPr spc="-11"/>
              <a:t>shortcomings </a:t>
            </a:r>
            <a:r>
              <a:rPr spc="-58"/>
              <a:t>of </a:t>
            </a:r>
            <a:r>
              <a:rPr spc="0"/>
              <a:t>existing </a:t>
            </a:r>
            <a:r>
              <a:rPr spc="-11"/>
              <a:t>platforms </a:t>
            </a:r>
            <a:r>
              <a:rPr spc="0"/>
              <a:t>and </a:t>
            </a:r>
            <a:r>
              <a:rPr spc="-11"/>
              <a:t>provide </a:t>
            </a:r>
            <a:r>
              <a:rPr spc="0"/>
              <a:t>users </a:t>
            </a:r>
            <a:r>
              <a:rPr spc="-23"/>
              <a:t>with </a:t>
            </a:r>
            <a:r>
              <a:rPr spc="-58"/>
              <a:t>a </a:t>
            </a:r>
            <a:r>
              <a:rPr spc="-69"/>
              <a:t>seamless, </a:t>
            </a:r>
            <a:r>
              <a:rPr spc="-58"/>
              <a:t> </a:t>
            </a:r>
            <a:r>
              <a:rPr spc="-34"/>
              <a:t>tailored,</a:t>
            </a:r>
            <a:r>
              <a:rPr spc="-92"/>
              <a:t> </a:t>
            </a:r>
            <a:r>
              <a:rPr spc="0"/>
              <a:t>and</a:t>
            </a:r>
            <a:r>
              <a:rPr spc="-92"/>
              <a:t> </a:t>
            </a:r>
            <a:r>
              <a:rPr spc="0"/>
              <a:t>engaging</a:t>
            </a:r>
            <a:r>
              <a:rPr spc="-92"/>
              <a:t> </a:t>
            </a:r>
            <a:r>
              <a:rPr spc="-34"/>
              <a:t>experience</a:t>
            </a:r>
            <a:r>
              <a:rPr spc="-81"/>
              <a:t> </a:t>
            </a:r>
            <a:r>
              <a:rPr spc="58"/>
              <a:t>in</a:t>
            </a:r>
            <a:r>
              <a:rPr spc="-92"/>
              <a:t> </a:t>
            </a:r>
            <a:r>
              <a:rPr spc="11"/>
              <a:t>discovering</a:t>
            </a:r>
            <a:r>
              <a:rPr spc="-92"/>
              <a:t> </a:t>
            </a:r>
            <a:r>
              <a:rPr spc="-11"/>
              <a:t>literature.</a:t>
            </a:r>
            <a:r>
              <a:rPr spc="-81"/>
              <a:t> </a:t>
            </a:r>
            <a:r>
              <a:t>The</a:t>
            </a:r>
            <a:r>
              <a:rPr spc="-92"/>
              <a:t> </a:t>
            </a:r>
            <a:r>
              <a:rPr spc="-11"/>
              <a:t>ultimate</a:t>
            </a:r>
            <a:r>
              <a:rPr spc="-92"/>
              <a:t> </a:t>
            </a:r>
            <a:r>
              <a:rPr spc="-23"/>
              <a:t>goal </a:t>
            </a:r>
            <a:r>
              <a:rPr spc="-589"/>
              <a:t> </a:t>
            </a:r>
            <a:r>
              <a:rPr spc="34"/>
              <a:t>is </a:t>
            </a:r>
            <a:r>
              <a:rPr spc="-81"/>
              <a:t>to </a:t>
            </a:r>
            <a:r>
              <a:rPr spc="-34"/>
              <a:t>create </a:t>
            </a:r>
            <a:r>
              <a:rPr spc="-58"/>
              <a:t>a </a:t>
            </a:r>
            <a:r>
              <a:rPr spc="11"/>
              <a:t>dynamic </a:t>
            </a:r>
            <a:r>
              <a:rPr spc="-23"/>
              <a:t>recommendation </a:t>
            </a:r>
            <a:r>
              <a:rPr spc="-58"/>
              <a:t>system </a:t>
            </a:r>
            <a:r>
              <a:rPr spc="-34"/>
              <a:t>that </a:t>
            </a:r>
            <a:r>
              <a:t>continually </a:t>
            </a:r>
            <a:r>
              <a:rPr spc="-23"/>
              <a:t>adapts </a:t>
            </a:r>
            <a:r>
              <a:rPr spc="-69"/>
              <a:t>to </a:t>
            </a:r>
            <a:r>
              <a:rPr spc="-58"/>
              <a:t> </a:t>
            </a:r>
            <a:r>
              <a:rPr spc="0"/>
              <a:t>user</a:t>
            </a:r>
            <a:r>
              <a:rPr spc="-104"/>
              <a:t> </a:t>
            </a:r>
            <a:r>
              <a:rPr spc="-34"/>
              <a:t>preferences,</a:t>
            </a:r>
            <a:r>
              <a:rPr spc="-104"/>
              <a:t> </a:t>
            </a:r>
            <a:r>
              <a:rPr spc="-23"/>
              <a:t>fosterin</a:t>
            </a:r>
            <a:r>
              <a:rPr spc="-11"/>
              <a:t>g</a:t>
            </a:r>
            <a:r>
              <a:rPr spc="-104"/>
              <a:t> </a:t>
            </a:r>
            <a:r>
              <a:rPr spc="-58"/>
              <a:t>a</a:t>
            </a:r>
            <a:r>
              <a:rPr spc="-104"/>
              <a:t> </a:t>
            </a:r>
            <a:r>
              <a:rPr spc="-46"/>
              <a:t>more</a:t>
            </a:r>
            <a:r>
              <a:rPr spc="-104"/>
              <a:t> </a:t>
            </a:r>
            <a:r>
              <a:rPr spc="0"/>
              <a:t>satisfyin</a:t>
            </a:r>
            <a:r>
              <a:rPr spc="11"/>
              <a:t>g</a:t>
            </a:r>
            <a:r>
              <a:rPr spc="-104"/>
              <a:t> </a:t>
            </a:r>
            <a:r>
              <a:rPr spc="0"/>
              <a:t>and</a:t>
            </a:r>
            <a:r>
              <a:rPr spc="-104"/>
              <a:t> </a:t>
            </a:r>
            <a:r>
              <a:rPr spc="-23"/>
              <a:t>enjoyable</a:t>
            </a:r>
            <a:r>
              <a:rPr spc="-104"/>
              <a:t> </a:t>
            </a:r>
            <a:r>
              <a:rPr spc="11"/>
              <a:t>reading</a:t>
            </a:r>
            <a:r>
              <a:rPr spc="-104"/>
              <a:t> </a:t>
            </a:r>
            <a:r>
              <a:rPr spc="0"/>
              <a:t>journey  </a:t>
            </a:r>
            <a:r>
              <a:rPr spc="-11"/>
              <a:t>for</a:t>
            </a:r>
            <a:r>
              <a:rPr spc="-116"/>
              <a:t> </a:t>
            </a:r>
            <a:r>
              <a:t>individuals</a:t>
            </a:r>
            <a:r>
              <a:rPr spc="-104"/>
              <a:t> </a:t>
            </a:r>
            <a:r>
              <a:rPr spc="-23"/>
              <a:t>with</a:t>
            </a:r>
            <a:r>
              <a:rPr spc="-104"/>
              <a:t> </a:t>
            </a:r>
            <a:r>
              <a:rPr spc="-11"/>
              <a:t>diverse</a:t>
            </a:r>
            <a:r>
              <a:rPr spc="-104"/>
              <a:t> </a:t>
            </a:r>
            <a:r>
              <a:rPr spc="-69"/>
              <a:t>tastes.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object 4"/>
          <p:cNvGrpSpPr/>
          <p:nvPr/>
        </p:nvGrpSpPr>
        <p:grpSpPr>
          <a:xfrm>
            <a:off x="725164" y="428991"/>
            <a:ext cx="10958095" cy="78672"/>
            <a:chOff x="0" y="0"/>
            <a:chExt cx="10958093" cy="78670"/>
          </a:xfrm>
        </p:grpSpPr>
        <p:sp>
          <p:nvSpPr>
            <p:cNvPr id="125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1939" y="13922"/>
            <a:ext cx="821589" cy="41335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Domain and Technical Approach 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1500144" y="1913536"/>
            <a:ext cx="9408135" cy="462108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3300"/>
            </a:pPr>
            <a:r>
              <a:t>The </a:t>
            </a:r>
            <a:r>
              <a:rPr spc="-25"/>
              <a:t>project </a:t>
            </a:r>
            <a:r>
              <a:t>falls within </a:t>
            </a:r>
            <a:r>
              <a:rPr spc="-63"/>
              <a:t>the </a:t>
            </a:r>
            <a:r>
              <a:rPr spc="-25"/>
              <a:t>domain </a:t>
            </a:r>
            <a:r>
              <a:rPr spc="-76"/>
              <a:t>of </a:t>
            </a:r>
            <a:r>
              <a:rPr spc="-12"/>
              <a:t>information </a:t>
            </a:r>
            <a:r>
              <a:rPr spc="-25"/>
              <a:t>retrieval, </a:t>
            </a:r>
            <a:r>
              <a:rPr spc="-50"/>
              <a:t>data </a:t>
            </a:r>
            <a:r>
              <a:rPr spc="-38"/>
              <a:t> </a:t>
            </a:r>
            <a:r>
              <a:rPr spc="-76"/>
              <a:t>management, </a:t>
            </a:r>
            <a:r>
              <a:rPr spc="-12"/>
              <a:t>and </a:t>
            </a:r>
            <a:r>
              <a:rPr spc="-38"/>
              <a:t>recommendation </a:t>
            </a:r>
            <a:r>
              <a:rPr spc="-88"/>
              <a:t>systems. </a:t>
            </a:r>
            <a:r>
              <a:rPr spc="50"/>
              <a:t>Our </a:t>
            </a:r>
            <a:r>
              <a:rPr spc="12"/>
              <a:t>technical </a:t>
            </a:r>
            <a:r>
              <a:t> </a:t>
            </a:r>
            <a:r>
              <a:rPr spc="-12"/>
              <a:t>approach </a:t>
            </a:r>
            <a:r>
              <a:rPr spc="-25"/>
              <a:t>involves </a:t>
            </a:r>
            <a:r>
              <a:rPr spc="-63"/>
              <a:t>the </a:t>
            </a:r>
            <a:r>
              <a:rPr spc="-38"/>
              <a:t>implementation </a:t>
            </a:r>
            <a:r>
              <a:rPr spc="-76"/>
              <a:t>of a </a:t>
            </a:r>
            <a:r>
              <a:rPr spc="-12"/>
              <a:t>robust </a:t>
            </a:r>
            <a:r>
              <a:rPr spc="-50"/>
              <a:t>database </a:t>
            </a:r>
            <a:r>
              <a:rPr spc="-38"/>
              <a:t> </a:t>
            </a:r>
            <a:r>
              <a:rPr spc="-25"/>
              <a:t>architecture, </a:t>
            </a:r>
            <a:r>
              <a:rPr spc="-12"/>
              <a:t>machine </a:t>
            </a:r>
            <a:r>
              <a:t>learning </a:t>
            </a:r>
            <a:r>
              <a:rPr spc="-12"/>
              <a:t>algorithms, and </a:t>
            </a:r>
            <a:r>
              <a:t>user </a:t>
            </a:r>
            <a:r>
              <a:rPr spc="-12"/>
              <a:t>interaction </a:t>
            </a:r>
            <a:r>
              <a:t> </a:t>
            </a:r>
            <a:r>
              <a:rPr spc="-12"/>
              <a:t>analytics. </a:t>
            </a:r>
            <a:r>
              <a:t>By </a:t>
            </a:r>
            <a:r>
              <a:rPr spc="12"/>
              <a:t>combining </a:t>
            </a:r>
            <a:r>
              <a:rPr spc="-76"/>
              <a:t>these elements, </a:t>
            </a:r>
            <a:r>
              <a:rPr spc="-203"/>
              <a:t>we </a:t>
            </a:r>
            <a:r>
              <a:rPr spc="-12"/>
              <a:t>aim </a:t>
            </a:r>
            <a:r>
              <a:rPr spc="-101"/>
              <a:t>to </a:t>
            </a:r>
            <a:r>
              <a:rPr spc="-50"/>
              <a:t>create </a:t>
            </a:r>
            <a:r>
              <a:rPr spc="-76"/>
              <a:t>a </a:t>
            </a:r>
            <a:r>
              <a:rPr spc="-63"/>
              <a:t> seamless</a:t>
            </a:r>
            <a:r>
              <a:rPr spc="-101"/>
              <a:t> </a:t>
            </a:r>
            <a:r>
              <a:rPr spc="-12"/>
              <a:t>integration</a:t>
            </a:r>
            <a:r>
              <a:rPr spc="-88"/>
              <a:t> </a:t>
            </a:r>
            <a:r>
              <a:rPr spc="-76"/>
              <a:t>of</a:t>
            </a:r>
            <a:r>
              <a:rPr spc="-101"/>
              <a:t> </a:t>
            </a:r>
            <a:r>
              <a:rPr spc="-38"/>
              <a:t>technology</a:t>
            </a:r>
            <a:r>
              <a:rPr spc="-88"/>
              <a:t> </a:t>
            </a:r>
            <a:r>
              <a:rPr spc="-12"/>
              <a:t>and</a:t>
            </a:r>
            <a:r>
              <a:rPr spc="-88"/>
              <a:t> </a:t>
            </a:r>
            <a:r>
              <a:rPr spc="-25"/>
              <a:t>literature,</a:t>
            </a:r>
            <a:r>
              <a:rPr spc="-101"/>
              <a:t> </a:t>
            </a:r>
            <a:r>
              <a:t>providing</a:t>
            </a:r>
            <a:r>
              <a:rPr spc="-88"/>
              <a:t> </a:t>
            </a:r>
            <a:r>
              <a:rPr spc="-12"/>
              <a:t>users </a:t>
            </a:r>
            <a:r>
              <a:rPr spc="-710"/>
              <a:t> </a:t>
            </a:r>
            <a:r>
              <a:rPr spc="-38"/>
              <a:t>with</a:t>
            </a:r>
            <a:r>
              <a:rPr spc="-126"/>
              <a:t> </a:t>
            </a:r>
            <a:r>
              <a:rPr spc="-76"/>
              <a:t>a</a:t>
            </a:r>
            <a:r>
              <a:rPr spc="-126"/>
              <a:t> </a:t>
            </a:r>
            <a:r>
              <a:rPr spc="-38"/>
              <a:t>novel</a:t>
            </a:r>
            <a:r>
              <a:rPr spc="-126"/>
              <a:t> </a:t>
            </a:r>
            <a:r>
              <a:rPr spc="-12"/>
              <a:t>and</a:t>
            </a:r>
            <a:r>
              <a:rPr spc="-126"/>
              <a:t> </a:t>
            </a:r>
            <a:r>
              <a:rPr spc="-38"/>
              <a:t>enjoyable</a:t>
            </a:r>
            <a:r>
              <a:rPr spc="-126"/>
              <a:t> </a:t>
            </a:r>
            <a:r>
              <a:rPr spc="-101"/>
              <a:t>way</a:t>
            </a:r>
            <a:r>
              <a:rPr spc="-126"/>
              <a:t> </a:t>
            </a:r>
            <a:r>
              <a:rPr spc="-101"/>
              <a:t>to</a:t>
            </a:r>
            <a:r>
              <a:rPr spc="-126"/>
              <a:t> </a:t>
            </a:r>
            <a:r>
              <a:rPr spc="-12"/>
              <a:t>discover</a:t>
            </a:r>
            <a:r>
              <a:rPr spc="-126"/>
              <a:t> </a:t>
            </a:r>
            <a:r>
              <a:rPr spc="-88"/>
              <a:t>books.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464060" y="1104439"/>
            <a:ext cx="10515601" cy="1052733"/>
          </a:xfrm>
          <a:prstGeom prst="rect">
            <a:avLst/>
          </a:prstGeom>
        </p:spPr>
        <p:txBody>
          <a:bodyPr/>
          <a:lstStyle>
            <a:lvl1pPr>
              <a:defRPr sz="4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OUTCOME</a:t>
            </a:r>
          </a:p>
        </p:txBody>
      </p:sp>
      <p:grpSp>
        <p:nvGrpSpPr>
          <p:cNvPr id="137" name="object 4"/>
          <p:cNvGrpSpPr/>
          <p:nvPr/>
        </p:nvGrpSpPr>
        <p:grpSpPr>
          <a:xfrm>
            <a:off x="616952" y="937931"/>
            <a:ext cx="10958095" cy="78672"/>
            <a:chOff x="0" y="0"/>
            <a:chExt cx="10958093" cy="78670"/>
          </a:xfrm>
        </p:grpSpPr>
        <p:sp>
          <p:nvSpPr>
            <p:cNvPr id="134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he ultimate outcome of this project is a fully functional Book  Recommender Database Management System that sets a new  standard for book recommendations. Users can expect a platform  that not only recommends books based on their preferences but  also a"/>
          <p:cNvSpPr txBox="1"/>
          <p:nvPr/>
        </p:nvSpPr>
        <p:spPr>
          <a:xfrm>
            <a:off x="2144362" y="2604729"/>
            <a:ext cx="7903277" cy="31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75" marR="5080" indent="5714" algn="ctr">
              <a:lnSpc>
                <a:spcPct val="99400"/>
              </a:lnSpc>
              <a:spcBef>
                <a:spcPts val="100"/>
              </a:spcBef>
              <a:defRPr spc="9" sz="2500"/>
            </a:pPr>
            <a:r>
              <a:t>The </a:t>
            </a:r>
            <a:r>
              <a:rPr spc="-19"/>
              <a:t>ultimate </a:t>
            </a:r>
            <a:r>
              <a:rPr spc="-57"/>
              <a:t>outcome of </a:t>
            </a:r>
            <a:r>
              <a:t>this </a:t>
            </a:r>
            <a:r>
              <a:rPr spc="-19"/>
              <a:t>project </a:t>
            </a:r>
            <a:r>
              <a:rPr spc="38"/>
              <a:t>is </a:t>
            </a:r>
            <a:r>
              <a:rPr spc="-57"/>
              <a:t>a </a:t>
            </a:r>
            <a:r>
              <a:rPr spc="38"/>
              <a:t>fully </a:t>
            </a:r>
            <a:r>
              <a:rPr spc="0"/>
              <a:t>functional </a:t>
            </a:r>
            <a:r>
              <a:rPr spc="-28"/>
              <a:t>Book </a:t>
            </a:r>
            <a:r>
              <a:rPr spc="-19"/>
              <a:t> </a:t>
            </a:r>
            <a:r>
              <a:rPr spc="-38"/>
              <a:t>Recommender </a:t>
            </a:r>
            <a:r>
              <a:rPr spc="-48"/>
              <a:t>Database </a:t>
            </a:r>
            <a:r>
              <a:rPr spc="-76"/>
              <a:t>Management </a:t>
            </a:r>
            <a:r>
              <a:rPr spc="-28"/>
              <a:t>System </a:t>
            </a:r>
            <a:r>
              <a:rPr spc="-38"/>
              <a:t>that </a:t>
            </a:r>
            <a:r>
              <a:rPr spc="-57"/>
              <a:t>sets a </a:t>
            </a:r>
            <a:r>
              <a:rPr spc="-96"/>
              <a:t>new </a:t>
            </a:r>
            <a:r>
              <a:rPr spc="-86"/>
              <a:t> </a:t>
            </a:r>
            <a:r>
              <a:rPr spc="-19"/>
              <a:t>standar</a:t>
            </a:r>
            <a:r>
              <a:rPr spc="-9"/>
              <a:t>d</a:t>
            </a:r>
            <a:r>
              <a:rPr spc="-105"/>
              <a:t> </a:t>
            </a:r>
            <a:r>
              <a:rPr spc="-19"/>
              <a:t>fo</a:t>
            </a:r>
            <a:r>
              <a:rPr spc="-9"/>
              <a:t>r</a:t>
            </a:r>
            <a:r>
              <a:rPr spc="-105"/>
              <a:t> </a:t>
            </a:r>
            <a:r>
              <a:rPr spc="-48"/>
              <a:t>boo</a:t>
            </a:r>
            <a:r>
              <a:rPr spc="-38"/>
              <a:t>k</a:t>
            </a:r>
            <a:r>
              <a:rPr spc="-105"/>
              <a:t> </a:t>
            </a:r>
            <a:r>
              <a:rPr spc="-38"/>
              <a:t>recommendations.</a:t>
            </a:r>
            <a:r>
              <a:rPr spc="-96"/>
              <a:t> </a:t>
            </a:r>
            <a:r>
              <a:rPr spc="-38"/>
              <a:t>User</a:t>
            </a:r>
            <a:r>
              <a:rPr spc="-28"/>
              <a:t>s</a:t>
            </a:r>
            <a:r>
              <a:rPr spc="-105"/>
              <a:t> </a:t>
            </a:r>
            <a:r>
              <a:rPr spc="0"/>
              <a:t>can</a:t>
            </a:r>
            <a:r>
              <a:rPr spc="-96"/>
              <a:t> </a:t>
            </a:r>
            <a:r>
              <a:rPr spc="-57"/>
              <a:t>expect</a:t>
            </a:r>
            <a:r>
              <a:rPr spc="-105"/>
              <a:t> </a:t>
            </a:r>
            <a:r>
              <a:rPr spc="-57"/>
              <a:t>a</a:t>
            </a:r>
            <a:r>
              <a:rPr spc="-96"/>
              <a:t> </a:t>
            </a:r>
            <a:r>
              <a:rPr spc="-9"/>
              <a:t>platform  </a:t>
            </a:r>
            <a:r>
              <a:rPr spc="-38"/>
              <a:t>that not </a:t>
            </a:r>
            <a:r>
              <a:t>only </a:t>
            </a:r>
            <a:r>
              <a:rPr spc="-38"/>
              <a:t>recommends </a:t>
            </a:r>
            <a:r>
              <a:rPr spc="-48"/>
              <a:t>books based </a:t>
            </a:r>
            <a:r>
              <a:rPr spc="-38"/>
              <a:t>on </a:t>
            </a:r>
            <a:r>
              <a:rPr spc="0"/>
              <a:t>their </a:t>
            </a:r>
            <a:r>
              <a:rPr spc="-28"/>
              <a:t>preferences </a:t>
            </a:r>
            <a:r>
              <a:rPr spc="-19"/>
              <a:t>but </a:t>
            </a:r>
            <a:r>
              <a:rPr spc="-9"/>
              <a:t> </a:t>
            </a:r>
            <a:r>
              <a:rPr spc="-19"/>
              <a:t>also</a:t>
            </a:r>
            <a:r>
              <a:rPr spc="-96"/>
              <a:t> </a:t>
            </a:r>
            <a:r>
              <a:rPr spc="-28"/>
              <a:t>adapts</a:t>
            </a:r>
            <a:r>
              <a:rPr spc="-96"/>
              <a:t> </a:t>
            </a:r>
            <a:r>
              <a:rPr spc="-9"/>
              <a:t>and</a:t>
            </a:r>
            <a:r>
              <a:rPr spc="-96"/>
              <a:t> </a:t>
            </a:r>
            <a:r>
              <a:rPr spc="-48"/>
              <a:t>evolves</a:t>
            </a:r>
            <a:r>
              <a:rPr spc="-96"/>
              <a:t> </a:t>
            </a:r>
            <a:r>
              <a:rPr spc="-48"/>
              <a:t>over</a:t>
            </a:r>
            <a:r>
              <a:rPr spc="-96"/>
              <a:t> </a:t>
            </a:r>
            <a:r>
              <a:rPr spc="-76"/>
              <a:t>time.</a:t>
            </a:r>
            <a:r>
              <a:rPr spc="-105"/>
              <a:t> </a:t>
            </a:r>
            <a:r>
              <a:rPr spc="57"/>
              <a:t>This</a:t>
            </a:r>
            <a:r>
              <a:rPr spc="-86"/>
              <a:t> </a:t>
            </a:r>
            <a:r>
              <a:rPr spc="-28"/>
              <a:t>adaptive</a:t>
            </a:r>
            <a:r>
              <a:rPr spc="-96"/>
              <a:t> </a:t>
            </a:r>
            <a:r>
              <a:rPr spc="-9"/>
              <a:t>nature</a:t>
            </a:r>
            <a:r>
              <a:rPr spc="-96"/>
              <a:t> </a:t>
            </a:r>
            <a:r>
              <a:rPr spc="-19"/>
              <a:t>ensures</a:t>
            </a:r>
            <a:r>
              <a:rPr spc="-105"/>
              <a:t> </a:t>
            </a:r>
            <a:r>
              <a:rPr spc="-57"/>
              <a:t>a </a:t>
            </a:r>
            <a:r>
              <a:rPr spc="-557"/>
              <a:t> </a:t>
            </a:r>
            <a:r>
              <a:rPr spc="0"/>
              <a:t>continuous </a:t>
            </a:r>
            <a:r>
              <a:rPr spc="-48"/>
              <a:t>improvement </a:t>
            </a:r>
            <a:r>
              <a:rPr spc="57"/>
              <a:t>in </a:t>
            </a:r>
            <a:r>
              <a:rPr spc="-57"/>
              <a:t>the </a:t>
            </a:r>
            <a:r>
              <a:t>accuracy </a:t>
            </a:r>
            <a:r>
              <a:rPr spc="-9"/>
              <a:t>and </a:t>
            </a:r>
            <a:r>
              <a:rPr spc="-28"/>
              <a:t>relevance </a:t>
            </a:r>
            <a:r>
              <a:rPr spc="-57"/>
              <a:t>of </a:t>
            </a:r>
            <a:r>
              <a:rPr spc="-48"/>
              <a:t> </a:t>
            </a:r>
            <a:r>
              <a:rPr spc="-38"/>
              <a:t>suggestions</a:t>
            </a:r>
            <a:r>
              <a:rPr spc="-19"/>
              <a:t>,</a:t>
            </a:r>
            <a:r>
              <a:rPr spc="-105"/>
              <a:t> </a:t>
            </a:r>
            <a:r>
              <a:t>enhancing</a:t>
            </a:r>
            <a:r>
              <a:rPr spc="-105"/>
              <a:t> </a:t>
            </a:r>
            <a:r>
              <a:rPr spc="-57"/>
              <a:t>th</a:t>
            </a:r>
            <a:r>
              <a:rPr spc="-48"/>
              <a:t>e</a:t>
            </a:r>
            <a:r>
              <a:rPr spc="-105"/>
              <a:t> </a:t>
            </a:r>
            <a:r>
              <a:rPr spc="0"/>
              <a:t>overall</a:t>
            </a:r>
            <a:r>
              <a:rPr spc="-96"/>
              <a:t> </a:t>
            </a:r>
            <a:r>
              <a:rPr spc="-9"/>
              <a:t>user</a:t>
            </a:r>
            <a:r>
              <a:rPr spc="-96"/>
              <a:t> </a:t>
            </a:r>
            <a:r>
              <a:rPr spc="-28"/>
              <a:t>experience</a:t>
            </a:r>
            <a:r>
              <a:rPr spc="-105"/>
              <a:t> </a:t>
            </a:r>
            <a:r>
              <a:rPr spc="-9"/>
              <a:t>and  promoting</a:t>
            </a:r>
            <a:r>
              <a:rPr spc="-105"/>
              <a:t> </a:t>
            </a:r>
            <a:r>
              <a:rPr spc="-57"/>
              <a:t>a</a:t>
            </a:r>
            <a:r>
              <a:rPr spc="-96"/>
              <a:t> </a:t>
            </a:r>
            <a:r>
              <a:rPr spc="-38"/>
              <a:t>love</a:t>
            </a:r>
            <a:r>
              <a:rPr spc="-105"/>
              <a:t> </a:t>
            </a:r>
            <a:r>
              <a:rPr spc="-19"/>
              <a:t>fo</a:t>
            </a:r>
            <a:r>
              <a:rPr spc="-9"/>
              <a:t>r</a:t>
            </a:r>
            <a:r>
              <a:rPr spc="-105"/>
              <a:t> </a:t>
            </a:r>
            <a:r>
              <a:rPr spc="-19"/>
              <a:t>reading.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723833" y="1299893"/>
            <a:ext cx="6487982" cy="898310"/>
          </a:xfrm>
          <a:prstGeom prst="rect">
            <a:avLst/>
          </a:prstGeom>
        </p:spPr>
        <p:txBody>
          <a:bodyPr/>
          <a:lstStyle>
            <a:lvl1pPr defTabSz="795527">
              <a:defRPr sz="348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Entity Relationship DIAGRAM: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1086624" y="1947724"/>
            <a:ext cx="9801795" cy="4463166"/>
          </a:xfrm>
          <a:prstGeom prst="rect">
            <a:avLst/>
          </a:prstGeom>
        </p:spPr>
        <p:txBody>
          <a:bodyPr anchor="ctr"/>
          <a:lstStyle/>
          <a:p>
            <a:pPr marL="0" indent="0" defTabSz="365760">
              <a:spcBef>
                <a:spcPts val="400"/>
              </a:spcBef>
              <a:buSzTx/>
              <a:buNone/>
              <a:defRPr sz="720">
                <a:latin typeface="Söhne"/>
                <a:ea typeface="Söhne"/>
                <a:cs typeface="Söhne"/>
                <a:sym typeface="Söhne"/>
              </a:defRPr>
            </a:pPr>
            <a:r>
              <a:t>                                 o</a:t>
            </a:r>
          </a:p>
          <a:p>
            <a:pPr marL="91440" indent="-91440" defTabSz="365760">
              <a:spcBef>
                <a:spcPts val="400"/>
              </a:spcBef>
              <a:defRPr sz="720">
                <a:latin typeface="Söhne"/>
                <a:ea typeface="Söhne"/>
                <a:cs typeface="Söhne"/>
                <a:sym typeface="Söhne"/>
              </a:defRPr>
            </a:pPr>
            <a:r>
              <a:t>Optimizing resource allocation for increased profitability.</a:t>
            </a:r>
          </a:p>
        </p:txBody>
      </p:sp>
      <p:pic>
        <p:nvPicPr>
          <p:cNvPr id="143" name="Screenshot 2024-02-27 at 11.56.51 PM.png" descr="Screenshot 2024-02-27 at 11.5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624" y="1947724"/>
            <a:ext cx="7750810" cy="3938706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144" name="Screenshot 2024-02-27 at 11.56.51 PM.png" descr="Screenshot 2024-02-27 at 11.5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624" y="1947724"/>
            <a:ext cx="6997701" cy="355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object 4"/>
          <p:cNvGrpSpPr/>
          <p:nvPr/>
        </p:nvGrpSpPr>
        <p:grpSpPr>
          <a:xfrm>
            <a:off x="723832" y="1147538"/>
            <a:ext cx="10958095" cy="78671"/>
            <a:chOff x="0" y="0"/>
            <a:chExt cx="10958093" cy="78670"/>
          </a:xfrm>
        </p:grpSpPr>
        <p:sp>
          <p:nvSpPr>
            <p:cNvPr id="145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220129" y="934542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Relational Table for E-R Diagram</a:t>
            </a:r>
          </a:p>
        </p:txBody>
      </p:sp>
      <p:grpSp>
        <p:nvGrpSpPr>
          <p:cNvPr id="155" name="object 4"/>
          <p:cNvGrpSpPr/>
          <p:nvPr/>
        </p:nvGrpSpPr>
        <p:grpSpPr>
          <a:xfrm>
            <a:off x="560249" y="956087"/>
            <a:ext cx="10958095" cy="78672"/>
            <a:chOff x="0" y="0"/>
            <a:chExt cx="10958093" cy="78670"/>
          </a:xfrm>
        </p:grpSpPr>
        <p:sp>
          <p:nvSpPr>
            <p:cNvPr id="152" name="object 5"/>
            <p:cNvSpPr/>
            <p:nvPr/>
          </p:nvSpPr>
          <p:spPr>
            <a:xfrm>
              <a:off x="-1" y="0"/>
              <a:ext cx="10958095" cy="7867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object 6"/>
            <p:cNvSpPr/>
            <p:nvPr/>
          </p:nvSpPr>
          <p:spPr>
            <a:xfrm flipH="1" flipV="1">
              <a:off x="50180" y="29238"/>
              <a:ext cx="10797043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object 7"/>
            <p:cNvSpPr/>
            <p:nvPr/>
          </p:nvSpPr>
          <p:spPr>
            <a:xfrm>
              <a:off x="50176" y="29232"/>
              <a:ext cx="10797055" cy="1"/>
            </a:xfrm>
            <a:prstGeom prst="line">
              <a:avLst/>
            </a:prstGeom>
            <a:noFill/>
            <a:ln w="17595" cap="flat">
              <a:solidFill>
                <a:srgbClr val="00AE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5044" y="147304"/>
            <a:ext cx="1396883" cy="702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shot 2024-03-06 at 12.25.54 AM.png" descr="Screenshot 2024-03-06 at 12.25.5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7903" y="2102362"/>
            <a:ext cx="8336016" cy="4663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