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7772400" cy="100584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1pPr>
    <a:lvl2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2pPr>
    <a:lvl3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3pPr>
    <a:lvl4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4pPr>
    <a:lvl5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5pPr>
    <a:lvl6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6pPr>
    <a:lvl7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7pPr>
    <a:lvl8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8pPr>
    <a:lvl9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C3C2611-4C71-4FC5-86AE-919BDF0F9419}" styleName="">
    <a:wholeTbl>
      <a:tcTxStyle>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9" name="Shape 59"/>
          <p:cNvSpPr/>
          <p:nvPr>
            <p:ph type="sldImg"/>
          </p:nvPr>
        </p:nvSpPr>
        <p:spPr>
          <a:xfrm>
            <a:off x="1143000" y="685800"/>
            <a:ext cx="4572000" cy="3429000"/>
          </a:xfrm>
          <a:prstGeom prst="rect">
            <a:avLst/>
          </a:prstGeom>
        </p:spPr>
        <p:txBody>
          <a:bodyPr/>
          <a:lstStyle/>
          <a:p/>
        </p:txBody>
      </p:sp>
      <p:sp>
        <p:nvSpPr>
          <p:cNvPr id="60" name="Shape 6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Helvetica Neue"/>
      </a:defRPr>
    </a:lvl1pPr>
    <a:lvl2pPr indent="228600" latinLnBrk="0">
      <a:defRPr sz="1200">
        <a:latin typeface="+mn-lt"/>
        <a:ea typeface="+mn-ea"/>
        <a:cs typeface="+mn-cs"/>
        <a:sym typeface="Helvetica Neue"/>
      </a:defRPr>
    </a:lvl2pPr>
    <a:lvl3pPr indent="457200" latinLnBrk="0">
      <a:defRPr sz="1200">
        <a:latin typeface="+mn-lt"/>
        <a:ea typeface="+mn-ea"/>
        <a:cs typeface="+mn-cs"/>
        <a:sym typeface="Helvetica Neue"/>
      </a:defRPr>
    </a:lvl3pPr>
    <a:lvl4pPr indent="685800" latinLnBrk="0">
      <a:defRPr sz="1200">
        <a:latin typeface="+mn-lt"/>
        <a:ea typeface="+mn-ea"/>
        <a:cs typeface="+mn-cs"/>
        <a:sym typeface="Helvetica Neue"/>
      </a:defRPr>
    </a:lvl4pPr>
    <a:lvl5pPr indent="914400" latinLnBrk="0">
      <a:defRPr sz="1200">
        <a:latin typeface="+mn-lt"/>
        <a:ea typeface="+mn-ea"/>
        <a:cs typeface="+mn-cs"/>
        <a:sym typeface="Helvetica Neue"/>
      </a:defRPr>
    </a:lvl5pPr>
    <a:lvl6pPr indent="1143000" latinLnBrk="0">
      <a:defRPr sz="1200">
        <a:latin typeface="+mn-lt"/>
        <a:ea typeface="+mn-ea"/>
        <a:cs typeface="+mn-cs"/>
        <a:sym typeface="Helvetica Neue"/>
      </a:defRPr>
    </a:lvl6pPr>
    <a:lvl7pPr indent="1371600" latinLnBrk="0">
      <a:defRPr sz="1200">
        <a:latin typeface="+mn-lt"/>
        <a:ea typeface="+mn-ea"/>
        <a:cs typeface="+mn-cs"/>
        <a:sym typeface="Helvetica Neue"/>
      </a:defRPr>
    </a:lvl7pPr>
    <a:lvl8pPr indent="1600200" latinLnBrk="0">
      <a:defRPr sz="1200">
        <a:latin typeface="+mn-lt"/>
        <a:ea typeface="+mn-ea"/>
        <a:cs typeface="+mn-cs"/>
        <a:sym typeface="Helvetica Neue"/>
      </a:defRPr>
    </a:lvl8pPr>
    <a:lvl9pPr indent="1828800" latinLnBrk="0">
      <a:defRPr sz="1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p:nvPr>
            <p:ph type="title" hasCustomPrompt="1"/>
          </p:nvPr>
        </p:nvSpPr>
        <p:spPr>
          <a:xfrm>
            <a:off x="582930" y="3118104"/>
            <a:ext cx="6606541" cy="2112265"/>
          </a:xfrm>
          <a:prstGeom prst="rect">
            <a:avLst/>
          </a:prstGeom>
        </p:spPr>
        <p:txBody>
          <a:bodyPr/>
          <a:lstStyle/>
          <a:p>
            <a:r>
              <a:t>Title Text</a:t>
            </a:r>
          </a:p>
        </p:txBody>
      </p:sp>
      <p:sp>
        <p:nvSpPr>
          <p:cNvPr id="12" name="Body Level One…"/>
          <p:cNvSpPr txBox="1"/>
          <p:nvPr>
            <p:ph type="body" sz="quarter" idx="1" hasCustomPrompt="1"/>
          </p:nvPr>
        </p:nvSpPr>
        <p:spPr>
          <a:xfrm>
            <a:off x="1165860" y="5632703"/>
            <a:ext cx="5440680" cy="25146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p:nvPr>
            <p:ph type="title" hasCustomPrompt="1"/>
          </p:nvPr>
        </p:nvSpPr>
        <p:spPr>
          <a:prstGeom prst="rect">
            <a:avLst/>
          </a:prstGeom>
        </p:spPr>
        <p:txBody>
          <a:bodyPr/>
          <a:lstStyle/>
          <a:p>
            <a:r>
              <a:t>Title Text</a:t>
            </a:r>
          </a:p>
        </p:txBody>
      </p:sp>
      <p:sp>
        <p:nvSpPr>
          <p:cNvPr id="21" name="Body Level One…"/>
          <p:cNvSpPr txBox="1"/>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9" name="Title Text"/>
          <p:cNvSpPr txBox="1"/>
          <p:nvPr>
            <p:ph type="title" hasCustomPrompt="1"/>
          </p:nvPr>
        </p:nvSpPr>
        <p:spPr>
          <a:prstGeom prst="rect">
            <a:avLst/>
          </a:prstGeom>
        </p:spPr>
        <p:txBody>
          <a:bodyPr/>
          <a:lstStyle/>
          <a:p>
            <a:r>
              <a:t>Title Text</a:t>
            </a:r>
          </a:p>
        </p:txBody>
      </p:sp>
      <p:sp>
        <p:nvSpPr>
          <p:cNvPr id="30" name="Body Level One…"/>
          <p:cNvSpPr txBox="1"/>
          <p:nvPr>
            <p:ph type="body" sz="half" idx="1" hasCustomPrompt="1"/>
          </p:nvPr>
        </p:nvSpPr>
        <p:spPr>
          <a:xfrm>
            <a:off x="388620" y="2313432"/>
            <a:ext cx="3380995" cy="663854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38" name="Title Text"/>
          <p:cNvSpPr txBox="1"/>
          <p:nvPr>
            <p:ph type="title" hasCustomPrompt="1"/>
          </p:nvPr>
        </p:nvSpPr>
        <p:spPr>
          <a:prstGeom prst="rect">
            <a:avLst/>
          </a:prstGeom>
        </p:spPr>
        <p:txBody>
          <a:bodyPr/>
          <a:lstStyle/>
          <a:p>
            <a:r>
              <a:t>Title Text</a:t>
            </a:r>
          </a:p>
        </p:txBody>
      </p:sp>
      <p:sp>
        <p:nvSpPr>
          <p:cNvPr id="39"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6"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0">
    <p:spTree>
      <p:nvGrpSpPr>
        <p:cNvPr id="1" name=""/>
        <p:cNvGrpSpPr/>
        <p:nvPr/>
      </p:nvGrpSpPr>
      <p:grpSpPr>
        <a:xfrm>
          <a:off x="0" y="0"/>
          <a:ext cx="0" cy="0"/>
          <a:chOff x="0" y="0"/>
          <a:chExt cx="0" cy="0"/>
        </a:xfrm>
      </p:grpSpPr>
      <p:sp>
        <p:nvSpPr>
          <p:cNvPr id="5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p:nvPr>
            <p:ph type="title"/>
          </p:nvPr>
        </p:nvSpPr>
        <p:spPr>
          <a:xfrm>
            <a:off x="388620" y="402336"/>
            <a:ext cx="6995160" cy="1609345"/>
          </a:xfrm>
          <a:prstGeom prst="rect">
            <a:avLst/>
          </a:prstGeom>
          <a:ln w="12700">
            <a:miter lim="400000"/>
          </a:ln>
        </p:spPr>
        <p:txBody>
          <a:bodyPr lIns="0" tIns="0" rIns="0" bIns="0">
            <a:normAutofit/>
          </a:bodyPr>
          <a:lstStyle/>
          <a:p>
            <a:r>
              <a:t>Title Text</a:t>
            </a:r>
          </a:p>
        </p:txBody>
      </p:sp>
      <p:sp>
        <p:nvSpPr>
          <p:cNvPr id="3" name="Body Level One…"/>
          <p:cNvSpPr txBox="1"/>
          <p:nvPr>
            <p:ph type="body" idx="1"/>
          </p:nvPr>
        </p:nvSpPr>
        <p:spPr>
          <a:xfrm>
            <a:off x="388620" y="2313432"/>
            <a:ext cx="6995160" cy="6638544"/>
          </a:xfrm>
          <a:prstGeom prst="rect">
            <a:avLst/>
          </a:prstGeom>
          <a:ln w="12700">
            <a:miter lim="400000"/>
          </a:ln>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3777996" y="9729255"/>
            <a:ext cx="190501" cy="162300"/>
          </a:xfrm>
          <a:prstGeom prst="rect">
            <a:avLst/>
          </a:prstGeom>
          <a:ln w="12700">
            <a:miter lim="400000"/>
          </a:ln>
        </p:spPr>
        <p:txBody>
          <a:bodyPr wrap="none" lIns="0" tIns="0" rIns="0" bIns="0">
            <a:spAutoFit/>
          </a:bodyPr>
          <a:lstStyle>
            <a:lvl1pPr indent="38100">
              <a:lnSpc>
                <a:spcPts val="1300"/>
              </a:lnSpc>
              <a:defRPr sz="1100">
                <a:latin typeface="Times New Roman" panose="02020603050405020304"/>
                <a:ea typeface="Times New Roman" panose="02020603050405020304"/>
                <a:cs typeface="Times New Roman" panose="02020603050405020304"/>
                <a:sym typeface="Times New Roman" panose="020206030504050203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xStyles>
    <p:titleStyle>
      <a:lvl1pPr marL="0" marR="0" indent="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1pPr>
      <a:lvl2pPr marL="0" marR="0" indent="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2pPr>
      <a:lvl3pPr marL="0" marR="0" indent="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3pPr>
      <a:lvl4pPr marL="0" marR="0" indent="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4pPr>
      <a:lvl5pPr marL="0" marR="0" indent="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5pPr>
      <a:lvl6pPr marL="0" marR="0" indent="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6pPr>
      <a:lvl7pPr marL="0" marR="0" indent="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7pPr>
      <a:lvl8pPr marL="0" marR="0" indent="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8pPr>
      <a:lvl9pPr marL="0" marR="0" indent="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9pPr>
    </p:titleStyle>
    <p:bodyStyle>
      <a:lvl1pPr marL="0" marR="0" indent="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1pPr>
      <a:lvl2pPr marL="0" marR="0" indent="45720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2pPr>
      <a:lvl3pPr marL="0" marR="0" indent="91440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3pPr>
      <a:lvl4pPr marL="0" marR="0" indent="137160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4pPr>
      <a:lvl5pPr marL="0" marR="0" indent="182880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5pPr>
      <a:lvl6pPr marL="0" marR="0" indent="228600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6pPr>
      <a:lvl7pPr marL="0" marR="0" indent="274320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7pPr>
      <a:lvl8pPr marL="0" marR="0" indent="320040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8pPr>
      <a:lvl9pPr marL="0" marR="0" indent="3657600" algn="l" defTabSz="914400" rtl="0" latinLnBrk="0">
        <a:lnSpc>
          <a:spcPct val="100000"/>
        </a:lnSpc>
        <a:spcBef>
          <a:spcPts val="0"/>
        </a:spcBef>
        <a:spcAft>
          <a:spcPts val="0"/>
        </a:spcAft>
        <a:buClrTx/>
        <a:buSzTx/>
        <a:buFontTx/>
        <a:buNone/>
        <a:defRPr sz="1800" b="0" i="0" u="none" strike="noStrike" cap="none" spc="0" baseline="0">
          <a:solidFill>
            <a:srgbClr val="000000"/>
          </a:solidFill>
          <a:uFillTx/>
          <a:latin typeface="Calibri" panose="020F0502020204030204"/>
          <a:ea typeface="Calibri" panose="020F0502020204030204"/>
          <a:cs typeface="Calibri" panose="020F0502020204030204"/>
          <a:sym typeface="Calibri" panose="020F0502020204030204"/>
        </a:defRPr>
      </a:lvl9pPr>
    </p:bodyStyle>
    <p:otherStyle>
      <a:lvl1pPr marL="0" marR="0" indent="38100" algn="l" defTabSz="914400" rtl="0" latinLnBrk="0">
        <a:lnSpc>
          <a:spcPts val="13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Times New Roman" panose="02020603050405020304"/>
        </a:defRPr>
      </a:lvl1pPr>
      <a:lvl2pPr marL="0" marR="0" indent="0" algn="l" defTabSz="914400" rtl="0" latinLnBrk="0">
        <a:lnSpc>
          <a:spcPts val="13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Times New Roman" panose="02020603050405020304"/>
        </a:defRPr>
      </a:lvl2pPr>
      <a:lvl3pPr marL="0" marR="0" indent="0" algn="l" defTabSz="914400" rtl="0" latinLnBrk="0">
        <a:lnSpc>
          <a:spcPts val="13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Times New Roman" panose="02020603050405020304"/>
        </a:defRPr>
      </a:lvl3pPr>
      <a:lvl4pPr marL="0" marR="0" indent="0" algn="l" defTabSz="914400" rtl="0" latinLnBrk="0">
        <a:lnSpc>
          <a:spcPts val="13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Times New Roman" panose="02020603050405020304"/>
        </a:defRPr>
      </a:lvl4pPr>
      <a:lvl5pPr marL="0" marR="0" indent="0" algn="l" defTabSz="914400" rtl="0" latinLnBrk="0">
        <a:lnSpc>
          <a:spcPts val="13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Times New Roman" panose="02020603050405020304"/>
        </a:defRPr>
      </a:lvl5pPr>
      <a:lvl6pPr marL="0" marR="0" indent="0" algn="l" defTabSz="914400" rtl="0" latinLnBrk="0">
        <a:lnSpc>
          <a:spcPts val="13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Times New Roman" panose="02020603050405020304"/>
        </a:defRPr>
      </a:lvl6pPr>
      <a:lvl7pPr marL="0" marR="0" indent="0" algn="l" defTabSz="914400" rtl="0" latinLnBrk="0">
        <a:lnSpc>
          <a:spcPts val="13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Times New Roman" panose="02020603050405020304"/>
        </a:defRPr>
      </a:lvl7pPr>
      <a:lvl8pPr marL="0" marR="0" indent="0" algn="l" defTabSz="914400" rtl="0" latinLnBrk="0">
        <a:lnSpc>
          <a:spcPts val="13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Times New Roman" panose="02020603050405020304"/>
        </a:defRPr>
      </a:lvl8pPr>
      <a:lvl9pPr marL="0" marR="0" indent="0" algn="l" defTabSz="914400" rtl="0" latinLnBrk="0">
        <a:lnSpc>
          <a:spcPts val="1300"/>
        </a:lnSpc>
        <a:spcBef>
          <a:spcPts val="0"/>
        </a:spcBef>
        <a:spcAft>
          <a:spcPts val="0"/>
        </a:spcAft>
        <a:buClrTx/>
        <a:buSzTx/>
        <a:buFontTx/>
        <a:buNone/>
        <a:defRPr sz="1100" b="0" i="0" u="none" strike="noStrike" cap="none" spc="0" baseline="0">
          <a:solidFill>
            <a:schemeClr val="tx1"/>
          </a:solidFill>
          <a:uFillTx/>
          <a:latin typeface="+mn-lt"/>
          <a:ea typeface="+mn-ea"/>
          <a:cs typeface="+mn-cs"/>
          <a:sym typeface="Times New Roman" panose="020206030504050203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8.pn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1.jpeg"/><Relationship Id="rId1" Type="http://schemas.openxmlformats.org/officeDocument/2006/relationships/image" Target="../media/image2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bject 2"/>
          <p:cNvSpPr txBox="1"/>
          <p:nvPr/>
        </p:nvSpPr>
        <p:spPr>
          <a:xfrm>
            <a:off x="2075178" y="594994"/>
            <a:ext cx="4173221" cy="4474469"/>
          </a:xfrm>
          <a:prstGeom prst="rect">
            <a:avLst/>
          </a:prstGeom>
          <a:ln w="12700">
            <a:miter lim="400000"/>
          </a:ln>
        </p:spPr>
        <p:txBody>
          <a:bodyPr lIns="0" tIns="0" rIns="0" bIns="0">
            <a:spAutoFit/>
          </a:bodyPr>
          <a:lstStyle/>
          <a:p>
            <a:pPr indent="375285">
              <a:spcBef>
                <a:spcPts val="100"/>
              </a:spcBef>
              <a:defRPr b="1" spc="-5">
                <a:latin typeface="Times New Roman" panose="02020603050405020304"/>
                <a:ea typeface="Times New Roman" panose="02020603050405020304"/>
                <a:cs typeface="Times New Roman" panose="02020603050405020304"/>
                <a:sym typeface="Times New Roman" panose="02020603050405020304"/>
              </a:defRPr>
            </a:pPr>
            <a:r>
              <a:t>HOTEL</a:t>
            </a:r>
            <a:r>
              <a:rPr spc="-25"/>
              <a:t> </a:t>
            </a:r>
            <a:r>
              <a:t>BOOKING</a:t>
            </a:r>
            <a:r>
              <a:rPr spc="-15"/>
              <a:t> </a:t>
            </a:r>
            <a:r>
              <a:rPr spc="-10"/>
              <a:t>SYSTEM</a:t>
            </a:r>
            <a:endParaRPr spc="-10"/>
          </a:p>
          <a:p>
            <a:pPr>
              <a:defRPr sz="2300">
                <a:latin typeface="Times New Roman" panose="02020603050405020304"/>
                <a:ea typeface="Times New Roman" panose="02020603050405020304"/>
                <a:cs typeface="Times New Roman" panose="02020603050405020304"/>
                <a:sym typeface="Times New Roman" panose="02020603050405020304"/>
              </a:defRPr>
            </a:pPr>
          </a:p>
          <a:p>
            <a:pPr indent="1270" algn="ctr">
              <a:defRPr sz="1400">
                <a:latin typeface="Times New Roman" panose="02020603050405020304"/>
                <a:ea typeface="Times New Roman" panose="02020603050405020304"/>
                <a:cs typeface="Times New Roman" panose="02020603050405020304"/>
                <a:sym typeface="Times New Roman" panose="02020603050405020304"/>
              </a:defRPr>
            </a:pPr>
            <a:r>
              <a:t>A</a:t>
            </a:r>
            <a:r>
              <a:rPr spc="-20"/>
              <a:t> </a:t>
            </a:r>
            <a:r>
              <a:rPr spc="-5"/>
              <a:t>PROJECT</a:t>
            </a:r>
            <a:r>
              <a:rPr spc="-35"/>
              <a:t> </a:t>
            </a:r>
            <a:r>
              <a:rPr spc="-5"/>
              <a:t>REPORT</a:t>
            </a:r>
            <a:endParaRPr spc="-5"/>
          </a:p>
          <a:p>
            <a:pPr indent="3810" algn="ctr">
              <a:spcBef>
                <a:spcPts val="1200"/>
              </a:spcBef>
              <a:defRPr sz="1400" i="1" spc="-5">
                <a:latin typeface="Times New Roman" panose="02020603050405020304"/>
                <a:ea typeface="Times New Roman" panose="02020603050405020304"/>
                <a:cs typeface="Times New Roman" panose="02020603050405020304"/>
                <a:sym typeface="Times New Roman" panose="02020603050405020304"/>
              </a:defRPr>
            </a:pPr>
            <a:r>
              <a:t>Submitted</a:t>
            </a:r>
            <a:r>
              <a:rPr spc="-35"/>
              <a:t> </a:t>
            </a:r>
            <a:r>
              <a:t>by</a:t>
            </a:r>
          </a:p>
          <a:p>
            <a:pPr algn="ctr">
              <a:spcBef>
                <a:spcPts val="700"/>
              </a:spcBef>
              <a:defRPr sz="1600" b="1" spc="-5">
                <a:latin typeface="Times New Roman" panose="02020603050405020304"/>
                <a:ea typeface="Times New Roman" panose="02020603050405020304"/>
                <a:cs typeface="Times New Roman" panose="02020603050405020304"/>
                <a:sym typeface="Times New Roman" panose="02020603050405020304"/>
              </a:defRPr>
            </a:pPr>
            <a:r>
              <a:t>BRIJESH.J</a:t>
            </a:r>
            <a:r>
              <a:rPr spc="-15"/>
              <a:t> </a:t>
            </a:r>
            <a:r>
              <a:t>[RA2211026010443]</a:t>
            </a:r>
          </a:p>
          <a:p>
            <a:pPr>
              <a:defRPr sz="1400">
                <a:latin typeface="Times New Roman" panose="02020603050405020304"/>
                <a:ea typeface="Times New Roman" panose="02020603050405020304"/>
                <a:cs typeface="Times New Roman" panose="02020603050405020304"/>
                <a:sym typeface="Times New Roman" panose="02020603050405020304"/>
              </a:defRPr>
            </a:pPr>
          </a:p>
          <a:p>
            <a:pPr algn="ctr">
              <a:defRPr sz="1600" b="1" spc="-5">
                <a:latin typeface="Times New Roman" panose="02020603050405020304"/>
                <a:ea typeface="Times New Roman" panose="02020603050405020304"/>
                <a:cs typeface="Times New Roman" panose="02020603050405020304"/>
                <a:sym typeface="Times New Roman" panose="02020603050405020304"/>
              </a:defRPr>
            </a:pPr>
            <a:r>
              <a:t>ANAMIKA</a:t>
            </a:r>
            <a:r>
              <a:rPr spc="0"/>
              <a:t> </a:t>
            </a:r>
            <a:r>
              <a:t>SAROHA</a:t>
            </a:r>
            <a:r>
              <a:rPr spc="0"/>
              <a:t> </a:t>
            </a:r>
            <a:r>
              <a:t>[RA2211026010393]</a:t>
            </a:r>
          </a:p>
          <a:p>
            <a:pPr>
              <a:defRPr>
                <a:latin typeface="Times New Roman" panose="02020603050405020304"/>
                <a:ea typeface="Times New Roman" panose="02020603050405020304"/>
                <a:cs typeface="Times New Roman" panose="02020603050405020304"/>
                <a:sym typeface="Times New Roman" panose="02020603050405020304"/>
              </a:defRPr>
            </a:pPr>
          </a:p>
          <a:p>
            <a:pPr indent="4445" algn="ctr">
              <a:defRPr sz="1400" i="1" spc="-5">
                <a:latin typeface="Times New Roman" panose="02020603050405020304"/>
                <a:ea typeface="Times New Roman" panose="02020603050405020304"/>
                <a:cs typeface="Times New Roman" panose="02020603050405020304"/>
                <a:sym typeface="Times New Roman" panose="02020603050405020304"/>
              </a:defRPr>
            </a:pPr>
            <a:r>
              <a:t>Under</a:t>
            </a:r>
            <a:r>
              <a:rPr spc="-20"/>
              <a:t> </a:t>
            </a:r>
            <a:r>
              <a:rPr spc="0"/>
              <a:t>the</a:t>
            </a:r>
            <a:r>
              <a:rPr spc="-15"/>
              <a:t> </a:t>
            </a:r>
            <a:r>
              <a:t>Guidance</a:t>
            </a:r>
            <a:r>
              <a:rPr spc="-25"/>
              <a:t> </a:t>
            </a:r>
            <a:r>
              <a:rPr spc="0"/>
              <a:t>of</a:t>
            </a:r>
            <a:endParaRPr spc="0"/>
          </a:p>
          <a:p>
            <a:pPr algn="ctr">
              <a:spcBef>
                <a:spcPts val="700"/>
              </a:spcBef>
              <a:defRPr sz="1600" b="1" spc="-5">
                <a:latin typeface="Times New Roman" panose="02020603050405020304"/>
                <a:ea typeface="Times New Roman" panose="02020603050405020304"/>
                <a:cs typeface="Times New Roman" panose="02020603050405020304"/>
                <a:sym typeface="Times New Roman" panose="02020603050405020304"/>
              </a:defRPr>
            </a:pPr>
            <a:r>
              <a:t>Dr.</a:t>
            </a:r>
            <a:r>
              <a:rPr spc="-15"/>
              <a:t> </a:t>
            </a:r>
            <a:r>
              <a:t>Usharani</a:t>
            </a:r>
            <a:r>
              <a:rPr spc="-25"/>
              <a:t> </a:t>
            </a:r>
            <a:r>
              <a:t>R</a:t>
            </a:r>
          </a:p>
          <a:p>
            <a:pPr algn="ctr">
              <a:spcBef>
                <a:spcPts val="800"/>
              </a:spcBef>
              <a:defRPr sz="1200" spc="-5">
                <a:latin typeface="Times New Roman" panose="02020603050405020304"/>
                <a:ea typeface="Times New Roman" panose="02020603050405020304"/>
                <a:cs typeface="Times New Roman" panose="02020603050405020304"/>
                <a:sym typeface="Times New Roman" panose="02020603050405020304"/>
              </a:defRPr>
            </a:pPr>
            <a:r>
              <a:t>Assistant</a:t>
            </a:r>
            <a:r>
              <a:rPr spc="10"/>
              <a:t> </a:t>
            </a:r>
            <a:r>
              <a:t>Professor,</a:t>
            </a:r>
            <a:r>
              <a:rPr spc="15"/>
              <a:t> </a:t>
            </a:r>
            <a:r>
              <a:t>Department</a:t>
            </a:r>
            <a:r>
              <a:rPr spc="25"/>
              <a:t> </a:t>
            </a:r>
            <a:r>
              <a:rPr spc="0"/>
              <a:t>of</a:t>
            </a:r>
            <a:r>
              <a:rPr spc="5"/>
              <a:t> </a:t>
            </a:r>
            <a:r>
              <a:t>Computational</a:t>
            </a:r>
            <a:r>
              <a:rPr spc="5"/>
              <a:t> </a:t>
            </a:r>
            <a:r>
              <a:t>Intelligence</a:t>
            </a:r>
          </a:p>
          <a:p>
            <a:pPr>
              <a:defRPr sz="1300">
                <a:latin typeface="Times New Roman" panose="02020603050405020304"/>
                <a:ea typeface="Times New Roman" panose="02020603050405020304"/>
                <a:cs typeface="Times New Roman" panose="02020603050405020304"/>
                <a:sym typeface="Times New Roman" panose="02020603050405020304"/>
              </a:defRPr>
            </a:pPr>
          </a:p>
          <a:p>
            <a:pPr indent="3175" algn="ctr">
              <a:defRPr sz="1400" i="1">
                <a:latin typeface="Times New Roman" panose="02020603050405020304"/>
                <a:ea typeface="Times New Roman" panose="02020603050405020304"/>
                <a:cs typeface="Times New Roman" panose="02020603050405020304"/>
                <a:sym typeface="Times New Roman" panose="02020603050405020304"/>
              </a:defRPr>
            </a:pPr>
            <a:r>
              <a:t>in</a:t>
            </a:r>
            <a:r>
              <a:rPr spc="-5"/>
              <a:t> partial</a:t>
            </a:r>
            <a:r>
              <a:t> </a:t>
            </a:r>
            <a:r>
              <a:rPr spc="-5"/>
              <a:t>fulfillment</a:t>
            </a:r>
            <a:r>
              <a:t> of</a:t>
            </a:r>
            <a:r>
              <a:rPr spc="-20"/>
              <a:t> </a:t>
            </a:r>
            <a:r>
              <a:t>the</a:t>
            </a:r>
            <a:r>
              <a:rPr spc="5"/>
              <a:t> </a:t>
            </a:r>
            <a:r>
              <a:rPr spc="-5"/>
              <a:t>requirements</a:t>
            </a:r>
            <a:r>
              <a:t> for</a:t>
            </a:r>
            <a:r>
              <a:rPr spc="-5"/>
              <a:t> </a:t>
            </a:r>
            <a:r>
              <a:t>the</a:t>
            </a:r>
            <a:r>
              <a:rPr spc="5"/>
              <a:t> </a:t>
            </a:r>
            <a:r>
              <a:rPr spc="-5"/>
              <a:t>degree</a:t>
            </a:r>
            <a:r>
              <a:rPr spc="5"/>
              <a:t> </a:t>
            </a:r>
            <a:r>
              <a:t>of</a:t>
            </a:r>
          </a:p>
          <a:p>
            <a:pPr>
              <a:defRPr sz="1400">
                <a:latin typeface="Times New Roman" panose="02020603050405020304"/>
                <a:ea typeface="Times New Roman" panose="02020603050405020304"/>
                <a:cs typeface="Times New Roman" panose="02020603050405020304"/>
                <a:sym typeface="Times New Roman" panose="02020603050405020304"/>
              </a:defRPr>
            </a:pPr>
          </a:p>
          <a:p>
            <a:pPr indent="635" algn="ctr">
              <a:defRPr sz="1600" b="1" spc="-5">
                <a:latin typeface="Times New Roman" panose="02020603050405020304"/>
                <a:ea typeface="Times New Roman" panose="02020603050405020304"/>
                <a:cs typeface="Times New Roman" panose="02020603050405020304"/>
                <a:sym typeface="Times New Roman" panose="02020603050405020304"/>
              </a:defRPr>
            </a:pPr>
            <a:r>
              <a:t>BACHELOR</a:t>
            </a:r>
            <a:r>
              <a:rPr spc="-15"/>
              <a:t> </a:t>
            </a:r>
            <a:r>
              <a:rPr spc="-10"/>
              <a:t>OF </a:t>
            </a:r>
            <a:r>
              <a:t>TECHNOLOGY</a:t>
            </a:r>
          </a:p>
          <a:p>
            <a:pPr indent="538480" algn="ctr">
              <a:spcBef>
                <a:spcPts val="800"/>
              </a:spcBef>
              <a:defRPr sz="1600" b="1" spc="-5">
                <a:latin typeface="Times New Roman" panose="02020603050405020304"/>
                <a:ea typeface="Times New Roman" panose="02020603050405020304"/>
                <a:cs typeface="Times New Roman" panose="02020603050405020304"/>
                <a:sym typeface="Times New Roman" panose="02020603050405020304"/>
              </a:defRPr>
            </a:pPr>
            <a:r>
              <a:t>in</a:t>
            </a:r>
          </a:p>
          <a:p>
            <a:pPr algn="ctr">
              <a:spcBef>
                <a:spcPts val="800"/>
              </a:spcBef>
              <a:defRPr sz="1600" b="1" spc="-5">
                <a:latin typeface="Times New Roman" panose="02020603050405020304"/>
                <a:ea typeface="Times New Roman" panose="02020603050405020304"/>
                <a:cs typeface="Times New Roman" panose="02020603050405020304"/>
                <a:sym typeface="Times New Roman" panose="02020603050405020304"/>
              </a:defRPr>
            </a:pPr>
            <a:r>
              <a:t>COMPUTER</a:t>
            </a:r>
            <a:r>
              <a:rPr spc="-20"/>
              <a:t> </a:t>
            </a:r>
            <a:r>
              <a:t>SCIENCE</a:t>
            </a:r>
            <a:r>
              <a:rPr spc="10"/>
              <a:t> </a:t>
            </a:r>
            <a:r>
              <a:t>AND</a:t>
            </a:r>
            <a:r>
              <a:rPr spc="-10"/>
              <a:t> </a:t>
            </a:r>
            <a:r>
              <a:t>ENGINEERING</a:t>
            </a:r>
          </a:p>
        </p:txBody>
      </p:sp>
      <p:sp>
        <p:nvSpPr>
          <p:cNvPr id="63" name="object 3"/>
          <p:cNvSpPr txBox="1"/>
          <p:nvPr/>
        </p:nvSpPr>
        <p:spPr>
          <a:xfrm>
            <a:off x="1688083" y="6787894"/>
            <a:ext cx="4942205" cy="2241097"/>
          </a:xfrm>
          <a:prstGeom prst="rect">
            <a:avLst/>
          </a:prstGeom>
          <a:ln w="12700">
            <a:miter lim="400000"/>
          </a:ln>
        </p:spPr>
        <p:txBody>
          <a:bodyPr lIns="0" tIns="0" rIns="0" bIns="0">
            <a:spAutoFit/>
          </a:bodyPr>
          <a:lstStyle/>
          <a:p>
            <a:pPr marR="621030" indent="634365" algn="ctr">
              <a:lnSpc>
                <a:spcPct val="144000"/>
              </a:lnSpc>
              <a:spcBef>
                <a:spcPts val="100"/>
              </a:spcBef>
              <a:defRPr sz="1600" b="1" spc="-5">
                <a:latin typeface="Times New Roman" panose="02020603050405020304"/>
                <a:ea typeface="Times New Roman" panose="02020603050405020304"/>
                <a:cs typeface="Times New Roman" panose="02020603050405020304"/>
                <a:sym typeface="Times New Roman" panose="02020603050405020304"/>
              </a:defRPr>
            </a:pPr>
            <a:r>
              <a:t>DEPARTMENT </a:t>
            </a:r>
            <a:r>
              <a:rPr spc="-10"/>
              <a:t>OF </a:t>
            </a:r>
            <a:r>
              <a:t>COMPUTATIONAL </a:t>
            </a:r>
            <a:r>
              <a:rPr spc="-385"/>
              <a:t> </a:t>
            </a:r>
            <a:r>
              <a:t>INTELLIGENCE</a:t>
            </a:r>
          </a:p>
          <a:p>
            <a:pPr marR="5080" indent="13335" algn="ctr">
              <a:lnSpc>
                <a:spcPct val="144000"/>
              </a:lnSpc>
              <a:defRPr sz="1600" b="1" spc="-5">
                <a:latin typeface="Times New Roman" panose="02020603050405020304"/>
                <a:ea typeface="Times New Roman" panose="02020603050405020304"/>
                <a:cs typeface="Times New Roman" panose="02020603050405020304"/>
                <a:sym typeface="Times New Roman" panose="02020603050405020304"/>
              </a:defRPr>
            </a:pPr>
            <a:r>
              <a:t>COLLEGE</a:t>
            </a:r>
            <a:r>
              <a:rPr spc="-10"/>
              <a:t> OF</a:t>
            </a:r>
            <a:r>
              <a:rPr spc="10"/>
              <a:t> </a:t>
            </a:r>
            <a:r>
              <a:t>ENGINEERING AND</a:t>
            </a:r>
            <a:r>
              <a:rPr spc="0"/>
              <a:t> </a:t>
            </a:r>
            <a:r>
              <a:t>TECHNOLOGY </a:t>
            </a:r>
            <a:r>
              <a:rPr spc="-385"/>
              <a:t> </a:t>
            </a:r>
            <a:r>
              <a:t>SRM</a:t>
            </a:r>
            <a:r>
              <a:rPr spc="0"/>
              <a:t> </a:t>
            </a:r>
            <a:r>
              <a:t>INSTITUTE </a:t>
            </a:r>
            <a:r>
              <a:rPr spc="-10"/>
              <a:t>OF</a:t>
            </a:r>
            <a:r>
              <a:rPr spc="10"/>
              <a:t> </a:t>
            </a:r>
            <a:r>
              <a:t>SCIENCE</a:t>
            </a:r>
            <a:r>
              <a:rPr spc="5"/>
              <a:t> </a:t>
            </a:r>
            <a:r>
              <a:t>AND</a:t>
            </a:r>
            <a:r>
              <a:rPr spc="0"/>
              <a:t> </a:t>
            </a:r>
            <a:r>
              <a:t>TECHNOLOGY </a:t>
            </a:r>
            <a:r>
              <a:rPr spc="-385"/>
              <a:t> </a:t>
            </a:r>
            <a:r>
              <a:t>KATTANKULATHUR– 603</a:t>
            </a:r>
            <a:r>
              <a:rPr spc="0"/>
              <a:t> 203</a:t>
            </a:r>
            <a:endParaRPr spc="0"/>
          </a:p>
          <a:p>
            <a:pPr indent="9525" algn="ctr">
              <a:spcBef>
                <a:spcPts val="800"/>
              </a:spcBef>
              <a:defRPr sz="1400" b="1" spc="-5">
                <a:latin typeface="Times New Roman" panose="02020603050405020304"/>
                <a:ea typeface="Times New Roman" panose="02020603050405020304"/>
                <a:cs typeface="Times New Roman" panose="02020603050405020304"/>
                <a:sym typeface="Times New Roman" panose="02020603050405020304"/>
              </a:defRPr>
            </a:pPr>
            <a:r>
              <a:t>MAY</a:t>
            </a:r>
            <a:r>
              <a:rPr spc="-45"/>
              <a:t> </a:t>
            </a:r>
            <a:r>
              <a:t>2024</a:t>
            </a:r>
          </a:p>
          <a:p>
            <a:pPr marR="99060" algn="ctr">
              <a:spcBef>
                <a:spcPts val="1300"/>
              </a:spcBef>
              <a:defRPr sz="1100">
                <a:latin typeface="Times New Roman" panose="02020603050405020304"/>
                <a:ea typeface="Times New Roman" panose="02020603050405020304"/>
                <a:cs typeface="Times New Roman" panose="02020603050405020304"/>
                <a:sym typeface="Times New Roman" panose="02020603050405020304"/>
              </a:defRPr>
            </a:pPr>
            <a:r>
              <a:t>i</a:t>
            </a:r>
          </a:p>
        </p:txBody>
      </p:sp>
      <p:pic>
        <p:nvPicPr>
          <p:cNvPr id="64" name="object 4" descr="object 4"/>
          <p:cNvPicPr>
            <a:picLocks noChangeAspect="1"/>
          </p:cNvPicPr>
          <p:nvPr/>
        </p:nvPicPr>
        <p:blipFill>
          <a:blip r:embed="rId1"/>
          <a:stretch>
            <a:fillRect/>
          </a:stretch>
        </p:blipFill>
        <p:spPr>
          <a:xfrm>
            <a:off x="3037332" y="5737859"/>
            <a:ext cx="2235708" cy="822961"/>
          </a:xfrm>
          <a:prstGeom prst="rect">
            <a:avLst/>
          </a:prstGeom>
          <a:ln w="12700">
            <a:miter lim="4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object 2"/>
          <p:cNvSpPr txBox="1"/>
          <p:nvPr/>
        </p:nvSpPr>
        <p:spPr>
          <a:xfrm>
            <a:off x="1180464" y="1045546"/>
            <a:ext cx="5411472" cy="981969"/>
          </a:xfrm>
          <a:prstGeom prst="rect">
            <a:avLst/>
          </a:prstGeom>
          <a:ln w="12700">
            <a:miter lim="400000"/>
          </a:ln>
        </p:spPr>
        <p:txBody>
          <a:bodyPr lIns="0" tIns="0" rIns="0" bIns="0">
            <a:spAutoFit/>
          </a:bodyPr>
          <a:lstStyle/>
          <a:p>
            <a:pPr marL="136525" indent="-124460">
              <a:buSzPct val="92000"/>
              <a:buAutoNum type="arabicPeriod" startAt="2"/>
              <a:tabLst>
                <a:tab pos="127000" algn="l"/>
              </a:tabLst>
              <a:defRPr b="1" spc="-6">
                <a:latin typeface="Times New Roman" panose="02020603050405020304"/>
                <a:ea typeface="Times New Roman" panose="02020603050405020304"/>
                <a:cs typeface="Times New Roman" panose="02020603050405020304"/>
                <a:sym typeface="Times New Roman" panose="02020603050405020304"/>
              </a:defRPr>
            </a:pPr>
            <a:r>
              <a:t>Design</a:t>
            </a:r>
            <a:r>
              <a:rPr spc="20"/>
              <a:t> </a:t>
            </a:r>
            <a:r>
              <a:t>of</a:t>
            </a:r>
            <a:r>
              <a:rPr spc="0"/>
              <a:t> </a:t>
            </a:r>
            <a:r>
              <a:t>Relational</a:t>
            </a:r>
            <a:r>
              <a:rPr spc="27"/>
              <a:t> </a:t>
            </a:r>
            <a:r>
              <a:t>Schemas,</a:t>
            </a:r>
            <a:r>
              <a:rPr spc="0"/>
              <a:t> </a:t>
            </a:r>
            <a:r>
              <a:t>Creation</a:t>
            </a:r>
            <a:r>
              <a:rPr spc="34"/>
              <a:t> </a:t>
            </a:r>
            <a:r>
              <a:t>of</a:t>
            </a:r>
            <a:r>
              <a:rPr spc="6"/>
              <a:t> </a:t>
            </a:r>
            <a:r>
              <a:t>Database</a:t>
            </a:r>
            <a:r>
              <a:rPr spc="6"/>
              <a:t> </a:t>
            </a:r>
            <a:r>
              <a:t>Tables</a:t>
            </a:r>
            <a:r>
              <a:rPr spc="27"/>
              <a:t> </a:t>
            </a:r>
            <a:r>
              <a:t>for</a:t>
            </a:r>
            <a:r>
              <a:rPr spc="20"/>
              <a:t> </a:t>
            </a:r>
            <a:r>
              <a:t>the</a:t>
            </a:r>
            <a:r>
              <a:rPr spc="6"/>
              <a:t> </a:t>
            </a:r>
            <a:r>
              <a:t>project</a:t>
            </a:r>
          </a:p>
          <a:p>
            <a:pPr marL="124460" lvl="2" indent="-124460">
              <a:buSzPct val="92000"/>
              <a:buAutoNum type="arabicPeriod"/>
              <a:tabLst>
                <a:tab pos="127000" algn="l"/>
              </a:tabLst>
              <a:defRPr sz="1600" b="1" spc="-6">
                <a:latin typeface="Times New Roman" panose="02020603050405020304"/>
                <a:ea typeface="Times New Roman" panose="02020603050405020304"/>
                <a:cs typeface="Times New Roman" panose="02020603050405020304"/>
                <a:sym typeface="Times New Roman" panose="02020603050405020304"/>
              </a:defRPr>
            </a:pPr>
          </a:p>
          <a:p>
            <a:pPr>
              <a:defRPr sz="1600"/>
            </a:pPr>
            <a:r>
              <a:rPr>
                <a:latin typeface="Times New Roman" panose="02020603050405020304"/>
                <a:ea typeface="Times New Roman" panose="02020603050405020304"/>
                <a:cs typeface="Times New Roman" panose="02020603050405020304"/>
                <a:sym typeface="Times New Roman" panose="02020603050405020304"/>
              </a:rPr>
              <a:t>2.1  Design of Relational Schema :</a:t>
            </a: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98" name="object 3" descr="object 3"/>
          <p:cNvPicPr>
            <a:picLocks noChangeAspect="1"/>
          </p:cNvPicPr>
          <p:nvPr/>
        </p:nvPicPr>
        <p:blipFill>
          <a:blip r:embed="rId1"/>
          <a:stretch>
            <a:fillRect/>
          </a:stretch>
        </p:blipFill>
        <p:spPr>
          <a:xfrm>
            <a:off x="1912347" y="2500014"/>
            <a:ext cx="4916319" cy="4058016"/>
          </a:xfrm>
          <a:prstGeom prst="rect">
            <a:avLst/>
          </a:prstGeom>
          <a:ln w="12700">
            <a:miter lim="400000"/>
            <a:headEnd/>
            <a:tailEnd/>
          </a:ln>
        </p:spPr>
      </p:pic>
      <p:sp>
        <p:nvSpPr>
          <p:cNvPr id="99" name="object 4"/>
          <p:cNvSpPr txBox="1"/>
          <p:nvPr/>
        </p:nvSpPr>
        <p:spPr>
          <a:xfrm>
            <a:off x="983996" y="8711310"/>
            <a:ext cx="3124201" cy="196187"/>
          </a:xfrm>
          <a:prstGeom prst="rect">
            <a:avLst/>
          </a:prstGeom>
          <a:ln w="12700">
            <a:miter lim="400000"/>
          </a:ln>
        </p:spPr>
        <p:txBody>
          <a:bodyPr lIns="0" tIns="0" rIns="0" bIns="0">
            <a:spAutoFit/>
          </a:bodyPr>
          <a:lstStyle/>
          <a:p>
            <a:pPr indent="12700">
              <a:defRPr sz="1300" spc="-5">
                <a:latin typeface="Times New Roman" panose="02020603050405020304"/>
                <a:ea typeface="Times New Roman" panose="02020603050405020304"/>
                <a:cs typeface="Times New Roman" panose="02020603050405020304"/>
                <a:sym typeface="Times New Roman" panose="02020603050405020304"/>
              </a:defRPr>
            </a:pPr>
            <a:r>
              <a:t>2.2</a:t>
            </a:r>
            <a:r>
              <a:rPr spc="10"/>
              <a:t> </a:t>
            </a:r>
            <a:r>
              <a:t>Creation</a:t>
            </a:r>
            <a:r>
              <a:rPr spc="10"/>
              <a:t> </a:t>
            </a:r>
            <a:r>
              <a:t>of</a:t>
            </a:r>
            <a:r>
              <a:rPr spc="0"/>
              <a:t> </a:t>
            </a:r>
            <a:r>
              <a:t>Database</a:t>
            </a:r>
            <a:r>
              <a:rPr spc="10"/>
              <a:t> </a:t>
            </a:r>
            <a:r>
              <a:t>Tables</a:t>
            </a:r>
            <a:r>
              <a:rPr spc="15"/>
              <a:t> </a:t>
            </a:r>
            <a:r>
              <a:t>for the</a:t>
            </a:r>
            <a:r>
              <a:rPr spc="10"/>
              <a:t> </a:t>
            </a:r>
            <a:r>
              <a:t>project</a:t>
            </a:r>
          </a:p>
        </p:txBody>
      </p:sp>
      <p:sp>
        <p:nvSpPr>
          <p:cNvPr id="100" name="object 5"/>
          <p:cNvSpPr txBox="1"/>
          <p:nvPr>
            <p:ph type="sldNum" sz="quarter" idx="4294967295"/>
          </p:nvPr>
        </p:nvSpPr>
        <p:spPr>
          <a:prstGeom prst="rect">
            <a:avLst/>
          </a:prstGeom>
        </p:spPr>
        <p:txBody>
          <a:bodyPr/>
          <a:lstStyle/>
          <a:p>
            <a:fld id="{86CB4B4D-7CA3-9044-876B-883B54F8677D}" type="slidenum">
              <a:rPr/>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object 2" descr="object 2"/>
          <p:cNvPicPr>
            <a:picLocks noChangeAspect="1"/>
          </p:cNvPicPr>
          <p:nvPr/>
        </p:nvPicPr>
        <p:blipFill>
          <a:blip r:embed="rId1"/>
          <a:stretch>
            <a:fillRect/>
          </a:stretch>
        </p:blipFill>
        <p:spPr>
          <a:xfrm>
            <a:off x="900377" y="1676438"/>
            <a:ext cx="5940554" cy="1600201"/>
          </a:xfrm>
          <a:prstGeom prst="rect">
            <a:avLst/>
          </a:prstGeom>
          <a:ln w="12700">
            <a:miter lim="400000"/>
            <a:headEnd/>
            <a:tailEnd/>
          </a:ln>
        </p:spPr>
      </p:pic>
      <p:pic>
        <p:nvPicPr>
          <p:cNvPr id="103" name="object 3" descr="object 3"/>
          <p:cNvPicPr>
            <a:picLocks noChangeAspect="1"/>
          </p:cNvPicPr>
          <p:nvPr/>
        </p:nvPicPr>
        <p:blipFill>
          <a:blip r:embed="rId2"/>
          <a:stretch>
            <a:fillRect/>
          </a:stretch>
        </p:blipFill>
        <p:spPr>
          <a:xfrm>
            <a:off x="900377" y="3615516"/>
            <a:ext cx="5940554" cy="1271017"/>
          </a:xfrm>
          <a:prstGeom prst="rect">
            <a:avLst/>
          </a:prstGeom>
          <a:ln w="12700">
            <a:miter lim="400000"/>
            <a:headEnd/>
            <a:tailEnd/>
          </a:ln>
        </p:spPr>
      </p:pic>
      <p:pic>
        <p:nvPicPr>
          <p:cNvPr id="104" name="object 4" descr="object 4"/>
          <p:cNvPicPr>
            <a:picLocks noChangeAspect="1"/>
          </p:cNvPicPr>
          <p:nvPr/>
        </p:nvPicPr>
        <p:blipFill>
          <a:blip r:embed="rId3"/>
          <a:stretch>
            <a:fillRect/>
          </a:stretch>
        </p:blipFill>
        <p:spPr>
          <a:xfrm>
            <a:off x="900377" y="5225409"/>
            <a:ext cx="5940554" cy="1652016"/>
          </a:xfrm>
          <a:prstGeom prst="rect">
            <a:avLst/>
          </a:prstGeom>
          <a:ln w="12700">
            <a:miter lim="400000"/>
            <a:headEnd/>
            <a:tailEnd/>
          </a:ln>
        </p:spPr>
      </p:pic>
      <p:pic>
        <p:nvPicPr>
          <p:cNvPr id="105" name="object 5" descr="object 5"/>
          <p:cNvPicPr>
            <a:picLocks noChangeAspect="1"/>
          </p:cNvPicPr>
          <p:nvPr/>
        </p:nvPicPr>
        <p:blipFill>
          <a:blip r:embed="rId4"/>
          <a:stretch>
            <a:fillRect/>
          </a:stretch>
        </p:blipFill>
        <p:spPr>
          <a:xfrm>
            <a:off x="902664" y="7216302"/>
            <a:ext cx="5935981" cy="1732789"/>
          </a:xfrm>
          <a:prstGeom prst="rect">
            <a:avLst/>
          </a:prstGeom>
          <a:ln w="12700">
            <a:miter lim="400000"/>
            <a:headEnd/>
            <a:tailEnd/>
          </a:ln>
        </p:spPr>
      </p:pic>
      <p:sp>
        <p:nvSpPr>
          <p:cNvPr id="106" name="object 6"/>
          <p:cNvSpPr txBox="1"/>
          <p:nvPr>
            <p:ph type="sldNum" sz="quarter" idx="4294967295"/>
          </p:nvPr>
        </p:nvSpPr>
        <p:spPr>
          <a:xfrm>
            <a:off x="3777996" y="9729255"/>
            <a:ext cx="185316" cy="162300"/>
          </a:xfrm>
          <a:prstGeom prst="rect">
            <a:avLst/>
          </a:prstGeom>
        </p:spPr>
        <p:txBody>
          <a:bodyPr/>
          <a:lstStyle/>
          <a:p>
            <a:fld id="{86CB4B4D-7CA3-9044-876B-883B54F8677D}" type="slidenum">
              <a:rPr/>
            </a:fld>
            <a:endParaRPr/>
          </a:p>
        </p:txBody>
      </p:sp>
      <p:sp>
        <p:nvSpPr>
          <p:cNvPr id="107" name="object 4"/>
          <p:cNvSpPr txBox="1"/>
          <p:nvPr/>
        </p:nvSpPr>
        <p:spPr>
          <a:xfrm>
            <a:off x="1209893" y="733548"/>
            <a:ext cx="5352613" cy="219969"/>
          </a:xfrm>
          <a:prstGeom prst="rect">
            <a:avLst/>
          </a:prstGeom>
          <a:ln w="12700">
            <a:miter lim="400000"/>
          </a:ln>
        </p:spPr>
        <p:txBody>
          <a:bodyPr lIns="0" tIns="0" rIns="0" bIns="0">
            <a:spAutoFit/>
          </a:bodyPr>
          <a:lstStyle/>
          <a:p>
            <a:pPr indent="12700" algn="ctr">
              <a:defRPr sz="1600" b="1" spc="-6">
                <a:latin typeface="Times New Roman" panose="02020603050405020304"/>
                <a:ea typeface="Times New Roman" panose="02020603050405020304"/>
                <a:cs typeface="Times New Roman" panose="02020603050405020304"/>
                <a:sym typeface="Times New Roman" panose="02020603050405020304"/>
              </a:defRPr>
            </a:pPr>
            <a:r>
              <a:t>2.2</a:t>
            </a:r>
            <a:r>
              <a:rPr spc="12"/>
              <a:t> </a:t>
            </a:r>
            <a:r>
              <a:t>Creation</a:t>
            </a:r>
            <a:r>
              <a:rPr spc="12"/>
              <a:t> </a:t>
            </a:r>
            <a:r>
              <a:t>of</a:t>
            </a:r>
            <a:r>
              <a:rPr spc="0"/>
              <a:t> </a:t>
            </a:r>
            <a:r>
              <a:t>Database</a:t>
            </a:r>
            <a:r>
              <a:rPr spc="12"/>
              <a:t> </a:t>
            </a:r>
            <a:r>
              <a:t>Tables</a:t>
            </a:r>
            <a:r>
              <a:rPr spc="18"/>
              <a:t> </a:t>
            </a:r>
            <a:r>
              <a:t>for the</a:t>
            </a:r>
            <a:r>
              <a:rPr spc="12"/>
              <a:t> </a:t>
            </a:r>
            <a:r>
              <a:t>project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object 2" descr="object 2"/>
          <p:cNvPicPr>
            <a:picLocks noChangeAspect="1"/>
          </p:cNvPicPr>
          <p:nvPr/>
        </p:nvPicPr>
        <p:blipFill>
          <a:blip r:embed="rId1"/>
          <a:stretch>
            <a:fillRect/>
          </a:stretch>
        </p:blipFill>
        <p:spPr>
          <a:xfrm>
            <a:off x="915923" y="914399"/>
            <a:ext cx="5940554" cy="1309118"/>
          </a:xfrm>
          <a:prstGeom prst="rect">
            <a:avLst/>
          </a:prstGeom>
          <a:ln w="12700">
            <a:miter lim="400000"/>
            <a:headEnd/>
            <a:tailEnd/>
          </a:ln>
        </p:spPr>
      </p:pic>
      <p:pic>
        <p:nvPicPr>
          <p:cNvPr id="110" name="object 3" descr="object 3"/>
          <p:cNvPicPr>
            <a:picLocks noChangeAspect="1"/>
          </p:cNvPicPr>
          <p:nvPr/>
        </p:nvPicPr>
        <p:blipFill>
          <a:blip r:embed="rId2"/>
          <a:stretch>
            <a:fillRect/>
          </a:stretch>
        </p:blipFill>
        <p:spPr>
          <a:xfrm>
            <a:off x="902970" y="2666705"/>
            <a:ext cx="5940553" cy="1252728"/>
          </a:xfrm>
          <a:prstGeom prst="rect">
            <a:avLst/>
          </a:prstGeom>
          <a:ln w="12700">
            <a:miter lim="400000"/>
            <a:headEnd/>
            <a:tailEnd/>
          </a:ln>
        </p:spPr>
      </p:pic>
      <p:pic>
        <p:nvPicPr>
          <p:cNvPr id="111" name="object 4" descr="object 4"/>
          <p:cNvPicPr>
            <a:picLocks noChangeAspect="1"/>
          </p:cNvPicPr>
          <p:nvPr/>
        </p:nvPicPr>
        <p:blipFill>
          <a:blip r:embed="rId3"/>
          <a:stretch>
            <a:fillRect/>
          </a:stretch>
        </p:blipFill>
        <p:spPr>
          <a:xfrm>
            <a:off x="915923" y="4362622"/>
            <a:ext cx="5940554" cy="1586485"/>
          </a:xfrm>
          <a:prstGeom prst="rect">
            <a:avLst/>
          </a:prstGeom>
          <a:ln w="12700">
            <a:miter lim="400000"/>
            <a:headEnd/>
            <a:tailEnd/>
          </a:ln>
        </p:spPr>
      </p:pic>
      <p:pic>
        <p:nvPicPr>
          <p:cNvPr id="112" name="object 5" descr="object 5"/>
          <p:cNvPicPr>
            <a:picLocks noChangeAspect="1"/>
          </p:cNvPicPr>
          <p:nvPr/>
        </p:nvPicPr>
        <p:blipFill>
          <a:blip r:embed="rId4"/>
          <a:stretch>
            <a:fillRect/>
          </a:stretch>
        </p:blipFill>
        <p:spPr>
          <a:xfrm>
            <a:off x="902970" y="6454485"/>
            <a:ext cx="5940553" cy="2132077"/>
          </a:xfrm>
          <a:prstGeom prst="rect">
            <a:avLst/>
          </a:prstGeom>
          <a:ln w="12700">
            <a:miter lim="400000"/>
            <a:headEnd/>
            <a:tailEnd/>
          </a:ln>
        </p:spPr>
      </p:pic>
      <p:sp>
        <p:nvSpPr>
          <p:cNvPr id="113" name="object 6"/>
          <p:cNvSpPr txBox="1"/>
          <p:nvPr>
            <p:ph type="sldNum" sz="quarter" idx="4294967295"/>
          </p:nvPr>
        </p:nvSpPr>
        <p:spPr>
          <a:prstGeom prst="rect">
            <a:avLst/>
          </a:prstGeom>
        </p:spPr>
        <p:txBody>
          <a:bodyPr/>
          <a:lstStyle/>
          <a:p>
            <a:fld id="{86CB4B4D-7CA3-9044-876B-883B54F8677D}" type="slidenum">
              <a:rPr/>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 name="object 2" descr="object 2"/>
          <p:cNvPicPr>
            <a:picLocks noChangeAspect="1"/>
          </p:cNvPicPr>
          <p:nvPr/>
        </p:nvPicPr>
        <p:blipFill>
          <a:blip r:embed="rId1"/>
          <a:stretch>
            <a:fillRect/>
          </a:stretch>
        </p:blipFill>
        <p:spPr>
          <a:xfrm>
            <a:off x="915923" y="1223523"/>
            <a:ext cx="5940554" cy="1508760"/>
          </a:xfrm>
          <a:prstGeom prst="rect">
            <a:avLst/>
          </a:prstGeom>
          <a:ln w="12700">
            <a:miter lim="400000"/>
            <a:headEnd/>
            <a:tailEnd/>
          </a:ln>
        </p:spPr>
      </p:pic>
      <p:pic>
        <p:nvPicPr>
          <p:cNvPr id="116" name="object 3" descr="object 3"/>
          <p:cNvPicPr>
            <a:picLocks noChangeAspect="1"/>
          </p:cNvPicPr>
          <p:nvPr/>
        </p:nvPicPr>
        <p:blipFill>
          <a:blip r:embed="rId2"/>
          <a:stretch>
            <a:fillRect/>
          </a:stretch>
        </p:blipFill>
        <p:spPr>
          <a:xfrm>
            <a:off x="902970" y="3680270"/>
            <a:ext cx="5940553" cy="1196340"/>
          </a:xfrm>
          <a:prstGeom prst="rect">
            <a:avLst/>
          </a:prstGeom>
          <a:ln w="12700">
            <a:miter lim="400000"/>
            <a:headEnd/>
            <a:tailEnd/>
          </a:ln>
        </p:spPr>
      </p:pic>
      <p:pic>
        <p:nvPicPr>
          <p:cNvPr id="117" name="object 4" descr="object 4"/>
          <p:cNvPicPr>
            <a:picLocks noChangeAspect="1"/>
          </p:cNvPicPr>
          <p:nvPr/>
        </p:nvPicPr>
        <p:blipFill>
          <a:blip r:embed="rId3"/>
          <a:stretch>
            <a:fillRect/>
          </a:stretch>
        </p:blipFill>
        <p:spPr>
          <a:xfrm>
            <a:off x="903732" y="5824597"/>
            <a:ext cx="5939029" cy="1860804"/>
          </a:xfrm>
          <a:prstGeom prst="rect">
            <a:avLst/>
          </a:prstGeom>
          <a:ln w="12700">
            <a:miter lim="400000"/>
            <a:headEnd/>
            <a:tailEnd/>
          </a:ln>
        </p:spPr>
      </p:pic>
      <p:sp>
        <p:nvSpPr>
          <p:cNvPr id="118" name="object 5"/>
          <p:cNvSpPr txBox="1"/>
          <p:nvPr>
            <p:ph type="sldNum" sz="quarter" idx="4294967295"/>
          </p:nvPr>
        </p:nvSpPr>
        <p:spPr>
          <a:prstGeom prst="rect">
            <a:avLst/>
          </a:prstGeom>
        </p:spPr>
        <p:txBody>
          <a:bodyPr/>
          <a:lstStyle/>
          <a:p>
            <a:fld id="{86CB4B4D-7CA3-9044-876B-883B54F8677D}" type="slidenum">
              <a:rPr/>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object 2" descr="object 2"/>
          <p:cNvPicPr>
            <a:picLocks noChangeAspect="1"/>
          </p:cNvPicPr>
          <p:nvPr/>
        </p:nvPicPr>
        <p:blipFill>
          <a:blip r:embed="rId1"/>
          <a:stretch>
            <a:fillRect/>
          </a:stretch>
        </p:blipFill>
        <p:spPr>
          <a:xfrm>
            <a:off x="914400" y="914400"/>
            <a:ext cx="5940553" cy="1856232"/>
          </a:xfrm>
          <a:prstGeom prst="rect">
            <a:avLst/>
          </a:prstGeom>
          <a:ln w="12700">
            <a:miter lim="400000"/>
            <a:headEnd/>
            <a:tailEnd/>
          </a:ln>
        </p:spPr>
      </p:pic>
      <p:pic>
        <p:nvPicPr>
          <p:cNvPr id="121" name="object 3" descr="object 3"/>
          <p:cNvPicPr>
            <a:picLocks noChangeAspect="1"/>
          </p:cNvPicPr>
          <p:nvPr/>
        </p:nvPicPr>
        <p:blipFill>
          <a:blip r:embed="rId2"/>
          <a:stretch>
            <a:fillRect/>
          </a:stretch>
        </p:blipFill>
        <p:spPr>
          <a:xfrm>
            <a:off x="914400" y="3153155"/>
            <a:ext cx="5940553" cy="2074165"/>
          </a:xfrm>
          <a:prstGeom prst="rect">
            <a:avLst/>
          </a:prstGeom>
          <a:ln w="12700">
            <a:miter lim="400000"/>
            <a:headEnd/>
            <a:tailEnd/>
          </a:ln>
        </p:spPr>
      </p:pic>
      <p:pic>
        <p:nvPicPr>
          <p:cNvPr id="122" name="object 4" descr="object 4"/>
          <p:cNvPicPr>
            <a:picLocks noChangeAspect="1"/>
          </p:cNvPicPr>
          <p:nvPr/>
        </p:nvPicPr>
        <p:blipFill>
          <a:blip r:embed="rId3"/>
          <a:stretch>
            <a:fillRect/>
          </a:stretch>
        </p:blipFill>
        <p:spPr>
          <a:xfrm>
            <a:off x="914400" y="5430010"/>
            <a:ext cx="5940553" cy="1731265"/>
          </a:xfrm>
          <a:prstGeom prst="rect">
            <a:avLst/>
          </a:prstGeom>
          <a:ln w="12700">
            <a:miter lim="400000"/>
            <a:headEnd/>
            <a:tailEnd/>
          </a:ln>
        </p:spPr>
      </p:pic>
      <p:pic>
        <p:nvPicPr>
          <p:cNvPr id="123" name="object 5" descr="object 5"/>
          <p:cNvPicPr>
            <a:picLocks noChangeAspect="1"/>
          </p:cNvPicPr>
          <p:nvPr/>
        </p:nvPicPr>
        <p:blipFill>
          <a:blip r:embed="rId4"/>
          <a:stretch>
            <a:fillRect/>
          </a:stretch>
        </p:blipFill>
        <p:spPr>
          <a:xfrm>
            <a:off x="914400" y="7357871"/>
            <a:ext cx="5940553" cy="1207009"/>
          </a:xfrm>
          <a:prstGeom prst="rect">
            <a:avLst/>
          </a:prstGeom>
          <a:ln w="12700">
            <a:miter lim="400000"/>
            <a:headEnd/>
            <a:tailEnd/>
          </a:ln>
        </p:spPr>
      </p:pic>
      <p:sp>
        <p:nvSpPr>
          <p:cNvPr id="124" name="object 6"/>
          <p:cNvSpPr txBox="1"/>
          <p:nvPr>
            <p:ph type="sldNum" sz="quarter" idx="4294967295"/>
          </p:nvPr>
        </p:nvSpPr>
        <p:spPr>
          <a:prstGeom prst="rect">
            <a:avLst/>
          </a:prstGeom>
        </p:spPr>
        <p:txBody>
          <a:bodyPr/>
          <a:lstStyle/>
          <a:p>
            <a:fld id="{86CB4B4D-7CA3-9044-876B-883B54F8677D}" type="slidenum">
              <a:rPr/>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object 3"/>
          <p:cNvSpPr txBox="1"/>
          <p:nvPr>
            <p:ph type="sldNum" sz="quarter" idx="4294967295"/>
          </p:nvPr>
        </p:nvSpPr>
        <p:spPr>
          <a:prstGeom prst="rect">
            <a:avLst/>
          </a:prstGeom>
        </p:spPr>
        <p:txBody>
          <a:bodyPr/>
          <a:lstStyle/>
          <a:p>
            <a:fld id="{86CB4B4D-7CA3-9044-876B-883B54F8677D}" type="slidenum">
              <a:rPr/>
            </a:fld>
            <a:endParaRPr/>
          </a:p>
        </p:txBody>
      </p:sp>
      <p:sp>
        <p:nvSpPr>
          <p:cNvPr id="127" name="object 2"/>
          <p:cNvSpPr txBox="1"/>
          <p:nvPr/>
        </p:nvSpPr>
        <p:spPr>
          <a:xfrm>
            <a:off x="1017269" y="368393"/>
            <a:ext cx="5737862" cy="8920009"/>
          </a:xfrm>
          <a:prstGeom prst="rect">
            <a:avLst/>
          </a:prstGeom>
          <a:ln w="12700">
            <a:miter lim="400000"/>
          </a:ln>
        </p:spPr>
        <p:txBody>
          <a:bodyPr lIns="0" tIns="0" rIns="0" bIns="0">
            <a:spAutoFit/>
          </a:bodyPr>
          <a:lstStyle/>
          <a:p>
            <a:pPr marL="228600" marR="5080" indent="241300">
              <a:lnSpc>
                <a:spcPts val="1500"/>
              </a:lnSpc>
              <a:spcBef>
                <a:spcPts val="100"/>
              </a:spcBef>
              <a:defRPr sz="1600" b="1">
                <a:latin typeface="Times New Roman" panose="02020603050405020304"/>
                <a:ea typeface="Times New Roman" panose="02020603050405020304"/>
                <a:cs typeface="Times New Roman" panose="02020603050405020304"/>
                <a:sym typeface="Times New Roman" panose="02020603050405020304"/>
              </a:defRPr>
            </a:pPr>
            <a:r>
              <a:t>3.</a:t>
            </a:r>
            <a:r>
              <a:rPr spc="20"/>
              <a:t> </a:t>
            </a:r>
            <a:r>
              <a:rPr spc="-6"/>
              <a:t>Complex queries</a:t>
            </a:r>
            <a:r>
              <a:rPr spc="18"/>
              <a:t> </a:t>
            </a:r>
            <a:r>
              <a:rPr spc="-6"/>
              <a:t>based</a:t>
            </a:r>
            <a:r>
              <a:rPr spc="18"/>
              <a:t> </a:t>
            </a:r>
            <a:r>
              <a:rPr spc="-6"/>
              <a:t>on</a:t>
            </a:r>
            <a:r>
              <a:rPr spc="18"/>
              <a:t> </a:t>
            </a:r>
            <a:r>
              <a:rPr spc="-6"/>
              <a:t>the</a:t>
            </a:r>
            <a:r>
              <a:t> </a:t>
            </a:r>
            <a:r>
              <a:rPr spc="-6"/>
              <a:t>concepts</a:t>
            </a:r>
            <a:r>
              <a:rPr spc="18"/>
              <a:t> </a:t>
            </a:r>
            <a:r>
              <a:rPr spc="-6"/>
              <a:t>of</a:t>
            </a:r>
            <a:r>
              <a:rPr spc="18"/>
              <a:t> </a:t>
            </a:r>
            <a:r>
              <a:rPr spc="-6"/>
              <a:t>constraints,</a:t>
            </a:r>
            <a:r>
              <a:t> </a:t>
            </a:r>
            <a:r>
              <a:rPr spc="-6"/>
              <a:t>sets,</a:t>
            </a:r>
            <a:r>
              <a:rPr spc="12"/>
              <a:t> </a:t>
            </a:r>
            <a:r>
              <a:rPr spc="-6"/>
              <a:t>joins,</a:t>
            </a:r>
            <a:r>
              <a:rPr spc="18"/>
              <a:t> </a:t>
            </a:r>
            <a:r>
              <a:rPr spc="-6"/>
              <a:t>views, </a:t>
            </a:r>
            <a:r>
              <a:rPr spc="-381"/>
              <a:t> </a:t>
            </a:r>
            <a:r>
              <a:rPr spc="-6"/>
              <a:t>Triggers</a:t>
            </a:r>
            <a:r>
              <a:rPr spc="6"/>
              <a:t> </a:t>
            </a:r>
            <a:r>
              <a:rPr spc="-6"/>
              <a:t>and</a:t>
            </a:r>
            <a:r>
              <a:rPr spc="12"/>
              <a:t> </a:t>
            </a:r>
            <a:r>
              <a:rPr spc="-6"/>
              <a:t>Cursors.</a:t>
            </a:r>
            <a:endParaRPr spc="-6"/>
          </a:p>
          <a:p>
            <a:pPr>
              <a:defRPr sz="1200">
                <a:latin typeface="Times New Roman" panose="02020603050405020304"/>
                <a:ea typeface="Times New Roman" panose="02020603050405020304"/>
                <a:cs typeface="Times New Roman" panose="02020603050405020304"/>
                <a:sym typeface="Times New Roman" panose="02020603050405020304"/>
              </a:defRPr>
            </a:pPr>
          </a:p>
          <a:p>
            <a:pPr marL="165100" lvl="1" indent="-165100">
              <a:lnSpc>
                <a:spcPts val="1500"/>
              </a:lnSpc>
              <a:buSzPct val="100000"/>
              <a:buAutoNum type="arabicPeriod"/>
              <a:tabLst>
                <a:tab pos="177800" algn="l"/>
              </a:tabLst>
              <a:defRPr sz="1600" b="1" spc="-6">
                <a:latin typeface="Times New Roman" panose="02020603050405020304"/>
                <a:ea typeface="Times New Roman" panose="02020603050405020304"/>
                <a:cs typeface="Times New Roman" panose="02020603050405020304"/>
                <a:sym typeface="Times New Roman" panose="02020603050405020304"/>
              </a:defRPr>
            </a:pPr>
            <a:r>
              <a:t>Constraints:</a:t>
            </a:r>
          </a:p>
          <a:p>
            <a:pPr marL="165100" lvl="1" indent="-165100">
              <a:lnSpc>
                <a:spcPts val="1500"/>
              </a:lnSpc>
              <a:buSzPct val="100000"/>
              <a:buAutoNum type="arabicPeriod"/>
              <a:tabLst>
                <a:tab pos="177800" algn="l"/>
              </a:tabLst>
              <a:defRPr sz="1300" b="1" spc="-5">
                <a:latin typeface="Times New Roman" panose="02020603050405020304"/>
                <a:ea typeface="Times New Roman" panose="02020603050405020304"/>
                <a:cs typeface="Times New Roman" panose="02020603050405020304"/>
                <a:sym typeface="Times New Roman" panose="02020603050405020304"/>
              </a:defRPr>
            </a:pPr>
          </a:p>
          <a:p>
            <a:pPr indent="12700">
              <a:defRPr sz="1500" spc="-5">
                <a:latin typeface="Times New Roman" panose="02020603050405020304"/>
                <a:ea typeface="Times New Roman" panose="02020603050405020304"/>
                <a:cs typeface="Times New Roman" panose="02020603050405020304"/>
                <a:sym typeface="Times New Roman" panose="02020603050405020304"/>
              </a:defRPr>
            </a:pPr>
            <a:r>
              <a:t>Query: Find</a:t>
            </a:r>
            <a:r>
              <a:rPr spc="23"/>
              <a:t> </a:t>
            </a:r>
            <a:r>
              <a:t>all rooms</a:t>
            </a:r>
            <a:r>
              <a:rPr spc="17"/>
              <a:t> </a:t>
            </a:r>
            <a:r>
              <a:t>that</a:t>
            </a:r>
            <a:r>
              <a:rPr spc="0"/>
              <a:t> </a:t>
            </a:r>
            <a:r>
              <a:t>are</a:t>
            </a:r>
            <a:r>
              <a:rPr spc="17"/>
              <a:t> </a:t>
            </a:r>
            <a:r>
              <a:t>currently</a:t>
            </a:r>
            <a:r>
              <a:rPr spc="0"/>
              <a:t> </a:t>
            </a:r>
            <a:r>
              <a:t>available</a:t>
            </a:r>
            <a:r>
              <a:rPr spc="17"/>
              <a:t> </a:t>
            </a:r>
            <a:r>
              <a:t>for</a:t>
            </a:r>
            <a:r>
              <a:rPr spc="5"/>
              <a:t> </a:t>
            </a:r>
            <a:r>
              <a:t>booking.</a:t>
            </a:r>
          </a:p>
          <a:p>
            <a:pPr indent="12700">
              <a:defRPr sz="1500" spc="-5">
                <a:latin typeface="Times New Roman" panose="02020603050405020304"/>
                <a:ea typeface="Times New Roman" panose="02020603050405020304"/>
                <a:cs typeface="Times New Roman" panose="02020603050405020304"/>
                <a:sym typeface="Times New Roman" panose="02020603050405020304"/>
              </a:defRPr>
            </a:pPr>
            <a:r>
              <a:t>SELECT</a:t>
            </a:r>
            <a:r>
              <a:rPr spc="-34"/>
              <a:t> </a:t>
            </a:r>
            <a:r>
              <a:t>*</a:t>
            </a:r>
          </a:p>
          <a:p>
            <a:pPr indent="12700">
              <a:defRPr sz="1500" spc="-5">
                <a:latin typeface="Times New Roman" panose="02020603050405020304"/>
                <a:ea typeface="Times New Roman" panose="02020603050405020304"/>
                <a:cs typeface="Times New Roman" panose="02020603050405020304"/>
                <a:sym typeface="Times New Roman" panose="02020603050405020304"/>
              </a:defRPr>
            </a:pPr>
            <a:r>
              <a:t>FROM</a:t>
            </a:r>
            <a:r>
              <a:rPr spc="-34"/>
              <a:t> </a:t>
            </a:r>
            <a:r>
              <a:t>Room</a:t>
            </a:r>
          </a:p>
          <a:p>
            <a:pPr marL="165100" marR="3717290" indent="-153035">
              <a:defRPr sz="1500" spc="-5">
                <a:latin typeface="Times New Roman" panose="02020603050405020304"/>
                <a:ea typeface="Times New Roman" panose="02020603050405020304"/>
                <a:cs typeface="Times New Roman" panose="02020603050405020304"/>
                <a:sym typeface="Times New Roman" panose="02020603050405020304"/>
              </a:defRPr>
            </a:pPr>
            <a:r>
              <a:t>WHERE RoomID NOT IN ( </a:t>
            </a:r>
            <a:r>
              <a:rPr spc="-357"/>
              <a:t> </a:t>
            </a:r>
            <a:r>
              <a:t>SELECT</a:t>
            </a:r>
            <a:r>
              <a:rPr spc="0"/>
              <a:t> </a:t>
            </a:r>
            <a:r>
              <a:t>RoomID</a:t>
            </a:r>
          </a:p>
          <a:p>
            <a:pPr indent="177165">
              <a:defRPr sz="1500" spc="-5">
                <a:latin typeface="Times New Roman" panose="02020603050405020304"/>
                <a:ea typeface="Times New Roman" panose="02020603050405020304"/>
                <a:cs typeface="Times New Roman" panose="02020603050405020304"/>
                <a:sym typeface="Times New Roman" panose="02020603050405020304"/>
              </a:defRPr>
            </a:pPr>
            <a:r>
              <a:t>FROM</a:t>
            </a:r>
            <a:r>
              <a:rPr spc="-17"/>
              <a:t> </a:t>
            </a:r>
            <a:r>
              <a:t>Reservation</a:t>
            </a:r>
          </a:p>
          <a:p>
            <a:pPr indent="177165">
              <a:defRPr sz="1500" spc="-5">
                <a:latin typeface="Times New Roman" panose="02020603050405020304"/>
                <a:ea typeface="Times New Roman" panose="02020603050405020304"/>
                <a:cs typeface="Times New Roman" panose="02020603050405020304"/>
                <a:sym typeface="Times New Roman" panose="02020603050405020304"/>
              </a:defRPr>
            </a:pPr>
            <a:r>
              <a:t>WHERE CURRENT_DATE</a:t>
            </a:r>
            <a:r>
              <a:rPr spc="17"/>
              <a:t> </a:t>
            </a:r>
            <a:r>
              <a:t>BETWEEN</a:t>
            </a:r>
            <a:r>
              <a:rPr spc="17"/>
              <a:t> </a:t>
            </a:r>
            <a:r>
              <a:t>CheckInDate</a:t>
            </a:r>
            <a:r>
              <a:rPr spc="11"/>
              <a:t> </a:t>
            </a:r>
            <a:r>
              <a:t>AND</a:t>
            </a:r>
            <a:r>
              <a:rPr spc="17"/>
              <a:t> </a:t>
            </a:r>
            <a:r>
              <a:t>CheckOutDate</a:t>
            </a:r>
          </a:p>
          <a:p>
            <a:pPr indent="12700">
              <a:defRPr sz="1500" spc="-5">
                <a:latin typeface="Times New Roman" panose="02020603050405020304"/>
                <a:ea typeface="Times New Roman" panose="02020603050405020304"/>
                <a:cs typeface="Times New Roman" panose="02020603050405020304"/>
                <a:sym typeface="Times New Roman" panose="02020603050405020304"/>
              </a:defRPr>
            </a:pPr>
            <a:r>
              <a:t>);</a:t>
            </a:r>
          </a:p>
          <a:p>
            <a:pPr>
              <a:defRPr sz="1200">
                <a:latin typeface="Times New Roman" panose="02020603050405020304"/>
                <a:ea typeface="Times New Roman" panose="02020603050405020304"/>
                <a:cs typeface="Times New Roman" panose="02020603050405020304"/>
                <a:sym typeface="Times New Roman" panose="02020603050405020304"/>
              </a:defRPr>
            </a:pPr>
          </a:p>
          <a:p>
            <a:pPr marL="165100" lvl="1" indent="-165100">
              <a:lnSpc>
                <a:spcPts val="1500"/>
              </a:lnSpc>
              <a:buSzPct val="100000"/>
              <a:buAutoNum type="arabicPeriod" startAt="2"/>
              <a:tabLst>
                <a:tab pos="177800" algn="l"/>
              </a:tabLst>
              <a:defRPr sz="1600" b="1" spc="-6">
                <a:latin typeface="Times New Roman" panose="02020603050405020304"/>
                <a:ea typeface="Times New Roman" panose="02020603050405020304"/>
                <a:cs typeface="Times New Roman" panose="02020603050405020304"/>
                <a:sym typeface="Times New Roman" panose="02020603050405020304"/>
              </a:defRPr>
            </a:pPr>
            <a:r>
              <a:t>Sets:</a:t>
            </a:r>
          </a:p>
          <a:p>
            <a:pPr marL="177165" indent="-165100">
              <a:lnSpc>
                <a:spcPts val="1500"/>
              </a:lnSpc>
              <a:buSzPct val="100000"/>
              <a:buAutoNum type="arabicPeriod" startAt="2"/>
              <a:tabLst>
                <a:tab pos="177800" algn="l"/>
              </a:tabLst>
              <a:defRPr sz="1300" b="1" spc="-5">
                <a:latin typeface="Times New Roman" panose="02020603050405020304"/>
                <a:ea typeface="Times New Roman" panose="02020603050405020304"/>
                <a:cs typeface="Times New Roman" panose="02020603050405020304"/>
                <a:sym typeface="Times New Roman" panose="02020603050405020304"/>
              </a:defRPr>
            </a:pPr>
          </a:p>
          <a:p>
            <a:pPr indent="12700">
              <a:defRPr sz="1500" spc="-5">
                <a:latin typeface="Times New Roman" panose="02020603050405020304"/>
                <a:ea typeface="Times New Roman" panose="02020603050405020304"/>
                <a:cs typeface="Times New Roman" panose="02020603050405020304"/>
                <a:sym typeface="Times New Roman" panose="02020603050405020304"/>
              </a:defRPr>
            </a:pPr>
            <a:r>
              <a:t>Query: Find</a:t>
            </a:r>
            <a:r>
              <a:rPr spc="11"/>
              <a:t> </a:t>
            </a:r>
            <a:r>
              <a:t>guests</a:t>
            </a:r>
            <a:r>
              <a:rPr spc="17"/>
              <a:t> </a:t>
            </a:r>
            <a:r>
              <a:t>who</a:t>
            </a:r>
            <a:r>
              <a:rPr spc="-17"/>
              <a:t> </a:t>
            </a:r>
            <a:r>
              <a:t>have</a:t>
            </a:r>
            <a:r>
              <a:rPr spc="11"/>
              <a:t> </a:t>
            </a:r>
            <a:r>
              <a:t>booked</a:t>
            </a:r>
            <a:r>
              <a:rPr spc="17"/>
              <a:t> </a:t>
            </a:r>
            <a:r>
              <a:t>rooms</a:t>
            </a:r>
            <a:r>
              <a:rPr spc="11"/>
              <a:t> </a:t>
            </a:r>
            <a:r>
              <a:t>in multiple</a:t>
            </a:r>
            <a:r>
              <a:rPr spc="17"/>
              <a:t> </a:t>
            </a:r>
            <a:r>
              <a:t>hotels.</a:t>
            </a:r>
          </a:p>
          <a:p>
            <a:pPr marR="608330" indent="12700">
              <a:defRPr sz="1500" spc="-5">
                <a:latin typeface="Times New Roman" panose="02020603050405020304"/>
                <a:ea typeface="Times New Roman" panose="02020603050405020304"/>
                <a:cs typeface="Times New Roman" panose="02020603050405020304"/>
                <a:sym typeface="Times New Roman" panose="02020603050405020304"/>
              </a:defRPr>
            </a:pPr>
            <a:r>
              <a:t>SELECT</a:t>
            </a:r>
            <a:r>
              <a:rPr spc="17"/>
              <a:t> </a:t>
            </a:r>
            <a:r>
              <a:t>GuestID,</a:t>
            </a:r>
            <a:r>
              <a:rPr spc="23"/>
              <a:t> </a:t>
            </a:r>
            <a:r>
              <a:t>COUNT(DISTINCT</a:t>
            </a:r>
            <a:r>
              <a:rPr spc="23"/>
              <a:t> </a:t>
            </a:r>
            <a:r>
              <a:t>HotelID)</a:t>
            </a:r>
            <a:r>
              <a:rPr spc="11"/>
              <a:t> </a:t>
            </a:r>
            <a:r>
              <a:t>AS</a:t>
            </a:r>
            <a:r>
              <a:rPr spc="23"/>
              <a:t> </a:t>
            </a:r>
            <a:r>
              <a:t>NumHotelsBooked </a:t>
            </a:r>
            <a:r>
              <a:rPr spc="-357"/>
              <a:t> </a:t>
            </a:r>
            <a:r>
              <a:t>FROM</a:t>
            </a:r>
            <a:r>
              <a:rPr spc="5"/>
              <a:t> </a:t>
            </a:r>
            <a:r>
              <a:t>Reservation</a:t>
            </a:r>
          </a:p>
          <a:p>
            <a:pPr indent="12700">
              <a:defRPr sz="1500" spc="-5">
                <a:latin typeface="Times New Roman" panose="02020603050405020304"/>
                <a:ea typeface="Times New Roman" panose="02020603050405020304"/>
                <a:cs typeface="Times New Roman" panose="02020603050405020304"/>
                <a:sym typeface="Times New Roman" panose="02020603050405020304"/>
              </a:defRPr>
            </a:pPr>
            <a:r>
              <a:t>GROUP</a:t>
            </a:r>
            <a:r>
              <a:rPr spc="-17"/>
              <a:t> </a:t>
            </a:r>
            <a:r>
              <a:t>BY</a:t>
            </a:r>
            <a:r>
              <a:rPr spc="-17"/>
              <a:t> </a:t>
            </a:r>
            <a:r>
              <a:t>GuestID</a:t>
            </a:r>
          </a:p>
          <a:p>
            <a:pPr indent="12700">
              <a:defRPr sz="1500" spc="-5">
                <a:latin typeface="Times New Roman" panose="02020603050405020304"/>
                <a:ea typeface="Times New Roman" panose="02020603050405020304"/>
                <a:cs typeface="Times New Roman" panose="02020603050405020304"/>
                <a:sym typeface="Times New Roman" panose="02020603050405020304"/>
              </a:defRPr>
            </a:pPr>
            <a:r>
              <a:t>HAVING</a:t>
            </a:r>
            <a:r>
              <a:rPr spc="-11"/>
              <a:t> </a:t>
            </a:r>
            <a:r>
              <a:t>COUNT(DISTINCT</a:t>
            </a:r>
            <a:r>
              <a:rPr spc="11"/>
              <a:t> </a:t>
            </a:r>
            <a:r>
              <a:t>HotelID)</a:t>
            </a:r>
            <a:r>
              <a:rPr spc="11"/>
              <a:t> </a:t>
            </a:r>
            <a:r>
              <a:t>&gt;</a:t>
            </a:r>
            <a:r>
              <a:rPr spc="-11"/>
              <a:t> </a:t>
            </a:r>
            <a:r>
              <a:t>1;</a:t>
            </a:r>
          </a:p>
          <a:p>
            <a:pPr>
              <a:defRPr sz="1200">
                <a:latin typeface="Times New Roman" panose="02020603050405020304"/>
                <a:ea typeface="Times New Roman" panose="02020603050405020304"/>
                <a:cs typeface="Times New Roman" panose="02020603050405020304"/>
                <a:sym typeface="Times New Roman" panose="02020603050405020304"/>
              </a:defRPr>
            </a:pPr>
          </a:p>
          <a:p>
            <a:pPr marL="177165" indent="-165100">
              <a:lnSpc>
                <a:spcPts val="1500"/>
              </a:lnSpc>
              <a:buSzPct val="100000"/>
              <a:buAutoNum type="arabicPeriod" startAt="3"/>
              <a:tabLst>
                <a:tab pos="177800" algn="l"/>
              </a:tabLst>
              <a:defRPr sz="1600" b="1" spc="-6">
                <a:latin typeface="Times New Roman" panose="02020603050405020304"/>
                <a:ea typeface="Times New Roman" panose="02020603050405020304"/>
                <a:cs typeface="Times New Roman" panose="02020603050405020304"/>
                <a:sym typeface="Times New Roman" panose="02020603050405020304"/>
              </a:defRPr>
            </a:pPr>
            <a:r>
              <a:t>Joins:</a:t>
            </a:r>
          </a:p>
          <a:p>
            <a:pPr marL="177165" indent="-165100">
              <a:lnSpc>
                <a:spcPts val="1500"/>
              </a:lnSpc>
              <a:buSzPct val="100000"/>
              <a:buAutoNum type="arabicPeriod" startAt="3"/>
              <a:tabLst>
                <a:tab pos="177800" algn="l"/>
              </a:tabLst>
              <a:defRPr sz="1600" b="1" spc="-6">
                <a:latin typeface="Times New Roman" panose="02020603050405020304"/>
                <a:ea typeface="Times New Roman" panose="02020603050405020304"/>
                <a:cs typeface="Times New Roman" panose="02020603050405020304"/>
                <a:sym typeface="Times New Roman" panose="02020603050405020304"/>
              </a:defRPr>
            </a:pPr>
          </a:p>
          <a:p>
            <a:pPr indent="12700">
              <a:defRPr sz="1500" spc="-5">
                <a:latin typeface="Times New Roman" panose="02020603050405020304"/>
                <a:ea typeface="Times New Roman" panose="02020603050405020304"/>
                <a:cs typeface="Times New Roman" panose="02020603050405020304"/>
                <a:sym typeface="Times New Roman" panose="02020603050405020304"/>
              </a:defRPr>
            </a:pPr>
            <a:r>
              <a:t>Query:</a:t>
            </a:r>
            <a:r>
              <a:rPr spc="0"/>
              <a:t> </a:t>
            </a:r>
            <a:r>
              <a:t>Retrieve</a:t>
            </a:r>
            <a:r>
              <a:rPr spc="17"/>
              <a:t> </a:t>
            </a:r>
            <a:r>
              <a:t>all</a:t>
            </a:r>
            <a:r>
              <a:rPr spc="0"/>
              <a:t> </a:t>
            </a:r>
            <a:r>
              <a:t>reservations</a:t>
            </a:r>
            <a:r>
              <a:rPr spc="17"/>
              <a:t> </a:t>
            </a:r>
            <a:r>
              <a:t>along</a:t>
            </a:r>
            <a:r>
              <a:rPr spc="17"/>
              <a:t> </a:t>
            </a:r>
            <a:r>
              <a:rPr spc="0"/>
              <a:t>with </a:t>
            </a:r>
            <a:r>
              <a:t>guest</a:t>
            </a:r>
            <a:r>
              <a:rPr spc="17"/>
              <a:t> </a:t>
            </a:r>
            <a:r>
              <a:t>and</a:t>
            </a:r>
            <a:r>
              <a:rPr spc="0"/>
              <a:t> </a:t>
            </a:r>
            <a:r>
              <a:t>hotel</a:t>
            </a:r>
            <a:r>
              <a:rPr spc="17"/>
              <a:t> </a:t>
            </a:r>
            <a:r>
              <a:t>information.</a:t>
            </a:r>
          </a:p>
          <a:p>
            <a:pPr marR="384175" indent="12700">
              <a:defRPr sz="1500" spc="-5">
                <a:latin typeface="Times New Roman" panose="02020603050405020304"/>
                <a:ea typeface="Times New Roman" panose="02020603050405020304"/>
                <a:cs typeface="Times New Roman" panose="02020603050405020304"/>
                <a:sym typeface="Times New Roman" panose="02020603050405020304"/>
              </a:defRPr>
            </a:pPr>
            <a:r>
              <a:t>SELECT</a:t>
            </a:r>
            <a:r>
              <a:rPr spc="17"/>
              <a:t> </a:t>
            </a:r>
            <a:r>
              <a:t>r.ReservationID,</a:t>
            </a:r>
            <a:r>
              <a:rPr spc="5"/>
              <a:t> </a:t>
            </a:r>
            <a:r>
              <a:t>g.Name</a:t>
            </a:r>
            <a:r>
              <a:rPr spc="28"/>
              <a:t> </a:t>
            </a:r>
            <a:r>
              <a:t>AS</a:t>
            </a:r>
            <a:r>
              <a:rPr spc="5"/>
              <a:t> </a:t>
            </a:r>
            <a:r>
              <a:t>GuestName,</a:t>
            </a:r>
            <a:r>
              <a:rPr spc="17"/>
              <a:t> </a:t>
            </a:r>
            <a:r>
              <a:t>h.Name</a:t>
            </a:r>
            <a:r>
              <a:rPr spc="23"/>
              <a:t> </a:t>
            </a:r>
            <a:r>
              <a:t>AS</a:t>
            </a:r>
            <a:r>
              <a:rPr spc="17"/>
              <a:t> </a:t>
            </a:r>
            <a:r>
              <a:t>HotelName, </a:t>
            </a:r>
            <a:r>
              <a:rPr spc="-357"/>
              <a:t> </a:t>
            </a:r>
            <a:r>
              <a:t>r.CheckInDate,</a:t>
            </a:r>
            <a:r>
              <a:rPr spc="-11"/>
              <a:t> </a:t>
            </a:r>
            <a:r>
              <a:t>r.CheckOutDate</a:t>
            </a:r>
          </a:p>
          <a:p>
            <a:pPr indent="12700">
              <a:defRPr sz="1500" spc="-5">
                <a:latin typeface="Times New Roman" panose="02020603050405020304"/>
                <a:ea typeface="Times New Roman" panose="02020603050405020304"/>
                <a:cs typeface="Times New Roman" panose="02020603050405020304"/>
                <a:sym typeface="Times New Roman" panose="02020603050405020304"/>
              </a:defRPr>
            </a:pPr>
            <a:r>
              <a:t>FROM</a:t>
            </a:r>
            <a:r>
              <a:rPr spc="-11"/>
              <a:t> </a:t>
            </a:r>
            <a:r>
              <a:t>Reservation</a:t>
            </a:r>
            <a:r>
              <a:rPr spc="-23"/>
              <a:t> </a:t>
            </a:r>
            <a:r>
              <a:t>r</a:t>
            </a:r>
          </a:p>
          <a:p>
            <a:pPr marR="2524125" indent="12700">
              <a:defRPr sz="1500" spc="-5">
                <a:latin typeface="Times New Roman" panose="02020603050405020304"/>
                <a:ea typeface="Times New Roman" panose="02020603050405020304"/>
                <a:cs typeface="Times New Roman" panose="02020603050405020304"/>
                <a:sym typeface="Times New Roman" panose="02020603050405020304"/>
              </a:defRPr>
            </a:pPr>
            <a:r>
              <a:t>JOIN</a:t>
            </a:r>
            <a:r>
              <a:rPr spc="5"/>
              <a:t> </a:t>
            </a:r>
            <a:r>
              <a:t>Guest</a:t>
            </a:r>
            <a:r>
              <a:rPr spc="5"/>
              <a:t> </a:t>
            </a:r>
            <a:r>
              <a:t>g ON</a:t>
            </a:r>
            <a:r>
              <a:rPr spc="5"/>
              <a:t> </a:t>
            </a:r>
            <a:r>
              <a:t>r.GuestID</a:t>
            </a:r>
            <a:r>
              <a:rPr spc="5"/>
              <a:t> </a:t>
            </a:r>
            <a:r>
              <a:t>=</a:t>
            </a:r>
            <a:r>
              <a:rPr spc="5"/>
              <a:t> </a:t>
            </a:r>
            <a:r>
              <a:t>g.GuestID </a:t>
            </a:r>
            <a:r>
              <a:rPr spc="0"/>
              <a:t> </a:t>
            </a:r>
            <a:r>
              <a:t>JOIN</a:t>
            </a:r>
            <a:r>
              <a:rPr spc="5"/>
              <a:t> </a:t>
            </a:r>
            <a:r>
              <a:t>Room</a:t>
            </a:r>
            <a:r>
              <a:rPr spc="5"/>
              <a:t> </a:t>
            </a:r>
            <a:r>
              <a:t>rm ON</a:t>
            </a:r>
            <a:r>
              <a:rPr spc="5"/>
              <a:t> </a:t>
            </a:r>
            <a:r>
              <a:t>r.RoomID</a:t>
            </a:r>
            <a:r>
              <a:rPr spc="5"/>
              <a:t> </a:t>
            </a:r>
            <a:r>
              <a:t>=</a:t>
            </a:r>
            <a:r>
              <a:rPr spc="0"/>
              <a:t> </a:t>
            </a:r>
            <a:r>
              <a:t>rm.RoomID </a:t>
            </a:r>
            <a:r>
              <a:rPr spc="-357"/>
              <a:t> </a:t>
            </a:r>
            <a:r>
              <a:t>JOIN</a:t>
            </a:r>
            <a:r>
              <a:rPr spc="5"/>
              <a:t> </a:t>
            </a:r>
            <a:r>
              <a:t>Hotel h</a:t>
            </a:r>
            <a:r>
              <a:rPr spc="11"/>
              <a:t> </a:t>
            </a:r>
            <a:r>
              <a:t>ON rm.HotelID</a:t>
            </a:r>
            <a:r>
              <a:rPr spc="11"/>
              <a:t> </a:t>
            </a:r>
            <a:r>
              <a:t>=</a:t>
            </a:r>
            <a:r>
              <a:rPr spc="5"/>
              <a:t> </a:t>
            </a:r>
            <a:r>
              <a:t>h.HotelID;</a:t>
            </a:r>
          </a:p>
          <a:p>
            <a:pPr>
              <a:defRPr sz="1200">
                <a:latin typeface="Times New Roman" panose="02020603050405020304"/>
                <a:ea typeface="Times New Roman" panose="02020603050405020304"/>
                <a:cs typeface="Times New Roman" panose="02020603050405020304"/>
                <a:sym typeface="Times New Roman" panose="02020603050405020304"/>
              </a:defRPr>
            </a:pPr>
          </a:p>
          <a:p>
            <a:pPr marL="165100" lvl="1" indent="-165100">
              <a:lnSpc>
                <a:spcPts val="1500"/>
              </a:lnSpc>
              <a:buSzPct val="100000"/>
              <a:buAutoNum type="arabicPeriod" startAt="4"/>
              <a:tabLst>
                <a:tab pos="177800" algn="l"/>
              </a:tabLst>
              <a:defRPr sz="1600" b="1" spc="-6">
                <a:latin typeface="Times New Roman" panose="02020603050405020304"/>
                <a:ea typeface="Times New Roman" panose="02020603050405020304"/>
                <a:cs typeface="Times New Roman" panose="02020603050405020304"/>
                <a:sym typeface="Times New Roman" panose="02020603050405020304"/>
              </a:defRPr>
            </a:pPr>
            <a:r>
              <a:t>Views:</a:t>
            </a:r>
          </a:p>
          <a:p>
            <a:pPr marL="177165" indent="-165100">
              <a:lnSpc>
                <a:spcPts val="1500"/>
              </a:lnSpc>
              <a:buSzPct val="100000"/>
              <a:buAutoNum type="arabicPeriod" startAt="5"/>
              <a:tabLst>
                <a:tab pos="177800" algn="l"/>
              </a:tabLst>
              <a:defRPr sz="1300" b="1" spc="-5">
                <a:latin typeface="Times New Roman" panose="02020603050405020304"/>
                <a:ea typeface="Times New Roman" panose="02020603050405020304"/>
                <a:cs typeface="Times New Roman" panose="02020603050405020304"/>
                <a:sym typeface="Times New Roman" panose="02020603050405020304"/>
              </a:defRPr>
            </a:pPr>
          </a:p>
          <a:p>
            <a:pPr indent="12700">
              <a:defRPr sz="1500" spc="-5">
                <a:latin typeface="Times New Roman" panose="02020603050405020304"/>
                <a:ea typeface="Times New Roman" panose="02020603050405020304"/>
                <a:cs typeface="Times New Roman" panose="02020603050405020304"/>
                <a:sym typeface="Times New Roman" panose="02020603050405020304"/>
              </a:defRPr>
            </a:pPr>
            <a:r>
              <a:t>Query: Create</a:t>
            </a:r>
            <a:r>
              <a:rPr spc="5"/>
              <a:t> </a:t>
            </a:r>
            <a:r>
              <a:t>a</a:t>
            </a:r>
            <a:r>
              <a:rPr spc="11"/>
              <a:t> </a:t>
            </a:r>
            <a:r>
              <a:t>view</a:t>
            </a:r>
            <a:r>
              <a:rPr spc="17"/>
              <a:t> </a:t>
            </a:r>
            <a:r>
              <a:t>to</a:t>
            </a:r>
            <a:r>
              <a:rPr spc="0"/>
              <a:t> </a:t>
            </a:r>
            <a:r>
              <a:t>display</a:t>
            </a:r>
            <a:r>
              <a:rPr spc="11"/>
              <a:t> </a:t>
            </a:r>
            <a:r>
              <a:t>the</a:t>
            </a:r>
            <a:r>
              <a:rPr spc="17"/>
              <a:t> </a:t>
            </a:r>
            <a:r>
              <a:t>total</a:t>
            </a:r>
            <a:r>
              <a:rPr spc="0"/>
              <a:t> </a:t>
            </a:r>
            <a:r>
              <a:t>revenue</a:t>
            </a:r>
            <a:r>
              <a:rPr spc="11"/>
              <a:t> </a:t>
            </a:r>
            <a:r>
              <a:t>generated</a:t>
            </a:r>
            <a:r>
              <a:rPr spc="28"/>
              <a:t> </a:t>
            </a:r>
            <a:r>
              <a:rPr spc="-11"/>
              <a:t>by</a:t>
            </a:r>
            <a:r>
              <a:t> each</a:t>
            </a:r>
            <a:r>
              <a:rPr spc="17"/>
              <a:t> </a:t>
            </a:r>
            <a:r>
              <a:t>hotel.</a:t>
            </a:r>
          </a:p>
          <a:p>
            <a:pPr indent="12700">
              <a:defRPr sz="1500" spc="-5">
                <a:latin typeface="Times New Roman" panose="02020603050405020304"/>
                <a:ea typeface="Times New Roman" panose="02020603050405020304"/>
                <a:cs typeface="Times New Roman" panose="02020603050405020304"/>
                <a:sym typeface="Times New Roman" panose="02020603050405020304"/>
              </a:defRPr>
            </a:pPr>
            <a:r>
              <a:t>CREATE</a:t>
            </a:r>
            <a:r>
              <a:rPr spc="-17"/>
              <a:t> </a:t>
            </a:r>
            <a:r>
              <a:t>VIEW</a:t>
            </a:r>
            <a:r>
              <a:rPr spc="0"/>
              <a:t> </a:t>
            </a:r>
            <a:r>
              <a:t>HotelRevenue</a:t>
            </a:r>
            <a:r>
              <a:rPr spc="0"/>
              <a:t> </a:t>
            </a:r>
            <a:r>
              <a:t>AS</a:t>
            </a:r>
          </a:p>
          <a:p>
            <a:pPr marR="151130" indent="12700">
              <a:defRPr sz="1500" spc="-5">
                <a:latin typeface="Times New Roman" panose="02020603050405020304"/>
                <a:ea typeface="Times New Roman" panose="02020603050405020304"/>
                <a:cs typeface="Times New Roman" panose="02020603050405020304"/>
                <a:sym typeface="Times New Roman" panose="02020603050405020304"/>
              </a:defRPr>
            </a:pPr>
            <a:r>
              <a:t>SELECT</a:t>
            </a:r>
            <a:r>
              <a:rPr spc="17"/>
              <a:t> </a:t>
            </a:r>
            <a:r>
              <a:t>h.HotelID,</a:t>
            </a:r>
            <a:r>
              <a:rPr spc="23"/>
              <a:t> </a:t>
            </a:r>
            <a:r>
              <a:t>h.Name</a:t>
            </a:r>
            <a:r>
              <a:rPr spc="17"/>
              <a:t> </a:t>
            </a:r>
            <a:r>
              <a:t>AS</a:t>
            </a:r>
            <a:r>
              <a:rPr spc="23"/>
              <a:t> </a:t>
            </a:r>
            <a:r>
              <a:t>HotelName,</a:t>
            </a:r>
            <a:r>
              <a:rPr spc="0"/>
              <a:t> </a:t>
            </a:r>
            <a:r>
              <a:t>SUM(rm.Price)</a:t>
            </a:r>
            <a:r>
              <a:rPr spc="23"/>
              <a:t> </a:t>
            </a:r>
            <a:r>
              <a:t>AS</a:t>
            </a:r>
            <a:r>
              <a:rPr spc="17"/>
              <a:t> </a:t>
            </a:r>
            <a:r>
              <a:t>TotalRevenue </a:t>
            </a:r>
            <a:r>
              <a:rPr spc="-357"/>
              <a:t> </a:t>
            </a:r>
            <a:r>
              <a:t>FROM</a:t>
            </a:r>
            <a:r>
              <a:rPr spc="5"/>
              <a:t> </a:t>
            </a:r>
            <a:r>
              <a:t>Reservation r</a:t>
            </a:r>
          </a:p>
          <a:p>
            <a:pPr indent="12700">
              <a:defRPr sz="1500" spc="-5">
                <a:latin typeface="Times New Roman" panose="02020603050405020304"/>
                <a:ea typeface="Times New Roman" panose="02020603050405020304"/>
                <a:cs typeface="Times New Roman" panose="02020603050405020304"/>
                <a:sym typeface="Times New Roman" panose="02020603050405020304"/>
              </a:defRPr>
            </a:pPr>
            <a:r>
              <a:t>JOIN</a:t>
            </a:r>
            <a:r>
              <a:rPr spc="5"/>
              <a:t> </a:t>
            </a:r>
            <a:r>
              <a:t>Room</a:t>
            </a:r>
            <a:r>
              <a:rPr spc="5"/>
              <a:t> </a:t>
            </a:r>
            <a:r>
              <a:t>rm ON</a:t>
            </a:r>
            <a:r>
              <a:rPr spc="5"/>
              <a:t> </a:t>
            </a:r>
            <a:r>
              <a:t>r.RoomID</a:t>
            </a:r>
            <a:r>
              <a:rPr spc="5"/>
              <a:t> </a:t>
            </a:r>
            <a:r>
              <a:t>=</a:t>
            </a:r>
            <a:r>
              <a:rPr spc="5"/>
              <a:t> </a:t>
            </a:r>
            <a:r>
              <a:t>rm.RoomID</a:t>
            </a:r>
          </a:p>
          <a:p>
            <a:pPr marR="2735580" indent="12700">
              <a:defRPr sz="1500" spc="-5">
                <a:latin typeface="Times New Roman" panose="02020603050405020304"/>
                <a:ea typeface="Times New Roman" panose="02020603050405020304"/>
                <a:cs typeface="Times New Roman" panose="02020603050405020304"/>
                <a:sym typeface="Times New Roman" panose="02020603050405020304"/>
              </a:defRPr>
            </a:pPr>
            <a:r>
              <a:t>JOIN</a:t>
            </a:r>
            <a:r>
              <a:rPr spc="5"/>
              <a:t> </a:t>
            </a:r>
            <a:r>
              <a:t>Hotel</a:t>
            </a:r>
            <a:r>
              <a:rPr spc="-11"/>
              <a:t> </a:t>
            </a:r>
            <a:r>
              <a:t>h</a:t>
            </a:r>
            <a:r>
              <a:rPr spc="11"/>
              <a:t> </a:t>
            </a:r>
            <a:r>
              <a:t>ON</a:t>
            </a:r>
            <a:r>
              <a:rPr spc="-11"/>
              <a:t> </a:t>
            </a:r>
            <a:r>
              <a:t>rm.HotelID</a:t>
            </a:r>
            <a:r>
              <a:rPr spc="11"/>
              <a:t> </a:t>
            </a:r>
            <a:r>
              <a:t>=</a:t>
            </a:r>
            <a:r>
              <a:rPr spc="0"/>
              <a:t> </a:t>
            </a:r>
            <a:r>
              <a:t>h.HotelID </a:t>
            </a:r>
            <a:r>
              <a:rPr spc="-357"/>
              <a:t> </a:t>
            </a:r>
            <a:r>
              <a:t>GROUP</a:t>
            </a:r>
            <a:r>
              <a:rPr spc="5"/>
              <a:t> </a:t>
            </a:r>
            <a:r>
              <a:t>BY</a:t>
            </a:r>
            <a:r>
              <a:rPr spc="11"/>
              <a:t> </a:t>
            </a:r>
            <a:r>
              <a:t>h.HotelID;</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object 3"/>
          <p:cNvSpPr txBox="1"/>
          <p:nvPr>
            <p:ph type="sldNum" sz="quarter" idx="4294967295"/>
          </p:nvPr>
        </p:nvSpPr>
        <p:spPr>
          <a:prstGeom prst="rect">
            <a:avLst/>
          </a:prstGeom>
        </p:spPr>
        <p:txBody>
          <a:bodyPr/>
          <a:lstStyle/>
          <a:p>
            <a:fld id="{86CB4B4D-7CA3-9044-876B-883B54F8677D}" type="slidenum">
              <a:rPr/>
            </a:fld>
            <a:endParaRPr/>
          </a:p>
        </p:txBody>
      </p:sp>
      <p:sp>
        <p:nvSpPr>
          <p:cNvPr id="130" name="object 2"/>
          <p:cNvSpPr txBox="1"/>
          <p:nvPr/>
        </p:nvSpPr>
        <p:spPr>
          <a:xfrm>
            <a:off x="806585" y="1164170"/>
            <a:ext cx="5801195" cy="2938848"/>
          </a:xfrm>
          <a:prstGeom prst="rect">
            <a:avLst/>
          </a:prstGeom>
          <a:ln w="12700">
            <a:miter lim="400000"/>
          </a:ln>
        </p:spPr>
        <p:txBody>
          <a:bodyPr lIns="0" tIns="0" rIns="0" bIns="0">
            <a:spAutoFit/>
          </a:bodyPr>
          <a:lstStyle/>
          <a:p>
            <a:pPr indent="12700">
              <a:defRPr sz="1700" b="1" spc="-6">
                <a:latin typeface="Times New Roman" panose="02020603050405020304"/>
                <a:ea typeface="Times New Roman" panose="02020603050405020304"/>
                <a:cs typeface="Times New Roman" panose="02020603050405020304"/>
                <a:sym typeface="Times New Roman" panose="02020603050405020304"/>
              </a:defRPr>
            </a:pPr>
            <a:r>
              <a:t>5.</a:t>
            </a:r>
            <a:r>
              <a:rPr spc="-39"/>
              <a:t> </a:t>
            </a:r>
            <a:r>
              <a:t>Triggers:</a:t>
            </a:r>
          </a:p>
          <a:p>
            <a:pPr indent="12700">
              <a:defRPr sz="1700" b="1" spc="-6">
                <a:latin typeface="Times New Roman" panose="02020603050405020304"/>
                <a:ea typeface="Times New Roman" panose="02020603050405020304"/>
                <a:cs typeface="Times New Roman" panose="02020603050405020304"/>
                <a:sym typeface="Times New Roman" panose="02020603050405020304"/>
              </a:defRPr>
            </a:pPr>
          </a:p>
          <a:p>
            <a:pPr indent="12700">
              <a:defRPr sz="1400" spc="-5">
                <a:latin typeface="Times New Roman" panose="02020603050405020304"/>
                <a:ea typeface="Times New Roman" panose="02020603050405020304"/>
                <a:cs typeface="Times New Roman" panose="02020603050405020304"/>
                <a:sym typeface="Times New Roman" panose="02020603050405020304"/>
              </a:defRPr>
            </a:pPr>
            <a:r>
              <a:t>Scenario:</a:t>
            </a:r>
            <a:r>
              <a:rPr spc="0"/>
              <a:t> </a:t>
            </a:r>
            <a:r>
              <a:t>Automatically</a:t>
            </a:r>
            <a:r>
              <a:rPr spc="16"/>
              <a:t> </a:t>
            </a:r>
            <a:r>
              <a:t>update</a:t>
            </a:r>
            <a:r>
              <a:rPr spc="16"/>
              <a:t> </a:t>
            </a:r>
            <a:r>
              <a:t>the</a:t>
            </a:r>
            <a:r>
              <a:rPr spc="16"/>
              <a:t> </a:t>
            </a:r>
            <a:r>
              <a:t>room</a:t>
            </a:r>
            <a:r>
              <a:rPr spc="5"/>
              <a:t> </a:t>
            </a:r>
            <a:r>
              <a:t>status</a:t>
            </a:r>
            <a:r>
              <a:rPr spc="16"/>
              <a:t> </a:t>
            </a:r>
            <a:r>
              <a:t>when</a:t>
            </a:r>
            <a:r>
              <a:rPr spc="0"/>
              <a:t> </a:t>
            </a:r>
            <a:r>
              <a:t>a</a:t>
            </a:r>
            <a:r>
              <a:rPr spc="16"/>
              <a:t> </a:t>
            </a:r>
            <a:r>
              <a:t>reservation</a:t>
            </a:r>
            <a:r>
              <a:rPr spc="16"/>
              <a:t> </a:t>
            </a:r>
            <a:r>
              <a:t>is</a:t>
            </a:r>
            <a:r>
              <a:rPr spc="0"/>
              <a:t> </a:t>
            </a:r>
            <a:r>
              <a:t>made.</a:t>
            </a:r>
          </a:p>
          <a:p>
            <a:pPr>
              <a:defRPr sz="1400">
                <a:latin typeface="Times New Roman" panose="02020603050405020304"/>
                <a:ea typeface="Times New Roman" panose="02020603050405020304"/>
                <a:cs typeface="Times New Roman" panose="02020603050405020304"/>
                <a:sym typeface="Times New Roman" panose="02020603050405020304"/>
              </a:defRPr>
            </a:pPr>
          </a:p>
          <a:p>
            <a:pPr marR="2447925" indent="12700">
              <a:defRPr sz="1400" spc="-5">
                <a:latin typeface="Times New Roman" panose="02020603050405020304"/>
                <a:ea typeface="Times New Roman" panose="02020603050405020304"/>
                <a:cs typeface="Times New Roman" panose="02020603050405020304"/>
                <a:sym typeface="Times New Roman" panose="02020603050405020304"/>
              </a:defRPr>
            </a:pPr>
            <a:r>
              <a:t>CREATE</a:t>
            </a:r>
            <a:r>
              <a:rPr spc="-16"/>
              <a:t> </a:t>
            </a:r>
            <a:r>
              <a:t>TRIGGER</a:t>
            </a:r>
            <a:r>
              <a:rPr spc="5"/>
              <a:t> </a:t>
            </a:r>
            <a:r>
              <a:t>UpdateRoomStatus </a:t>
            </a:r>
            <a:r>
              <a:rPr spc="-333"/>
              <a:t> </a:t>
            </a:r>
            <a:r>
              <a:t>AFTER</a:t>
            </a:r>
            <a:r>
              <a:rPr spc="5"/>
              <a:t> </a:t>
            </a:r>
            <a:r>
              <a:t>INSERT</a:t>
            </a:r>
            <a:r>
              <a:rPr spc="10"/>
              <a:t> </a:t>
            </a:r>
            <a:r>
              <a:t>ON</a:t>
            </a:r>
            <a:r>
              <a:rPr spc="-10"/>
              <a:t> </a:t>
            </a:r>
            <a:r>
              <a:t>Reservation</a:t>
            </a:r>
          </a:p>
          <a:p>
            <a:pPr marR="4052570" indent="12700">
              <a:defRPr sz="1400" spc="-5">
                <a:latin typeface="Times New Roman" panose="02020603050405020304"/>
                <a:ea typeface="Times New Roman" panose="02020603050405020304"/>
                <a:cs typeface="Times New Roman" panose="02020603050405020304"/>
                <a:sym typeface="Times New Roman" panose="02020603050405020304"/>
              </a:defRPr>
            </a:pPr>
            <a:r>
              <a:t>FOR</a:t>
            </a:r>
            <a:r>
              <a:rPr spc="-53"/>
              <a:t> </a:t>
            </a:r>
            <a:r>
              <a:t>EACH</a:t>
            </a:r>
            <a:r>
              <a:rPr spc="-21"/>
              <a:t> </a:t>
            </a:r>
            <a:r>
              <a:t>ROW </a:t>
            </a:r>
            <a:r>
              <a:rPr spc="-333"/>
              <a:t> </a:t>
            </a:r>
            <a:r>
              <a:t>BEGIN</a:t>
            </a:r>
          </a:p>
          <a:p>
            <a:pPr indent="177165">
              <a:defRPr sz="1400" spc="-5">
                <a:latin typeface="Times New Roman" panose="02020603050405020304"/>
                <a:ea typeface="Times New Roman" panose="02020603050405020304"/>
                <a:cs typeface="Times New Roman" panose="02020603050405020304"/>
                <a:sym typeface="Times New Roman" panose="02020603050405020304"/>
              </a:defRPr>
            </a:pPr>
            <a:r>
              <a:t>UPDATE</a:t>
            </a:r>
            <a:r>
              <a:rPr spc="-43"/>
              <a:t> </a:t>
            </a:r>
            <a:r>
              <a:t>Room</a:t>
            </a:r>
          </a:p>
          <a:p>
            <a:pPr indent="177165">
              <a:defRPr sz="1400" spc="-5">
                <a:latin typeface="Times New Roman" panose="02020603050405020304"/>
                <a:ea typeface="Times New Roman" panose="02020603050405020304"/>
                <a:cs typeface="Times New Roman" panose="02020603050405020304"/>
                <a:sym typeface="Times New Roman" panose="02020603050405020304"/>
              </a:defRPr>
            </a:pPr>
            <a:r>
              <a:t>SET</a:t>
            </a:r>
            <a:r>
              <a:rPr spc="-10"/>
              <a:t> </a:t>
            </a:r>
            <a:r>
              <a:t>Status =</a:t>
            </a:r>
            <a:r>
              <a:rPr spc="-10"/>
              <a:t> </a:t>
            </a:r>
            <a:r>
              <a:t>'Booked'</a:t>
            </a:r>
          </a:p>
          <a:p>
            <a:pPr marR="2656840" indent="177165">
              <a:defRPr sz="1400" spc="-5">
                <a:latin typeface="Times New Roman" panose="02020603050405020304"/>
                <a:ea typeface="Times New Roman" panose="02020603050405020304"/>
                <a:cs typeface="Times New Roman" panose="02020603050405020304"/>
                <a:sym typeface="Times New Roman" panose="02020603050405020304"/>
              </a:defRPr>
            </a:pPr>
            <a:r>
              <a:t>WHERE RoomID = NEW.RoomID; </a:t>
            </a:r>
            <a:r>
              <a:rPr spc="-333"/>
              <a:t> </a:t>
            </a:r>
            <a:r>
              <a:t>END;</a:t>
            </a:r>
          </a:p>
          <a:p>
            <a:pPr>
              <a:defRPr sz="1400">
                <a:latin typeface="Times New Roman" panose="02020603050405020304"/>
                <a:ea typeface="Times New Roman" panose="02020603050405020304"/>
                <a:cs typeface="Times New Roman" panose="02020603050405020304"/>
                <a:sym typeface="Times New Roman" panose="02020603050405020304"/>
              </a:defRPr>
            </a:p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object 4"/>
          <p:cNvSpPr txBox="1"/>
          <p:nvPr>
            <p:ph type="sldNum" sz="quarter" idx="4294967295"/>
          </p:nvPr>
        </p:nvSpPr>
        <p:spPr>
          <a:prstGeom prst="rect">
            <a:avLst/>
          </a:prstGeom>
        </p:spPr>
        <p:txBody>
          <a:bodyPr/>
          <a:lstStyle/>
          <a:p>
            <a:fld id="{86CB4B4D-7CA3-9044-876B-883B54F8677D}" type="slidenum">
              <a:rPr/>
            </a:fld>
            <a:endParaRPr/>
          </a:p>
        </p:txBody>
      </p:sp>
      <p:sp>
        <p:nvSpPr>
          <p:cNvPr id="133" name="object 2"/>
          <p:cNvSpPr txBox="1"/>
          <p:nvPr/>
        </p:nvSpPr>
        <p:spPr>
          <a:xfrm>
            <a:off x="901700" y="1259555"/>
            <a:ext cx="5969000" cy="4416425"/>
          </a:xfrm>
          <a:prstGeom prst="rect">
            <a:avLst/>
          </a:prstGeom>
          <a:ln w="12700">
            <a:miter lim="400000"/>
          </a:ln>
        </p:spPr>
        <p:txBody>
          <a:bodyPr lIns="0" tIns="0" rIns="0" bIns="0">
            <a:spAutoFit/>
          </a:bodyPr>
          <a:lstStyle/>
          <a:p>
            <a:pPr>
              <a:defRPr b="1">
                <a:latin typeface="Times New Roman" panose="02020603050405020304"/>
                <a:ea typeface="Times New Roman" panose="02020603050405020304"/>
                <a:cs typeface="Times New Roman" panose="02020603050405020304"/>
                <a:sym typeface="Times New Roman" panose="02020603050405020304"/>
              </a:defRPr>
            </a:pPr>
            <a:r>
              <a:t>4. Analyzing</a:t>
            </a:r>
            <a:r>
              <a:rPr spc="20"/>
              <a:t> </a:t>
            </a:r>
            <a:r>
              <a:t>the</a:t>
            </a:r>
            <a:r>
              <a:rPr spc="13"/>
              <a:t> </a:t>
            </a:r>
            <a:r>
              <a:t>pitfalls,</a:t>
            </a:r>
            <a:r>
              <a:rPr spc="6"/>
              <a:t> </a:t>
            </a:r>
            <a:r>
              <a:t>identifying</a:t>
            </a:r>
            <a:r>
              <a:rPr spc="27"/>
              <a:t> </a:t>
            </a:r>
            <a:r>
              <a:t>the</a:t>
            </a:r>
            <a:r>
              <a:rPr spc="13"/>
              <a:t> </a:t>
            </a:r>
            <a:r>
              <a:t>dependencies,</a:t>
            </a:r>
            <a:r>
              <a:rPr spc="27"/>
              <a:t> </a:t>
            </a:r>
            <a:r>
              <a:t>and</a:t>
            </a:r>
          </a:p>
          <a:p>
            <a:pPr indent="68580">
              <a:defRPr b="1">
                <a:latin typeface="Times New Roman" panose="02020603050405020304"/>
                <a:ea typeface="Times New Roman" panose="02020603050405020304"/>
                <a:cs typeface="Times New Roman" panose="02020603050405020304"/>
                <a:sym typeface="Times New Roman" panose="02020603050405020304"/>
              </a:defRPr>
            </a:pPr>
            <a:r>
              <a:t>applying</a:t>
            </a:r>
            <a:r>
              <a:rPr spc="-27"/>
              <a:t> </a:t>
            </a:r>
            <a:r>
              <a:t>normalizations</a:t>
            </a:r>
          </a:p>
          <a:p>
            <a:pPr indent="68580">
              <a:defRPr b="1">
                <a:latin typeface="Times New Roman" panose="02020603050405020304"/>
                <a:ea typeface="Times New Roman" panose="02020603050405020304"/>
                <a:cs typeface="Times New Roman" panose="02020603050405020304"/>
                <a:sym typeface="Times New Roman" panose="02020603050405020304"/>
              </a:defRPr>
            </a:pPr>
          </a:p>
          <a:p>
            <a:pPr>
              <a:defRPr sz="1200">
                <a:latin typeface="Times New Roman" panose="02020603050405020304"/>
                <a:ea typeface="Times New Roman" panose="02020603050405020304"/>
                <a:cs typeface="Times New Roman" panose="02020603050405020304"/>
                <a:sym typeface="Times New Roman" panose="02020603050405020304"/>
              </a:defRPr>
            </a:pPr>
            <a:endParaRPr b="1"/>
          </a:p>
          <a:p>
            <a:pPr>
              <a:defRPr sz="1600">
                <a:latin typeface="Times New Roman" panose="02020603050405020304"/>
                <a:ea typeface="Times New Roman" panose="02020603050405020304"/>
                <a:cs typeface="Times New Roman" panose="02020603050405020304"/>
                <a:sym typeface="Times New Roman" panose="02020603050405020304"/>
              </a:defRPr>
            </a:pPr>
            <a:r>
              <a:rPr b="1"/>
              <a:t>4.1 Analyzing Pitfalls</a:t>
            </a:r>
            <a:endParaRPr b="1"/>
          </a:p>
          <a:p>
            <a:pPr>
              <a:defRPr sz="1600">
                <a:latin typeface="Times New Roman" panose="02020603050405020304"/>
                <a:ea typeface="Times New Roman" panose="02020603050405020304"/>
                <a:cs typeface="Times New Roman" panose="02020603050405020304"/>
                <a:sym typeface="Times New Roman" panose="02020603050405020304"/>
              </a:defRPr>
            </a:pPr>
          </a:p>
          <a:p>
            <a:pPr marR="6350">
              <a:lnSpc>
                <a:spcPct val="150000"/>
              </a:lnSpc>
              <a:tabLst>
                <a:tab pos="685800" algn="l"/>
              </a:tabLst>
              <a:defRPr sz="1400" spc="-5">
                <a:latin typeface="Times New Roman" panose="02020603050405020304"/>
                <a:ea typeface="Times New Roman" panose="02020603050405020304"/>
                <a:cs typeface="Times New Roman" panose="02020603050405020304"/>
                <a:sym typeface="Times New Roman" panose="02020603050405020304"/>
              </a:defRPr>
            </a:pPr>
            <a:r>
              <a:t>Data</a:t>
            </a:r>
            <a:r>
              <a:rPr spc="37"/>
              <a:t> </a:t>
            </a:r>
            <a:r>
              <a:t>Redundancy:</a:t>
            </a:r>
            <a:r>
              <a:rPr spc="43"/>
              <a:t> </a:t>
            </a:r>
            <a:r>
              <a:t>Storing</a:t>
            </a:r>
            <a:r>
              <a:rPr spc="43"/>
              <a:t> </a:t>
            </a:r>
            <a:r>
              <a:t>redundant</a:t>
            </a:r>
            <a:r>
              <a:rPr spc="43"/>
              <a:t> </a:t>
            </a:r>
            <a:r>
              <a:t>data</a:t>
            </a:r>
            <a:r>
              <a:rPr spc="43"/>
              <a:t> </a:t>
            </a:r>
            <a:r>
              <a:t>can</a:t>
            </a:r>
            <a:r>
              <a:rPr spc="37"/>
              <a:t> </a:t>
            </a:r>
            <a:r>
              <a:t>lead</a:t>
            </a:r>
            <a:r>
              <a:rPr spc="26"/>
              <a:t> </a:t>
            </a:r>
            <a:r>
              <a:t>to</a:t>
            </a:r>
            <a:r>
              <a:rPr spc="37"/>
              <a:t> </a:t>
            </a:r>
            <a:r>
              <a:t>inconsistencies </a:t>
            </a:r>
            <a:r>
              <a:rPr spc="-333"/>
              <a:t> </a:t>
            </a:r>
            <a:r>
              <a:t>and</a:t>
            </a:r>
            <a:r>
              <a:rPr spc="5"/>
              <a:t> </a:t>
            </a:r>
            <a:r>
              <a:t>increased</a:t>
            </a:r>
            <a:r>
              <a:rPr spc="10"/>
              <a:t> </a:t>
            </a:r>
            <a:r>
              <a:t>storage</a:t>
            </a:r>
            <a:r>
              <a:rPr spc="10"/>
              <a:t> </a:t>
            </a:r>
            <a:r>
              <a:t>requirements.</a:t>
            </a:r>
          </a:p>
          <a:p>
            <a:pPr marR="6350">
              <a:lnSpc>
                <a:spcPct val="150000"/>
              </a:lnSpc>
              <a:tabLst>
                <a:tab pos="685800" algn="l"/>
              </a:tabLst>
              <a:defRPr sz="1400" spc="-5">
                <a:latin typeface="Times New Roman" panose="02020603050405020304"/>
                <a:ea typeface="Times New Roman" panose="02020603050405020304"/>
                <a:cs typeface="Times New Roman" panose="02020603050405020304"/>
                <a:sym typeface="Times New Roman" panose="02020603050405020304"/>
              </a:defRPr>
            </a:pPr>
            <a:r>
              <a:t>Update</a:t>
            </a:r>
            <a:r>
              <a:rPr spc="43"/>
              <a:t> </a:t>
            </a:r>
            <a:r>
              <a:t>Anomalies:</a:t>
            </a:r>
            <a:r>
              <a:rPr spc="59"/>
              <a:t> </a:t>
            </a:r>
            <a:r>
              <a:t>Inefficient</a:t>
            </a:r>
            <a:r>
              <a:rPr spc="48"/>
              <a:t> </a:t>
            </a:r>
            <a:r>
              <a:t>updates</a:t>
            </a:r>
            <a:r>
              <a:rPr spc="48"/>
              <a:t> </a:t>
            </a:r>
            <a:r>
              <a:t>may</a:t>
            </a:r>
            <a:r>
              <a:rPr spc="59"/>
              <a:t> </a:t>
            </a:r>
            <a:r>
              <a:t>result</a:t>
            </a:r>
            <a:r>
              <a:rPr spc="48"/>
              <a:t> </a:t>
            </a:r>
            <a:r>
              <a:t>in</a:t>
            </a:r>
            <a:r>
              <a:rPr spc="53"/>
              <a:t> </a:t>
            </a:r>
            <a:r>
              <a:t>inconsistencies</a:t>
            </a:r>
            <a:r>
              <a:rPr spc="48"/>
              <a:t> </a:t>
            </a:r>
            <a:r>
              <a:t>if </a:t>
            </a:r>
            <a:r>
              <a:rPr spc="-333"/>
              <a:t> </a:t>
            </a:r>
            <a:r>
              <a:t>not</a:t>
            </a:r>
            <a:r>
              <a:rPr spc="-10"/>
              <a:t> </a:t>
            </a:r>
            <a:r>
              <a:t>properly managed.</a:t>
            </a:r>
          </a:p>
          <a:p>
            <a:pPr marR="6350">
              <a:lnSpc>
                <a:spcPct val="150000"/>
              </a:lnSpc>
              <a:tabLst>
                <a:tab pos="736600" algn="l"/>
              </a:tabLst>
              <a:defRPr sz="1400" spc="-5">
                <a:latin typeface="Times New Roman" panose="02020603050405020304"/>
                <a:ea typeface="Times New Roman" panose="02020603050405020304"/>
                <a:cs typeface="Times New Roman" panose="02020603050405020304"/>
                <a:sym typeface="Times New Roman" panose="02020603050405020304"/>
              </a:defRPr>
            </a:pPr>
            <a:r>
              <a:t>Deletion</a:t>
            </a:r>
            <a:r>
              <a:rPr spc="129"/>
              <a:t> </a:t>
            </a:r>
            <a:r>
              <a:t>Anomalies:</a:t>
            </a:r>
            <a:r>
              <a:rPr spc="139"/>
              <a:t> </a:t>
            </a:r>
            <a:r>
              <a:t>Removing</a:t>
            </a:r>
            <a:r>
              <a:rPr spc="129"/>
              <a:t> </a:t>
            </a:r>
            <a:r>
              <a:t>data</a:t>
            </a:r>
            <a:r>
              <a:rPr spc="129"/>
              <a:t> </a:t>
            </a:r>
            <a:r>
              <a:t>may</a:t>
            </a:r>
            <a:r>
              <a:rPr spc="129"/>
              <a:t> </a:t>
            </a:r>
            <a:r>
              <a:t>unintentionally</a:t>
            </a:r>
            <a:r>
              <a:rPr spc="129"/>
              <a:t> </a:t>
            </a:r>
            <a:r>
              <a:t>remove </a:t>
            </a:r>
            <a:r>
              <a:rPr spc="-333"/>
              <a:t> </a:t>
            </a:r>
            <a:r>
              <a:t>related</a:t>
            </a:r>
            <a:r>
              <a:rPr spc="10"/>
              <a:t> </a:t>
            </a:r>
            <a:r>
              <a:t>information if</a:t>
            </a:r>
            <a:r>
              <a:rPr spc="10"/>
              <a:t> </a:t>
            </a:r>
            <a:r>
              <a:t>dependencies</a:t>
            </a:r>
            <a:r>
              <a:rPr spc="10"/>
              <a:t> </a:t>
            </a:r>
            <a:r>
              <a:t>are</a:t>
            </a:r>
            <a:r>
              <a:rPr spc="0"/>
              <a:t> </a:t>
            </a:r>
            <a:r>
              <a:t>not</a:t>
            </a:r>
            <a:r>
              <a:rPr spc="16"/>
              <a:t> </a:t>
            </a:r>
            <a:r>
              <a:t>handled</a:t>
            </a:r>
            <a:r>
              <a:rPr spc="10"/>
              <a:t> </a:t>
            </a:r>
            <a:r>
              <a:t>correctly.</a:t>
            </a:r>
          </a:p>
          <a:p>
            <a:pPr marR="5080">
              <a:lnSpc>
                <a:spcPct val="150000"/>
              </a:lnSpc>
              <a:tabLst>
                <a:tab pos="749300" algn="l"/>
              </a:tabLst>
              <a:defRPr sz="1400" spc="-5">
                <a:latin typeface="Times New Roman" panose="02020603050405020304"/>
                <a:ea typeface="Times New Roman" panose="02020603050405020304"/>
                <a:cs typeface="Times New Roman" panose="02020603050405020304"/>
                <a:sym typeface="Times New Roman" panose="02020603050405020304"/>
              </a:defRPr>
            </a:pPr>
            <a:r>
              <a:t>Insertion</a:t>
            </a:r>
            <a:r>
              <a:rPr spc="285"/>
              <a:t> </a:t>
            </a:r>
            <a:r>
              <a:t>Anomalies:</a:t>
            </a:r>
            <a:r>
              <a:rPr spc="285"/>
              <a:t> </a:t>
            </a:r>
            <a:r>
              <a:t>Difficulties</a:t>
            </a:r>
            <a:r>
              <a:rPr spc="269"/>
              <a:t> </a:t>
            </a:r>
            <a:r>
              <a:t>in</a:t>
            </a:r>
            <a:r>
              <a:rPr spc="269"/>
              <a:t> </a:t>
            </a:r>
            <a:r>
              <a:t>inserting</a:t>
            </a:r>
            <a:r>
              <a:rPr spc="269"/>
              <a:t> </a:t>
            </a:r>
            <a:r>
              <a:t>new</a:t>
            </a:r>
            <a:r>
              <a:rPr spc="285"/>
              <a:t> </a:t>
            </a:r>
            <a:r>
              <a:t>data</a:t>
            </a:r>
            <a:r>
              <a:rPr spc="285"/>
              <a:t> </a:t>
            </a:r>
            <a:r>
              <a:rPr spc="-10"/>
              <a:t>due</a:t>
            </a:r>
            <a:r>
              <a:rPr spc="290"/>
              <a:t> </a:t>
            </a:r>
            <a:r>
              <a:t>to </a:t>
            </a:r>
            <a:r>
              <a:rPr spc="-333"/>
              <a:t> </a:t>
            </a:r>
            <a:r>
              <a:t>constraints</a:t>
            </a:r>
            <a:r>
              <a:rPr spc="-10"/>
              <a:t> </a:t>
            </a:r>
            <a:r>
              <a:t>or</a:t>
            </a:r>
            <a:r>
              <a:rPr spc="10"/>
              <a:t> </a:t>
            </a:r>
            <a:r>
              <a:t>dependencies.</a:t>
            </a:r>
          </a:p>
          <a:p>
            <a:pPr marR="6350">
              <a:lnSpc>
                <a:spcPct val="150000"/>
              </a:lnSpc>
              <a:tabLst>
                <a:tab pos="711200" algn="l"/>
              </a:tabLst>
              <a:defRPr sz="1400" spc="-5">
                <a:latin typeface="Times New Roman" panose="02020603050405020304"/>
                <a:ea typeface="Times New Roman" panose="02020603050405020304"/>
                <a:cs typeface="Times New Roman" panose="02020603050405020304"/>
                <a:sym typeface="Times New Roman" panose="02020603050405020304"/>
              </a:defRPr>
            </a:pPr>
            <a:r>
              <a:t>Data</a:t>
            </a:r>
            <a:r>
              <a:rPr spc="193"/>
              <a:t> </a:t>
            </a:r>
            <a:r>
              <a:t>Integrity:</a:t>
            </a:r>
            <a:r>
              <a:rPr spc="199"/>
              <a:t> </a:t>
            </a:r>
            <a:r>
              <a:t>Ensuring</a:t>
            </a:r>
            <a:r>
              <a:rPr spc="193"/>
              <a:t> </a:t>
            </a:r>
            <a:r>
              <a:t>data</a:t>
            </a:r>
            <a:r>
              <a:rPr spc="183"/>
              <a:t> </a:t>
            </a:r>
            <a:r>
              <a:t>consistency</a:t>
            </a:r>
            <a:r>
              <a:rPr spc="199"/>
              <a:t> </a:t>
            </a:r>
            <a:r>
              <a:t>and</a:t>
            </a:r>
            <a:r>
              <a:rPr spc="193"/>
              <a:t> </a:t>
            </a:r>
            <a:r>
              <a:t>accuracy</a:t>
            </a:r>
            <a:r>
              <a:rPr spc="193"/>
              <a:t> </a:t>
            </a:r>
            <a:r>
              <a:t>throughout </a:t>
            </a:r>
            <a:r>
              <a:rPr spc="-333"/>
              <a:t> </a:t>
            </a:r>
            <a:r>
              <a:t>the database.</a:t>
            </a:r>
          </a:p>
        </p:txBody>
      </p:sp>
      <p:sp>
        <p:nvSpPr>
          <p:cNvPr id="134" name="object 3"/>
          <p:cNvSpPr txBox="1"/>
          <p:nvPr/>
        </p:nvSpPr>
        <p:spPr>
          <a:xfrm>
            <a:off x="811989" y="6029339"/>
            <a:ext cx="6148422" cy="2385060"/>
          </a:xfrm>
          <a:prstGeom prst="rect">
            <a:avLst/>
          </a:prstGeom>
          <a:ln w="12700">
            <a:miter lim="400000"/>
          </a:ln>
        </p:spPr>
        <p:txBody>
          <a:bodyPr lIns="0" tIns="0" rIns="0" bIns="0">
            <a:spAutoFit/>
          </a:bodyPr>
          <a:lstStyle/>
          <a:p>
            <a:pPr>
              <a:defRPr sz="1600">
                <a:latin typeface="Times New Roman" panose="02020603050405020304"/>
                <a:ea typeface="Times New Roman" panose="02020603050405020304"/>
                <a:cs typeface="Times New Roman" panose="02020603050405020304"/>
                <a:sym typeface="Times New Roman" panose="02020603050405020304"/>
              </a:defRPr>
            </a:pPr>
            <a:r>
              <a:rPr b="1"/>
              <a:t>4.2 Identifying the dependencies </a:t>
            </a:r>
            <a:endParaRPr b="1"/>
          </a:p>
          <a:p>
            <a:pPr>
              <a:tabLst>
                <a:tab pos="177800" algn="l"/>
              </a:tabLst>
              <a:defRPr sz="1300" b="1" spc="-5">
                <a:latin typeface="Times New Roman" panose="02020603050405020304"/>
                <a:ea typeface="Times New Roman" panose="02020603050405020304"/>
                <a:cs typeface="Times New Roman" panose="02020603050405020304"/>
                <a:sym typeface="Times New Roman" panose="02020603050405020304"/>
              </a:defRPr>
            </a:pPr>
          </a:p>
          <a:p>
            <a:pPr marL="135890" marR="5080" lvl="1" indent="-123190">
              <a:lnSpc>
                <a:spcPct val="150000"/>
              </a:lnSpc>
              <a:buSzPct val="100000"/>
              <a:buChar char="-"/>
              <a:tabLst>
                <a:tab pos="279400" algn="l"/>
              </a:tabLst>
              <a:defRPr sz="1400" spc="-5">
                <a:latin typeface="Times New Roman" panose="02020603050405020304"/>
                <a:ea typeface="Times New Roman" panose="02020603050405020304"/>
                <a:cs typeface="Times New Roman" panose="02020603050405020304"/>
                <a:sym typeface="Times New Roman" panose="02020603050405020304"/>
              </a:defRPr>
            </a:pPr>
            <a:r>
              <a:t>Functional</a:t>
            </a:r>
            <a:r>
              <a:rPr spc="118"/>
              <a:t> </a:t>
            </a:r>
            <a:r>
              <a:t>Dependencies:</a:t>
            </a:r>
            <a:r>
              <a:rPr spc="122"/>
              <a:t> </a:t>
            </a:r>
            <a:r>
              <a:t>Determine</a:t>
            </a:r>
            <a:r>
              <a:rPr spc="122"/>
              <a:t> </a:t>
            </a:r>
            <a:r>
              <a:t>which</a:t>
            </a:r>
            <a:r>
              <a:rPr spc="118"/>
              <a:t> </a:t>
            </a:r>
            <a:r>
              <a:t>attributes</a:t>
            </a:r>
            <a:r>
              <a:rPr spc="134"/>
              <a:t> </a:t>
            </a:r>
            <a:r>
              <a:rPr spc="-10"/>
              <a:t>depend</a:t>
            </a:r>
            <a:r>
              <a:rPr spc="122"/>
              <a:t> </a:t>
            </a:r>
            <a:r>
              <a:t>on </a:t>
            </a:r>
            <a:r>
              <a:rPr spc="-333"/>
              <a:t> </a:t>
            </a:r>
            <a:r>
              <a:t>others</a:t>
            </a:r>
            <a:r>
              <a:rPr spc="5"/>
              <a:t> </a:t>
            </a:r>
            <a:r>
              <a:t>within a table.</a:t>
            </a:r>
          </a:p>
          <a:p>
            <a:pPr marL="135890" marR="5080" lvl="1" indent="-123190">
              <a:lnSpc>
                <a:spcPct val="150000"/>
              </a:lnSpc>
              <a:buSzPct val="100000"/>
              <a:buChar char="-"/>
              <a:tabLst>
                <a:tab pos="254000" algn="l"/>
              </a:tabLst>
              <a:defRPr sz="1400" spc="-5">
                <a:latin typeface="Times New Roman" panose="02020603050405020304"/>
                <a:ea typeface="Times New Roman" panose="02020603050405020304"/>
                <a:cs typeface="Times New Roman" panose="02020603050405020304"/>
                <a:sym typeface="Times New Roman" panose="02020603050405020304"/>
              </a:defRPr>
            </a:pPr>
            <a:r>
              <a:t>Transitive</a:t>
            </a:r>
            <a:r>
              <a:rPr spc="285"/>
              <a:t> </a:t>
            </a:r>
            <a:r>
              <a:t>Dependencies:</a:t>
            </a:r>
            <a:r>
              <a:rPr spc="290"/>
              <a:t> </a:t>
            </a:r>
            <a:r>
              <a:t>Identify</a:t>
            </a:r>
            <a:r>
              <a:rPr spc="290"/>
              <a:t> </a:t>
            </a:r>
            <a:r>
              <a:t>dependencies</a:t>
            </a:r>
            <a:r>
              <a:rPr spc="279"/>
              <a:t> </a:t>
            </a:r>
            <a:r>
              <a:t>where</a:t>
            </a:r>
            <a:r>
              <a:rPr spc="273"/>
              <a:t> </a:t>
            </a:r>
            <a:r>
              <a:t>an</a:t>
            </a:r>
            <a:r>
              <a:rPr spc="279"/>
              <a:t> </a:t>
            </a:r>
            <a:r>
              <a:t>attribute </a:t>
            </a:r>
            <a:r>
              <a:rPr spc="-333"/>
              <a:t> </a:t>
            </a:r>
            <a:r>
              <a:t>depends</a:t>
            </a:r>
            <a:r>
              <a:rPr spc="-10"/>
              <a:t> </a:t>
            </a:r>
            <a:r>
              <a:t>on another</a:t>
            </a:r>
            <a:r>
              <a:rPr spc="21"/>
              <a:t> </a:t>
            </a:r>
            <a:r>
              <a:t>through</a:t>
            </a:r>
            <a:r>
              <a:rPr spc="10"/>
              <a:t> </a:t>
            </a:r>
            <a:r>
              <a:t>a third</a:t>
            </a:r>
            <a:r>
              <a:rPr spc="10"/>
              <a:t> </a:t>
            </a:r>
            <a:r>
              <a:t>attribute.</a:t>
            </a:r>
          </a:p>
          <a:p>
            <a:pPr marL="135890" marR="5080" lvl="1" indent="-123190">
              <a:lnSpc>
                <a:spcPct val="150000"/>
              </a:lnSpc>
              <a:buSzPct val="100000"/>
              <a:buChar char="-"/>
              <a:tabLst>
                <a:tab pos="304800" algn="l"/>
              </a:tabLst>
              <a:defRPr sz="1400" spc="-5">
                <a:latin typeface="Times New Roman" panose="02020603050405020304"/>
                <a:ea typeface="Times New Roman" panose="02020603050405020304"/>
                <a:cs typeface="Times New Roman" panose="02020603050405020304"/>
                <a:sym typeface="Times New Roman" panose="02020603050405020304"/>
              </a:defRPr>
            </a:pPr>
            <a:r>
              <a:t>Multi-valued</a:t>
            </a:r>
            <a:r>
              <a:rPr spc="0"/>
              <a:t> </a:t>
            </a:r>
            <a:r>
              <a:t>Dependencies:</a:t>
            </a:r>
            <a:r>
              <a:rPr spc="0"/>
              <a:t> </a:t>
            </a:r>
            <a:r>
              <a:t>Recognize</a:t>
            </a:r>
            <a:r>
              <a:rPr spc="0"/>
              <a:t> </a:t>
            </a:r>
            <a:r>
              <a:t>dependencies</a:t>
            </a:r>
            <a:r>
              <a:rPr spc="0"/>
              <a:t> </a:t>
            </a:r>
            <a:r>
              <a:t>where</a:t>
            </a:r>
            <a:r>
              <a:rPr spc="0"/>
              <a:t> </a:t>
            </a:r>
            <a:r>
              <a:t>one </a:t>
            </a:r>
            <a:r>
              <a:rPr spc="-333"/>
              <a:t> </a:t>
            </a:r>
            <a:r>
              <a:t>attribute</a:t>
            </a:r>
            <a:r>
              <a:rPr spc="0"/>
              <a:t> </a:t>
            </a:r>
            <a:r>
              <a:t>determines</a:t>
            </a:r>
            <a:r>
              <a:rPr spc="10"/>
              <a:t> </a:t>
            </a:r>
            <a:r>
              <a:t>multiple</a:t>
            </a:r>
            <a:r>
              <a:rPr spc="10"/>
              <a:t> </a:t>
            </a:r>
            <a:r>
              <a:t>values</a:t>
            </a:r>
            <a:r>
              <a:rPr spc="10"/>
              <a:t> </a:t>
            </a:r>
            <a:r>
              <a:t>of another.</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object 3"/>
          <p:cNvSpPr txBox="1"/>
          <p:nvPr>
            <p:ph type="sldNum" sz="quarter" idx="4294967295"/>
          </p:nvPr>
        </p:nvSpPr>
        <p:spPr>
          <a:prstGeom prst="rect">
            <a:avLst/>
          </a:prstGeom>
        </p:spPr>
        <p:txBody>
          <a:bodyPr/>
          <a:lstStyle/>
          <a:p>
            <a:fld id="{86CB4B4D-7CA3-9044-876B-883B54F8677D}" type="slidenum">
              <a:rPr/>
            </a:fld>
            <a:endParaRPr/>
          </a:p>
        </p:txBody>
      </p:sp>
      <p:sp>
        <p:nvSpPr>
          <p:cNvPr id="137" name="object 2"/>
          <p:cNvSpPr txBox="1"/>
          <p:nvPr/>
        </p:nvSpPr>
        <p:spPr>
          <a:xfrm>
            <a:off x="1130299" y="1271444"/>
            <a:ext cx="5511801" cy="7632700"/>
          </a:xfrm>
          <a:prstGeom prst="rect">
            <a:avLst/>
          </a:prstGeom>
          <a:ln w="12700">
            <a:miter lim="400000"/>
          </a:ln>
        </p:spPr>
        <p:txBody>
          <a:bodyPr lIns="0" tIns="0" rIns="0" bIns="0">
            <a:spAutoFit/>
          </a:bodyPr>
          <a:lstStyle/>
          <a:p>
            <a:pPr>
              <a:defRPr sz="1600">
                <a:latin typeface="Times New Roman" panose="02020603050405020304"/>
                <a:ea typeface="Times New Roman" panose="02020603050405020304"/>
                <a:cs typeface="Times New Roman" panose="02020603050405020304"/>
                <a:sym typeface="Times New Roman" panose="02020603050405020304"/>
              </a:defRPr>
            </a:pPr>
            <a:r>
              <a:rPr b="1"/>
              <a:t>4.3 Applying Normalizations</a:t>
            </a:r>
            <a:endParaRPr b="1"/>
          </a:p>
          <a:p>
            <a:pPr>
              <a:defRPr sz="1600">
                <a:latin typeface="Times New Roman" panose="02020603050405020304"/>
                <a:ea typeface="Times New Roman" panose="02020603050405020304"/>
                <a:cs typeface="Times New Roman" panose="02020603050405020304"/>
                <a:sym typeface="Times New Roman" panose="02020603050405020304"/>
              </a:defRPr>
            </a:pPr>
          </a:p>
          <a:p>
            <a:pPr>
              <a:defRPr sz="1600">
                <a:latin typeface="Times New Roman" panose="02020603050405020304"/>
                <a:ea typeface="Times New Roman" panose="02020603050405020304"/>
                <a:cs typeface="Times New Roman" panose="02020603050405020304"/>
                <a:sym typeface="Times New Roman" panose="02020603050405020304"/>
              </a:defRPr>
            </a:pPr>
            <a:r>
              <a:t>First Normal</a:t>
            </a:r>
            <a:r>
              <a:rPr spc="6"/>
              <a:t> </a:t>
            </a:r>
            <a:r>
              <a:t>Form</a:t>
            </a:r>
            <a:r>
              <a:rPr spc="6"/>
              <a:t> </a:t>
            </a:r>
            <a:r>
              <a:t>(1NF):</a:t>
            </a:r>
          </a:p>
          <a:p>
            <a:pPr>
              <a:defRPr sz="1600">
                <a:latin typeface="Times New Roman" panose="02020603050405020304"/>
                <a:ea typeface="Times New Roman" panose="02020603050405020304"/>
                <a:cs typeface="Times New Roman" panose="02020603050405020304"/>
                <a:sym typeface="Times New Roman" panose="02020603050405020304"/>
              </a:defRPr>
            </a:pPr>
          </a:p>
          <a:p>
            <a:pPr>
              <a:defRPr sz="1600">
                <a:latin typeface="Times New Roman" panose="02020603050405020304"/>
                <a:ea typeface="Times New Roman" panose="02020603050405020304"/>
                <a:cs typeface="Times New Roman" panose="02020603050405020304"/>
                <a:sym typeface="Times New Roman" panose="02020603050405020304"/>
              </a:defRPr>
            </a:pPr>
            <a:r>
              <a:t>Eliminate repeating groups.</a:t>
            </a:r>
          </a:p>
          <a:p>
            <a:pPr>
              <a:defRPr sz="1600">
                <a:latin typeface="Times New Roman" panose="02020603050405020304"/>
                <a:ea typeface="Times New Roman" panose="02020603050405020304"/>
                <a:cs typeface="Times New Roman" panose="02020603050405020304"/>
                <a:sym typeface="Times New Roman" panose="02020603050405020304"/>
              </a:defRPr>
            </a:pPr>
          </a:p>
          <a:p>
            <a:pPr>
              <a:defRPr sz="1600">
                <a:latin typeface="Times New Roman" panose="02020603050405020304"/>
                <a:ea typeface="Times New Roman" panose="02020603050405020304"/>
                <a:cs typeface="Times New Roman" panose="02020603050405020304"/>
                <a:sym typeface="Times New Roman" panose="02020603050405020304"/>
              </a:defRPr>
            </a:pPr>
            <a:r>
              <a:t>Ensure</a:t>
            </a:r>
            <a:r>
              <a:rPr spc="18"/>
              <a:t> </a:t>
            </a:r>
            <a:r>
              <a:t>each attribute contains</a:t>
            </a:r>
            <a:r>
              <a:rPr spc="12"/>
              <a:t> </a:t>
            </a:r>
            <a:r>
              <a:t>atomic values.</a:t>
            </a:r>
          </a:p>
          <a:p>
            <a:pPr>
              <a:defRPr sz="1600">
                <a:latin typeface="Times New Roman" panose="02020603050405020304"/>
                <a:ea typeface="Times New Roman" panose="02020603050405020304"/>
                <a:cs typeface="Times New Roman" panose="02020603050405020304"/>
                <a:sym typeface="Times New Roman" panose="02020603050405020304"/>
              </a:defRPr>
            </a:pPr>
          </a:p>
          <a:p>
            <a:pPr>
              <a:defRPr sz="1600">
                <a:latin typeface="Times New Roman" panose="02020603050405020304"/>
                <a:ea typeface="Times New Roman" panose="02020603050405020304"/>
                <a:cs typeface="Times New Roman" panose="02020603050405020304"/>
                <a:sym typeface="Times New Roman" panose="02020603050405020304"/>
              </a:defRPr>
            </a:pPr>
            <a:r>
              <a:t>Second Normal</a:t>
            </a:r>
            <a:r>
              <a:rPr spc="6"/>
              <a:t> </a:t>
            </a:r>
            <a:r>
              <a:t>Form (2NF):</a:t>
            </a:r>
          </a:p>
          <a:p>
            <a:pPr>
              <a:defRPr sz="1600">
                <a:latin typeface="Times New Roman" panose="02020603050405020304"/>
                <a:ea typeface="Times New Roman" panose="02020603050405020304"/>
                <a:cs typeface="Times New Roman" panose="02020603050405020304"/>
                <a:sym typeface="Times New Roman" panose="02020603050405020304"/>
              </a:defRPr>
            </a:pPr>
          </a:p>
          <a:p>
            <a:pPr>
              <a:defRPr sz="1600">
                <a:latin typeface="Times New Roman" panose="02020603050405020304"/>
                <a:ea typeface="Times New Roman" panose="02020603050405020304"/>
                <a:cs typeface="Times New Roman" panose="02020603050405020304"/>
                <a:sym typeface="Times New Roman" panose="02020603050405020304"/>
              </a:defRPr>
            </a:pPr>
            <a:r>
              <a:t>Meet</a:t>
            </a:r>
            <a:r>
              <a:rPr spc="-12"/>
              <a:t> </a:t>
            </a:r>
            <a:r>
              <a:t>1NF</a:t>
            </a:r>
            <a:r>
              <a:rPr spc="-18"/>
              <a:t> </a:t>
            </a:r>
            <a:r>
              <a:t>requirements.</a:t>
            </a:r>
          </a:p>
          <a:p>
            <a:pPr>
              <a:defRPr sz="1600">
                <a:latin typeface="Times New Roman" panose="02020603050405020304"/>
                <a:ea typeface="Times New Roman" panose="02020603050405020304"/>
                <a:cs typeface="Times New Roman" panose="02020603050405020304"/>
                <a:sym typeface="Times New Roman" panose="02020603050405020304"/>
              </a:defRPr>
            </a:pPr>
            <a:r>
              <a:t>Remove</a:t>
            </a:r>
            <a:r>
              <a:rPr spc="203"/>
              <a:t> </a:t>
            </a:r>
            <a:r>
              <a:t>partial</a:t>
            </a:r>
            <a:r>
              <a:rPr spc="221"/>
              <a:t> </a:t>
            </a:r>
            <a:r>
              <a:t>dependencies</a:t>
            </a:r>
            <a:r>
              <a:rPr spc="209"/>
              <a:t> </a:t>
            </a:r>
            <a:r>
              <a:rPr spc="-12"/>
              <a:t>by</a:t>
            </a:r>
            <a:r>
              <a:rPr spc="215"/>
              <a:t> </a:t>
            </a:r>
            <a:r>
              <a:t>moving</a:t>
            </a:r>
            <a:r>
              <a:rPr spc="209"/>
              <a:t> </a:t>
            </a:r>
            <a:r>
              <a:t>non-key</a:t>
            </a:r>
            <a:r>
              <a:rPr spc="209"/>
              <a:t> </a:t>
            </a:r>
            <a:r>
              <a:t>attributes</a:t>
            </a:r>
            <a:r>
              <a:rPr spc="203"/>
              <a:t> </a:t>
            </a:r>
            <a:r>
              <a:t>to</a:t>
            </a:r>
            <a:r>
              <a:rPr spc="209"/>
              <a:t> </a:t>
            </a:r>
            <a:r>
              <a:t>separate </a:t>
            </a:r>
            <a:r>
              <a:rPr spc="-381"/>
              <a:t> </a:t>
            </a:r>
            <a:r>
              <a:t>tables.</a:t>
            </a:r>
          </a:p>
          <a:p>
            <a:pPr>
              <a:defRPr sz="1600">
                <a:latin typeface="Times New Roman" panose="02020603050405020304"/>
                <a:ea typeface="Times New Roman" panose="02020603050405020304"/>
                <a:cs typeface="Times New Roman" panose="02020603050405020304"/>
                <a:sym typeface="Times New Roman" panose="02020603050405020304"/>
              </a:defRPr>
            </a:pPr>
          </a:p>
          <a:p>
            <a:pPr>
              <a:defRPr sz="1600">
                <a:latin typeface="Times New Roman" panose="02020603050405020304"/>
                <a:ea typeface="Times New Roman" panose="02020603050405020304"/>
                <a:cs typeface="Times New Roman" panose="02020603050405020304"/>
                <a:sym typeface="Times New Roman" panose="02020603050405020304"/>
              </a:defRPr>
            </a:pPr>
            <a:r>
              <a:t>Third</a:t>
            </a:r>
            <a:r>
              <a:rPr spc="-18"/>
              <a:t> </a:t>
            </a:r>
            <a:r>
              <a:t>Normal</a:t>
            </a:r>
            <a:r>
              <a:rPr spc="6"/>
              <a:t> </a:t>
            </a:r>
            <a:r>
              <a:t>Form</a:t>
            </a:r>
            <a:r>
              <a:rPr spc="6"/>
              <a:t> </a:t>
            </a:r>
            <a:r>
              <a:t>(3NF):</a:t>
            </a:r>
          </a:p>
          <a:p>
            <a:pPr>
              <a:defRPr sz="1600">
                <a:latin typeface="Times New Roman" panose="02020603050405020304"/>
                <a:ea typeface="Times New Roman" panose="02020603050405020304"/>
                <a:cs typeface="Times New Roman" panose="02020603050405020304"/>
                <a:sym typeface="Times New Roman" panose="02020603050405020304"/>
              </a:defRPr>
            </a:pPr>
          </a:p>
          <a:p>
            <a:pPr>
              <a:defRPr sz="1600">
                <a:latin typeface="Times New Roman" panose="02020603050405020304"/>
                <a:ea typeface="Times New Roman" panose="02020603050405020304"/>
                <a:cs typeface="Times New Roman" panose="02020603050405020304"/>
                <a:sym typeface="Times New Roman" panose="02020603050405020304"/>
              </a:defRPr>
            </a:pPr>
            <a:r>
              <a:t>Satisfy 2NF requirements.</a:t>
            </a:r>
          </a:p>
          <a:p>
            <a:pPr>
              <a:defRPr sz="1600">
                <a:latin typeface="Times New Roman" panose="02020603050405020304"/>
                <a:ea typeface="Times New Roman" panose="02020603050405020304"/>
                <a:cs typeface="Times New Roman" panose="02020603050405020304"/>
                <a:sym typeface="Times New Roman" panose="02020603050405020304"/>
              </a:defRPr>
            </a:pPr>
            <a:r>
              <a:t>Eliminate</a:t>
            </a:r>
            <a:r>
              <a:rPr spc="233"/>
              <a:t> </a:t>
            </a:r>
            <a:r>
              <a:t>transitive</a:t>
            </a:r>
            <a:r>
              <a:rPr spc="251"/>
              <a:t> </a:t>
            </a:r>
            <a:r>
              <a:t>dependencies</a:t>
            </a:r>
            <a:r>
              <a:rPr spc="251"/>
              <a:t> </a:t>
            </a:r>
            <a:r>
              <a:rPr spc="-12"/>
              <a:t>by</a:t>
            </a:r>
            <a:r>
              <a:rPr spc="240"/>
              <a:t> </a:t>
            </a:r>
            <a:r>
              <a:t>moving</a:t>
            </a:r>
            <a:r>
              <a:rPr spc="251"/>
              <a:t> </a:t>
            </a:r>
            <a:r>
              <a:t>non-key</a:t>
            </a:r>
            <a:r>
              <a:rPr spc="233"/>
              <a:t> </a:t>
            </a:r>
            <a:r>
              <a:t>attributes</a:t>
            </a:r>
            <a:r>
              <a:rPr spc="251"/>
              <a:t> </a:t>
            </a:r>
            <a:r>
              <a:t>to </a:t>
            </a:r>
            <a:r>
              <a:rPr spc="-381"/>
              <a:t> </a:t>
            </a:r>
            <a:r>
              <a:t>separate</a:t>
            </a:r>
            <a:r>
              <a:rPr spc="6"/>
              <a:t> </a:t>
            </a:r>
            <a:r>
              <a:t>tables.</a:t>
            </a:r>
          </a:p>
          <a:p>
            <a:pPr>
              <a:defRPr sz="1600">
                <a:latin typeface="Times New Roman" panose="02020603050405020304"/>
                <a:ea typeface="Times New Roman" panose="02020603050405020304"/>
                <a:cs typeface="Times New Roman" panose="02020603050405020304"/>
                <a:sym typeface="Times New Roman" panose="02020603050405020304"/>
              </a:defRPr>
            </a:pPr>
          </a:p>
          <a:p>
            <a:pPr>
              <a:defRPr sz="1600">
                <a:latin typeface="Times New Roman" panose="02020603050405020304"/>
                <a:ea typeface="Times New Roman" panose="02020603050405020304"/>
                <a:cs typeface="Times New Roman" panose="02020603050405020304"/>
                <a:sym typeface="Times New Roman" panose="02020603050405020304"/>
              </a:defRPr>
            </a:pPr>
            <a:r>
              <a:t>Boyce-Codd</a:t>
            </a:r>
            <a:r>
              <a:rPr spc="6"/>
              <a:t> </a:t>
            </a:r>
            <a:r>
              <a:t>Normal</a:t>
            </a:r>
            <a:r>
              <a:rPr spc="6"/>
              <a:t> </a:t>
            </a:r>
            <a:r>
              <a:t>Form</a:t>
            </a:r>
            <a:r>
              <a:rPr spc="12"/>
              <a:t> </a:t>
            </a:r>
            <a:r>
              <a:t>(BCNF):</a:t>
            </a:r>
          </a:p>
          <a:p>
            <a:pPr>
              <a:defRPr sz="1600">
                <a:latin typeface="Times New Roman" panose="02020603050405020304"/>
                <a:ea typeface="Times New Roman" panose="02020603050405020304"/>
                <a:cs typeface="Times New Roman" panose="02020603050405020304"/>
                <a:sym typeface="Times New Roman" panose="02020603050405020304"/>
              </a:defRPr>
            </a:pPr>
          </a:p>
          <a:p>
            <a:pPr>
              <a:defRPr sz="1600">
                <a:latin typeface="Times New Roman" panose="02020603050405020304"/>
                <a:ea typeface="Times New Roman" panose="02020603050405020304"/>
                <a:cs typeface="Times New Roman" panose="02020603050405020304"/>
                <a:sym typeface="Times New Roman" panose="02020603050405020304"/>
              </a:defRPr>
            </a:pPr>
            <a:r>
              <a:t>Similar</a:t>
            </a:r>
            <a:r>
              <a:rPr spc="12"/>
              <a:t> </a:t>
            </a:r>
            <a:r>
              <a:t>to</a:t>
            </a:r>
            <a:r>
              <a:rPr spc="18"/>
              <a:t> </a:t>
            </a:r>
            <a:r>
              <a:t>3NF</a:t>
            </a:r>
            <a:r>
              <a:rPr spc="18"/>
              <a:t> </a:t>
            </a:r>
            <a:r>
              <a:rPr spc="-12"/>
              <a:t>but</a:t>
            </a:r>
            <a:r>
              <a:t> stricter</a:t>
            </a:r>
            <a:r>
              <a:rPr spc="12"/>
              <a:t> </a:t>
            </a:r>
            <a:r>
              <a:t>in terms</a:t>
            </a:r>
            <a:r>
              <a:rPr spc="18"/>
              <a:t> </a:t>
            </a:r>
            <a:r>
              <a:t>of dependency</a:t>
            </a:r>
            <a:r>
              <a:rPr spc="12"/>
              <a:t> </a:t>
            </a:r>
            <a:r>
              <a:t>preservation.</a:t>
            </a:r>
          </a:p>
          <a:p>
            <a:pPr>
              <a:defRPr sz="1600">
                <a:latin typeface="Times New Roman" panose="02020603050405020304"/>
                <a:ea typeface="Times New Roman" panose="02020603050405020304"/>
                <a:cs typeface="Times New Roman" panose="02020603050405020304"/>
                <a:sym typeface="Times New Roman" panose="02020603050405020304"/>
              </a:defRPr>
            </a:pPr>
          </a:p>
          <a:p>
            <a:pPr>
              <a:defRPr sz="1600">
                <a:latin typeface="Times New Roman" panose="02020603050405020304"/>
                <a:ea typeface="Times New Roman" panose="02020603050405020304"/>
                <a:cs typeface="Times New Roman" panose="02020603050405020304"/>
                <a:sym typeface="Times New Roman" panose="02020603050405020304"/>
              </a:defRPr>
            </a:pPr>
            <a:r>
              <a:t>Fourth Normal</a:t>
            </a:r>
            <a:r>
              <a:rPr spc="6"/>
              <a:t> </a:t>
            </a:r>
            <a:r>
              <a:t>Form (4NF):</a:t>
            </a:r>
          </a:p>
          <a:p>
            <a:pPr>
              <a:defRPr sz="1600">
                <a:latin typeface="Times New Roman" panose="02020603050405020304"/>
                <a:ea typeface="Times New Roman" panose="02020603050405020304"/>
                <a:cs typeface="Times New Roman" panose="02020603050405020304"/>
                <a:sym typeface="Times New Roman" panose="02020603050405020304"/>
              </a:defRPr>
            </a:pPr>
          </a:p>
          <a:p>
            <a:pPr>
              <a:defRPr sz="1600">
                <a:latin typeface="Times New Roman" panose="02020603050405020304"/>
                <a:ea typeface="Times New Roman" panose="02020603050405020304"/>
                <a:cs typeface="Times New Roman" panose="02020603050405020304"/>
                <a:sym typeface="Times New Roman" panose="02020603050405020304"/>
              </a:defRPr>
            </a:pPr>
            <a:r>
              <a:t>Address multi-valued</a:t>
            </a:r>
            <a:r>
              <a:rPr spc="6"/>
              <a:t> </a:t>
            </a:r>
            <a:r>
              <a:t>dependencies.</a:t>
            </a:r>
          </a:p>
          <a:p>
            <a:pPr>
              <a:defRPr sz="1600">
                <a:latin typeface="Times New Roman" panose="02020603050405020304"/>
                <a:ea typeface="Times New Roman" panose="02020603050405020304"/>
                <a:cs typeface="Times New Roman" panose="02020603050405020304"/>
                <a:sym typeface="Times New Roman" panose="02020603050405020304"/>
              </a:defRPr>
            </a:pPr>
          </a:p>
          <a:p>
            <a:pPr>
              <a:defRPr sz="1600">
                <a:latin typeface="Times New Roman" panose="02020603050405020304"/>
                <a:ea typeface="Times New Roman" panose="02020603050405020304"/>
                <a:cs typeface="Times New Roman" panose="02020603050405020304"/>
                <a:sym typeface="Times New Roman" panose="02020603050405020304"/>
              </a:defRPr>
            </a:pPr>
            <a:r>
              <a:t>Fifth Normal</a:t>
            </a:r>
            <a:r>
              <a:rPr spc="6"/>
              <a:t> </a:t>
            </a:r>
            <a:r>
              <a:t>Form</a:t>
            </a:r>
            <a:r>
              <a:rPr spc="6"/>
              <a:t> </a:t>
            </a:r>
            <a:r>
              <a:t>(5NF):</a:t>
            </a:r>
          </a:p>
          <a:p>
            <a:pPr>
              <a:defRPr sz="1600">
                <a:latin typeface="Times New Roman" panose="02020603050405020304"/>
                <a:ea typeface="Times New Roman" panose="02020603050405020304"/>
                <a:cs typeface="Times New Roman" panose="02020603050405020304"/>
                <a:sym typeface="Times New Roman" panose="02020603050405020304"/>
              </a:defRPr>
            </a:pPr>
          </a:p>
          <a:p>
            <a:pPr>
              <a:defRPr sz="1600">
                <a:latin typeface="Times New Roman" panose="02020603050405020304"/>
                <a:ea typeface="Times New Roman" panose="02020603050405020304"/>
                <a:cs typeface="Times New Roman" panose="02020603050405020304"/>
                <a:sym typeface="Times New Roman" panose="02020603050405020304"/>
              </a:defRPr>
            </a:pPr>
            <a:r>
              <a:t>Address join</a:t>
            </a:r>
            <a:r>
              <a:rPr spc="-24"/>
              <a:t> </a:t>
            </a:r>
            <a:r>
              <a:t>dependencies.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object 9"/>
          <p:cNvSpPr txBox="1"/>
          <p:nvPr>
            <p:ph type="sldNum" sz="quarter" idx="4294967295"/>
          </p:nvPr>
        </p:nvSpPr>
        <p:spPr>
          <a:prstGeom prst="rect">
            <a:avLst/>
          </a:prstGeom>
        </p:spPr>
        <p:txBody>
          <a:bodyPr/>
          <a:lstStyle/>
          <a:p>
            <a:fld id="{86CB4B4D-7CA3-9044-876B-883B54F8677D}" type="slidenum">
              <a:rPr/>
            </a:fld>
            <a:endParaRPr/>
          </a:p>
        </p:txBody>
      </p:sp>
      <p:sp>
        <p:nvSpPr>
          <p:cNvPr id="140" name="object 2"/>
          <p:cNvSpPr txBox="1"/>
          <p:nvPr/>
        </p:nvSpPr>
        <p:spPr>
          <a:xfrm>
            <a:off x="1358900" y="1283333"/>
            <a:ext cx="3512185" cy="584200"/>
          </a:xfrm>
          <a:prstGeom prst="rect">
            <a:avLst/>
          </a:prstGeom>
          <a:ln w="12700">
            <a:miter lim="400000"/>
          </a:ln>
        </p:spPr>
        <p:txBody>
          <a:bodyPr lIns="0" tIns="0" rIns="0" bIns="0">
            <a:spAutoFit/>
          </a:bodyPr>
          <a:lstStyle/>
          <a:p>
            <a:pPr indent="53340">
              <a:defRPr sz="1300" b="1" spc="-5">
                <a:latin typeface="Times New Roman" panose="02020603050405020304"/>
                <a:ea typeface="Times New Roman" panose="02020603050405020304"/>
                <a:cs typeface="Times New Roman" panose="02020603050405020304"/>
                <a:sym typeface="Times New Roman" panose="02020603050405020304"/>
              </a:defRPr>
            </a:pPr>
            <a:r>
              <a:t>Example of</a:t>
            </a:r>
            <a:r>
              <a:rPr spc="-10"/>
              <a:t> </a:t>
            </a:r>
            <a:r>
              <a:t>Applying</a:t>
            </a:r>
            <a:r>
              <a:rPr spc="5"/>
              <a:t> </a:t>
            </a:r>
            <a:r>
              <a:t>Normalization:</a:t>
            </a:r>
          </a:p>
          <a:p>
            <a:pPr>
              <a:defRPr sz="1200">
                <a:latin typeface="Times New Roman" panose="02020603050405020304"/>
                <a:ea typeface="Times New Roman" panose="02020603050405020304"/>
                <a:cs typeface="Times New Roman" panose="02020603050405020304"/>
                <a:sym typeface="Times New Roman" panose="02020603050405020304"/>
              </a:defRPr>
            </a:pPr>
          </a:p>
          <a:p>
            <a:pPr indent="12700">
              <a:defRPr sz="1300" b="1" spc="-5">
                <a:latin typeface="Times New Roman" panose="02020603050405020304"/>
                <a:ea typeface="Times New Roman" panose="02020603050405020304"/>
                <a:cs typeface="Times New Roman" panose="02020603050405020304"/>
                <a:sym typeface="Times New Roman" panose="02020603050405020304"/>
              </a:defRPr>
            </a:pPr>
            <a:r>
              <a:rPr b="0"/>
              <a:t>Let's</a:t>
            </a:r>
            <a:r>
              <a:rPr b="0" spc="0"/>
              <a:t> </a:t>
            </a:r>
            <a:r>
              <a:rPr b="0"/>
              <a:t>normalize</a:t>
            </a:r>
            <a:r>
              <a:rPr b="0" spc="15"/>
              <a:t> </a:t>
            </a:r>
            <a:r>
              <a:rPr b="0"/>
              <a:t>the</a:t>
            </a:r>
            <a:r>
              <a:rPr b="0" spc="5"/>
              <a:t> </a:t>
            </a:r>
            <a:r>
              <a:rPr b="0"/>
              <a:t>following</a:t>
            </a:r>
            <a:r>
              <a:rPr b="0" spc="15"/>
              <a:t> </a:t>
            </a:r>
            <a:r>
              <a:rPr b="0"/>
              <a:t>table</a:t>
            </a:r>
            <a:r>
              <a:rPr b="0" spc="5"/>
              <a:t> </a:t>
            </a:r>
            <a:r>
              <a:rPr b="0"/>
              <a:t>`Reservation`:</a:t>
            </a:r>
            <a:endParaRPr b="0"/>
          </a:p>
        </p:txBody>
      </p:sp>
      <p:sp>
        <p:nvSpPr>
          <p:cNvPr id="141" name="object 3"/>
          <p:cNvSpPr txBox="1"/>
          <p:nvPr/>
        </p:nvSpPr>
        <p:spPr>
          <a:xfrm>
            <a:off x="1358900" y="2421763"/>
            <a:ext cx="4874896" cy="589887"/>
          </a:xfrm>
          <a:prstGeom prst="rect">
            <a:avLst/>
          </a:prstGeom>
          <a:ln w="12700">
            <a:miter lim="400000"/>
          </a:ln>
        </p:spPr>
        <p:txBody>
          <a:bodyPr lIns="0" tIns="0" rIns="0" bIns="0">
            <a:spAutoFit/>
          </a:bodyPr>
          <a:lstStyle/>
          <a:p>
            <a:pPr indent="12700">
              <a:defRPr sz="1300" b="1" spc="-5">
                <a:latin typeface="Times New Roman" panose="02020603050405020304"/>
                <a:ea typeface="Times New Roman" panose="02020603050405020304"/>
                <a:cs typeface="Times New Roman" panose="02020603050405020304"/>
                <a:sym typeface="Times New Roman" panose="02020603050405020304"/>
              </a:defRPr>
            </a:pPr>
            <a:r>
              <a:t>|</a:t>
            </a:r>
            <a:r>
              <a:rPr spc="0"/>
              <a:t> </a:t>
            </a:r>
            <a:r>
              <a:t>ReservationID</a:t>
            </a:r>
            <a:r>
              <a:rPr spc="15"/>
              <a:t> </a:t>
            </a:r>
            <a:r>
              <a:t>|</a:t>
            </a:r>
            <a:r>
              <a:rPr spc="0"/>
              <a:t> </a:t>
            </a:r>
            <a:r>
              <a:t>GuestID</a:t>
            </a:r>
            <a:r>
              <a:rPr spc="15"/>
              <a:t> </a:t>
            </a:r>
            <a:r>
              <a:t>|</a:t>
            </a:r>
            <a:r>
              <a:rPr spc="0"/>
              <a:t> </a:t>
            </a:r>
            <a:r>
              <a:t>RoomID</a:t>
            </a:r>
            <a:r>
              <a:rPr spc="15"/>
              <a:t> </a:t>
            </a:r>
            <a:r>
              <a:t>|</a:t>
            </a:r>
            <a:r>
              <a:rPr spc="5"/>
              <a:t> </a:t>
            </a:r>
            <a:r>
              <a:t>CheckInDate</a:t>
            </a:r>
            <a:r>
              <a:rPr spc="10"/>
              <a:t> </a:t>
            </a:r>
            <a:r>
              <a:t>|</a:t>
            </a:r>
            <a:r>
              <a:rPr spc="5"/>
              <a:t> </a:t>
            </a:r>
            <a:r>
              <a:t>CheckOutDate</a:t>
            </a:r>
            <a:r>
              <a:rPr spc="10"/>
              <a:t> </a:t>
            </a:r>
            <a:r>
              <a:t>|</a:t>
            </a:r>
          </a:p>
          <a:p>
            <a:pPr>
              <a:defRPr sz="1200">
                <a:latin typeface="Times New Roman" panose="02020603050405020304"/>
                <a:ea typeface="Times New Roman" panose="02020603050405020304"/>
                <a:cs typeface="Times New Roman" panose="02020603050405020304"/>
                <a:sym typeface="Times New Roman" panose="02020603050405020304"/>
              </a:defRPr>
            </a:pPr>
          </a:p>
          <a:p>
            <a:pPr indent="12700">
              <a:defRPr sz="1300" b="1" spc="-5">
                <a:latin typeface="Times New Roman" panose="02020603050405020304"/>
                <a:ea typeface="Times New Roman" panose="02020603050405020304"/>
                <a:cs typeface="Times New Roman" panose="02020603050405020304"/>
                <a:sym typeface="Times New Roman" panose="02020603050405020304"/>
              </a:defRPr>
            </a:pPr>
            <a:r>
              <a:t>|---------------|---------|--------|-------------|--------------|</a:t>
            </a:r>
          </a:p>
        </p:txBody>
      </p:sp>
      <p:graphicFrame>
        <p:nvGraphicFramePr>
          <p:cNvPr id="142" name="object 4"/>
          <p:cNvGraphicFramePr/>
          <p:nvPr/>
        </p:nvGraphicFramePr>
        <p:xfrm>
          <a:off x="1339850" y="3199258"/>
          <a:ext cx="3716653" cy="942608"/>
        </p:xfrm>
        <a:graphic>
          <a:graphicData uri="http://schemas.openxmlformats.org/drawingml/2006/table">
            <a:tbl>
              <a:tblPr>
                <a:tableStyleId>{4C3C2611-4C71-4FC5-86AE-919BDF0F9419}</a:tableStyleId>
              </a:tblPr>
              <a:tblGrid>
                <a:gridCol w="459740"/>
                <a:gridCol w="695960"/>
                <a:gridCol w="509905"/>
                <a:gridCol w="971550"/>
                <a:gridCol w="949959"/>
                <a:gridCol w="129539"/>
              </a:tblGrid>
              <a:tr h="281566">
                <a:tc>
                  <a:txBody>
                    <a:bodyPr/>
                    <a:lstStyle/>
                    <a:p>
                      <a:pPr indent="31750">
                        <a:lnSpc>
                          <a:spcPts val="1400"/>
                        </a:lnSpc>
                        <a:defRPr sz="1300" b="1" spc="-5">
                          <a:latin typeface="Times New Roman" panose="02020603050405020304"/>
                          <a:ea typeface="Times New Roman" panose="02020603050405020304"/>
                          <a:cs typeface="Times New Roman" panose="02020603050405020304"/>
                        </a:defRPr>
                      </a:pPr>
                      <a:r>
                        <a:t>|</a:t>
                      </a:r>
                      <a:r>
                        <a:rPr spc="-45"/>
                        <a:t> </a:t>
                      </a:r>
                      <a:r>
                        <a:t>1</a:t>
                      </a:r>
                    </a:p>
                  </a:txBody>
                  <a:tcPr marL="0" marR="0" marT="0" marB="0" anchor="t" anchorCtr="0" horzOverflow="overflow"/>
                </a:tc>
                <a:tc>
                  <a:txBody>
                    <a:bodyPr/>
                    <a:lstStyle/>
                    <a:p>
                      <a:pPr marR="95885" indent="0" algn="r">
                        <a:lnSpc>
                          <a:spcPts val="1400"/>
                        </a:lnSpc>
                        <a:defRPr sz="1300" b="1" spc="-5">
                          <a:latin typeface="Times New Roman" panose="02020603050405020304"/>
                          <a:ea typeface="Times New Roman" panose="02020603050405020304"/>
                          <a:cs typeface="Times New Roman" panose="02020603050405020304"/>
                        </a:defRPr>
                      </a:pPr>
                      <a:r>
                        <a:t>|</a:t>
                      </a:r>
                      <a:r>
                        <a:rPr spc="-40"/>
                        <a:t> </a:t>
                      </a:r>
                      <a:r>
                        <a:t>101</a:t>
                      </a:r>
                    </a:p>
                  </a:txBody>
                  <a:tcPr marL="0" marR="0" marT="0" marB="0" anchor="t" anchorCtr="0" horzOverflow="overflow"/>
                </a:tc>
                <a:tc>
                  <a:txBody>
                    <a:bodyPr/>
                    <a:lstStyle/>
                    <a:p>
                      <a:pPr marR="74295" indent="0" algn="r">
                        <a:lnSpc>
                          <a:spcPts val="1400"/>
                        </a:lnSpc>
                        <a:defRPr sz="1300" b="1" spc="-5">
                          <a:latin typeface="Times New Roman" panose="02020603050405020304"/>
                          <a:ea typeface="Times New Roman" panose="02020603050405020304"/>
                          <a:cs typeface="Times New Roman" panose="02020603050405020304"/>
                        </a:defRPr>
                      </a:pPr>
                      <a:r>
                        <a:t>|</a:t>
                      </a:r>
                      <a:r>
                        <a:rPr spc="-40"/>
                        <a:t> </a:t>
                      </a:r>
                      <a:r>
                        <a:t>201</a:t>
                      </a:r>
                    </a:p>
                  </a:txBody>
                  <a:tcPr marL="0" marR="0" marT="0" marB="0" anchor="t" anchorCtr="0" horzOverflow="overflow"/>
                </a:tc>
                <a:tc>
                  <a:txBody>
                    <a:bodyPr/>
                    <a:lstStyle/>
                    <a:p>
                      <a:pPr marR="33020" indent="0" algn="r">
                        <a:lnSpc>
                          <a:spcPts val="1400"/>
                        </a:lnSpc>
                        <a:defRPr sz="1300" b="1" spc="-5">
                          <a:latin typeface="Times New Roman" panose="02020603050405020304"/>
                          <a:ea typeface="Times New Roman" panose="02020603050405020304"/>
                          <a:cs typeface="Times New Roman" panose="02020603050405020304"/>
                        </a:defRPr>
                      </a:pPr>
                      <a:r>
                        <a:t>|</a:t>
                      </a:r>
                      <a:r>
                        <a:rPr spc="-20"/>
                        <a:t> </a:t>
                      </a:r>
                      <a:r>
                        <a:t>2024-05-10</a:t>
                      </a:r>
                    </a:p>
                  </a:txBody>
                  <a:tcPr marL="0" marR="0" marT="0" marB="0" anchor="t" anchorCtr="0" horzOverflow="overflow"/>
                </a:tc>
                <a:tc>
                  <a:txBody>
                    <a:bodyPr/>
                    <a:lstStyle/>
                    <a:p>
                      <a:pPr marR="13335" indent="0" algn="ctr">
                        <a:lnSpc>
                          <a:spcPts val="1400"/>
                        </a:lnSpc>
                        <a:defRPr sz="1300" b="1" spc="-5">
                          <a:latin typeface="Times New Roman" panose="02020603050405020304"/>
                          <a:ea typeface="Times New Roman" panose="02020603050405020304"/>
                          <a:cs typeface="Times New Roman" panose="02020603050405020304"/>
                        </a:defRPr>
                      </a:pPr>
                      <a:r>
                        <a:t>|</a:t>
                      </a:r>
                      <a:r>
                        <a:rPr spc="-30"/>
                        <a:t> </a:t>
                      </a:r>
                      <a:r>
                        <a:t>2024-05-15</a:t>
                      </a:r>
                    </a:p>
                  </a:txBody>
                  <a:tcPr marL="0" marR="0" marT="0" marB="0" anchor="t" anchorCtr="0" horzOverflow="overflow"/>
                </a:tc>
                <a:tc>
                  <a:txBody>
                    <a:bodyPr/>
                    <a:lstStyle/>
                    <a:p>
                      <a:pPr indent="0" algn="ctr">
                        <a:lnSpc>
                          <a:spcPts val="1400"/>
                        </a:lnSpc>
                        <a:defRPr sz="1800"/>
                      </a:pPr>
                      <a:r>
                        <a:rPr sz="1300" b="1">
                          <a:latin typeface="Times New Roman" panose="02020603050405020304"/>
                          <a:ea typeface="Times New Roman" panose="02020603050405020304"/>
                          <a:cs typeface="Times New Roman" panose="02020603050405020304"/>
                        </a:rPr>
                        <a:t>|</a:t>
                      </a:r>
                      <a:endParaRPr sz="1300" b="1">
                        <a:latin typeface="Times New Roman" panose="02020603050405020304"/>
                        <a:ea typeface="Times New Roman" panose="02020603050405020304"/>
                        <a:cs typeface="Times New Roman" panose="02020603050405020304"/>
                      </a:endParaRPr>
                    </a:p>
                  </a:txBody>
                  <a:tcPr marL="0" marR="0" marT="0" marB="0" anchor="t" anchorCtr="0" horzOverflow="overflow"/>
                </a:tc>
              </a:tr>
              <a:tr h="380237">
                <a:tc>
                  <a:txBody>
                    <a:bodyPr/>
                    <a:lstStyle/>
                    <a:p>
                      <a:pPr indent="31750">
                        <a:lnSpc>
                          <a:spcPct val="100000"/>
                        </a:lnSpc>
                        <a:spcBef>
                          <a:spcPts val="600"/>
                        </a:spcBef>
                        <a:defRPr sz="1300" b="1" spc="-5">
                          <a:latin typeface="Times New Roman" panose="02020603050405020304"/>
                          <a:ea typeface="Times New Roman" panose="02020603050405020304"/>
                          <a:cs typeface="Times New Roman" panose="02020603050405020304"/>
                        </a:defRPr>
                      </a:pPr>
                      <a:r>
                        <a:t>|</a:t>
                      </a:r>
                      <a:r>
                        <a:rPr spc="-45"/>
                        <a:t> </a:t>
                      </a:r>
                      <a:r>
                        <a:t>2</a:t>
                      </a:r>
                    </a:p>
                  </a:txBody>
                  <a:tcPr marL="0" marR="0" marT="0" marB="0" anchor="t" anchorCtr="0" horzOverflow="overflow"/>
                </a:tc>
                <a:tc>
                  <a:txBody>
                    <a:bodyPr/>
                    <a:lstStyle/>
                    <a:p>
                      <a:pPr marR="95885" indent="0" algn="r">
                        <a:lnSpc>
                          <a:spcPct val="100000"/>
                        </a:lnSpc>
                        <a:spcBef>
                          <a:spcPts val="600"/>
                        </a:spcBef>
                        <a:defRPr sz="1300" b="1" spc="-5">
                          <a:latin typeface="Times New Roman" panose="02020603050405020304"/>
                          <a:ea typeface="Times New Roman" panose="02020603050405020304"/>
                          <a:cs typeface="Times New Roman" panose="02020603050405020304"/>
                        </a:defRPr>
                      </a:pPr>
                      <a:r>
                        <a:t>|</a:t>
                      </a:r>
                      <a:r>
                        <a:rPr spc="-40"/>
                        <a:t> </a:t>
                      </a:r>
                      <a:r>
                        <a:t>102</a:t>
                      </a:r>
                    </a:p>
                  </a:txBody>
                  <a:tcPr marL="0" marR="0" marT="0" marB="0" anchor="t" anchorCtr="0" horzOverflow="overflow"/>
                </a:tc>
                <a:tc>
                  <a:txBody>
                    <a:bodyPr/>
                    <a:lstStyle/>
                    <a:p>
                      <a:pPr marR="74295" indent="0" algn="r">
                        <a:lnSpc>
                          <a:spcPct val="100000"/>
                        </a:lnSpc>
                        <a:spcBef>
                          <a:spcPts val="600"/>
                        </a:spcBef>
                        <a:defRPr sz="1300" b="1" spc="-5">
                          <a:latin typeface="Times New Roman" panose="02020603050405020304"/>
                          <a:ea typeface="Times New Roman" panose="02020603050405020304"/>
                          <a:cs typeface="Times New Roman" panose="02020603050405020304"/>
                        </a:defRPr>
                      </a:pPr>
                      <a:r>
                        <a:t>|</a:t>
                      </a:r>
                      <a:r>
                        <a:rPr spc="-40"/>
                        <a:t> </a:t>
                      </a:r>
                      <a:r>
                        <a:t>202</a:t>
                      </a:r>
                    </a:p>
                  </a:txBody>
                  <a:tcPr marL="0" marR="0" marT="0" marB="0" anchor="t" anchorCtr="0" horzOverflow="overflow"/>
                </a:tc>
                <a:tc>
                  <a:txBody>
                    <a:bodyPr/>
                    <a:lstStyle/>
                    <a:p>
                      <a:pPr marR="33020" indent="0" algn="r">
                        <a:lnSpc>
                          <a:spcPct val="100000"/>
                        </a:lnSpc>
                        <a:spcBef>
                          <a:spcPts val="600"/>
                        </a:spcBef>
                        <a:defRPr sz="1300" b="1" spc="-5">
                          <a:latin typeface="Times New Roman" panose="02020603050405020304"/>
                          <a:ea typeface="Times New Roman" panose="02020603050405020304"/>
                          <a:cs typeface="Times New Roman" panose="02020603050405020304"/>
                        </a:defRPr>
                      </a:pPr>
                      <a:r>
                        <a:t>|</a:t>
                      </a:r>
                      <a:r>
                        <a:rPr spc="-20"/>
                        <a:t> </a:t>
                      </a:r>
                      <a:r>
                        <a:t>2024-05-12</a:t>
                      </a:r>
                    </a:p>
                  </a:txBody>
                  <a:tcPr marL="0" marR="0" marT="0" marB="0" anchor="t" anchorCtr="0" horzOverflow="overflow"/>
                </a:tc>
                <a:tc>
                  <a:txBody>
                    <a:bodyPr/>
                    <a:lstStyle/>
                    <a:p>
                      <a:pPr marR="13335" indent="0" algn="ctr">
                        <a:lnSpc>
                          <a:spcPct val="100000"/>
                        </a:lnSpc>
                        <a:spcBef>
                          <a:spcPts val="600"/>
                        </a:spcBef>
                        <a:defRPr sz="1300" b="1" spc="-5">
                          <a:latin typeface="Times New Roman" panose="02020603050405020304"/>
                          <a:ea typeface="Times New Roman" panose="02020603050405020304"/>
                          <a:cs typeface="Times New Roman" panose="02020603050405020304"/>
                        </a:defRPr>
                      </a:pPr>
                      <a:r>
                        <a:t>|</a:t>
                      </a:r>
                      <a:r>
                        <a:rPr spc="-30"/>
                        <a:t> </a:t>
                      </a:r>
                      <a:r>
                        <a:t>2024-05-18</a:t>
                      </a:r>
                    </a:p>
                  </a:txBody>
                  <a:tcPr marL="0" marR="0" marT="0" marB="0" anchor="t" anchorCtr="0" horzOverflow="overflow"/>
                </a:tc>
                <a:tc>
                  <a:txBody>
                    <a:bodyPr/>
                    <a:lstStyle/>
                    <a:p>
                      <a:pPr indent="0" algn="ctr">
                        <a:lnSpc>
                          <a:spcPct val="100000"/>
                        </a:lnSpc>
                        <a:spcBef>
                          <a:spcPts val="600"/>
                        </a:spcBef>
                        <a:defRPr sz="1800"/>
                      </a:pPr>
                      <a:r>
                        <a:rPr sz="1300" b="1">
                          <a:latin typeface="Times New Roman" panose="02020603050405020304"/>
                          <a:ea typeface="Times New Roman" panose="02020603050405020304"/>
                          <a:cs typeface="Times New Roman" panose="02020603050405020304"/>
                        </a:rPr>
                        <a:t>|</a:t>
                      </a:r>
                      <a:endParaRPr sz="1300" b="1">
                        <a:latin typeface="Times New Roman" panose="02020603050405020304"/>
                        <a:ea typeface="Times New Roman" panose="02020603050405020304"/>
                        <a:cs typeface="Times New Roman" panose="02020603050405020304"/>
                      </a:endParaRPr>
                    </a:p>
                  </a:txBody>
                  <a:tcPr marL="0" marR="0" marT="0" marB="0" anchor="t" anchorCtr="0" horzOverflow="overflow"/>
                </a:tc>
              </a:tr>
              <a:tr h="280804">
                <a:tc>
                  <a:txBody>
                    <a:bodyPr/>
                    <a:lstStyle/>
                    <a:p>
                      <a:pPr indent="31750">
                        <a:lnSpc>
                          <a:spcPts val="1400"/>
                        </a:lnSpc>
                        <a:spcBef>
                          <a:spcPts val="600"/>
                        </a:spcBef>
                        <a:defRPr sz="1300" b="1" spc="-5">
                          <a:latin typeface="Times New Roman" panose="02020603050405020304"/>
                          <a:ea typeface="Times New Roman" panose="02020603050405020304"/>
                          <a:cs typeface="Times New Roman" panose="02020603050405020304"/>
                        </a:defRPr>
                      </a:pPr>
                      <a:r>
                        <a:t>|</a:t>
                      </a:r>
                      <a:r>
                        <a:rPr spc="-45"/>
                        <a:t> </a:t>
                      </a:r>
                      <a:r>
                        <a:t>3</a:t>
                      </a:r>
                    </a:p>
                  </a:txBody>
                  <a:tcPr marL="0" marR="0" marT="0" marB="0" anchor="t" anchorCtr="0" horzOverflow="overflow"/>
                </a:tc>
                <a:tc>
                  <a:txBody>
                    <a:bodyPr/>
                    <a:lstStyle/>
                    <a:p>
                      <a:pPr marR="95885" indent="0" algn="r">
                        <a:lnSpc>
                          <a:spcPts val="1400"/>
                        </a:lnSpc>
                        <a:spcBef>
                          <a:spcPts val="600"/>
                        </a:spcBef>
                        <a:defRPr sz="1300" b="1" spc="-5">
                          <a:latin typeface="Times New Roman" panose="02020603050405020304"/>
                          <a:ea typeface="Times New Roman" panose="02020603050405020304"/>
                          <a:cs typeface="Times New Roman" panose="02020603050405020304"/>
                        </a:defRPr>
                      </a:pPr>
                      <a:r>
                        <a:t>|</a:t>
                      </a:r>
                      <a:r>
                        <a:rPr spc="-40"/>
                        <a:t> </a:t>
                      </a:r>
                      <a:r>
                        <a:t>101</a:t>
                      </a:r>
                    </a:p>
                  </a:txBody>
                  <a:tcPr marL="0" marR="0" marT="0" marB="0" anchor="t" anchorCtr="0" horzOverflow="overflow"/>
                </a:tc>
                <a:tc>
                  <a:txBody>
                    <a:bodyPr/>
                    <a:lstStyle/>
                    <a:p>
                      <a:pPr marR="74295" indent="0" algn="r">
                        <a:lnSpc>
                          <a:spcPts val="1400"/>
                        </a:lnSpc>
                        <a:spcBef>
                          <a:spcPts val="600"/>
                        </a:spcBef>
                        <a:defRPr sz="1300" b="1" spc="-5">
                          <a:latin typeface="Times New Roman" panose="02020603050405020304"/>
                          <a:ea typeface="Times New Roman" panose="02020603050405020304"/>
                          <a:cs typeface="Times New Roman" panose="02020603050405020304"/>
                        </a:defRPr>
                      </a:pPr>
                      <a:r>
                        <a:t>|</a:t>
                      </a:r>
                      <a:r>
                        <a:rPr spc="-40"/>
                        <a:t> </a:t>
                      </a:r>
                      <a:r>
                        <a:t>203</a:t>
                      </a:r>
                    </a:p>
                  </a:txBody>
                  <a:tcPr marL="0" marR="0" marT="0" marB="0" anchor="t" anchorCtr="0" horzOverflow="overflow"/>
                </a:tc>
                <a:tc>
                  <a:txBody>
                    <a:bodyPr/>
                    <a:lstStyle/>
                    <a:p>
                      <a:pPr marR="33020" indent="0" algn="r">
                        <a:lnSpc>
                          <a:spcPts val="1400"/>
                        </a:lnSpc>
                        <a:spcBef>
                          <a:spcPts val="600"/>
                        </a:spcBef>
                        <a:defRPr sz="1300" b="1" spc="-5">
                          <a:latin typeface="Times New Roman" panose="02020603050405020304"/>
                          <a:ea typeface="Times New Roman" panose="02020603050405020304"/>
                          <a:cs typeface="Times New Roman" panose="02020603050405020304"/>
                        </a:defRPr>
                      </a:pPr>
                      <a:r>
                        <a:t>|</a:t>
                      </a:r>
                      <a:r>
                        <a:rPr spc="-20"/>
                        <a:t> </a:t>
                      </a:r>
                      <a:r>
                        <a:t>2024-05-20</a:t>
                      </a:r>
                    </a:p>
                  </a:txBody>
                  <a:tcPr marL="0" marR="0" marT="0" marB="0" anchor="t" anchorCtr="0" horzOverflow="overflow"/>
                </a:tc>
                <a:tc>
                  <a:txBody>
                    <a:bodyPr/>
                    <a:lstStyle/>
                    <a:p>
                      <a:pPr marR="13335" indent="0" algn="ctr">
                        <a:lnSpc>
                          <a:spcPts val="1400"/>
                        </a:lnSpc>
                        <a:spcBef>
                          <a:spcPts val="600"/>
                        </a:spcBef>
                        <a:defRPr sz="1300" b="1" spc="-5">
                          <a:latin typeface="Times New Roman" panose="02020603050405020304"/>
                          <a:ea typeface="Times New Roman" panose="02020603050405020304"/>
                          <a:cs typeface="Times New Roman" panose="02020603050405020304"/>
                        </a:defRPr>
                      </a:pPr>
                      <a:r>
                        <a:t>|</a:t>
                      </a:r>
                      <a:r>
                        <a:rPr spc="-30"/>
                        <a:t> </a:t>
                      </a:r>
                      <a:r>
                        <a:t>2024-05-25</a:t>
                      </a:r>
                    </a:p>
                  </a:txBody>
                  <a:tcPr marL="0" marR="0" marT="0" marB="0" anchor="t" anchorCtr="0" horzOverflow="overflow"/>
                </a:tc>
                <a:tc>
                  <a:txBody>
                    <a:bodyPr/>
                    <a:lstStyle/>
                    <a:p>
                      <a:pPr indent="0" algn="ctr">
                        <a:lnSpc>
                          <a:spcPts val="1400"/>
                        </a:lnSpc>
                        <a:spcBef>
                          <a:spcPts val="600"/>
                        </a:spcBef>
                        <a:defRPr sz="1800"/>
                      </a:pPr>
                      <a:r>
                        <a:rPr sz="1300" b="1">
                          <a:latin typeface="Times New Roman" panose="02020603050405020304"/>
                          <a:ea typeface="Times New Roman" panose="02020603050405020304"/>
                          <a:cs typeface="Times New Roman" panose="02020603050405020304"/>
                        </a:rPr>
                        <a:t>|</a:t>
                      </a:r>
                      <a:endParaRPr sz="1300" b="1">
                        <a:latin typeface="Times New Roman" panose="02020603050405020304"/>
                        <a:ea typeface="Times New Roman" panose="02020603050405020304"/>
                        <a:cs typeface="Times New Roman" panose="02020603050405020304"/>
                      </a:endParaRPr>
                    </a:p>
                  </a:txBody>
                  <a:tcPr marL="0" marR="0" marT="0" marB="0" anchor="t" anchorCtr="0" horzOverflow="overflow"/>
                </a:tc>
              </a:tr>
            </a:tbl>
          </a:graphicData>
        </a:graphic>
      </p:graphicFrame>
      <p:sp>
        <p:nvSpPr>
          <p:cNvPr id="143" name="object 5"/>
          <p:cNvSpPr txBox="1"/>
          <p:nvPr/>
        </p:nvSpPr>
        <p:spPr>
          <a:xfrm>
            <a:off x="1358900" y="4700142"/>
            <a:ext cx="4013835" cy="584200"/>
          </a:xfrm>
          <a:prstGeom prst="rect">
            <a:avLst/>
          </a:prstGeom>
          <a:ln w="12700">
            <a:miter lim="400000"/>
          </a:ln>
        </p:spPr>
        <p:txBody>
          <a:bodyPr lIns="0" tIns="0" rIns="0" bIns="0">
            <a:spAutoFit/>
          </a:bodyPr>
          <a:lstStyle/>
          <a:p>
            <a:pPr indent="12700">
              <a:defRPr sz="1300" b="1" spc="-5">
                <a:latin typeface="Times New Roman" panose="02020603050405020304"/>
                <a:ea typeface="Times New Roman" panose="02020603050405020304"/>
                <a:cs typeface="Times New Roman" panose="02020603050405020304"/>
                <a:sym typeface="Times New Roman" panose="02020603050405020304"/>
              </a:defRPr>
            </a:pPr>
            <a:r>
              <a:t>First</a:t>
            </a:r>
            <a:r>
              <a:rPr spc="0"/>
              <a:t> </a:t>
            </a:r>
            <a:r>
              <a:t>Normal</a:t>
            </a:r>
            <a:r>
              <a:rPr spc="0"/>
              <a:t> </a:t>
            </a:r>
            <a:r>
              <a:t>Form</a:t>
            </a:r>
            <a:r>
              <a:rPr spc="0"/>
              <a:t> </a:t>
            </a:r>
            <a:r>
              <a:t>(1NF):</a:t>
            </a:r>
          </a:p>
          <a:p>
            <a:pPr>
              <a:defRPr sz="1200">
                <a:latin typeface="Times New Roman" panose="02020603050405020304"/>
                <a:ea typeface="Times New Roman" panose="02020603050405020304"/>
                <a:cs typeface="Times New Roman" panose="02020603050405020304"/>
                <a:sym typeface="Times New Roman" panose="02020603050405020304"/>
              </a:defRPr>
            </a:pPr>
          </a:p>
          <a:p>
            <a:pPr indent="12700">
              <a:defRPr sz="1300" b="1" spc="-5">
                <a:latin typeface="Times New Roman" panose="02020603050405020304"/>
                <a:ea typeface="Times New Roman" panose="02020603050405020304"/>
                <a:cs typeface="Times New Roman" panose="02020603050405020304"/>
                <a:sym typeface="Times New Roman" panose="02020603050405020304"/>
              </a:defRPr>
            </a:pPr>
            <a:r>
              <a:t>- No repeating</a:t>
            </a:r>
            <a:r>
              <a:rPr spc="10"/>
              <a:t> </a:t>
            </a:r>
            <a:r>
              <a:t>groups</a:t>
            </a:r>
            <a:r>
              <a:rPr spc="10"/>
              <a:t> </a:t>
            </a:r>
            <a:r>
              <a:t>are</a:t>
            </a:r>
            <a:r>
              <a:rPr spc="5"/>
              <a:t> </a:t>
            </a:r>
            <a:r>
              <a:t>present,</a:t>
            </a:r>
            <a:r>
              <a:rPr spc="20"/>
              <a:t> </a:t>
            </a:r>
            <a:r>
              <a:t>so it's already</a:t>
            </a:r>
            <a:r>
              <a:rPr spc="20"/>
              <a:t> </a:t>
            </a:r>
            <a:r>
              <a:t>in</a:t>
            </a:r>
            <a:r>
              <a:rPr spc="0"/>
              <a:t> </a:t>
            </a:r>
            <a:r>
              <a:t>1NF.</a:t>
            </a:r>
          </a:p>
        </p:txBody>
      </p:sp>
      <p:sp>
        <p:nvSpPr>
          <p:cNvPr id="144" name="object 6"/>
          <p:cNvSpPr txBox="1"/>
          <p:nvPr/>
        </p:nvSpPr>
        <p:spPr>
          <a:xfrm>
            <a:off x="1358900" y="5840094"/>
            <a:ext cx="3436621" cy="584200"/>
          </a:xfrm>
          <a:prstGeom prst="rect">
            <a:avLst/>
          </a:prstGeom>
          <a:ln w="12700">
            <a:miter lim="400000"/>
          </a:ln>
        </p:spPr>
        <p:txBody>
          <a:bodyPr lIns="0" tIns="0" rIns="0" bIns="0">
            <a:spAutoFit/>
          </a:bodyPr>
          <a:lstStyle/>
          <a:p>
            <a:pPr indent="12700">
              <a:defRPr sz="1300" b="1" spc="-5">
                <a:latin typeface="Times New Roman" panose="02020603050405020304"/>
                <a:ea typeface="Times New Roman" panose="02020603050405020304"/>
                <a:cs typeface="Times New Roman" panose="02020603050405020304"/>
                <a:sym typeface="Times New Roman" panose="02020603050405020304"/>
              </a:defRPr>
            </a:pPr>
            <a:r>
              <a:t>Second</a:t>
            </a:r>
            <a:r>
              <a:rPr spc="-15"/>
              <a:t> </a:t>
            </a:r>
            <a:r>
              <a:t>Normal</a:t>
            </a:r>
            <a:r>
              <a:rPr spc="5"/>
              <a:t> </a:t>
            </a:r>
            <a:r>
              <a:t>Form</a:t>
            </a:r>
            <a:r>
              <a:rPr spc="5"/>
              <a:t> </a:t>
            </a:r>
            <a:r>
              <a:t>(2NF):</a:t>
            </a:r>
          </a:p>
          <a:p>
            <a:pPr>
              <a:defRPr sz="1200">
                <a:latin typeface="Times New Roman" panose="02020603050405020304"/>
                <a:ea typeface="Times New Roman" panose="02020603050405020304"/>
                <a:cs typeface="Times New Roman" panose="02020603050405020304"/>
                <a:sym typeface="Times New Roman" panose="02020603050405020304"/>
              </a:defRPr>
            </a:pPr>
          </a:p>
          <a:p>
            <a:pPr indent="12700">
              <a:defRPr sz="1300" b="1" spc="-5">
                <a:latin typeface="Times New Roman" panose="02020603050405020304"/>
                <a:ea typeface="Times New Roman" panose="02020603050405020304"/>
                <a:cs typeface="Times New Roman" panose="02020603050405020304"/>
                <a:sym typeface="Times New Roman" panose="02020603050405020304"/>
              </a:defRPr>
            </a:pPr>
            <a:r>
              <a:t>-</a:t>
            </a:r>
            <a:r>
              <a:rPr spc="-10"/>
              <a:t> </a:t>
            </a:r>
            <a:r>
              <a:t>No partial</a:t>
            </a:r>
            <a:r>
              <a:rPr spc="10"/>
              <a:t> </a:t>
            </a:r>
            <a:r>
              <a:t>dependencies,</a:t>
            </a:r>
            <a:r>
              <a:rPr spc="10"/>
              <a:t> </a:t>
            </a:r>
            <a:r>
              <a:t>so</a:t>
            </a:r>
            <a:r>
              <a:rPr spc="10"/>
              <a:t> </a:t>
            </a:r>
            <a:r>
              <a:t>it's</a:t>
            </a:r>
            <a:r>
              <a:rPr spc="10"/>
              <a:t> </a:t>
            </a:r>
            <a:r>
              <a:t>already in</a:t>
            </a:r>
            <a:r>
              <a:rPr spc="10"/>
              <a:t> </a:t>
            </a:r>
            <a:r>
              <a:t>2NF.</a:t>
            </a:r>
          </a:p>
        </p:txBody>
      </p:sp>
      <p:sp>
        <p:nvSpPr>
          <p:cNvPr id="145" name="object 7"/>
          <p:cNvSpPr txBox="1"/>
          <p:nvPr/>
        </p:nvSpPr>
        <p:spPr>
          <a:xfrm>
            <a:off x="1358900" y="6978522"/>
            <a:ext cx="4333875" cy="584200"/>
          </a:xfrm>
          <a:prstGeom prst="rect">
            <a:avLst/>
          </a:prstGeom>
          <a:ln w="12700">
            <a:miter lim="400000"/>
          </a:ln>
        </p:spPr>
        <p:txBody>
          <a:bodyPr lIns="0" tIns="0" rIns="0" bIns="0">
            <a:spAutoFit/>
          </a:bodyPr>
          <a:lstStyle/>
          <a:p>
            <a:pPr indent="12700">
              <a:defRPr sz="1300" b="1" spc="-5">
                <a:latin typeface="Times New Roman" panose="02020603050405020304"/>
                <a:ea typeface="Times New Roman" panose="02020603050405020304"/>
                <a:cs typeface="Times New Roman" panose="02020603050405020304"/>
                <a:sym typeface="Times New Roman" panose="02020603050405020304"/>
              </a:defRPr>
            </a:pPr>
            <a:r>
              <a:t>Third</a:t>
            </a:r>
            <a:r>
              <a:rPr spc="-15"/>
              <a:t> </a:t>
            </a:r>
            <a:r>
              <a:t>Normal</a:t>
            </a:r>
            <a:r>
              <a:rPr spc="5"/>
              <a:t> </a:t>
            </a:r>
            <a:r>
              <a:t>Form</a:t>
            </a:r>
            <a:r>
              <a:rPr spc="5"/>
              <a:t> </a:t>
            </a:r>
            <a:r>
              <a:t>(3NF):</a:t>
            </a:r>
          </a:p>
          <a:p>
            <a:pPr>
              <a:defRPr sz="1200">
                <a:latin typeface="Times New Roman" panose="02020603050405020304"/>
                <a:ea typeface="Times New Roman" panose="02020603050405020304"/>
                <a:cs typeface="Times New Roman" panose="02020603050405020304"/>
                <a:sym typeface="Times New Roman" panose="02020603050405020304"/>
              </a:defRPr>
            </a:pPr>
          </a:p>
          <a:p>
            <a:pPr indent="12700">
              <a:defRPr sz="1300" b="1" spc="-5">
                <a:latin typeface="Times New Roman" panose="02020603050405020304"/>
                <a:ea typeface="Times New Roman" panose="02020603050405020304"/>
                <a:cs typeface="Times New Roman" panose="02020603050405020304"/>
                <a:sym typeface="Times New Roman" panose="02020603050405020304"/>
              </a:defRPr>
            </a:pPr>
            <a:r>
              <a:t>- There</a:t>
            </a:r>
            <a:r>
              <a:rPr spc="15"/>
              <a:t> </a:t>
            </a:r>
            <a:r>
              <a:t>are</a:t>
            </a:r>
            <a:r>
              <a:rPr spc="5"/>
              <a:t> </a:t>
            </a:r>
            <a:r>
              <a:rPr spc="-10"/>
              <a:t>no</a:t>
            </a:r>
            <a:r>
              <a:rPr spc="10"/>
              <a:t> </a:t>
            </a:r>
            <a:r>
              <a:t>transitive</a:t>
            </a:r>
            <a:r>
              <a:rPr spc="5"/>
              <a:t> </a:t>
            </a:r>
            <a:r>
              <a:t>dependencies,</a:t>
            </a:r>
            <a:r>
              <a:rPr spc="15"/>
              <a:t> </a:t>
            </a:r>
            <a:r>
              <a:t>so</a:t>
            </a:r>
            <a:r>
              <a:rPr spc="10"/>
              <a:t> </a:t>
            </a:r>
            <a:r>
              <a:t>it's</a:t>
            </a:r>
            <a:r>
              <a:rPr spc="0"/>
              <a:t> </a:t>
            </a:r>
            <a:r>
              <a:t>already</a:t>
            </a:r>
            <a:r>
              <a:rPr spc="15"/>
              <a:t> </a:t>
            </a:r>
            <a:r>
              <a:t>in 3NF.</a:t>
            </a:r>
          </a:p>
        </p:txBody>
      </p:sp>
      <p:sp>
        <p:nvSpPr>
          <p:cNvPr id="146" name="object 8"/>
          <p:cNvSpPr txBox="1"/>
          <p:nvPr/>
        </p:nvSpPr>
        <p:spPr>
          <a:xfrm>
            <a:off x="1358900" y="8118474"/>
            <a:ext cx="4169410" cy="584200"/>
          </a:xfrm>
          <a:prstGeom prst="rect">
            <a:avLst/>
          </a:prstGeom>
          <a:ln w="12700">
            <a:miter lim="400000"/>
          </a:ln>
        </p:spPr>
        <p:txBody>
          <a:bodyPr lIns="0" tIns="0" rIns="0" bIns="0">
            <a:spAutoFit/>
          </a:bodyPr>
          <a:lstStyle/>
          <a:p>
            <a:pPr indent="12700">
              <a:defRPr sz="1300" b="1" spc="-5">
                <a:latin typeface="Times New Roman" panose="02020603050405020304"/>
                <a:ea typeface="Times New Roman" panose="02020603050405020304"/>
                <a:cs typeface="Times New Roman" panose="02020603050405020304"/>
                <a:sym typeface="Times New Roman" panose="02020603050405020304"/>
              </a:defRPr>
            </a:pPr>
            <a:r>
              <a:t>Boyce-Codd</a:t>
            </a:r>
            <a:r>
              <a:rPr spc="5"/>
              <a:t> </a:t>
            </a:r>
            <a:r>
              <a:t>Normal</a:t>
            </a:r>
            <a:r>
              <a:rPr spc="5"/>
              <a:t> </a:t>
            </a:r>
            <a:r>
              <a:t>Form</a:t>
            </a:r>
            <a:r>
              <a:rPr spc="10"/>
              <a:t> </a:t>
            </a:r>
            <a:r>
              <a:t>(BCNF):</a:t>
            </a:r>
          </a:p>
          <a:p>
            <a:pPr>
              <a:defRPr sz="1200">
                <a:latin typeface="Times New Roman" panose="02020603050405020304"/>
                <a:ea typeface="Times New Roman" panose="02020603050405020304"/>
                <a:cs typeface="Times New Roman" panose="02020603050405020304"/>
                <a:sym typeface="Times New Roman" panose="02020603050405020304"/>
              </a:defRPr>
            </a:pPr>
          </a:p>
          <a:p>
            <a:pPr indent="12700">
              <a:defRPr sz="1300" b="1" spc="-5">
                <a:latin typeface="Times New Roman" panose="02020603050405020304"/>
                <a:ea typeface="Times New Roman" panose="02020603050405020304"/>
                <a:cs typeface="Times New Roman" panose="02020603050405020304"/>
                <a:sym typeface="Times New Roman" panose="02020603050405020304"/>
              </a:defRPr>
            </a:pPr>
            <a:r>
              <a:t>- No further</a:t>
            </a:r>
            <a:r>
              <a:rPr spc="10"/>
              <a:t> </a:t>
            </a:r>
            <a:r>
              <a:t>normalization</a:t>
            </a:r>
            <a:r>
              <a:rPr spc="10"/>
              <a:t> </a:t>
            </a:r>
            <a:r>
              <a:t>needed</a:t>
            </a:r>
            <a:r>
              <a:rPr spc="15"/>
              <a:t> </a:t>
            </a:r>
            <a:r>
              <a:t>as</a:t>
            </a:r>
            <a:r>
              <a:rPr spc="10"/>
              <a:t> </a:t>
            </a:r>
            <a:r>
              <a:t>it's</a:t>
            </a:r>
            <a:r>
              <a:rPr spc="10"/>
              <a:t> </a:t>
            </a:r>
            <a:r>
              <a:t>already in</a:t>
            </a:r>
            <a:r>
              <a:rPr spc="15"/>
              <a:t> </a:t>
            </a:r>
            <a:r>
              <a:t>BCNF.</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object 2"/>
          <p:cNvSpPr txBox="1"/>
          <p:nvPr/>
        </p:nvSpPr>
        <p:spPr>
          <a:xfrm>
            <a:off x="1118108" y="1459229"/>
            <a:ext cx="5951855" cy="3160399"/>
          </a:xfrm>
          <a:prstGeom prst="rect">
            <a:avLst/>
          </a:prstGeom>
          <a:ln w="12700">
            <a:miter lim="400000"/>
          </a:ln>
        </p:spPr>
        <p:txBody>
          <a:bodyPr lIns="0" tIns="0" rIns="0" bIns="0">
            <a:spAutoFit/>
          </a:bodyPr>
          <a:lstStyle/>
          <a:p>
            <a:pPr indent="12700">
              <a:spcBef>
                <a:spcPts val="1000"/>
              </a:spcBef>
              <a:defRPr b="1" spc="-5">
                <a:latin typeface="Times New Roman" panose="02020603050405020304"/>
                <a:ea typeface="Times New Roman" panose="02020603050405020304"/>
                <a:cs typeface="Times New Roman" panose="02020603050405020304"/>
                <a:sym typeface="Times New Roman" panose="02020603050405020304"/>
              </a:defRPr>
            </a:pPr>
            <a:r>
              <a:t>SRM</a:t>
            </a:r>
            <a:r>
              <a:rPr spc="-15"/>
              <a:t> </a:t>
            </a:r>
            <a:r>
              <a:t>INSTITUTE</a:t>
            </a:r>
            <a:r>
              <a:rPr spc="10"/>
              <a:t> </a:t>
            </a:r>
            <a:r>
              <a:rPr spc="0"/>
              <a:t>OF</a:t>
            </a:r>
            <a:r>
              <a:rPr spc="-15"/>
              <a:t> </a:t>
            </a:r>
            <a:r>
              <a:t>SCIENCE</a:t>
            </a:r>
            <a:r>
              <a:rPr spc="0"/>
              <a:t> </a:t>
            </a:r>
            <a:r>
              <a:t>AND</a:t>
            </a:r>
            <a:r>
              <a:rPr spc="0"/>
              <a:t> </a:t>
            </a:r>
            <a:r>
              <a:t>TECHNOLOGY</a:t>
            </a:r>
          </a:p>
          <a:p>
            <a:pPr indent="1732915">
              <a:spcBef>
                <a:spcPts val="900"/>
              </a:spcBef>
              <a:defRPr b="1" spc="-5">
                <a:latin typeface="Times New Roman" panose="02020603050405020304"/>
                <a:ea typeface="Times New Roman" panose="02020603050405020304"/>
                <a:cs typeface="Times New Roman" panose="02020603050405020304"/>
                <a:sym typeface="Times New Roman" panose="02020603050405020304"/>
              </a:defRPr>
            </a:pPr>
            <a:r>
              <a:t>KATTANKULATHUR–603</a:t>
            </a:r>
            <a:r>
              <a:rPr spc="-30"/>
              <a:t> </a:t>
            </a:r>
            <a:r>
              <a:rPr spc="0"/>
              <a:t>203</a:t>
            </a:r>
            <a:endParaRPr spc="0"/>
          </a:p>
          <a:p>
            <a:pPr>
              <a:defRPr>
                <a:latin typeface="Times New Roman" panose="02020603050405020304"/>
                <a:ea typeface="Times New Roman" panose="02020603050405020304"/>
                <a:cs typeface="Times New Roman" panose="02020603050405020304"/>
                <a:sym typeface="Times New Roman" panose="02020603050405020304"/>
              </a:defRPr>
            </a:pPr>
          </a:p>
          <a:p>
            <a:pPr indent="1734185">
              <a:defRPr sz="1600" b="1" spc="-5">
                <a:latin typeface="Times New Roman" panose="02020603050405020304"/>
                <a:ea typeface="Times New Roman" panose="02020603050405020304"/>
                <a:cs typeface="Times New Roman" panose="02020603050405020304"/>
                <a:sym typeface="Times New Roman" panose="02020603050405020304"/>
              </a:defRPr>
            </a:pPr>
            <a:r>
              <a:t>BONAFIDE</a:t>
            </a:r>
            <a:r>
              <a:rPr spc="-25"/>
              <a:t> </a:t>
            </a:r>
            <a:r>
              <a:t>CERTIFICATE</a:t>
            </a:r>
          </a:p>
          <a:p>
            <a:pPr>
              <a:defRPr sz="2000">
                <a:latin typeface="Times New Roman" panose="02020603050405020304"/>
                <a:ea typeface="Times New Roman" panose="02020603050405020304"/>
                <a:cs typeface="Times New Roman" panose="02020603050405020304"/>
                <a:sym typeface="Times New Roman" panose="02020603050405020304"/>
              </a:defRPr>
            </a:pPr>
          </a:p>
          <a:p>
            <a:pPr marR="5080" indent="155575" algn="just">
              <a:lnSpc>
                <a:spcPct val="192000"/>
              </a:lnSpc>
              <a:defRPr sz="1400" b="1" spc="-5">
                <a:latin typeface="Times New Roman" panose="02020603050405020304"/>
                <a:ea typeface="Times New Roman" panose="02020603050405020304"/>
                <a:cs typeface="Times New Roman" panose="02020603050405020304"/>
                <a:sym typeface="Times New Roman" panose="02020603050405020304"/>
              </a:defRPr>
            </a:pPr>
            <a:r>
              <a:t>RA2211026010443, RA2211026010393 </a:t>
            </a:r>
            <a:r>
              <a:rPr b="0"/>
              <a:t>Certified </a:t>
            </a:r>
            <a:r>
              <a:rPr b="0" spc="0"/>
              <a:t>to be the </a:t>
            </a:r>
            <a:r>
              <a:rPr b="0"/>
              <a:t>bonafide </a:t>
            </a:r>
            <a:r>
              <a:rPr b="0" spc="0"/>
              <a:t>work </a:t>
            </a:r>
            <a:r>
              <a:rPr b="0"/>
              <a:t>done </a:t>
            </a:r>
            <a:r>
              <a:rPr b="0" spc="0"/>
              <a:t> </a:t>
            </a:r>
            <a:r>
              <a:rPr b="0" spc="5"/>
              <a:t>by</a:t>
            </a:r>
            <a:r>
              <a:rPr b="0" spc="10"/>
              <a:t> </a:t>
            </a:r>
            <a:r>
              <a:t>BRIJESH.J,</a:t>
            </a:r>
            <a:r>
              <a:rPr spc="0"/>
              <a:t> </a:t>
            </a:r>
            <a:r>
              <a:t>ANAMIKA</a:t>
            </a:r>
            <a:r>
              <a:rPr spc="0"/>
              <a:t> </a:t>
            </a:r>
            <a:r>
              <a:t>SAROHA</a:t>
            </a:r>
            <a:r>
              <a:rPr spc="0"/>
              <a:t> </a:t>
            </a:r>
            <a:r>
              <a:rPr b="0"/>
              <a:t>of</a:t>
            </a:r>
            <a:r>
              <a:rPr b="0" spc="0"/>
              <a:t> II</a:t>
            </a:r>
            <a:r>
              <a:rPr b="0" spc="5"/>
              <a:t> </a:t>
            </a:r>
            <a:r>
              <a:rPr b="0" spc="0"/>
              <a:t>year/IV</a:t>
            </a:r>
            <a:r>
              <a:rPr b="0" spc="5"/>
              <a:t> </a:t>
            </a:r>
            <a:r>
              <a:rPr b="0" spc="0"/>
              <a:t>semester</a:t>
            </a:r>
            <a:r>
              <a:rPr b="0" spc="5"/>
              <a:t> </a:t>
            </a:r>
            <a:r>
              <a:rPr b="0"/>
              <a:t>B.Tech</a:t>
            </a:r>
            <a:r>
              <a:rPr b="0" spc="340"/>
              <a:t> </a:t>
            </a:r>
            <a:r>
              <a:rPr b="0"/>
              <a:t>Degree </a:t>
            </a:r>
            <a:r>
              <a:rPr b="0" spc="0"/>
              <a:t> </a:t>
            </a:r>
            <a:r>
              <a:rPr b="0"/>
              <a:t>Course </a:t>
            </a:r>
            <a:r>
              <a:rPr b="0" spc="0"/>
              <a:t>in the </a:t>
            </a:r>
            <a:r>
              <a:rPr b="0"/>
              <a:t>Project Course </a:t>
            </a:r>
            <a:r>
              <a:rPr b="0" spc="0"/>
              <a:t>– </a:t>
            </a:r>
            <a:r>
              <a:t>21CSC205P Database Management Systems </a:t>
            </a:r>
            <a:r>
              <a:rPr b="0" spc="0"/>
              <a:t>in </a:t>
            </a:r>
            <a:r>
              <a:rPr b="0" spc="5"/>
              <a:t> </a:t>
            </a:r>
            <a:r>
              <a:t>SRM INSTITUTE </a:t>
            </a:r>
            <a:r>
              <a:rPr spc="0"/>
              <a:t>OF </a:t>
            </a:r>
            <a:r>
              <a:t>SCIENCE AND TECHNOLOGY</a:t>
            </a:r>
            <a:r>
              <a:rPr b="0"/>
              <a:t>, Kattankulathur </a:t>
            </a:r>
            <a:r>
              <a:rPr b="0" spc="0"/>
              <a:t>for </a:t>
            </a:r>
            <a:r>
              <a:rPr b="0" spc="5"/>
              <a:t> </a:t>
            </a:r>
            <a:r>
              <a:rPr b="0" spc="0"/>
              <a:t>the</a:t>
            </a:r>
            <a:r>
              <a:rPr b="0" spc="-15"/>
              <a:t> </a:t>
            </a:r>
            <a:r>
              <a:rPr b="0"/>
              <a:t>academic</a:t>
            </a:r>
            <a:r>
              <a:rPr b="0" spc="-10"/>
              <a:t> </a:t>
            </a:r>
            <a:r>
              <a:rPr b="0"/>
              <a:t>year 2023-2024.</a:t>
            </a:r>
            <a:endParaRPr b="0"/>
          </a:p>
        </p:txBody>
      </p:sp>
      <p:sp>
        <p:nvSpPr>
          <p:cNvPr id="67" name="object 3"/>
          <p:cNvSpPr txBox="1"/>
          <p:nvPr/>
        </p:nvSpPr>
        <p:spPr>
          <a:xfrm>
            <a:off x="1194308" y="6058534"/>
            <a:ext cx="379731" cy="184027"/>
          </a:xfrm>
          <a:prstGeom prst="rect">
            <a:avLst/>
          </a:prstGeom>
          <a:ln w="12700">
            <a:miter lim="400000"/>
          </a:ln>
        </p:spPr>
        <p:txBody>
          <a:bodyPr lIns="0" tIns="0" rIns="0" bIns="0">
            <a:spAutoFit/>
          </a:bodyPr>
          <a:lstStyle/>
          <a:p>
            <a:pPr indent="12700">
              <a:spcBef>
                <a:spcPts val="100"/>
              </a:spcBef>
              <a:defRPr sz="1200" b="1" spc="-5">
                <a:latin typeface="Times New Roman" panose="02020603050405020304"/>
                <a:ea typeface="Times New Roman" panose="02020603050405020304"/>
                <a:cs typeface="Times New Roman" panose="02020603050405020304"/>
                <a:sym typeface="Times New Roman" panose="02020603050405020304"/>
              </a:defRPr>
            </a:pPr>
            <a:r>
              <a:t>D</a:t>
            </a:r>
            <a:r>
              <a:rPr spc="0"/>
              <a:t>a</a:t>
            </a:r>
            <a:r>
              <a:t>te</a:t>
            </a:r>
            <a:r>
              <a:rPr spc="0"/>
              <a:t>:</a:t>
            </a:r>
            <a:endParaRPr spc="0"/>
          </a:p>
        </p:txBody>
      </p:sp>
      <p:sp>
        <p:nvSpPr>
          <p:cNvPr id="68" name="object 4"/>
          <p:cNvSpPr txBox="1"/>
          <p:nvPr/>
        </p:nvSpPr>
        <p:spPr>
          <a:xfrm>
            <a:off x="1261363" y="6801569"/>
            <a:ext cx="2609216" cy="1250827"/>
          </a:xfrm>
          <a:prstGeom prst="rect">
            <a:avLst/>
          </a:prstGeom>
          <a:ln w="12700">
            <a:miter lim="400000"/>
          </a:ln>
        </p:spPr>
        <p:txBody>
          <a:bodyPr lIns="0" tIns="0" rIns="0" bIns="0">
            <a:spAutoFit/>
          </a:bodyPr>
          <a:lstStyle/>
          <a:p>
            <a:pPr marR="1412875" indent="12700">
              <a:spcBef>
                <a:spcPts val="200"/>
              </a:spcBef>
              <a:defRPr sz="1200" b="1" spc="-5">
                <a:latin typeface="Times New Roman" panose="02020603050405020304"/>
                <a:ea typeface="Times New Roman" panose="02020603050405020304"/>
                <a:cs typeface="Times New Roman" panose="02020603050405020304"/>
                <a:sym typeface="Times New Roman" panose="02020603050405020304"/>
              </a:defRPr>
            </a:pPr>
            <a:r>
              <a:t>FACULTY</a:t>
            </a:r>
            <a:r>
              <a:rPr spc="-30"/>
              <a:t> </a:t>
            </a:r>
            <a:endParaRPr spc="0"/>
          </a:p>
          <a:p>
            <a:pPr marR="1412875" indent="12700">
              <a:spcBef>
                <a:spcPts val="200"/>
              </a:spcBef>
              <a:defRPr sz="1200" b="1" spc="-5">
                <a:latin typeface="Times New Roman" panose="02020603050405020304"/>
                <a:ea typeface="Times New Roman" panose="02020603050405020304"/>
                <a:cs typeface="Times New Roman" panose="02020603050405020304"/>
                <a:sym typeface="Times New Roman" panose="02020603050405020304"/>
              </a:defRPr>
            </a:pPr>
            <a:r>
              <a:rPr spc="-285"/>
              <a:t> </a:t>
            </a:r>
            <a:r>
              <a:rPr sz="1100" b="0" spc="-4"/>
              <a:t>Dr. Usharani </a:t>
            </a:r>
            <a:r>
              <a:rPr sz="1100" b="0" spc="0"/>
              <a:t>R </a:t>
            </a:r>
            <a:r>
              <a:rPr sz="1100" b="0" spc="4"/>
              <a:t> </a:t>
            </a:r>
            <a:r>
              <a:rPr b="0"/>
              <a:t>Assistant</a:t>
            </a:r>
            <a:r>
              <a:rPr b="0" spc="-40"/>
              <a:t> </a:t>
            </a:r>
            <a:r>
              <a:rPr b="0"/>
              <a:t>Professor</a:t>
            </a:r>
            <a:endParaRPr b="0"/>
          </a:p>
          <a:p>
            <a:pPr indent="12700">
              <a:spcBef>
                <a:spcPts val="100"/>
              </a:spcBef>
              <a:defRPr sz="1200" spc="-5">
                <a:latin typeface="Times New Roman" panose="02020603050405020304"/>
                <a:ea typeface="Times New Roman" panose="02020603050405020304"/>
                <a:cs typeface="Times New Roman" panose="02020603050405020304"/>
                <a:sym typeface="Times New Roman" panose="02020603050405020304"/>
              </a:defRPr>
            </a:pPr>
            <a:r>
              <a:t>Department </a:t>
            </a:r>
            <a:r>
              <a:rPr spc="0"/>
              <a:t>of</a:t>
            </a:r>
            <a:r>
              <a:rPr spc="10"/>
              <a:t> </a:t>
            </a:r>
            <a:r>
              <a:t>Computational Intelligence</a:t>
            </a:r>
          </a:p>
          <a:p>
            <a:pPr indent="12700">
              <a:spcBef>
                <a:spcPts val="300"/>
              </a:spcBef>
              <a:defRPr sz="1200" spc="-5">
                <a:latin typeface="Times New Roman" panose="02020603050405020304"/>
                <a:ea typeface="Times New Roman" panose="02020603050405020304"/>
                <a:cs typeface="Times New Roman" panose="02020603050405020304"/>
                <a:sym typeface="Times New Roman" panose="02020603050405020304"/>
              </a:defRPr>
            </a:pPr>
            <a:r>
              <a:t>SRM Institute of Science and Technology </a:t>
            </a:r>
          </a:p>
          <a:p>
            <a:pPr indent="12700">
              <a:spcBef>
                <a:spcPts val="300"/>
              </a:spcBef>
              <a:defRPr sz="1200" spc="-5">
                <a:latin typeface="Times New Roman" panose="02020603050405020304"/>
                <a:ea typeface="Times New Roman" panose="02020603050405020304"/>
                <a:cs typeface="Times New Roman" panose="02020603050405020304"/>
                <a:sym typeface="Times New Roman" panose="02020603050405020304"/>
              </a:defRPr>
            </a:pPr>
            <a:r>
              <a:t>Kattankulathur</a:t>
            </a:r>
          </a:p>
        </p:txBody>
      </p:sp>
      <p:sp>
        <p:nvSpPr>
          <p:cNvPr id="69" name="object 5"/>
          <p:cNvSpPr txBox="1"/>
          <p:nvPr/>
        </p:nvSpPr>
        <p:spPr>
          <a:xfrm>
            <a:off x="4521200" y="6846019"/>
            <a:ext cx="2609215" cy="1161927"/>
          </a:xfrm>
          <a:prstGeom prst="rect">
            <a:avLst/>
          </a:prstGeom>
          <a:ln w="12700">
            <a:miter lim="400000"/>
          </a:ln>
        </p:spPr>
        <p:txBody>
          <a:bodyPr lIns="0" tIns="0" rIns="0" bIns="0">
            <a:spAutoFit/>
          </a:bodyPr>
          <a:lstStyle/>
          <a:p>
            <a:pPr indent="12700">
              <a:spcBef>
                <a:spcPts val="100"/>
              </a:spcBef>
              <a:defRPr sz="1200" b="1" spc="-5">
                <a:latin typeface="Times New Roman" panose="02020603050405020304"/>
                <a:ea typeface="Times New Roman" panose="02020603050405020304"/>
                <a:cs typeface="Times New Roman" panose="02020603050405020304"/>
                <a:sym typeface="Times New Roman" panose="02020603050405020304"/>
              </a:defRPr>
            </a:pPr>
            <a:r>
              <a:t>HEAD</a:t>
            </a:r>
            <a:r>
              <a:rPr spc="-30"/>
              <a:t> </a:t>
            </a:r>
            <a:r>
              <a:rPr spc="0"/>
              <a:t>OF</a:t>
            </a:r>
            <a:r>
              <a:rPr spc="-20"/>
              <a:t> </a:t>
            </a:r>
            <a:r>
              <a:rPr spc="0"/>
              <a:t>THE</a:t>
            </a:r>
            <a:r>
              <a:rPr spc="-25"/>
              <a:t> </a:t>
            </a:r>
            <a:r>
              <a:t>DEPARTMENT</a:t>
            </a:r>
          </a:p>
          <a:p>
            <a:pPr indent="12700">
              <a:spcBef>
                <a:spcPts val="100"/>
              </a:spcBef>
              <a:defRPr sz="1200" spc="-5">
                <a:latin typeface="Times New Roman" panose="02020603050405020304"/>
                <a:ea typeface="Times New Roman" panose="02020603050405020304"/>
                <a:cs typeface="Times New Roman" panose="02020603050405020304"/>
                <a:sym typeface="Times New Roman" panose="02020603050405020304"/>
              </a:defRPr>
            </a:pPr>
            <a:r>
              <a:t>Dr.</a:t>
            </a:r>
            <a:r>
              <a:rPr spc="-25"/>
              <a:t> </a:t>
            </a:r>
            <a:r>
              <a:rPr spc="0"/>
              <a:t>R.</a:t>
            </a:r>
            <a:r>
              <a:rPr spc="-20"/>
              <a:t> </a:t>
            </a:r>
            <a:r>
              <a:t>Annie</a:t>
            </a:r>
            <a:r>
              <a:rPr spc="-20"/>
              <a:t> </a:t>
            </a:r>
            <a:r>
              <a:t>Uthra</a:t>
            </a:r>
          </a:p>
          <a:p>
            <a:pPr indent="12700">
              <a:spcBef>
                <a:spcPts val="100"/>
              </a:spcBef>
              <a:defRPr sz="1200" spc="-5">
                <a:latin typeface="Times New Roman" panose="02020603050405020304"/>
                <a:ea typeface="Times New Roman" panose="02020603050405020304"/>
                <a:cs typeface="Times New Roman" panose="02020603050405020304"/>
                <a:sym typeface="Times New Roman" panose="02020603050405020304"/>
              </a:defRPr>
            </a:pPr>
            <a:r>
              <a:t>Professor</a:t>
            </a:r>
            <a:r>
              <a:rPr spc="-35"/>
              <a:t> </a:t>
            </a:r>
            <a:r>
              <a:t>and</a:t>
            </a:r>
            <a:r>
              <a:rPr spc="-15"/>
              <a:t> </a:t>
            </a:r>
            <a:r>
              <a:t>Head</a:t>
            </a:r>
          </a:p>
          <a:p>
            <a:pPr marR="5080" indent="12700">
              <a:defRPr sz="1200" spc="-5">
                <a:latin typeface="Times New Roman" panose="02020603050405020304"/>
                <a:ea typeface="Times New Roman" panose="02020603050405020304"/>
                <a:cs typeface="Times New Roman" panose="02020603050405020304"/>
                <a:sym typeface="Times New Roman" panose="02020603050405020304"/>
              </a:defRPr>
            </a:pPr>
            <a:r>
              <a:t>Department</a:t>
            </a:r>
            <a:r>
              <a:rPr spc="0"/>
              <a:t> of</a:t>
            </a:r>
            <a:r>
              <a:rPr spc="5"/>
              <a:t> </a:t>
            </a:r>
            <a:r>
              <a:t>Computational</a:t>
            </a:r>
            <a:r>
              <a:rPr spc="0"/>
              <a:t> </a:t>
            </a:r>
            <a:r>
              <a:t>Intelligence </a:t>
            </a:r>
            <a:r>
              <a:rPr spc="-285"/>
              <a:t> </a:t>
            </a:r>
            <a:r>
              <a:t>SRM Institute of Science and Technology </a:t>
            </a:r>
          </a:p>
          <a:p>
            <a:pPr marR="5080" indent="12700">
              <a:defRPr sz="1200" spc="-5">
                <a:latin typeface="Times New Roman" panose="02020603050405020304"/>
                <a:ea typeface="Times New Roman" panose="02020603050405020304"/>
                <a:cs typeface="Times New Roman" panose="02020603050405020304"/>
                <a:sym typeface="Times New Roman" panose="02020603050405020304"/>
              </a:defRPr>
            </a:pPr>
            <a:r>
              <a:t>Kattankulathur</a:t>
            </a:r>
          </a:p>
        </p:txBody>
      </p:sp>
      <p:sp>
        <p:nvSpPr>
          <p:cNvPr id="70" name="object 6"/>
          <p:cNvSpPr txBox="1"/>
          <p:nvPr/>
        </p:nvSpPr>
        <p:spPr>
          <a:xfrm>
            <a:off x="3871976" y="8800706"/>
            <a:ext cx="104140" cy="146466"/>
          </a:xfrm>
          <a:prstGeom prst="rect">
            <a:avLst/>
          </a:prstGeom>
          <a:ln w="12700">
            <a:miter lim="400000"/>
          </a:ln>
        </p:spPr>
        <p:txBody>
          <a:bodyPr lIns="0" tIns="0" rIns="0" bIns="0">
            <a:spAutoFit/>
          </a:bodyPr>
          <a:lstStyle/>
          <a:p>
            <a:pPr indent="12700">
              <a:spcBef>
                <a:spcPts val="100"/>
              </a:spcBef>
              <a:defRPr sz="1100" spc="4">
                <a:latin typeface="Times New Roman" panose="02020603050405020304"/>
                <a:ea typeface="Times New Roman" panose="02020603050405020304"/>
                <a:cs typeface="Times New Roman" panose="02020603050405020304"/>
                <a:sym typeface="Times New Roman" panose="02020603050405020304"/>
              </a:defRPr>
            </a:pPr>
            <a:r>
              <a:t>i</a:t>
            </a:r>
            <a:r>
              <a:rPr spc="0"/>
              <a:t>i</a:t>
            </a:r>
            <a:endParaRPr spc="0"/>
          </a:p>
        </p:txBody>
      </p:sp>
      <p:pic>
        <p:nvPicPr>
          <p:cNvPr id="71" name="object 7" descr="object 7"/>
          <p:cNvPicPr>
            <a:picLocks noChangeAspect="1"/>
          </p:cNvPicPr>
          <p:nvPr/>
        </p:nvPicPr>
        <p:blipFill>
          <a:blip r:embed="rId1"/>
          <a:stretch>
            <a:fillRect/>
          </a:stretch>
        </p:blipFill>
        <p:spPr>
          <a:xfrm>
            <a:off x="3171444" y="635508"/>
            <a:ext cx="1266445" cy="542545"/>
          </a:xfrm>
          <a:prstGeom prst="rect">
            <a:avLst/>
          </a:prstGeom>
          <a:ln w="12700">
            <a:miter lim="400000"/>
            <a:headEnd/>
            <a:tailEnd/>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object 6"/>
          <p:cNvSpPr txBox="1"/>
          <p:nvPr>
            <p:ph type="sldNum" sz="quarter" idx="4294967295"/>
          </p:nvPr>
        </p:nvSpPr>
        <p:spPr>
          <a:prstGeom prst="rect">
            <a:avLst/>
          </a:prstGeom>
        </p:spPr>
        <p:txBody>
          <a:bodyPr/>
          <a:lstStyle/>
          <a:p>
            <a:fld id="{86CB4B4D-7CA3-9044-876B-883B54F8677D}" type="slidenum">
              <a:rPr/>
            </a:fld>
            <a:endParaRPr/>
          </a:p>
        </p:txBody>
      </p:sp>
      <p:sp>
        <p:nvSpPr>
          <p:cNvPr id="149" name="object 2"/>
          <p:cNvSpPr txBox="1"/>
          <p:nvPr/>
        </p:nvSpPr>
        <p:spPr>
          <a:xfrm>
            <a:off x="1358900" y="903858"/>
            <a:ext cx="3858260" cy="584200"/>
          </a:xfrm>
          <a:prstGeom prst="rect">
            <a:avLst/>
          </a:prstGeom>
          <a:ln w="12700">
            <a:miter lim="400000"/>
          </a:ln>
        </p:spPr>
        <p:txBody>
          <a:bodyPr lIns="0" tIns="0" rIns="0" bIns="0">
            <a:spAutoFit/>
          </a:bodyPr>
          <a:lstStyle/>
          <a:p>
            <a:pPr indent="12700">
              <a:defRPr sz="1300" b="1" spc="-5">
                <a:latin typeface="Times New Roman" panose="02020603050405020304"/>
                <a:ea typeface="Times New Roman" panose="02020603050405020304"/>
                <a:cs typeface="Times New Roman" panose="02020603050405020304"/>
                <a:sym typeface="Times New Roman" panose="02020603050405020304"/>
              </a:defRPr>
            </a:pPr>
            <a:r>
              <a:t>Fourth</a:t>
            </a:r>
            <a:r>
              <a:rPr spc="-15"/>
              <a:t> </a:t>
            </a:r>
            <a:r>
              <a:t>Normal</a:t>
            </a:r>
            <a:r>
              <a:rPr spc="5"/>
              <a:t> </a:t>
            </a:r>
            <a:r>
              <a:t>Form</a:t>
            </a:r>
            <a:r>
              <a:rPr spc="0"/>
              <a:t> </a:t>
            </a:r>
            <a:r>
              <a:t>(4NF):</a:t>
            </a:r>
          </a:p>
          <a:p>
            <a:pPr>
              <a:defRPr sz="1200">
                <a:latin typeface="Times New Roman" panose="02020603050405020304"/>
                <a:ea typeface="Times New Roman" panose="02020603050405020304"/>
                <a:cs typeface="Times New Roman" panose="02020603050405020304"/>
                <a:sym typeface="Times New Roman" panose="02020603050405020304"/>
              </a:defRPr>
            </a:pPr>
          </a:p>
          <a:p>
            <a:pPr indent="12700">
              <a:defRPr sz="1300" b="1" spc="-5">
                <a:latin typeface="Times New Roman" panose="02020603050405020304"/>
                <a:ea typeface="Times New Roman" panose="02020603050405020304"/>
                <a:cs typeface="Times New Roman" panose="02020603050405020304"/>
                <a:sym typeface="Times New Roman" panose="02020603050405020304"/>
              </a:defRPr>
            </a:pPr>
            <a:r>
              <a:t>- No multi-valued</a:t>
            </a:r>
            <a:r>
              <a:rPr spc="20"/>
              <a:t> </a:t>
            </a:r>
            <a:r>
              <a:t>dependencies,</a:t>
            </a:r>
            <a:r>
              <a:rPr spc="0"/>
              <a:t> </a:t>
            </a:r>
            <a:r>
              <a:t>so</a:t>
            </a:r>
            <a:r>
              <a:rPr spc="10"/>
              <a:t> </a:t>
            </a:r>
            <a:r>
              <a:t>it's already</a:t>
            </a:r>
            <a:r>
              <a:rPr spc="15"/>
              <a:t> </a:t>
            </a:r>
            <a:r>
              <a:t>in</a:t>
            </a:r>
            <a:r>
              <a:rPr spc="10"/>
              <a:t> </a:t>
            </a:r>
            <a:r>
              <a:t>4NF.</a:t>
            </a:r>
          </a:p>
        </p:txBody>
      </p:sp>
      <p:sp>
        <p:nvSpPr>
          <p:cNvPr id="150" name="object 3"/>
          <p:cNvSpPr txBox="1"/>
          <p:nvPr/>
        </p:nvSpPr>
        <p:spPr>
          <a:xfrm>
            <a:off x="1358900" y="2042273"/>
            <a:ext cx="3235325" cy="584200"/>
          </a:xfrm>
          <a:prstGeom prst="rect">
            <a:avLst/>
          </a:prstGeom>
          <a:ln w="12700">
            <a:miter lim="400000"/>
          </a:ln>
        </p:spPr>
        <p:txBody>
          <a:bodyPr lIns="0" tIns="0" rIns="0" bIns="0">
            <a:spAutoFit/>
          </a:bodyPr>
          <a:lstStyle/>
          <a:p>
            <a:pPr indent="12700">
              <a:defRPr sz="1300" b="1" spc="-5">
                <a:latin typeface="Times New Roman" panose="02020603050405020304"/>
                <a:ea typeface="Times New Roman" panose="02020603050405020304"/>
                <a:cs typeface="Times New Roman" panose="02020603050405020304"/>
                <a:sym typeface="Times New Roman" panose="02020603050405020304"/>
              </a:defRPr>
            </a:pPr>
            <a:r>
              <a:t>Fifth</a:t>
            </a:r>
            <a:r>
              <a:rPr spc="0"/>
              <a:t> </a:t>
            </a:r>
            <a:r>
              <a:t>Normal</a:t>
            </a:r>
            <a:r>
              <a:rPr spc="0"/>
              <a:t> </a:t>
            </a:r>
            <a:r>
              <a:t>Form</a:t>
            </a:r>
            <a:r>
              <a:rPr spc="0"/>
              <a:t> </a:t>
            </a:r>
            <a:r>
              <a:t>(5NF):</a:t>
            </a:r>
          </a:p>
          <a:p>
            <a:pPr>
              <a:defRPr sz="1200">
                <a:latin typeface="Times New Roman" panose="02020603050405020304"/>
                <a:ea typeface="Times New Roman" panose="02020603050405020304"/>
                <a:cs typeface="Times New Roman" panose="02020603050405020304"/>
                <a:sym typeface="Times New Roman" panose="02020603050405020304"/>
              </a:defRPr>
            </a:pPr>
          </a:p>
          <a:p>
            <a:pPr indent="12700">
              <a:defRPr sz="1300" b="1" spc="-5">
                <a:latin typeface="Times New Roman" panose="02020603050405020304"/>
                <a:ea typeface="Times New Roman" panose="02020603050405020304"/>
                <a:cs typeface="Times New Roman" panose="02020603050405020304"/>
                <a:sym typeface="Times New Roman" panose="02020603050405020304"/>
              </a:defRPr>
            </a:pPr>
            <a:r>
              <a:t>-</a:t>
            </a:r>
            <a:r>
              <a:rPr spc="-10"/>
              <a:t> </a:t>
            </a:r>
            <a:r>
              <a:t>No join</a:t>
            </a:r>
            <a:r>
              <a:rPr spc="10"/>
              <a:t> </a:t>
            </a:r>
            <a:r>
              <a:t>dependencies,</a:t>
            </a:r>
            <a:r>
              <a:rPr spc="10"/>
              <a:t> </a:t>
            </a:r>
            <a:r>
              <a:t>so</a:t>
            </a:r>
            <a:r>
              <a:rPr spc="10"/>
              <a:t> </a:t>
            </a:r>
            <a:r>
              <a:t>it's</a:t>
            </a:r>
            <a:r>
              <a:rPr spc="-10"/>
              <a:t> </a:t>
            </a:r>
            <a:r>
              <a:t>already</a:t>
            </a:r>
            <a:r>
              <a:rPr spc="10"/>
              <a:t> </a:t>
            </a:r>
            <a:r>
              <a:t>in</a:t>
            </a:r>
            <a:r>
              <a:rPr spc="10"/>
              <a:t> </a:t>
            </a:r>
            <a:r>
              <a:t>5NF.</a:t>
            </a:r>
          </a:p>
        </p:txBody>
      </p:sp>
      <p:sp>
        <p:nvSpPr>
          <p:cNvPr id="151" name="object 4"/>
          <p:cNvSpPr txBox="1"/>
          <p:nvPr/>
        </p:nvSpPr>
        <p:spPr>
          <a:xfrm>
            <a:off x="1358900" y="3180714"/>
            <a:ext cx="5186046" cy="1377288"/>
          </a:xfrm>
          <a:prstGeom prst="rect">
            <a:avLst/>
          </a:prstGeom>
          <a:ln w="12700">
            <a:miter lim="400000"/>
          </a:ln>
        </p:spPr>
        <p:txBody>
          <a:bodyPr lIns="0" tIns="0" rIns="0" bIns="0">
            <a:spAutoFit/>
          </a:bodyPr>
          <a:lstStyle/>
          <a:p>
            <a:pPr indent="12700">
              <a:defRPr sz="1300" b="1" spc="-5">
                <a:latin typeface="Times New Roman" panose="02020603050405020304"/>
                <a:ea typeface="Times New Roman" panose="02020603050405020304"/>
                <a:cs typeface="Times New Roman" panose="02020603050405020304"/>
                <a:sym typeface="Times New Roman" panose="02020603050405020304"/>
              </a:defRPr>
            </a:pPr>
            <a:r>
              <a:t>Dependencies</a:t>
            </a:r>
            <a:r>
              <a:rPr spc="-10"/>
              <a:t> </a:t>
            </a:r>
            <a:r>
              <a:t>Identified:</a:t>
            </a:r>
          </a:p>
          <a:p>
            <a:pPr>
              <a:defRPr sz="1200">
                <a:latin typeface="Times New Roman" panose="02020603050405020304"/>
                <a:ea typeface="Times New Roman" panose="02020603050405020304"/>
                <a:cs typeface="Times New Roman" panose="02020603050405020304"/>
                <a:sym typeface="Times New Roman" panose="02020603050405020304"/>
              </a:defRPr>
            </a:pPr>
          </a:p>
          <a:p>
            <a:pPr marL="108585" indent="-96520">
              <a:buSzPct val="100000"/>
              <a:buChar char="-"/>
              <a:tabLst>
                <a:tab pos="101600" algn="l"/>
              </a:tabLst>
              <a:defRPr sz="1300" b="1" spc="-5">
                <a:latin typeface="Times New Roman" panose="02020603050405020304"/>
                <a:ea typeface="Times New Roman" panose="02020603050405020304"/>
                <a:cs typeface="Times New Roman" panose="02020603050405020304"/>
                <a:sym typeface="Times New Roman" panose="02020603050405020304"/>
              </a:defRPr>
            </a:pPr>
            <a:r>
              <a:t>`ReservationID`</a:t>
            </a:r>
            <a:r>
              <a:rPr spc="20"/>
              <a:t> </a:t>
            </a:r>
            <a:r>
              <a:t>→</a:t>
            </a:r>
            <a:r>
              <a:rPr spc="20"/>
              <a:t> </a:t>
            </a:r>
            <a:r>
              <a:t>`{GuestID,</a:t>
            </a:r>
            <a:r>
              <a:rPr spc="25"/>
              <a:t> </a:t>
            </a:r>
            <a:r>
              <a:t>RoomID,</a:t>
            </a:r>
            <a:r>
              <a:rPr spc="5"/>
              <a:t> </a:t>
            </a:r>
            <a:r>
              <a:t>CheckInDate,</a:t>
            </a:r>
            <a:r>
              <a:rPr spc="25"/>
              <a:t> </a:t>
            </a:r>
            <a:r>
              <a:t>CheckOutDate}`</a:t>
            </a:r>
          </a:p>
          <a:p>
            <a:pPr>
              <a:buSzPct val="100000"/>
              <a:buFont typeface="Times New Roman" panose="02020603050405020304"/>
              <a:buChar char="-"/>
              <a:defRPr sz="1200">
                <a:latin typeface="Times New Roman" panose="02020603050405020304"/>
                <a:ea typeface="Times New Roman" panose="02020603050405020304"/>
                <a:cs typeface="Times New Roman" panose="02020603050405020304"/>
                <a:sym typeface="Times New Roman" panose="02020603050405020304"/>
              </a:defRPr>
            </a:pPr>
          </a:p>
          <a:p>
            <a:pPr marL="108585" indent="-96520">
              <a:buSzPct val="100000"/>
              <a:buChar char="-"/>
              <a:tabLst>
                <a:tab pos="101600" algn="l"/>
              </a:tabLst>
              <a:defRPr sz="1300" b="1" spc="-5">
                <a:latin typeface="Times New Roman" panose="02020603050405020304"/>
                <a:ea typeface="Times New Roman" panose="02020603050405020304"/>
                <a:cs typeface="Times New Roman" panose="02020603050405020304"/>
                <a:sym typeface="Times New Roman" panose="02020603050405020304"/>
              </a:defRPr>
            </a:pPr>
            <a:r>
              <a:t>`{GuestID,</a:t>
            </a:r>
            <a:r>
              <a:rPr spc="15"/>
              <a:t> </a:t>
            </a:r>
            <a:r>
              <a:t>RoomID}`</a:t>
            </a:r>
            <a:r>
              <a:rPr spc="10"/>
              <a:t> </a:t>
            </a:r>
            <a:r>
              <a:t>→</a:t>
            </a:r>
            <a:r>
              <a:rPr spc="10"/>
              <a:t> </a:t>
            </a:r>
            <a:r>
              <a:t>`{CheckInDate,</a:t>
            </a:r>
            <a:r>
              <a:rPr spc="15"/>
              <a:t> </a:t>
            </a:r>
            <a:r>
              <a:t>CheckOutDate}`</a:t>
            </a:r>
          </a:p>
          <a:p>
            <a:pPr>
              <a:buSzPct val="100000"/>
              <a:buFont typeface="Times New Roman" panose="02020603050405020304"/>
              <a:buChar char="-"/>
              <a:defRPr sz="1200">
                <a:latin typeface="Times New Roman" panose="02020603050405020304"/>
                <a:ea typeface="Times New Roman" panose="02020603050405020304"/>
                <a:cs typeface="Times New Roman" panose="02020603050405020304"/>
                <a:sym typeface="Times New Roman" panose="02020603050405020304"/>
              </a:defRPr>
            </a:pPr>
          </a:p>
          <a:p>
            <a:pPr marL="108585" indent="-96520">
              <a:buSzPct val="100000"/>
              <a:buChar char="-"/>
              <a:tabLst>
                <a:tab pos="101600" algn="l"/>
              </a:tabLst>
              <a:defRPr sz="1300" b="1" spc="-5">
                <a:latin typeface="Times New Roman" panose="02020603050405020304"/>
                <a:ea typeface="Times New Roman" panose="02020603050405020304"/>
                <a:cs typeface="Times New Roman" panose="02020603050405020304"/>
                <a:sym typeface="Times New Roman" panose="02020603050405020304"/>
              </a:defRPr>
            </a:pPr>
            <a:r>
              <a:t>`{RoomID}`</a:t>
            </a:r>
            <a:r>
              <a:rPr spc="10"/>
              <a:t> </a:t>
            </a:r>
            <a:r>
              <a:t>→</a:t>
            </a:r>
            <a:r>
              <a:rPr spc="5"/>
              <a:t> </a:t>
            </a:r>
            <a:r>
              <a:t>`{CheckInDate,</a:t>
            </a:r>
            <a:r>
              <a:rPr spc="15"/>
              <a:t> </a:t>
            </a:r>
            <a:r>
              <a:t>CheckOutDate}`</a:t>
            </a:r>
          </a:p>
        </p:txBody>
      </p:sp>
      <p:sp>
        <p:nvSpPr>
          <p:cNvPr id="152" name="object 5"/>
          <p:cNvSpPr txBox="1"/>
          <p:nvPr/>
        </p:nvSpPr>
        <p:spPr>
          <a:xfrm>
            <a:off x="1358900" y="5079606"/>
            <a:ext cx="5511800" cy="937413"/>
          </a:xfrm>
          <a:prstGeom prst="rect">
            <a:avLst/>
          </a:prstGeom>
          <a:ln w="12700">
            <a:miter lim="400000"/>
          </a:ln>
        </p:spPr>
        <p:txBody>
          <a:bodyPr lIns="0" tIns="0" rIns="0" bIns="0">
            <a:spAutoFit/>
          </a:bodyPr>
          <a:lstStyle/>
          <a:p>
            <a:pPr indent="12700">
              <a:defRPr sz="1300" b="1" spc="-5">
                <a:latin typeface="Times New Roman" panose="02020603050405020304"/>
                <a:ea typeface="Times New Roman" panose="02020603050405020304"/>
                <a:cs typeface="Times New Roman" panose="02020603050405020304"/>
                <a:sym typeface="Times New Roman" panose="02020603050405020304"/>
              </a:defRPr>
            </a:pPr>
            <a:r>
              <a:t>By</a:t>
            </a:r>
            <a:r>
              <a:rPr spc="290"/>
              <a:t> </a:t>
            </a:r>
            <a:r>
              <a:t>applying</a:t>
            </a:r>
            <a:r>
              <a:rPr spc="300"/>
              <a:t> </a:t>
            </a:r>
            <a:r>
              <a:t>normalization</a:t>
            </a:r>
            <a:r>
              <a:rPr spc="305"/>
              <a:t> </a:t>
            </a:r>
            <a:r>
              <a:t>techniques,</a:t>
            </a:r>
            <a:r>
              <a:rPr spc="300"/>
              <a:t> </a:t>
            </a:r>
            <a:r>
              <a:rPr spc="0"/>
              <a:t>we</a:t>
            </a:r>
            <a:r>
              <a:rPr spc="295"/>
              <a:t> </a:t>
            </a:r>
            <a:r>
              <a:t>ensure</a:t>
            </a:r>
            <a:r>
              <a:rPr spc="305"/>
              <a:t> </a:t>
            </a:r>
            <a:r>
              <a:t>data</a:t>
            </a:r>
            <a:r>
              <a:rPr spc="305"/>
              <a:t> </a:t>
            </a:r>
            <a:r>
              <a:t>integrity,</a:t>
            </a:r>
            <a:r>
              <a:rPr spc="300"/>
              <a:t> </a:t>
            </a:r>
            <a:r>
              <a:t>minimize</a:t>
            </a:r>
          </a:p>
          <a:p>
            <a:pPr marR="6350" indent="12700">
              <a:lnSpc>
                <a:spcPts val="3000"/>
              </a:lnSpc>
              <a:spcBef>
                <a:spcPts val="100"/>
              </a:spcBef>
              <a:defRPr sz="1300" b="1" spc="-5">
                <a:latin typeface="Times New Roman" panose="02020603050405020304"/>
                <a:ea typeface="Times New Roman" panose="02020603050405020304"/>
                <a:cs typeface="Times New Roman" panose="02020603050405020304"/>
                <a:sym typeface="Times New Roman" panose="02020603050405020304"/>
              </a:defRPr>
            </a:pPr>
            <a:r>
              <a:t>redundancy,</a:t>
            </a:r>
            <a:r>
              <a:rPr spc="125"/>
              <a:t> </a:t>
            </a:r>
            <a:r>
              <a:t>and</a:t>
            </a:r>
            <a:r>
              <a:rPr spc="125"/>
              <a:t> </a:t>
            </a:r>
            <a:r>
              <a:t>avoid</a:t>
            </a:r>
            <a:r>
              <a:rPr spc="140"/>
              <a:t> </a:t>
            </a:r>
            <a:r>
              <a:t>anomalies,</a:t>
            </a:r>
            <a:r>
              <a:rPr spc="140"/>
              <a:t> </a:t>
            </a:r>
            <a:r>
              <a:t>thereby</a:t>
            </a:r>
            <a:r>
              <a:rPr spc="140"/>
              <a:t> </a:t>
            </a:r>
            <a:r>
              <a:t>enhancing</a:t>
            </a:r>
            <a:r>
              <a:rPr spc="125"/>
              <a:t> </a:t>
            </a:r>
            <a:r>
              <a:t>the</a:t>
            </a:r>
            <a:r>
              <a:rPr spc="140"/>
              <a:t> </a:t>
            </a:r>
            <a:r>
              <a:t>efficiency</a:t>
            </a:r>
            <a:r>
              <a:rPr spc="140"/>
              <a:t> </a:t>
            </a:r>
            <a:r>
              <a:t>and </a:t>
            </a:r>
            <a:r>
              <a:rPr spc="-310"/>
              <a:t> </a:t>
            </a:r>
            <a:r>
              <a:t>reliability of the</a:t>
            </a:r>
            <a:r>
              <a:rPr spc="10"/>
              <a:t> </a:t>
            </a:r>
            <a:r>
              <a:t>hotel</a:t>
            </a:r>
            <a:r>
              <a:rPr spc="10"/>
              <a:t> </a:t>
            </a:r>
            <a:r>
              <a:t>booking system</a:t>
            </a:r>
            <a:r>
              <a:rPr spc="0"/>
              <a:t> </a:t>
            </a:r>
            <a:r>
              <a:t>database.</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object 3"/>
          <p:cNvSpPr txBox="1"/>
          <p:nvPr>
            <p:ph type="sldNum" sz="quarter" idx="4294967295"/>
          </p:nvPr>
        </p:nvSpPr>
        <p:spPr>
          <a:prstGeom prst="rect">
            <a:avLst/>
          </a:prstGeom>
        </p:spPr>
        <p:txBody>
          <a:bodyPr/>
          <a:lstStyle/>
          <a:p>
            <a:fld id="{86CB4B4D-7CA3-9044-876B-883B54F8677D}" type="slidenum">
              <a:rPr/>
            </a:fld>
            <a:endParaRPr/>
          </a:p>
        </p:txBody>
      </p:sp>
      <p:sp>
        <p:nvSpPr>
          <p:cNvPr id="155" name="object 2"/>
          <p:cNvSpPr txBox="1"/>
          <p:nvPr/>
        </p:nvSpPr>
        <p:spPr>
          <a:xfrm>
            <a:off x="1587500" y="1077593"/>
            <a:ext cx="5281930" cy="7856220"/>
          </a:xfrm>
          <a:prstGeom prst="rect">
            <a:avLst/>
          </a:prstGeom>
          <a:ln w="12700">
            <a:miter lim="400000"/>
          </a:ln>
        </p:spPr>
        <p:txBody>
          <a:bodyPr lIns="0" tIns="0" rIns="0" bIns="0">
            <a:spAutoFit/>
          </a:bodyPr>
          <a:lstStyle/>
          <a:p>
            <a:pPr indent="67310">
              <a:tabLst>
                <a:tab pos="342900" algn="l"/>
              </a:tabLst>
              <a:defRPr sz="1300" b="1" spc="-5">
                <a:latin typeface="Times New Roman" panose="02020603050405020304"/>
                <a:ea typeface="Times New Roman" panose="02020603050405020304"/>
                <a:cs typeface="Times New Roman" panose="02020603050405020304"/>
                <a:sym typeface="Times New Roman" panose="02020603050405020304"/>
              </a:defRPr>
            </a:pPr>
            <a:r>
              <a:t>4.Implementation</a:t>
            </a:r>
            <a:r>
              <a:rPr spc="10"/>
              <a:t> </a:t>
            </a:r>
            <a:r>
              <a:t>of</a:t>
            </a:r>
            <a:r>
              <a:rPr spc="15"/>
              <a:t> </a:t>
            </a:r>
            <a:r>
              <a:t>concurrency</a:t>
            </a:r>
            <a:r>
              <a:rPr spc="0"/>
              <a:t> </a:t>
            </a:r>
            <a:r>
              <a:t>control</a:t>
            </a:r>
            <a:r>
              <a:rPr spc="15"/>
              <a:t> </a:t>
            </a:r>
            <a:r>
              <a:t>and</a:t>
            </a:r>
            <a:r>
              <a:rPr spc="15"/>
              <a:t> </a:t>
            </a:r>
            <a:r>
              <a:t>recovery</a:t>
            </a:r>
            <a:r>
              <a:rPr spc="15"/>
              <a:t> </a:t>
            </a:r>
            <a:r>
              <a:t>mechanisms</a:t>
            </a:r>
          </a:p>
          <a:p>
            <a:pPr>
              <a:defRPr>
                <a:latin typeface="Times New Roman" panose="02020603050405020304"/>
                <a:ea typeface="Times New Roman" panose="02020603050405020304"/>
                <a:cs typeface="Times New Roman" panose="02020603050405020304"/>
                <a:sym typeface="Times New Roman" panose="02020603050405020304"/>
              </a:defRPr>
            </a:pPr>
          </a:p>
          <a:p>
            <a:pPr marR="5080" indent="12700">
              <a:lnSpc>
                <a:spcPct val="144000"/>
              </a:lnSpc>
              <a:defRPr sz="1200" spc="-5">
                <a:latin typeface="Times New Roman" panose="02020603050405020304"/>
                <a:ea typeface="Times New Roman" panose="02020603050405020304"/>
                <a:cs typeface="Times New Roman" panose="02020603050405020304"/>
                <a:sym typeface="Times New Roman" panose="02020603050405020304"/>
              </a:defRPr>
            </a:pPr>
            <a:r>
              <a:t>Implementing</a:t>
            </a:r>
            <a:r>
              <a:rPr spc="10"/>
              <a:t> </a:t>
            </a:r>
            <a:r>
              <a:t>concurrency</a:t>
            </a:r>
            <a:r>
              <a:rPr spc="20"/>
              <a:t> </a:t>
            </a:r>
            <a:r>
              <a:t>control</a:t>
            </a:r>
            <a:r>
              <a:rPr spc="10"/>
              <a:t> </a:t>
            </a:r>
            <a:r>
              <a:t>and</a:t>
            </a:r>
            <a:r>
              <a:rPr spc="10"/>
              <a:t> </a:t>
            </a:r>
            <a:r>
              <a:t>recovery</a:t>
            </a:r>
            <a:r>
              <a:rPr spc="20"/>
              <a:t> </a:t>
            </a:r>
            <a:r>
              <a:t>mechanisms</a:t>
            </a:r>
            <a:r>
              <a:rPr spc="20"/>
              <a:t> </a:t>
            </a:r>
            <a:r>
              <a:rPr spc="0"/>
              <a:t>is</a:t>
            </a:r>
            <a:r>
              <a:t> crucial</a:t>
            </a:r>
            <a:r>
              <a:rPr spc="10"/>
              <a:t> </a:t>
            </a:r>
            <a:r>
              <a:t>for</a:t>
            </a:r>
            <a:r>
              <a:rPr spc="15"/>
              <a:t> </a:t>
            </a:r>
            <a:r>
              <a:t>ensuring </a:t>
            </a:r>
            <a:r>
              <a:rPr spc="0"/>
              <a:t> the </a:t>
            </a:r>
            <a:r>
              <a:t>integrity</a:t>
            </a:r>
            <a:r>
              <a:rPr spc="10"/>
              <a:t> </a:t>
            </a:r>
            <a:r>
              <a:t>and</a:t>
            </a:r>
            <a:r>
              <a:rPr spc="5"/>
              <a:t> </a:t>
            </a:r>
            <a:r>
              <a:t>consistency</a:t>
            </a:r>
            <a:r>
              <a:rPr spc="20"/>
              <a:t> </a:t>
            </a:r>
            <a:r>
              <a:rPr spc="0"/>
              <a:t>of </a:t>
            </a:r>
            <a:r>
              <a:t>data</a:t>
            </a:r>
            <a:r>
              <a:rPr spc="15"/>
              <a:t> </a:t>
            </a:r>
            <a:r>
              <a:rPr spc="0"/>
              <a:t>in</a:t>
            </a:r>
            <a:r>
              <a:rPr spc="-10"/>
              <a:t> </a:t>
            </a:r>
            <a:r>
              <a:rPr spc="0"/>
              <a:t>a</a:t>
            </a:r>
            <a:r>
              <a:rPr spc="15"/>
              <a:t> </a:t>
            </a:r>
            <a:r>
              <a:t>hotel</a:t>
            </a:r>
            <a:r>
              <a:rPr spc="10"/>
              <a:t> </a:t>
            </a:r>
            <a:r>
              <a:rPr spc="0"/>
              <a:t>booking</a:t>
            </a:r>
            <a:r>
              <a:rPr spc="5"/>
              <a:t> </a:t>
            </a:r>
            <a:r>
              <a:t>system,</a:t>
            </a:r>
            <a:r>
              <a:rPr spc="10"/>
              <a:t> </a:t>
            </a:r>
            <a:r>
              <a:t>especially</a:t>
            </a:r>
            <a:r>
              <a:rPr spc="5"/>
              <a:t> </a:t>
            </a:r>
            <a:r>
              <a:rPr spc="0"/>
              <a:t>in</a:t>
            </a:r>
            <a:r>
              <a:rPr spc="10"/>
              <a:t> </a:t>
            </a:r>
            <a:r>
              <a:t>scenarios </a:t>
            </a:r>
            <a:r>
              <a:rPr spc="-285"/>
              <a:t> </a:t>
            </a:r>
            <a:r>
              <a:t>where</a:t>
            </a:r>
            <a:r>
              <a:rPr spc="10"/>
              <a:t> </a:t>
            </a:r>
            <a:r>
              <a:t>multiple</a:t>
            </a:r>
            <a:r>
              <a:rPr spc="5"/>
              <a:t> </a:t>
            </a:r>
            <a:r>
              <a:t>users</a:t>
            </a:r>
            <a:r>
              <a:rPr spc="20"/>
              <a:t> </a:t>
            </a:r>
            <a:r>
              <a:t>may</a:t>
            </a:r>
            <a:r>
              <a:rPr spc="5"/>
              <a:t> </a:t>
            </a:r>
            <a:r>
              <a:t>access</a:t>
            </a:r>
            <a:r>
              <a:rPr spc="10"/>
              <a:t> </a:t>
            </a:r>
            <a:r>
              <a:t>and</a:t>
            </a:r>
            <a:r>
              <a:rPr spc="20"/>
              <a:t> </a:t>
            </a:r>
            <a:r>
              <a:t>modify</a:t>
            </a:r>
            <a:r>
              <a:rPr spc="5"/>
              <a:t> </a:t>
            </a:r>
            <a:r>
              <a:rPr spc="0"/>
              <a:t>the</a:t>
            </a:r>
            <a:r>
              <a:rPr spc="5"/>
              <a:t> </a:t>
            </a:r>
            <a:r>
              <a:t>database</a:t>
            </a:r>
            <a:r>
              <a:rPr spc="15"/>
              <a:t> </a:t>
            </a:r>
            <a:r>
              <a:t>simultaneously.</a:t>
            </a:r>
            <a:r>
              <a:rPr spc="20"/>
              <a:t> </a:t>
            </a:r>
            <a:r>
              <a:t>Here's</a:t>
            </a:r>
            <a:r>
              <a:rPr spc="15"/>
              <a:t> </a:t>
            </a:r>
            <a:r>
              <a:rPr spc="0"/>
              <a:t>how </a:t>
            </a:r>
            <a:r>
              <a:rPr spc="-285"/>
              <a:t> </a:t>
            </a:r>
            <a:r>
              <a:t>you</a:t>
            </a:r>
            <a:r>
              <a:rPr spc="10"/>
              <a:t> </a:t>
            </a:r>
            <a:r>
              <a:t>can</a:t>
            </a:r>
            <a:r>
              <a:rPr spc="10"/>
              <a:t> </a:t>
            </a:r>
            <a:r>
              <a:t>implement</a:t>
            </a:r>
            <a:r>
              <a:rPr spc="-10"/>
              <a:t> </a:t>
            </a:r>
            <a:r>
              <a:t>these</a:t>
            </a:r>
            <a:r>
              <a:rPr spc="5"/>
              <a:t> </a:t>
            </a:r>
            <a:r>
              <a:t>mechanisms:</a:t>
            </a:r>
          </a:p>
          <a:p>
            <a:pPr>
              <a:defRPr sz="1300">
                <a:latin typeface="Times New Roman" panose="02020603050405020304"/>
                <a:ea typeface="Times New Roman" panose="02020603050405020304"/>
                <a:cs typeface="Times New Roman" panose="02020603050405020304"/>
                <a:sym typeface="Times New Roman" panose="02020603050405020304"/>
              </a:defRPr>
            </a:pPr>
          </a:p>
          <a:p>
            <a:pPr>
              <a:defRPr sz="1000">
                <a:latin typeface="Times New Roman" panose="02020603050405020304"/>
                <a:ea typeface="Times New Roman" panose="02020603050405020304"/>
                <a:cs typeface="Times New Roman" panose="02020603050405020304"/>
                <a:sym typeface="Times New Roman" panose="02020603050405020304"/>
              </a:defRPr>
            </a:pPr>
          </a:p>
          <a:p>
            <a:pPr marL="165100" indent="-152400">
              <a:buSzPct val="100000"/>
              <a:buAutoNum type="arabicPeriod"/>
              <a:tabLst>
                <a:tab pos="165100" algn="l"/>
              </a:tabLst>
              <a:defRPr sz="1200" spc="-5">
                <a:latin typeface="Times New Roman" panose="02020603050405020304"/>
                <a:ea typeface="Times New Roman" panose="02020603050405020304"/>
                <a:cs typeface="Times New Roman" panose="02020603050405020304"/>
                <a:sym typeface="Times New Roman" panose="02020603050405020304"/>
              </a:defRPr>
            </a:pPr>
            <a:r>
              <a:rPr b="1"/>
              <a:t>Concurrency</a:t>
            </a:r>
            <a:r>
              <a:rPr b="1" spc="-15"/>
              <a:t> </a:t>
            </a:r>
            <a:r>
              <a:rPr b="1"/>
              <a:t>Control:</a:t>
            </a:r>
            <a:endParaRPr b="1"/>
          </a:p>
          <a:p>
            <a:pPr>
              <a:defRPr sz="1300">
                <a:latin typeface="Times New Roman" panose="02020603050405020304"/>
                <a:ea typeface="Times New Roman" panose="02020603050405020304"/>
                <a:cs typeface="Times New Roman" panose="02020603050405020304"/>
                <a:sym typeface="Times New Roman" panose="02020603050405020304"/>
              </a:defRPr>
            </a:pPr>
          </a:p>
          <a:p>
            <a:pPr>
              <a:defRPr sz="1000">
                <a:latin typeface="Times New Roman" panose="02020603050405020304"/>
                <a:ea typeface="Times New Roman" panose="02020603050405020304"/>
                <a:cs typeface="Times New Roman" panose="02020603050405020304"/>
                <a:sym typeface="Times New Roman" panose="02020603050405020304"/>
              </a:defRPr>
            </a:pPr>
          </a:p>
          <a:p>
            <a:pPr indent="50800">
              <a:defRPr sz="1200" spc="-5">
                <a:latin typeface="Times New Roman" panose="02020603050405020304"/>
                <a:ea typeface="Times New Roman" panose="02020603050405020304"/>
                <a:cs typeface="Times New Roman" panose="02020603050405020304"/>
                <a:sym typeface="Times New Roman" panose="02020603050405020304"/>
              </a:defRPr>
            </a:pPr>
            <a:r>
              <a:t>a.</a:t>
            </a:r>
            <a:r>
              <a:rPr spc="-10"/>
              <a:t> </a:t>
            </a:r>
            <a:r>
              <a:t>Locking Mechanisms:</a:t>
            </a:r>
          </a:p>
          <a:p>
            <a:pPr marL="127000" marR="297180" indent="-114300">
              <a:lnSpc>
                <a:spcPts val="2000"/>
              </a:lnSpc>
              <a:spcBef>
                <a:spcPts val="100"/>
              </a:spcBef>
              <a:buSzPct val="100000"/>
              <a:buChar char="-"/>
              <a:tabLst>
                <a:tab pos="215900" algn="l"/>
              </a:tabLst>
              <a:defRPr sz="1200" spc="-5">
                <a:latin typeface="Times New Roman" panose="02020603050405020304"/>
                <a:ea typeface="Times New Roman" panose="02020603050405020304"/>
                <a:cs typeface="Times New Roman" panose="02020603050405020304"/>
                <a:sym typeface="Times New Roman" panose="02020603050405020304"/>
              </a:defRPr>
            </a:pPr>
            <a:r>
              <a:t>Two-Phase</a:t>
            </a:r>
            <a:r>
              <a:rPr spc="15"/>
              <a:t> </a:t>
            </a:r>
            <a:r>
              <a:t>Locking</a:t>
            </a:r>
            <a:r>
              <a:rPr spc="10"/>
              <a:t> </a:t>
            </a:r>
            <a:r>
              <a:t>(2PL):</a:t>
            </a:r>
            <a:r>
              <a:rPr spc="15"/>
              <a:t> </a:t>
            </a:r>
            <a:r>
              <a:t>Acquire</a:t>
            </a:r>
            <a:r>
              <a:rPr spc="25"/>
              <a:t> </a:t>
            </a:r>
            <a:r>
              <a:t>locks </a:t>
            </a:r>
            <a:r>
              <a:rPr spc="0"/>
              <a:t>on</a:t>
            </a:r>
            <a:r>
              <a:rPr spc="15"/>
              <a:t> </a:t>
            </a:r>
            <a:r>
              <a:t>data</a:t>
            </a:r>
            <a:r>
              <a:rPr spc="15"/>
              <a:t> </a:t>
            </a:r>
            <a:r>
              <a:t>items</a:t>
            </a:r>
            <a:r>
              <a:rPr spc="10"/>
              <a:t> </a:t>
            </a:r>
            <a:r>
              <a:t>before</a:t>
            </a:r>
            <a:r>
              <a:rPr spc="20"/>
              <a:t> </a:t>
            </a:r>
            <a:r>
              <a:t>accessing </a:t>
            </a:r>
            <a:r>
              <a:rPr spc="-285"/>
              <a:t> </a:t>
            </a:r>
            <a:r>
              <a:t>them</a:t>
            </a:r>
            <a:r>
              <a:rPr spc="0"/>
              <a:t> </a:t>
            </a:r>
            <a:r>
              <a:t>and</a:t>
            </a:r>
            <a:r>
              <a:rPr spc="0"/>
              <a:t> </a:t>
            </a:r>
            <a:r>
              <a:t>release</a:t>
            </a:r>
            <a:r>
              <a:rPr spc="5"/>
              <a:t> </a:t>
            </a:r>
            <a:r>
              <a:t>locks</a:t>
            </a:r>
            <a:r>
              <a:rPr spc="5"/>
              <a:t> </a:t>
            </a:r>
            <a:r>
              <a:rPr spc="0"/>
              <a:t>only</a:t>
            </a:r>
            <a:r>
              <a:rPr spc="-15"/>
              <a:t> </a:t>
            </a:r>
            <a:r>
              <a:t>after</a:t>
            </a:r>
            <a:r>
              <a:rPr spc="20"/>
              <a:t> </a:t>
            </a:r>
            <a:r>
              <a:t>completing</a:t>
            </a:r>
            <a:r>
              <a:rPr spc="5"/>
              <a:t> </a:t>
            </a:r>
            <a:r>
              <a:rPr spc="0"/>
              <a:t>the</a:t>
            </a:r>
            <a:r>
              <a:t> transaction.</a:t>
            </a:r>
          </a:p>
          <a:p>
            <a:pPr marL="215265" indent="-88900">
              <a:spcBef>
                <a:spcPts val="400"/>
              </a:spcBef>
              <a:buSzPct val="100000"/>
              <a:buChar char="-"/>
              <a:tabLst>
                <a:tab pos="215900" algn="l"/>
              </a:tabLst>
              <a:defRPr sz="1200" spc="-5">
                <a:latin typeface="Times New Roman" panose="02020603050405020304"/>
                <a:ea typeface="Times New Roman" panose="02020603050405020304"/>
                <a:cs typeface="Times New Roman" panose="02020603050405020304"/>
                <a:sym typeface="Times New Roman" panose="02020603050405020304"/>
              </a:defRPr>
            </a:pPr>
            <a:r>
              <a:t>Timestamp</a:t>
            </a:r>
            <a:r>
              <a:rPr spc="10"/>
              <a:t> </a:t>
            </a:r>
            <a:r>
              <a:t>Ordering:</a:t>
            </a:r>
            <a:r>
              <a:rPr spc="20"/>
              <a:t> </a:t>
            </a:r>
            <a:r>
              <a:t>Assign</a:t>
            </a:r>
            <a:r>
              <a:rPr spc="20"/>
              <a:t> </a:t>
            </a:r>
            <a:r>
              <a:t>timestamps</a:t>
            </a:r>
            <a:r>
              <a:rPr spc="10"/>
              <a:t> </a:t>
            </a:r>
            <a:r>
              <a:rPr spc="0"/>
              <a:t>to</a:t>
            </a:r>
            <a:r>
              <a:rPr spc="10"/>
              <a:t> </a:t>
            </a:r>
            <a:r>
              <a:t>transactions and</a:t>
            </a:r>
            <a:r>
              <a:rPr spc="20"/>
              <a:t> </a:t>
            </a:r>
            <a:r>
              <a:t>allow</a:t>
            </a:r>
            <a:r>
              <a:rPr spc="5"/>
              <a:t> </a:t>
            </a:r>
            <a:r>
              <a:t>them</a:t>
            </a:r>
            <a:r>
              <a:rPr spc="10"/>
              <a:t> </a:t>
            </a:r>
            <a:r>
              <a:rPr spc="0"/>
              <a:t>to</a:t>
            </a:r>
            <a:endParaRPr spc="0"/>
          </a:p>
          <a:p>
            <a:pPr indent="12700">
              <a:spcBef>
                <a:spcPts val="600"/>
              </a:spcBef>
              <a:defRPr sz="1200" spc="-5">
                <a:latin typeface="Times New Roman" panose="02020603050405020304"/>
                <a:ea typeface="Times New Roman" panose="02020603050405020304"/>
                <a:cs typeface="Times New Roman" panose="02020603050405020304"/>
                <a:sym typeface="Times New Roman" panose="02020603050405020304"/>
              </a:defRPr>
            </a:pPr>
            <a:r>
              <a:t>access</a:t>
            </a:r>
            <a:r>
              <a:rPr spc="10"/>
              <a:t> </a:t>
            </a:r>
            <a:r>
              <a:t>data</a:t>
            </a:r>
            <a:r>
              <a:rPr spc="15"/>
              <a:t> </a:t>
            </a:r>
            <a:r>
              <a:t>based</a:t>
            </a:r>
            <a:r>
              <a:rPr spc="20"/>
              <a:t> </a:t>
            </a:r>
            <a:r>
              <a:rPr spc="0"/>
              <a:t>on</a:t>
            </a:r>
            <a:r>
              <a:rPr spc="10"/>
              <a:t> </a:t>
            </a:r>
            <a:r>
              <a:t>their</a:t>
            </a:r>
            <a:r>
              <a:rPr spc="-10"/>
              <a:t> </a:t>
            </a:r>
            <a:r>
              <a:t>timestamps,</a:t>
            </a:r>
            <a:r>
              <a:rPr spc="10"/>
              <a:t> </a:t>
            </a:r>
            <a:r>
              <a:t>ensuring</a:t>
            </a:r>
            <a:r>
              <a:rPr spc="10"/>
              <a:t> </a:t>
            </a:r>
            <a:r>
              <a:t>serializability.</a:t>
            </a:r>
          </a:p>
          <a:p>
            <a:pPr marL="127000" marR="177800" indent="-114300">
              <a:lnSpc>
                <a:spcPct val="143000"/>
              </a:lnSpc>
              <a:buSzPct val="100000"/>
              <a:buChar char="-"/>
              <a:tabLst>
                <a:tab pos="215900" algn="l"/>
              </a:tabLst>
              <a:defRPr sz="1200" spc="-5">
                <a:latin typeface="Times New Roman" panose="02020603050405020304"/>
                <a:ea typeface="Times New Roman" panose="02020603050405020304"/>
                <a:cs typeface="Times New Roman" panose="02020603050405020304"/>
                <a:sym typeface="Times New Roman" panose="02020603050405020304"/>
              </a:defRPr>
            </a:pPr>
            <a:r>
              <a:t>Optimistic</a:t>
            </a:r>
            <a:r>
              <a:rPr spc="0"/>
              <a:t> </a:t>
            </a:r>
            <a:r>
              <a:t>Concurrency</a:t>
            </a:r>
            <a:r>
              <a:rPr spc="20"/>
              <a:t> </a:t>
            </a:r>
            <a:r>
              <a:t>Control</a:t>
            </a:r>
            <a:r>
              <a:rPr spc="0"/>
              <a:t> </a:t>
            </a:r>
            <a:r>
              <a:t>(OCC):</a:t>
            </a:r>
            <a:r>
              <a:rPr spc="10"/>
              <a:t> </a:t>
            </a:r>
            <a:r>
              <a:t>Allow</a:t>
            </a:r>
            <a:r>
              <a:rPr spc="5"/>
              <a:t> </a:t>
            </a:r>
            <a:r>
              <a:t>transactions</a:t>
            </a:r>
            <a:r>
              <a:rPr spc="10"/>
              <a:t> </a:t>
            </a:r>
            <a:r>
              <a:rPr spc="0"/>
              <a:t>to</a:t>
            </a:r>
            <a:r>
              <a:rPr spc="10"/>
              <a:t> </a:t>
            </a:r>
            <a:r>
              <a:t>proceed </a:t>
            </a:r>
            <a:r>
              <a:rPr spc="0"/>
              <a:t> </a:t>
            </a:r>
            <a:r>
              <a:t>without</a:t>
            </a:r>
            <a:r>
              <a:rPr spc="0"/>
              <a:t> </a:t>
            </a:r>
            <a:r>
              <a:t>locking</a:t>
            </a:r>
            <a:r>
              <a:rPr spc="15"/>
              <a:t> </a:t>
            </a:r>
            <a:r>
              <a:t>and</a:t>
            </a:r>
            <a:r>
              <a:rPr spc="25"/>
              <a:t> </a:t>
            </a:r>
            <a:r>
              <a:t>check</a:t>
            </a:r>
            <a:r>
              <a:rPr spc="25"/>
              <a:t> </a:t>
            </a:r>
            <a:r>
              <a:t>for</a:t>
            </a:r>
            <a:r>
              <a:rPr spc="20"/>
              <a:t> </a:t>
            </a:r>
            <a:r>
              <a:t>conflicts</a:t>
            </a:r>
            <a:r>
              <a:rPr spc="15"/>
              <a:t> </a:t>
            </a:r>
            <a:r>
              <a:t>before</a:t>
            </a:r>
            <a:r>
              <a:rPr spc="20"/>
              <a:t> </a:t>
            </a:r>
            <a:r>
              <a:t>committing.</a:t>
            </a:r>
            <a:r>
              <a:rPr spc="15"/>
              <a:t> </a:t>
            </a:r>
            <a:r>
              <a:t>Rollback</a:t>
            </a:r>
            <a:r>
              <a:rPr spc="15"/>
              <a:t> </a:t>
            </a:r>
            <a:r>
              <a:t>transactions</a:t>
            </a:r>
            <a:r>
              <a:rPr spc="15"/>
              <a:t> </a:t>
            </a:r>
            <a:r>
              <a:rPr spc="0"/>
              <a:t>if</a:t>
            </a:r>
            <a:endParaRPr spc="0"/>
          </a:p>
          <a:p>
            <a:pPr indent="12700">
              <a:spcBef>
                <a:spcPts val="600"/>
              </a:spcBef>
              <a:defRPr sz="1200" spc="-5">
                <a:latin typeface="Times New Roman" panose="02020603050405020304"/>
                <a:ea typeface="Times New Roman" panose="02020603050405020304"/>
                <a:cs typeface="Times New Roman" panose="02020603050405020304"/>
                <a:sym typeface="Times New Roman" panose="02020603050405020304"/>
              </a:defRPr>
            </a:pPr>
            <a:r>
              <a:t>conflicts</a:t>
            </a:r>
            <a:r>
              <a:rPr spc="-10"/>
              <a:t> </a:t>
            </a:r>
            <a:r>
              <a:t>are detected.</a:t>
            </a:r>
          </a:p>
          <a:p>
            <a:pPr>
              <a:defRPr sz="1300">
                <a:latin typeface="Times New Roman" panose="02020603050405020304"/>
                <a:ea typeface="Times New Roman" panose="02020603050405020304"/>
                <a:cs typeface="Times New Roman" panose="02020603050405020304"/>
                <a:sym typeface="Times New Roman" panose="02020603050405020304"/>
              </a:defRPr>
            </a:pPr>
          </a:p>
          <a:p>
            <a:pPr>
              <a:defRPr sz="1000">
                <a:latin typeface="Times New Roman" panose="02020603050405020304"/>
                <a:ea typeface="Times New Roman" panose="02020603050405020304"/>
                <a:cs typeface="Times New Roman" panose="02020603050405020304"/>
                <a:sym typeface="Times New Roman" panose="02020603050405020304"/>
              </a:defRPr>
            </a:pPr>
          </a:p>
          <a:p>
            <a:pPr indent="50800">
              <a:defRPr sz="1200">
                <a:latin typeface="Times New Roman" panose="02020603050405020304"/>
                <a:ea typeface="Times New Roman" panose="02020603050405020304"/>
                <a:cs typeface="Times New Roman" panose="02020603050405020304"/>
                <a:sym typeface="Times New Roman" panose="02020603050405020304"/>
              </a:defRPr>
            </a:pPr>
            <a:r>
              <a:t>b.</a:t>
            </a:r>
            <a:r>
              <a:rPr spc="-15"/>
              <a:t> </a:t>
            </a:r>
            <a:r>
              <a:rPr spc="-5"/>
              <a:t>Isolation</a:t>
            </a:r>
            <a:r>
              <a:rPr spc="-15"/>
              <a:t> </a:t>
            </a:r>
            <a:r>
              <a:rPr spc="-5"/>
              <a:t>Levels:</a:t>
            </a:r>
            <a:endParaRPr spc="-5"/>
          </a:p>
          <a:p>
            <a:pPr marL="215265" indent="-88900">
              <a:spcBef>
                <a:spcPts val="600"/>
              </a:spcBef>
              <a:buSzPct val="100000"/>
              <a:buChar char="-"/>
              <a:tabLst>
                <a:tab pos="215900" algn="l"/>
              </a:tabLst>
              <a:defRPr sz="1200" spc="-5">
                <a:latin typeface="Times New Roman" panose="02020603050405020304"/>
                <a:ea typeface="Times New Roman" panose="02020603050405020304"/>
                <a:cs typeface="Times New Roman" panose="02020603050405020304"/>
                <a:sym typeface="Times New Roman" panose="02020603050405020304"/>
              </a:defRPr>
            </a:pPr>
            <a:r>
              <a:t>Read</a:t>
            </a:r>
            <a:r>
              <a:rPr spc="25"/>
              <a:t> </a:t>
            </a:r>
            <a:r>
              <a:t>Uncommitted:</a:t>
            </a:r>
            <a:r>
              <a:rPr spc="5"/>
              <a:t> </a:t>
            </a:r>
            <a:r>
              <a:t>Allows</a:t>
            </a:r>
            <a:r>
              <a:rPr spc="20"/>
              <a:t> </a:t>
            </a:r>
            <a:r>
              <a:t>transactions</a:t>
            </a:r>
            <a:r>
              <a:rPr spc="15"/>
              <a:t> </a:t>
            </a:r>
            <a:r>
              <a:rPr spc="0"/>
              <a:t>to</a:t>
            </a:r>
            <a:r>
              <a:rPr spc="5"/>
              <a:t> </a:t>
            </a:r>
            <a:r>
              <a:t>read</a:t>
            </a:r>
            <a:r>
              <a:rPr spc="15"/>
              <a:t> </a:t>
            </a:r>
            <a:r>
              <a:t>uncommitted</a:t>
            </a:r>
            <a:r>
              <a:rPr spc="20"/>
              <a:t> </a:t>
            </a:r>
            <a:r>
              <a:t>data.</a:t>
            </a:r>
          </a:p>
          <a:p>
            <a:pPr marL="215265" indent="-88900">
              <a:spcBef>
                <a:spcPts val="600"/>
              </a:spcBef>
              <a:buSzPct val="100000"/>
              <a:buChar char="-"/>
              <a:tabLst>
                <a:tab pos="215900" algn="l"/>
              </a:tabLst>
              <a:defRPr sz="1200" spc="-5">
                <a:latin typeface="Times New Roman" panose="02020603050405020304"/>
                <a:ea typeface="Times New Roman" panose="02020603050405020304"/>
                <a:cs typeface="Times New Roman" panose="02020603050405020304"/>
                <a:sym typeface="Times New Roman" panose="02020603050405020304"/>
              </a:defRPr>
            </a:pPr>
            <a:r>
              <a:t>Read</a:t>
            </a:r>
            <a:r>
              <a:rPr spc="20"/>
              <a:t> </a:t>
            </a:r>
            <a:r>
              <a:t>Committed:</a:t>
            </a:r>
            <a:r>
              <a:rPr spc="5"/>
              <a:t> </a:t>
            </a:r>
            <a:r>
              <a:t>Only</a:t>
            </a:r>
            <a:r>
              <a:rPr spc="10"/>
              <a:t> </a:t>
            </a:r>
            <a:r>
              <a:t>allows</a:t>
            </a:r>
            <a:r>
              <a:rPr spc="15"/>
              <a:t> </a:t>
            </a:r>
            <a:r>
              <a:t>transactions</a:t>
            </a:r>
            <a:r>
              <a:rPr spc="15"/>
              <a:t> </a:t>
            </a:r>
            <a:r>
              <a:rPr spc="0"/>
              <a:t>to</a:t>
            </a:r>
            <a:r>
              <a:rPr spc="10"/>
              <a:t> </a:t>
            </a:r>
            <a:r>
              <a:t>read</a:t>
            </a:r>
            <a:r>
              <a:rPr spc="25"/>
              <a:t> </a:t>
            </a:r>
            <a:r>
              <a:t>committed</a:t>
            </a:r>
            <a:r>
              <a:rPr spc="0"/>
              <a:t> </a:t>
            </a:r>
            <a:r>
              <a:t>data.</a:t>
            </a:r>
          </a:p>
          <a:p>
            <a:pPr marL="127000" marR="300355" indent="-114300">
              <a:lnSpc>
                <a:spcPts val="2000"/>
              </a:lnSpc>
              <a:spcBef>
                <a:spcPts val="100"/>
              </a:spcBef>
              <a:buSzPct val="100000"/>
              <a:buChar char="-"/>
              <a:tabLst>
                <a:tab pos="215900" algn="l"/>
              </a:tabLst>
              <a:defRPr sz="1200" spc="-5">
                <a:latin typeface="Times New Roman" panose="02020603050405020304"/>
                <a:ea typeface="Times New Roman" panose="02020603050405020304"/>
                <a:cs typeface="Times New Roman" panose="02020603050405020304"/>
                <a:sym typeface="Times New Roman" panose="02020603050405020304"/>
              </a:defRPr>
            </a:pPr>
            <a:r>
              <a:t>Repeatable</a:t>
            </a:r>
            <a:r>
              <a:rPr spc="10"/>
              <a:t> </a:t>
            </a:r>
            <a:r>
              <a:t>Read:</a:t>
            </a:r>
            <a:r>
              <a:rPr spc="10"/>
              <a:t> </a:t>
            </a:r>
            <a:r>
              <a:t>Ensures</a:t>
            </a:r>
            <a:r>
              <a:rPr spc="20"/>
              <a:t> </a:t>
            </a:r>
            <a:r>
              <a:rPr spc="0"/>
              <a:t>a</a:t>
            </a:r>
            <a:r>
              <a:rPr spc="15"/>
              <a:t> </a:t>
            </a:r>
            <a:r>
              <a:t>transaction</a:t>
            </a:r>
            <a:r>
              <a:rPr spc="5"/>
              <a:t> </a:t>
            </a:r>
            <a:r>
              <a:t>sees</a:t>
            </a:r>
            <a:r>
              <a:rPr spc="20"/>
              <a:t> </a:t>
            </a:r>
            <a:r>
              <a:rPr spc="0"/>
              <a:t>the</a:t>
            </a:r>
            <a:r>
              <a:rPr spc="5"/>
              <a:t> </a:t>
            </a:r>
            <a:r>
              <a:t>same</a:t>
            </a:r>
            <a:r>
              <a:rPr spc="10"/>
              <a:t> </a:t>
            </a:r>
            <a:r>
              <a:t>data</a:t>
            </a:r>
            <a:r>
              <a:rPr spc="5"/>
              <a:t> </a:t>
            </a:r>
            <a:r>
              <a:t>throughout</a:t>
            </a:r>
            <a:r>
              <a:rPr spc="20"/>
              <a:t> </a:t>
            </a:r>
            <a:r>
              <a:rPr spc="0"/>
              <a:t>its </a:t>
            </a:r>
            <a:r>
              <a:rPr spc="-285"/>
              <a:t> </a:t>
            </a:r>
            <a:r>
              <a:t>execution.</a:t>
            </a:r>
          </a:p>
          <a:p>
            <a:pPr marL="215265" indent="-88900">
              <a:spcBef>
                <a:spcPts val="400"/>
              </a:spcBef>
              <a:buSzPct val="100000"/>
              <a:buChar char="-"/>
              <a:tabLst>
                <a:tab pos="215900" algn="l"/>
              </a:tabLst>
              <a:defRPr sz="1200" spc="-5">
                <a:latin typeface="Times New Roman" panose="02020603050405020304"/>
                <a:ea typeface="Times New Roman" panose="02020603050405020304"/>
                <a:cs typeface="Times New Roman" panose="02020603050405020304"/>
                <a:sym typeface="Times New Roman" panose="02020603050405020304"/>
              </a:defRPr>
            </a:pPr>
            <a:r>
              <a:t>Serializable:</a:t>
            </a:r>
            <a:r>
              <a:rPr spc="10"/>
              <a:t> </a:t>
            </a:r>
            <a:r>
              <a:t>Ensures</a:t>
            </a:r>
            <a:r>
              <a:rPr spc="20"/>
              <a:t> </a:t>
            </a:r>
            <a:r>
              <a:t>that</a:t>
            </a:r>
            <a:r>
              <a:rPr spc="15"/>
              <a:t> </a:t>
            </a:r>
            <a:r>
              <a:t>transactions</a:t>
            </a:r>
            <a:r>
              <a:rPr spc="10"/>
              <a:t> </a:t>
            </a:r>
            <a:r>
              <a:t>are</a:t>
            </a:r>
            <a:r>
              <a:rPr spc="20"/>
              <a:t> </a:t>
            </a:r>
            <a:r>
              <a:t>executed</a:t>
            </a:r>
            <a:r>
              <a:rPr spc="20"/>
              <a:t> </a:t>
            </a:r>
            <a:r>
              <a:t>as</a:t>
            </a:r>
            <a:r>
              <a:rPr spc="15"/>
              <a:t> </a:t>
            </a:r>
            <a:r>
              <a:rPr spc="0"/>
              <a:t>if</a:t>
            </a:r>
            <a:r>
              <a:rPr spc="5"/>
              <a:t> </a:t>
            </a:r>
            <a:r>
              <a:t>they</a:t>
            </a:r>
            <a:r>
              <a:rPr spc="15"/>
              <a:t> </a:t>
            </a:r>
            <a:r>
              <a:t>were</a:t>
            </a:r>
            <a:r>
              <a:rPr spc="15"/>
              <a:t> </a:t>
            </a:r>
            <a:r>
              <a:t>serialized.</a:t>
            </a:r>
          </a:p>
          <a:p>
            <a:pPr>
              <a:defRPr sz="1300">
                <a:latin typeface="Times New Roman" panose="02020603050405020304"/>
                <a:ea typeface="Times New Roman" panose="02020603050405020304"/>
                <a:cs typeface="Times New Roman" panose="02020603050405020304"/>
                <a:sym typeface="Times New Roman" panose="02020603050405020304"/>
              </a:defRPr>
            </a:pPr>
          </a:p>
          <a:p>
            <a:pPr>
              <a:defRPr sz="1000">
                <a:latin typeface="Times New Roman" panose="02020603050405020304"/>
                <a:ea typeface="Times New Roman" panose="02020603050405020304"/>
                <a:cs typeface="Times New Roman" panose="02020603050405020304"/>
                <a:sym typeface="Times New Roman" panose="02020603050405020304"/>
              </a:defRPr>
            </a:pPr>
          </a:p>
          <a:p>
            <a:pPr marL="203200" indent="-152400">
              <a:buSzPct val="100000"/>
              <a:buAutoNum type="arabicPeriod" startAt="2"/>
              <a:tabLst>
                <a:tab pos="203200" algn="l"/>
              </a:tabLst>
              <a:defRPr sz="1200" spc="-5">
                <a:latin typeface="Times New Roman" panose="02020603050405020304"/>
                <a:ea typeface="Times New Roman" panose="02020603050405020304"/>
                <a:cs typeface="Times New Roman" panose="02020603050405020304"/>
                <a:sym typeface="Times New Roman" panose="02020603050405020304"/>
              </a:defRPr>
            </a:pPr>
            <a:r>
              <a:t>Recovery</a:t>
            </a:r>
            <a:r>
              <a:rPr spc="-15"/>
              <a:t> </a:t>
            </a:r>
            <a:r>
              <a:t>Mechanisms:</a:t>
            </a:r>
          </a:p>
          <a:p>
            <a:pPr>
              <a:defRPr sz="1300">
                <a:latin typeface="Times New Roman" panose="02020603050405020304"/>
                <a:ea typeface="Times New Roman" panose="02020603050405020304"/>
                <a:cs typeface="Times New Roman" panose="02020603050405020304"/>
                <a:sym typeface="Times New Roman" panose="02020603050405020304"/>
              </a:defRPr>
            </a:pPr>
          </a:p>
          <a:p>
            <a:pPr>
              <a:defRPr sz="1000">
                <a:latin typeface="Times New Roman" panose="02020603050405020304"/>
                <a:ea typeface="Times New Roman" panose="02020603050405020304"/>
                <a:cs typeface="Times New Roman" panose="02020603050405020304"/>
                <a:sym typeface="Times New Roman" panose="02020603050405020304"/>
              </a:defRPr>
            </a:pPr>
          </a:p>
          <a:p>
            <a:pPr indent="50800">
              <a:defRPr sz="1200" spc="-5">
                <a:latin typeface="Times New Roman" panose="02020603050405020304"/>
                <a:ea typeface="Times New Roman" panose="02020603050405020304"/>
                <a:cs typeface="Times New Roman" panose="02020603050405020304"/>
                <a:sym typeface="Times New Roman" panose="02020603050405020304"/>
              </a:defRPr>
            </a:pPr>
            <a:r>
              <a:t>a.</a:t>
            </a:r>
            <a:r>
              <a:rPr spc="-35"/>
              <a:t> </a:t>
            </a:r>
            <a:r>
              <a:t>Logging:</a:t>
            </a:r>
          </a:p>
          <a:p>
            <a:pPr marR="212090" indent="127000">
              <a:lnSpc>
                <a:spcPct val="143000"/>
              </a:lnSpc>
              <a:defRPr sz="1200">
                <a:latin typeface="Times New Roman" panose="02020603050405020304"/>
                <a:ea typeface="Times New Roman" panose="02020603050405020304"/>
                <a:cs typeface="Times New Roman" panose="02020603050405020304"/>
                <a:sym typeface="Times New Roman" panose="02020603050405020304"/>
              </a:defRPr>
            </a:pPr>
            <a:r>
              <a:t>- </a:t>
            </a:r>
            <a:r>
              <a:rPr spc="-5"/>
              <a:t>**Write-Ahead</a:t>
            </a:r>
            <a:r>
              <a:rPr spc="20"/>
              <a:t> </a:t>
            </a:r>
            <a:r>
              <a:rPr spc="-5"/>
              <a:t>Logging</a:t>
            </a:r>
            <a:r>
              <a:rPr spc="10"/>
              <a:t> </a:t>
            </a:r>
            <a:r>
              <a:rPr spc="-5"/>
              <a:t>(WAL)**:</a:t>
            </a:r>
            <a:r>
              <a:rPr spc="5"/>
              <a:t> </a:t>
            </a:r>
            <a:r>
              <a:rPr spc="-5"/>
              <a:t>Log</a:t>
            </a:r>
            <a:r>
              <a:rPr spc="20"/>
              <a:t> </a:t>
            </a:r>
            <a:r>
              <a:rPr spc="-5"/>
              <a:t>changes</a:t>
            </a:r>
            <a:r>
              <a:rPr spc="10"/>
              <a:t> </a:t>
            </a:r>
            <a:r>
              <a:t>to</a:t>
            </a:r>
            <a:r>
              <a:rPr spc="10"/>
              <a:t> </a:t>
            </a:r>
            <a:r>
              <a:t>the </a:t>
            </a:r>
            <a:r>
              <a:rPr spc="-5"/>
              <a:t>database</a:t>
            </a:r>
            <a:r>
              <a:rPr spc="15"/>
              <a:t> </a:t>
            </a:r>
            <a:r>
              <a:rPr spc="-5"/>
              <a:t>before</a:t>
            </a:r>
            <a:r>
              <a:rPr spc="25"/>
              <a:t> </a:t>
            </a:r>
            <a:r>
              <a:rPr spc="-5"/>
              <a:t>writing </a:t>
            </a:r>
            <a:r>
              <a:rPr spc="-285"/>
              <a:t> </a:t>
            </a:r>
            <a:r>
              <a:rPr spc="-5"/>
              <a:t>them,</a:t>
            </a:r>
            <a:r>
              <a:t> </a:t>
            </a:r>
            <a:r>
              <a:rPr spc="-5"/>
              <a:t>ensuring</a:t>
            </a:r>
            <a:r>
              <a:t> </a:t>
            </a:r>
            <a:r>
              <a:rPr spc="-5"/>
              <a:t>that</a:t>
            </a:r>
            <a:r>
              <a:t> the</a:t>
            </a:r>
            <a:r>
              <a:rPr spc="-5"/>
              <a:t> </a:t>
            </a:r>
            <a:r>
              <a:t>log is </a:t>
            </a:r>
            <a:r>
              <a:rPr spc="-5"/>
              <a:t>written</a:t>
            </a:r>
            <a:r>
              <a:t> </a:t>
            </a:r>
            <a:r>
              <a:rPr spc="-5"/>
              <a:t>before</a:t>
            </a:r>
            <a:r>
              <a:rPr spc="10"/>
              <a:t> </a:t>
            </a:r>
            <a:r>
              <a:t>the</a:t>
            </a:r>
            <a:r>
              <a:rPr spc="5"/>
              <a:t> </a:t>
            </a:r>
            <a:r>
              <a:rPr spc="-5"/>
              <a:t>actual</a:t>
            </a:r>
            <a:r>
              <a:t> </a:t>
            </a:r>
            <a:r>
              <a:rPr spc="-5"/>
              <a:t>data.</a:t>
            </a:r>
            <a:endParaRPr spc="-5"/>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object 3"/>
          <p:cNvSpPr txBox="1"/>
          <p:nvPr>
            <p:ph type="sldNum" sz="quarter" idx="4294967295"/>
          </p:nvPr>
        </p:nvSpPr>
        <p:spPr>
          <a:prstGeom prst="rect">
            <a:avLst/>
          </a:prstGeom>
        </p:spPr>
        <p:txBody>
          <a:bodyPr/>
          <a:lstStyle/>
          <a:p>
            <a:fld id="{86CB4B4D-7CA3-9044-876B-883B54F8677D}" type="slidenum">
              <a:rPr/>
            </a:fld>
            <a:endParaRPr/>
          </a:p>
        </p:txBody>
      </p:sp>
      <p:sp>
        <p:nvSpPr>
          <p:cNvPr id="158" name="object 2"/>
          <p:cNvSpPr txBox="1"/>
          <p:nvPr/>
        </p:nvSpPr>
        <p:spPr>
          <a:xfrm>
            <a:off x="1587500" y="825093"/>
            <a:ext cx="5238750" cy="7094220"/>
          </a:xfrm>
          <a:prstGeom prst="rect">
            <a:avLst/>
          </a:prstGeom>
          <a:ln w="12700">
            <a:miter lim="400000"/>
          </a:ln>
        </p:spPr>
        <p:txBody>
          <a:bodyPr lIns="0" tIns="0" rIns="0" bIns="0">
            <a:spAutoFit/>
          </a:bodyPr>
          <a:lstStyle/>
          <a:p>
            <a:pPr marL="127000" marR="190500" indent="-114300">
              <a:lnSpc>
                <a:spcPct val="143000"/>
              </a:lnSpc>
              <a:spcBef>
                <a:spcPts val="100"/>
              </a:spcBef>
              <a:buSzPct val="100000"/>
              <a:buChar char="-"/>
              <a:tabLst>
                <a:tab pos="215900" algn="l"/>
              </a:tabLst>
              <a:defRPr sz="1200" spc="-5">
                <a:latin typeface="Times New Roman" panose="02020603050405020304"/>
                <a:ea typeface="Times New Roman" panose="02020603050405020304"/>
                <a:cs typeface="Times New Roman" panose="02020603050405020304"/>
                <a:sym typeface="Times New Roman" panose="02020603050405020304"/>
              </a:defRPr>
            </a:pPr>
            <a:r>
              <a:t>Redo</a:t>
            </a:r>
            <a:r>
              <a:rPr spc="5"/>
              <a:t> </a:t>
            </a:r>
            <a:r>
              <a:t>Log:</a:t>
            </a:r>
            <a:r>
              <a:rPr spc="10"/>
              <a:t> </a:t>
            </a:r>
            <a:r>
              <a:t>Record</a:t>
            </a:r>
            <a:r>
              <a:rPr spc="20"/>
              <a:t> </a:t>
            </a:r>
            <a:r>
              <a:t>changes</a:t>
            </a:r>
            <a:r>
              <a:rPr spc="20"/>
              <a:t> </a:t>
            </a:r>
            <a:r>
              <a:t>made</a:t>
            </a:r>
            <a:r>
              <a:rPr spc="0"/>
              <a:t> to</a:t>
            </a:r>
            <a:r>
              <a:rPr spc="10"/>
              <a:t> </a:t>
            </a:r>
            <a:r>
              <a:rPr spc="0"/>
              <a:t>the</a:t>
            </a:r>
            <a:r>
              <a:rPr spc="5"/>
              <a:t> </a:t>
            </a:r>
            <a:r>
              <a:t>database,</a:t>
            </a:r>
            <a:r>
              <a:rPr spc="20"/>
              <a:t> </a:t>
            </a:r>
            <a:r>
              <a:t>allowing</a:t>
            </a:r>
            <a:r>
              <a:rPr spc="5"/>
              <a:t> </a:t>
            </a:r>
            <a:r>
              <a:t>for</a:t>
            </a:r>
            <a:r>
              <a:rPr spc="5"/>
              <a:t> </a:t>
            </a:r>
            <a:r>
              <a:t>recovery</a:t>
            </a:r>
            <a:r>
              <a:rPr spc="20"/>
              <a:t> </a:t>
            </a:r>
            <a:r>
              <a:rPr spc="0"/>
              <a:t>in </a:t>
            </a:r>
            <a:r>
              <a:rPr spc="-285"/>
              <a:t> </a:t>
            </a:r>
            <a:r>
              <a:t>case</a:t>
            </a:r>
            <a:r>
              <a:rPr spc="5"/>
              <a:t> </a:t>
            </a:r>
            <a:r>
              <a:rPr spc="0"/>
              <a:t>of</a:t>
            </a:r>
            <a:r>
              <a:t> failure</a:t>
            </a:r>
            <a:r>
              <a:rPr spc="5"/>
              <a:t> </a:t>
            </a:r>
            <a:r>
              <a:rPr spc="0"/>
              <a:t>by </a:t>
            </a:r>
            <a:r>
              <a:t>replaying</a:t>
            </a:r>
            <a:r>
              <a:rPr spc="10"/>
              <a:t> </a:t>
            </a:r>
            <a:r>
              <a:rPr spc="0"/>
              <a:t>the</a:t>
            </a:r>
            <a:r>
              <a:t> </a:t>
            </a:r>
            <a:r>
              <a:rPr spc="0"/>
              <a:t>log to </a:t>
            </a:r>
            <a:r>
              <a:t>redo</a:t>
            </a:r>
            <a:r>
              <a:rPr spc="0"/>
              <a:t> </a:t>
            </a:r>
            <a:r>
              <a:t>changes.</a:t>
            </a:r>
          </a:p>
          <a:p>
            <a:pPr marL="127000" marR="85090" indent="-114300">
              <a:lnSpc>
                <a:spcPts val="2000"/>
              </a:lnSpc>
              <a:spcBef>
                <a:spcPts val="100"/>
              </a:spcBef>
              <a:buSzPct val="100000"/>
              <a:buChar char="-"/>
              <a:tabLst>
                <a:tab pos="215900" algn="l"/>
              </a:tabLst>
              <a:defRPr sz="1200" spc="-5">
                <a:latin typeface="Times New Roman" panose="02020603050405020304"/>
                <a:ea typeface="Times New Roman" panose="02020603050405020304"/>
                <a:cs typeface="Times New Roman" panose="02020603050405020304"/>
                <a:sym typeface="Times New Roman" panose="02020603050405020304"/>
              </a:defRPr>
            </a:pPr>
            <a:r>
              <a:t>Undo</a:t>
            </a:r>
            <a:r>
              <a:rPr spc="10"/>
              <a:t> </a:t>
            </a:r>
            <a:r>
              <a:t>Log:</a:t>
            </a:r>
            <a:r>
              <a:rPr spc="10"/>
              <a:t> </a:t>
            </a:r>
            <a:r>
              <a:t>Record</a:t>
            </a:r>
            <a:r>
              <a:rPr spc="20"/>
              <a:t> </a:t>
            </a:r>
            <a:r>
              <a:rPr spc="0"/>
              <a:t>the</a:t>
            </a:r>
            <a:r>
              <a:rPr spc="5"/>
              <a:t> </a:t>
            </a:r>
            <a:r>
              <a:t>before-image</a:t>
            </a:r>
            <a:r>
              <a:rPr spc="20"/>
              <a:t> </a:t>
            </a:r>
            <a:r>
              <a:rPr spc="0"/>
              <a:t>of</a:t>
            </a:r>
            <a:r>
              <a:rPr spc="5"/>
              <a:t> </a:t>
            </a:r>
            <a:r>
              <a:t>data</a:t>
            </a:r>
            <a:r>
              <a:rPr spc="15"/>
              <a:t> </a:t>
            </a:r>
            <a:r>
              <a:t>items</a:t>
            </a:r>
            <a:r>
              <a:rPr spc="10"/>
              <a:t> </a:t>
            </a:r>
            <a:r>
              <a:t>modified</a:t>
            </a:r>
            <a:r>
              <a:rPr spc="15"/>
              <a:t> </a:t>
            </a:r>
            <a:r>
              <a:rPr spc="0"/>
              <a:t>by</a:t>
            </a:r>
            <a:r>
              <a:rPr spc="10"/>
              <a:t> </a:t>
            </a:r>
            <a:r>
              <a:t>transactions, </a:t>
            </a:r>
            <a:r>
              <a:rPr spc="-285"/>
              <a:t> </a:t>
            </a:r>
            <a:r>
              <a:t>allowing</a:t>
            </a:r>
            <a:r>
              <a:rPr spc="0"/>
              <a:t> </a:t>
            </a:r>
            <a:r>
              <a:t>for rollback</a:t>
            </a:r>
            <a:r>
              <a:rPr spc="10"/>
              <a:t> </a:t>
            </a:r>
            <a:r>
              <a:rPr spc="0"/>
              <a:t>in</a:t>
            </a:r>
            <a:r>
              <a:rPr spc="5"/>
              <a:t> </a:t>
            </a:r>
            <a:r>
              <a:t>case</a:t>
            </a:r>
            <a:r>
              <a:rPr spc="5"/>
              <a:t> </a:t>
            </a:r>
            <a:r>
              <a:rPr spc="0"/>
              <a:t>of</a:t>
            </a:r>
            <a:r>
              <a:t> failure</a:t>
            </a:r>
            <a:r>
              <a:rPr spc="10"/>
              <a:t> </a:t>
            </a:r>
            <a:r>
              <a:rPr spc="0"/>
              <a:t>by </a:t>
            </a:r>
            <a:r>
              <a:t>applying</a:t>
            </a:r>
            <a:r>
              <a:rPr spc="10"/>
              <a:t> </a:t>
            </a:r>
            <a:r>
              <a:rPr spc="0"/>
              <a:t>undo</a:t>
            </a:r>
            <a:r>
              <a:rPr spc="5"/>
              <a:t> </a:t>
            </a:r>
            <a:r>
              <a:t>operations.</a:t>
            </a:r>
          </a:p>
          <a:p>
            <a:pPr>
              <a:defRPr sz="1300">
                <a:latin typeface="Times New Roman" panose="02020603050405020304"/>
                <a:ea typeface="Times New Roman" panose="02020603050405020304"/>
                <a:cs typeface="Times New Roman" panose="02020603050405020304"/>
                <a:sym typeface="Times New Roman" panose="02020603050405020304"/>
              </a:defRPr>
            </a:pPr>
          </a:p>
          <a:p>
            <a:pPr indent="50800">
              <a:spcBef>
                <a:spcPts val="1000"/>
              </a:spcBef>
              <a:defRPr sz="1200">
                <a:latin typeface="Times New Roman" panose="02020603050405020304"/>
                <a:ea typeface="Times New Roman" panose="02020603050405020304"/>
                <a:cs typeface="Times New Roman" panose="02020603050405020304"/>
                <a:sym typeface="Times New Roman" panose="02020603050405020304"/>
              </a:defRPr>
            </a:pPr>
            <a:r>
              <a:t>b.</a:t>
            </a:r>
            <a:r>
              <a:rPr spc="-25"/>
              <a:t> </a:t>
            </a:r>
            <a:r>
              <a:rPr spc="-5"/>
              <a:t>Checkpoints:</a:t>
            </a:r>
            <a:endParaRPr spc="-5"/>
          </a:p>
          <a:p>
            <a:pPr marL="127000" marR="53975" indent="-114300">
              <a:lnSpc>
                <a:spcPts val="2000"/>
              </a:lnSpc>
              <a:spcBef>
                <a:spcPts val="100"/>
              </a:spcBef>
              <a:buSzPct val="100000"/>
              <a:buChar char="-"/>
              <a:tabLst>
                <a:tab pos="215900" algn="l"/>
              </a:tabLst>
              <a:defRPr sz="1200" spc="-5">
                <a:latin typeface="Times New Roman" panose="02020603050405020304"/>
                <a:ea typeface="Times New Roman" panose="02020603050405020304"/>
                <a:cs typeface="Times New Roman" panose="02020603050405020304"/>
                <a:sym typeface="Times New Roman" panose="02020603050405020304"/>
              </a:defRPr>
            </a:pPr>
            <a:r>
              <a:t>Periodic</a:t>
            </a:r>
            <a:r>
              <a:rPr spc="5"/>
              <a:t> </a:t>
            </a:r>
            <a:r>
              <a:t>Checkpoints:</a:t>
            </a:r>
            <a:r>
              <a:rPr spc="15"/>
              <a:t> </a:t>
            </a:r>
            <a:r>
              <a:t>Periodically</a:t>
            </a:r>
            <a:r>
              <a:rPr spc="15"/>
              <a:t> </a:t>
            </a:r>
            <a:r>
              <a:t>write</a:t>
            </a:r>
            <a:r>
              <a:rPr spc="15"/>
              <a:t> </a:t>
            </a:r>
            <a:r>
              <a:rPr spc="0"/>
              <a:t>a</a:t>
            </a:r>
            <a:r>
              <a:rPr spc="10"/>
              <a:t> </a:t>
            </a:r>
            <a:r>
              <a:t>snapshot</a:t>
            </a:r>
            <a:r>
              <a:rPr spc="15"/>
              <a:t> </a:t>
            </a:r>
            <a:r>
              <a:rPr spc="0"/>
              <a:t>of</a:t>
            </a:r>
            <a:r>
              <a:rPr spc="5"/>
              <a:t> </a:t>
            </a:r>
            <a:r>
              <a:rPr spc="0"/>
              <a:t>the</a:t>
            </a:r>
            <a:r>
              <a:rPr spc="10"/>
              <a:t> </a:t>
            </a:r>
            <a:r>
              <a:t>database</a:t>
            </a:r>
            <a:r>
              <a:rPr spc="30"/>
              <a:t> </a:t>
            </a:r>
            <a:r>
              <a:rPr spc="0"/>
              <a:t>to</a:t>
            </a:r>
            <a:r>
              <a:rPr spc="15"/>
              <a:t> </a:t>
            </a:r>
            <a:r>
              <a:t>stable </a:t>
            </a:r>
            <a:r>
              <a:rPr spc="-285"/>
              <a:t> </a:t>
            </a:r>
            <a:r>
              <a:t>storage,</a:t>
            </a:r>
            <a:r>
              <a:rPr spc="10"/>
              <a:t> </a:t>
            </a:r>
            <a:r>
              <a:t>reducing</a:t>
            </a:r>
            <a:r>
              <a:rPr spc="0"/>
              <a:t> the</a:t>
            </a:r>
            <a:r>
              <a:t> amount</a:t>
            </a:r>
            <a:r>
              <a:rPr spc="5"/>
              <a:t> </a:t>
            </a:r>
            <a:r>
              <a:rPr spc="0"/>
              <a:t>of</a:t>
            </a:r>
            <a:r>
              <a:rPr spc="5"/>
              <a:t> </a:t>
            </a:r>
            <a:r>
              <a:t>redo</a:t>
            </a:r>
            <a:r>
              <a:rPr spc="10"/>
              <a:t> </a:t>
            </a:r>
            <a:r>
              <a:t>and</a:t>
            </a:r>
            <a:r>
              <a:rPr spc="5"/>
              <a:t> </a:t>
            </a:r>
            <a:r>
              <a:rPr spc="0"/>
              <a:t>undo </a:t>
            </a:r>
            <a:r>
              <a:t>logs</a:t>
            </a:r>
            <a:r>
              <a:rPr spc="0"/>
              <a:t> </a:t>
            </a:r>
            <a:r>
              <a:t>needed</a:t>
            </a:r>
            <a:r>
              <a:rPr spc="15"/>
              <a:t> </a:t>
            </a:r>
            <a:r>
              <a:t>for recovery.</a:t>
            </a:r>
          </a:p>
          <a:p>
            <a:pPr marL="215265" indent="-88900">
              <a:spcBef>
                <a:spcPts val="400"/>
              </a:spcBef>
              <a:buSzPct val="100000"/>
              <a:buChar char="-"/>
              <a:tabLst>
                <a:tab pos="215900" algn="l"/>
              </a:tabLst>
              <a:defRPr sz="1200">
                <a:latin typeface="Times New Roman" panose="02020603050405020304"/>
                <a:ea typeface="Times New Roman" panose="02020603050405020304"/>
                <a:cs typeface="Times New Roman" panose="02020603050405020304"/>
                <a:sym typeface="Times New Roman" panose="02020603050405020304"/>
              </a:defRPr>
            </a:pPr>
            <a:r>
              <a:t>Fuzzy </a:t>
            </a:r>
            <a:r>
              <a:rPr spc="-5"/>
              <a:t>Checkpoints:</a:t>
            </a:r>
            <a:r>
              <a:rPr spc="15"/>
              <a:t> </a:t>
            </a:r>
            <a:r>
              <a:rPr spc="-5"/>
              <a:t>Allow</a:t>
            </a:r>
            <a:r>
              <a:rPr spc="10"/>
              <a:t> </a:t>
            </a:r>
            <a:r>
              <a:rPr spc="-5"/>
              <a:t>transactions</a:t>
            </a:r>
            <a:r>
              <a:rPr spc="15"/>
              <a:t> </a:t>
            </a:r>
            <a:r>
              <a:t>to</a:t>
            </a:r>
            <a:r>
              <a:rPr spc="15"/>
              <a:t> </a:t>
            </a:r>
            <a:r>
              <a:rPr spc="-5"/>
              <a:t>continue</a:t>
            </a:r>
            <a:r>
              <a:rPr spc="10"/>
              <a:t> </a:t>
            </a:r>
            <a:r>
              <a:rPr spc="-5"/>
              <a:t>executing</a:t>
            </a:r>
            <a:r>
              <a:rPr spc="15"/>
              <a:t> </a:t>
            </a:r>
            <a:r>
              <a:rPr spc="-5"/>
              <a:t>during</a:t>
            </a:r>
            <a:endParaRPr spc="-5"/>
          </a:p>
          <a:p>
            <a:pPr indent="12700">
              <a:spcBef>
                <a:spcPts val="600"/>
              </a:spcBef>
              <a:defRPr sz="1200" spc="-5">
                <a:latin typeface="Times New Roman" panose="02020603050405020304"/>
                <a:ea typeface="Times New Roman" panose="02020603050405020304"/>
                <a:cs typeface="Times New Roman" panose="02020603050405020304"/>
                <a:sym typeface="Times New Roman" panose="02020603050405020304"/>
              </a:defRPr>
            </a:pPr>
            <a:r>
              <a:t>checkpointing,</a:t>
            </a:r>
            <a:r>
              <a:rPr spc="5"/>
              <a:t> </a:t>
            </a:r>
            <a:r>
              <a:t>ensuring</a:t>
            </a:r>
            <a:r>
              <a:rPr spc="20"/>
              <a:t> </a:t>
            </a:r>
            <a:r>
              <a:t>minimal</a:t>
            </a:r>
            <a:r>
              <a:rPr spc="5"/>
              <a:t> </a:t>
            </a:r>
            <a:r>
              <a:t>downtime.</a:t>
            </a:r>
          </a:p>
          <a:p>
            <a:pPr>
              <a:defRPr sz="1300">
                <a:latin typeface="Times New Roman" panose="02020603050405020304"/>
                <a:ea typeface="Times New Roman" panose="02020603050405020304"/>
                <a:cs typeface="Times New Roman" panose="02020603050405020304"/>
                <a:sym typeface="Times New Roman" panose="02020603050405020304"/>
              </a:defRPr>
            </a:pPr>
          </a:p>
          <a:p>
            <a:pPr>
              <a:defRPr sz="1000">
                <a:latin typeface="Times New Roman" panose="02020603050405020304"/>
                <a:ea typeface="Times New Roman" panose="02020603050405020304"/>
                <a:cs typeface="Times New Roman" panose="02020603050405020304"/>
                <a:sym typeface="Times New Roman" panose="02020603050405020304"/>
              </a:defRPr>
            </a:pPr>
          </a:p>
          <a:p>
            <a:pPr indent="50800">
              <a:defRPr sz="1200" spc="-5">
                <a:latin typeface="Times New Roman" panose="02020603050405020304"/>
                <a:ea typeface="Times New Roman" panose="02020603050405020304"/>
                <a:cs typeface="Times New Roman" panose="02020603050405020304"/>
                <a:sym typeface="Times New Roman" panose="02020603050405020304"/>
              </a:defRPr>
            </a:pPr>
            <a:r>
              <a:rPr b="1"/>
              <a:t>Implementation</a:t>
            </a:r>
            <a:r>
              <a:rPr b="1" spc="-15"/>
              <a:t> </a:t>
            </a:r>
            <a:r>
              <a:rPr b="1"/>
              <a:t>Steps:</a:t>
            </a:r>
            <a:endParaRPr b="1"/>
          </a:p>
          <a:p>
            <a:pPr>
              <a:defRPr sz="1300">
                <a:latin typeface="Times New Roman" panose="02020603050405020304"/>
                <a:ea typeface="Times New Roman" panose="02020603050405020304"/>
                <a:cs typeface="Times New Roman" panose="02020603050405020304"/>
                <a:sym typeface="Times New Roman" panose="02020603050405020304"/>
              </a:defRPr>
            </a:pPr>
          </a:p>
          <a:p>
            <a:pPr>
              <a:defRPr sz="1000">
                <a:latin typeface="Times New Roman" panose="02020603050405020304"/>
                <a:ea typeface="Times New Roman" panose="02020603050405020304"/>
                <a:cs typeface="Times New Roman" panose="02020603050405020304"/>
                <a:sym typeface="Times New Roman" panose="02020603050405020304"/>
              </a:defRPr>
            </a:pPr>
          </a:p>
          <a:p>
            <a:pPr indent="12700">
              <a:defRPr sz="1200">
                <a:latin typeface="Times New Roman" panose="02020603050405020304"/>
                <a:ea typeface="Times New Roman" panose="02020603050405020304"/>
                <a:cs typeface="Times New Roman" panose="02020603050405020304"/>
                <a:sym typeface="Times New Roman" panose="02020603050405020304"/>
              </a:defRPr>
            </a:pPr>
            <a:r>
              <a:t>1.</a:t>
            </a:r>
            <a:r>
              <a:rPr spc="5"/>
              <a:t> </a:t>
            </a:r>
            <a:r>
              <a:rPr spc="-5"/>
              <a:t>Design</a:t>
            </a:r>
            <a:r>
              <a:rPr spc="5"/>
              <a:t> </a:t>
            </a:r>
            <a:r>
              <a:rPr spc="-5"/>
              <a:t>Logging</a:t>
            </a:r>
            <a:r>
              <a:rPr spc="10"/>
              <a:t> </a:t>
            </a:r>
            <a:r>
              <a:rPr spc="-5"/>
              <a:t>and</a:t>
            </a:r>
            <a:r>
              <a:rPr spc="5"/>
              <a:t> </a:t>
            </a:r>
            <a:r>
              <a:rPr spc="-5"/>
              <a:t>Recovery</a:t>
            </a:r>
            <a:r>
              <a:rPr spc="20"/>
              <a:t> </a:t>
            </a:r>
            <a:r>
              <a:rPr spc="-5"/>
              <a:t>Modules:</a:t>
            </a:r>
            <a:endParaRPr spc="-5"/>
          </a:p>
          <a:p>
            <a:pPr marL="215265" indent="-88900">
              <a:spcBef>
                <a:spcPts val="600"/>
              </a:spcBef>
              <a:buSzPct val="100000"/>
              <a:buChar char="-"/>
              <a:tabLst>
                <a:tab pos="215900" algn="l"/>
              </a:tabLst>
              <a:defRPr sz="1200" spc="-5">
                <a:latin typeface="Times New Roman" panose="02020603050405020304"/>
                <a:ea typeface="Times New Roman" panose="02020603050405020304"/>
                <a:cs typeface="Times New Roman" panose="02020603050405020304"/>
                <a:sym typeface="Times New Roman" panose="02020603050405020304"/>
              </a:defRPr>
            </a:pPr>
            <a:r>
              <a:t>Implement</a:t>
            </a:r>
            <a:r>
              <a:rPr spc="10"/>
              <a:t> </a:t>
            </a:r>
            <a:r>
              <a:t>logging</a:t>
            </a:r>
            <a:r>
              <a:rPr spc="20"/>
              <a:t> </a:t>
            </a:r>
            <a:r>
              <a:t>mechanisms</a:t>
            </a:r>
            <a:r>
              <a:rPr spc="10"/>
              <a:t> </a:t>
            </a:r>
            <a:r>
              <a:rPr spc="0"/>
              <a:t>to</a:t>
            </a:r>
            <a:r>
              <a:rPr spc="10"/>
              <a:t> </a:t>
            </a:r>
            <a:r>
              <a:t>record</a:t>
            </a:r>
            <a:r>
              <a:rPr spc="10"/>
              <a:t> </a:t>
            </a:r>
            <a:r>
              <a:t>changes</a:t>
            </a:r>
            <a:r>
              <a:rPr spc="10"/>
              <a:t> </a:t>
            </a:r>
            <a:r>
              <a:t>made</a:t>
            </a:r>
            <a:r>
              <a:rPr spc="20"/>
              <a:t> </a:t>
            </a:r>
            <a:r>
              <a:rPr spc="0"/>
              <a:t>by</a:t>
            </a:r>
            <a:r>
              <a:rPr spc="10"/>
              <a:t> </a:t>
            </a:r>
            <a:r>
              <a:t>transactions.</a:t>
            </a:r>
          </a:p>
          <a:p>
            <a:pPr marL="215265" indent="-88900">
              <a:spcBef>
                <a:spcPts val="600"/>
              </a:spcBef>
              <a:buSzPct val="100000"/>
              <a:buChar char="-"/>
              <a:tabLst>
                <a:tab pos="215900" algn="l"/>
              </a:tabLst>
              <a:defRPr sz="1200" spc="-5">
                <a:latin typeface="Times New Roman" panose="02020603050405020304"/>
                <a:ea typeface="Times New Roman" panose="02020603050405020304"/>
                <a:cs typeface="Times New Roman" panose="02020603050405020304"/>
                <a:sym typeface="Times New Roman" panose="02020603050405020304"/>
              </a:defRPr>
            </a:pPr>
            <a:r>
              <a:t>Design</a:t>
            </a:r>
            <a:r>
              <a:rPr spc="5"/>
              <a:t> </a:t>
            </a:r>
            <a:r>
              <a:t>recovery</a:t>
            </a:r>
            <a:r>
              <a:rPr spc="20"/>
              <a:t> </a:t>
            </a:r>
            <a:r>
              <a:t>algorithms</a:t>
            </a:r>
            <a:r>
              <a:rPr spc="10"/>
              <a:t> </a:t>
            </a:r>
            <a:r>
              <a:rPr spc="0"/>
              <a:t>to</a:t>
            </a:r>
            <a:r>
              <a:rPr spc="10"/>
              <a:t> </a:t>
            </a:r>
            <a:r>
              <a:t>ensure</a:t>
            </a:r>
            <a:r>
              <a:rPr spc="0"/>
              <a:t> </a:t>
            </a:r>
            <a:r>
              <a:t>database</a:t>
            </a:r>
            <a:r>
              <a:rPr spc="25"/>
              <a:t> </a:t>
            </a:r>
            <a:r>
              <a:t>consistency</a:t>
            </a:r>
            <a:r>
              <a:rPr spc="10"/>
              <a:t> </a:t>
            </a:r>
            <a:r>
              <a:rPr spc="0"/>
              <a:t>in</a:t>
            </a:r>
            <a:r>
              <a:rPr spc="10"/>
              <a:t> </a:t>
            </a:r>
            <a:r>
              <a:t>case</a:t>
            </a:r>
            <a:r>
              <a:rPr spc="10"/>
              <a:t> </a:t>
            </a:r>
            <a:r>
              <a:rPr spc="0"/>
              <a:t>of</a:t>
            </a:r>
            <a:r>
              <a:rPr spc="15"/>
              <a:t> </a:t>
            </a:r>
            <a:r>
              <a:t>failure.</a:t>
            </a:r>
          </a:p>
          <a:p>
            <a:pPr>
              <a:defRPr sz="1300">
                <a:latin typeface="Times New Roman" panose="02020603050405020304"/>
                <a:ea typeface="Times New Roman" panose="02020603050405020304"/>
                <a:cs typeface="Times New Roman" panose="02020603050405020304"/>
                <a:sym typeface="Times New Roman" panose="02020603050405020304"/>
              </a:defRPr>
            </a:pPr>
          </a:p>
          <a:p>
            <a:pPr>
              <a:defRPr sz="1000">
                <a:latin typeface="Times New Roman" panose="02020603050405020304"/>
                <a:ea typeface="Times New Roman" panose="02020603050405020304"/>
                <a:cs typeface="Times New Roman" panose="02020603050405020304"/>
                <a:sym typeface="Times New Roman" panose="02020603050405020304"/>
              </a:defRPr>
            </a:pPr>
          </a:p>
          <a:p>
            <a:pPr indent="12700">
              <a:defRPr sz="1200">
                <a:latin typeface="Times New Roman" panose="02020603050405020304"/>
                <a:ea typeface="Times New Roman" panose="02020603050405020304"/>
                <a:cs typeface="Times New Roman" panose="02020603050405020304"/>
                <a:sym typeface="Times New Roman" panose="02020603050405020304"/>
              </a:defRPr>
            </a:pPr>
            <a:r>
              <a:t>2. </a:t>
            </a:r>
            <a:r>
              <a:rPr spc="-5"/>
              <a:t>Implement</a:t>
            </a:r>
            <a:r>
              <a:rPr spc="5"/>
              <a:t> </a:t>
            </a:r>
            <a:r>
              <a:rPr spc="-5"/>
              <a:t>Locking</a:t>
            </a:r>
            <a:r>
              <a:rPr spc="5"/>
              <a:t> </a:t>
            </a:r>
            <a:r>
              <a:rPr spc="-5"/>
              <a:t>Mechanisms:</a:t>
            </a:r>
            <a:endParaRPr spc="-5"/>
          </a:p>
          <a:p>
            <a:pPr marR="353060" indent="127000">
              <a:lnSpc>
                <a:spcPts val="2000"/>
              </a:lnSpc>
              <a:spcBef>
                <a:spcPts val="100"/>
              </a:spcBef>
              <a:defRPr sz="1200">
                <a:latin typeface="Times New Roman" panose="02020603050405020304"/>
                <a:ea typeface="Times New Roman" panose="02020603050405020304"/>
                <a:cs typeface="Times New Roman" panose="02020603050405020304"/>
                <a:sym typeface="Times New Roman" panose="02020603050405020304"/>
              </a:defRPr>
            </a:pPr>
            <a:r>
              <a:t>- </a:t>
            </a:r>
            <a:r>
              <a:rPr spc="-5"/>
              <a:t>Integrate</a:t>
            </a:r>
            <a:r>
              <a:rPr spc="5"/>
              <a:t> </a:t>
            </a:r>
            <a:r>
              <a:rPr spc="-5"/>
              <a:t>locking</a:t>
            </a:r>
            <a:r>
              <a:rPr spc="10"/>
              <a:t> </a:t>
            </a:r>
            <a:r>
              <a:rPr spc="-5"/>
              <a:t>mechanisms</a:t>
            </a:r>
            <a:r>
              <a:rPr spc="5"/>
              <a:t> </a:t>
            </a:r>
            <a:r>
              <a:rPr spc="-5"/>
              <a:t>such</a:t>
            </a:r>
            <a:r>
              <a:rPr spc="20"/>
              <a:t> </a:t>
            </a:r>
            <a:r>
              <a:rPr spc="-5"/>
              <a:t>as</a:t>
            </a:r>
            <a:r>
              <a:rPr spc="10"/>
              <a:t> </a:t>
            </a:r>
            <a:r>
              <a:t>2PL or</a:t>
            </a:r>
            <a:r>
              <a:rPr spc="5"/>
              <a:t> </a:t>
            </a:r>
            <a:r>
              <a:rPr spc="-5"/>
              <a:t>timestamp</a:t>
            </a:r>
            <a:r>
              <a:rPr spc="10"/>
              <a:t> </a:t>
            </a:r>
            <a:r>
              <a:rPr spc="-5"/>
              <a:t>ordering</a:t>
            </a:r>
            <a:r>
              <a:rPr spc="15"/>
              <a:t> </a:t>
            </a:r>
            <a:r>
              <a:t>to</a:t>
            </a:r>
            <a:r>
              <a:rPr spc="-5"/>
              <a:t> manage </a:t>
            </a:r>
            <a:r>
              <a:rPr spc="-285"/>
              <a:t> </a:t>
            </a:r>
            <a:r>
              <a:rPr spc="-5"/>
              <a:t>concurrent access</a:t>
            </a:r>
            <a:r>
              <a:t> to </a:t>
            </a:r>
            <a:r>
              <a:rPr spc="-5"/>
              <a:t>data.</a:t>
            </a:r>
            <a:endParaRPr spc="-5"/>
          </a:p>
          <a:p>
            <a:pPr>
              <a:defRPr sz="1300">
                <a:latin typeface="Times New Roman" panose="02020603050405020304"/>
                <a:ea typeface="Times New Roman" panose="02020603050405020304"/>
                <a:cs typeface="Times New Roman" panose="02020603050405020304"/>
                <a:sym typeface="Times New Roman" panose="02020603050405020304"/>
              </a:defRPr>
            </a:pPr>
          </a:p>
          <a:p>
            <a:pPr indent="12700">
              <a:spcBef>
                <a:spcPts val="1000"/>
              </a:spcBef>
              <a:defRPr sz="1200">
                <a:latin typeface="Times New Roman" panose="02020603050405020304"/>
                <a:ea typeface="Times New Roman" panose="02020603050405020304"/>
                <a:cs typeface="Times New Roman" panose="02020603050405020304"/>
                <a:sym typeface="Times New Roman" panose="02020603050405020304"/>
              </a:defRPr>
            </a:pPr>
            <a:r>
              <a:t>3.</a:t>
            </a:r>
            <a:r>
              <a:rPr spc="-5"/>
              <a:t> Define</a:t>
            </a:r>
            <a:r>
              <a:t> </a:t>
            </a:r>
            <a:r>
              <a:rPr spc="-5"/>
              <a:t>Isolation Levels:</a:t>
            </a:r>
            <a:endParaRPr spc="-5"/>
          </a:p>
          <a:p>
            <a:pPr indent="127000">
              <a:spcBef>
                <a:spcPts val="600"/>
              </a:spcBef>
              <a:defRPr sz="1200">
                <a:latin typeface="Times New Roman" panose="02020603050405020304"/>
                <a:ea typeface="Times New Roman" panose="02020603050405020304"/>
                <a:cs typeface="Times New Roman" panose="02020603050405020304"/>
                <a:sym typeface="Times New Roman" panose="02020603050405020304"/>
              </a:defRPr>
            </a:pPr>
            <a:r>
              <a:t>-</a:t>
            </a:r>
            <a:r>
              <a:rPr spc="5"/>
              <a:t> </a:t>
            </a:r>
            <a:r>
              <a:rPr spc="-5"/>
              <a:t>Implement</a:t>
            </a:r>
            <a:r>
              <a:rPr spc="10"/>
              <a:t> </a:t>
            </a:r>
            <a:r>
              <a:rPr spc="-5"/>
              <a:t>isolation</a:t>
            </a:r>
            <a:r>
              <a:rPr spc="10"/>
              <a:t> </a:t>
            </a:r>
            <a:r>
              <a:rPr spc="-5"/>
              <a:t>levels</a:t>
            </a:r>
            <a:r>
              <a:rPr spc="15"/>
              <a:t> </a:t>
            </a:r>
            <a:r>
              <a:t>to</a:t>
            </a:r>
            <a:r>
              <a:rPr spc="10"/>
              <a:t> </a:t>
            </a:r>
            <a:r>
              <a:rPr spc="-5"/>
              <a:t>control</a:t>
            </a:r>
            <a:r>
              <a:rPr spc="10"/>
              <a:t> </a:t>
            </a:r>
            <a:r>
              <a:t>the</a:t>
            </a:r>
            <a:r>
              <a:rPr spc="10"/>
              <a:t> </a:t>
            </a:r>
            <a:r>
              <a:rPr spc="-5"/>
              <a:t>visibility</a:t>
            </a:r>
            <a:r>
              <a:rPr spc="10"/>
              <a:t> </a:t>
            </a:r>
            <a:r>
              <a:t>of</a:t>
            </a:r>
            <a:r>
              <a:rPr spc="5"/>
              <a:t> </a:t>
            </a:r>
            <a:r>
              <a:rPr spc="-5"/>
              <a:t>data</a:t>
            </a:r>
            <a:r>
              <a:rPr spc="5"/>
              <a:t> </a:t>
            </a:r>
            <a:r>
              <a:rPr spc="-5"/>
              <a:t>changes</a:t>
            </a:r>
            <a:r>
              <a:rPr spc="25"/>
              <a:t> </a:t>
            </a:r>
            <a:r>
              <a:t>to</a:t>
            </a:r>
            <a:r>
              <a:rPr spc="-5"/>
              <a:t> transactions.</a:t>
            </a:r>
            <a:endParaRPr spc="-5"/>
          </a:p>
          <a:p>
            <a:pPr>
              <a:defRPr sz="1300">
                <a:latin typeface="Times New Roman" panose="02020603050405020304"/>
                <a:ea typeface="Times New Roman" panose="02020603050405020304"/>
                <a:cs typeface="Times New Roman" panose="02020603050405020304"/>
                <a:sym typeface="Times New Roman" panose="02020603050405020304"/>
              </a:defRPr>
            </a:pPr>
          </a:p>
          <a:p>
            <a:pPr>
              <a:defRPr sz="1000">
                <a:latin typeface="Times New Roman" panose="02020603050405020304"/>
                <a:ea typeface="Times New Roman" panose="02020603050405020304"/>
                <a:cs typeface="Times New Roman" panose="02020603050405020304"/>
                <a:sym typeface="Times New Roman" panose="02020603050405020304"/>
              </a:defRPr>
            </a:pPr>
          </a:p>
          <a:p>
            <a:pPr indent="12700">
              <a:defRPr sz="1200">
                <a:latin typeface="Times New Roman" panose="02020603050405020304"/>
                <a:ea typeface="Times New Roman" panose="02020603050405020304"/>
                <a:cs typeface="Times New Roman" panose="02020603050405020304"/>
                <a:sym typeface="Times New Roman" panose="02020603050405020304"/>
              </a:defRPr>
            </a:pPr>
            <a:r>
              <a:t>4.</a:t>
            </a:r>
            <a:r>
              <a:rPr spc="-10"/>
              <a:t> </a:t>
            </a:r>
            <a:r>
              <a:rPr spc="-5"/>
              <a:t>Handle Deadlocks:</a:t>
            </a:r>
            <a:endParaRPr spc="-5"/>
          </a:p>
          <a:p>
            <a:pPr marR="5080" indent="127000">
              <a:lnSpc>
                <a:spcPct val="143000"/>
              </a:lnSpc>
              <a:defRPr sz="1200">
                <a:latin typeface="Times New Roman" panose="02020603050405020304"/>
                <a:ea typeface="Times New Roman" panose="02020603050405020304"/>
                <a:cs typeface="Times New Roman" panose="02020603050405020304"/>
                <a:sym typeface="Times New Roman" panose="02020603050405020304"/>
              </a:defRPr>
            </a:pPr>
            <a:r>
              <a:t>-</a:t>
            </a:r>
            <a:r>
              <a:rPr spc="10"/>
              <a:t> </a:t>
            </a:r>
            <a:r>
              <a:rPr spc="-5"/>
              <a:t>Implement</a:t>
            </a:r>
            <a:r>
              <a:rPr spc="15"/>
              <a:t> </a:t>
            </a:r>
            <a:r>
              <a:rPr spc="-5"/>
              <a:t>deadlock</a:t>
            </a:r>
            <a:r>
              <a:rPr spc="25"/>
              <a:t> </a:t>
            </a:r>
            <a:r>
              <a:rPr spc="-5"/>
              <a:t>detection</a:t>
            </a:r>
            <a:r>
              <a:rPr spc="25"/>
              <a:t> </a:t>
            </a:r>
            <a:r>
              <a:rPr spc="-5"/>
              <a:t>and</a:t>
            </a:r>
            <a:r>
              <a:rPr spc="10"/>
              <a:t> </a:t>
            </a:r>
            <a:r>
              <a:rPr spc="-5"/>
              <a:t>resolution</a:t>
            </a:r>
            <a:r>
              <a:rPr spc="15"/>
              <a:t> </a:t>
            </a:r>
            <a:r>
              <a:rPr spc="-5"/>
              <a:t>mechanisms</a:t>
            </a:r>
            <a:r>
              <a:rPr spc="15"/>
              <a:t> </a:t>
            </a:r>
            <a:r>
              <a:t>to</a:t>
            </a:r>
            <a:r>
              <a:rPr spc="15"/>
              <a:t> </a:t>
            </a:r>
            <a:r>
              <a:rPr spc="-5"/>
              <a:t>prevent</a:t>
            </a:r>
            <a:r>
              <a:rPr spc="20"/>
              <a:t> </a:t>
            </a:r>
            <a:r>
              <a:rPr spc="-5"/>
              <a:t>transactional </a:t>
            </a:r>
            <a:r>
              <a:rPr spc="-285"/>
              <a:t> </a:t>
            </a:r>
            <a:r>
              <a:rPr spc="-5"/>
              <a:t>deadlocks.</a:t>
            </a:r>
            <a:endParaRPr spc="-5"/>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object 3"/>
          <p:cNvSpPr txBox="1"/>
          <p:nvPr>
            <p:ph type="sldNum" sz="quarter" idx="4294967295"/>
          </p:nvPr>
        </p:nvSpPr>
        <p:spPr>
          <a:prstGeom prst="rect">
            <a:avLst/>
          </a:prstGeom>
        </p:spPr>
        <p:txBody>
          <a:bodyPr/>
          <a:lstStyle/>
          <a:p>
            <a:fld id="{86CB4B4D-7CA3-9044-876B-883B54F8677D}" type="slidenum">
              <a:rPr/>
            </a:fld>
            <a:endParaRPr/>
          </a:p>
        </p:txBody>
      </p:sp>
      <p:sp>
        <p:nvSpPr>
          <p:cNvPr id="161" name="object 2"/>
          <p:cNvSpPr txBox="1"/>
          <p:nvPr/>
        </p:nvSpPr>
        <p:spPr>
          <a:xfrm>
            <a:off x="1587499" y="1166620"/>
            <a:ext cx="5229862" cy="3843020"/>
          </a:xfrm>
          <a:prstGeom prst="rect">
            <a:avLst/>
          </a:prstGeom>
          <a:ln w="12700">
            <a:miter lim="400000"/>
          </a:ln>
        </p:spPr>
        <p:txBody>
          <a:bodyPr lIns="0" tIns="0" rIns="0" bIns="0">
            <a:spAutoFit/>
          </a:bodyPr>
          <a:lstStyle/>
          <a:p>
            <a:pPr indent="12700">
              <a:spcBef>
                <a:spcPts val="700"/>
              </a:spcBef>
              <a:defRPr sz="1200">
                <a:latin typeface="Times New Roman" panose="02020603050405020304"/>
                <a:ea typeface="Times New Roman" panose="02020603050405020304"/>
                <a:cs typeface="Times New Roman" panose="02020603050405020304"/>
                <a:sym typeface="Times New Roman" panose="02020603050405020304"/>
              </a:defRPr>
            </a:pPr>
            <a:r>
              <a:t>5.</a:t>
            </a:r>
            <a:r>
              <a:rPr spc="-15"/>
              <a:t> </a:t>
            </a:r>
            <a:r>
              <a:rPr spc="-5"/>
              <a:t>Test</a:t>
            </a:r>
            <a:r>
              <a:rPr spc="-10"/>
              <a:t> </a:t>
            </a:r>
            <a:r>
              <a:rPr spc="-5"/>
              <a:t>and</a:t>
            </a:r>
            <a:r>
              <a:rPr spc="-10"/>
              <a:t> </a:t>
            </a:r>
            <a:r>
              <a:rPr spc="-5"/>
              <a:t>Tune:</a:t>
            </a:r>
            <a:endParaRPr spc="-5"/>
          </a:p>
          <a:p>
            <a:pPr marL="127000" marR="59690" indent="-114300">
              <a:lnSpc>
                <a:spcPts val="2000"/>
              </a:lnSpc>
              <a:spcBef>
                <a:spcPts val="100"/>
              </a:spcBef>
              <a:buSzPct val="100000"/>
              <a:buChar char="-"/>
              <a:tabLst>
                <a:tab pos="215900" algn="l"/>
              </a:tabLst>
              <a:defRPr sz="1200" spc="-5">
                <a:latin typeface="Times New Roman" panose="02020603050405020304"/>
                <a:ea typeface="Times New Roman" panose="02020603050405020304"/>
                <a:cs typeface="Times New Roman" panose="02020603050405020304"/>
                <a:sym typeface="Times New Roman" panose="02020603050405020304"/>
              </a:defRPr>
            </a:pPr>
            <a:r>
              <a:t>Thoroughly</a:t>
            </a:r>
            <a:r>
              <a:rPr spc="15"/>
              <a:t> </a:t>
            </a:r>
            <a:r>
              <a:t>test</a:t>
            </a:r>
            <a:r>
              <a:rPr spc="15"/>
              <a:t> </a:t>
            </a:r>
            <a:r>
              <a:rPr spc="0"/>
              <a:t>the</a:t>
            </a:r>
            <a:r>
              <a:rPr spc="5"/>
              <a:t> </a:t>
            </a:r>
            <a:r>
              <a:t>concurrency</a:t>
            </a:r>
            <a:r>
              <a:rPr spc="15"/>
              <a:t> </a:t>
            </a:r>
            <a:r>
              <a:t>control</a:t>
            </a:r>
            <a:r>
              <a:rPr spc="30"/>
              <a:t> </a:t>
            </a:r>
            <a:r>
              <a:t>and</a:t>
            </a:r>
            <a:r>
              <a:rPr spc="10"/>
              <a:t> </a:t>
            </a:r>
            <a:r>
              <a:t>recovery</a:t>
            </a:r>
            <a:r>
              <a:rPr spc="25"/>
              <a:t> </a:t>
            </a:r>
            <a:r>
              <a:t>mechanisms</a:t>
            </a:r>
            <a:r>
              <a:rPr spc="15"/>
              <a:t> </a:t>
            </a:r>
            <a:r>
              <a:t>under</a:t>
            </a:r>
            <a:r>
              <a:rPr spc="20"/>
              <a:t> </a:t>
            </a:r>
            <a:r>
              <a:t>various </a:t>
            </a:r>
            <a:r>
              <a:rPr spc="-285"/>
              <a:t> </a:t>
            </a:r>
            <a:r>
              <a:t>scenarios</a:t>
            </a:r>
            <a:r>
              <a:rPr spc="0"/>
              <a:t> to </a:t>
            </a:r>
            <a:r>
              <a:t>ensure</a:t>
            </a:r>
            <a:r>
              <a:rPr spc="5"/>
              <a:t> </a:t>
            </a:r>
            <a:r>
              <a:t>correctness</a:t>
            </a:r>
            <a:r>
              <a:rPr spc="0"/>
              <a:t> </a:t>
            </a:r>
            <a:r>
              <a:t>and</a:t>
            </a:r>
            <a:r>
              <a:rPr spc="10"/>
              <a:t> </a:t>
            </a:r>
            <a:r>
              <a:t>performance.</a:t>
            </a:r>
          </a:p>
          <a:p>
            <a:pPr marL="215265" indent="-88900">
              <a:spcBef>
                <a:spcPts val="400"/>
              </a:spcBef>
              <a:buSzPct val="100000"/>
              <a:buChar char="-"/>
              <a:tabLst>
                <a:tab pos="215900" algn="l"/>
              </a:tabLst>
              <a:defRPr sz="1200" spc="-5">
                <a:latin typeface="Times New Roman" panose="02020603050405020304"/>
                <a:ea typeface="Times New Roman" panose="02020603050405020304"/>
                <a:cs typeface="Times New Roman" panose="02020603050405020304"/>
                <a:sym typeface="Times New Roman" panose="02020603050405020304"/>
              </a:defRPr>
            </a:pPr>
            <a:r>
              <a:t>Fine-tune</a:t>
            </a:r>
            <a:r>
              <a:rPr spc="5"/>
              <a:t> </a:t>
            </a:r>
            <a:r>
              <a:t>parameters</a:t>
            </a:r>
            <a:r>
              <a:rPr spc="25"/>
              <a:t> </a:t>
            </a:r>
            <a:r>
              <a:t>such</a:t>
            </a:r>
            <a:r>
              <a:rPr spc="15"/>
              <a:t> </a:t>
            </a:r>
            <a:r>
              <a:t>as</a:t>
            </a:r>
            <a:r>
              <a:rPr spc="25"/>
              <a:t> </a:t>
            </a:r>
            <a:r>
              <a:t>checkpoint</a:t>
            </a:r>
            <a:r>
              <a:rPr spc="15"/>
              <a:t> </a:t>
            </a:r>
            <a:r>
              <a:t>intervals</a:t>
            </a:r>
            <a:r>
              <a:rPr spc="20"/>
              <a:t> </a:t>
            </a:r>
            <a:r>
              <a:t>and</a:t>
            </a:r>
            <a:r>
              <a:rPr spc="15"/>
              <a:t> </a:t>
            </a:r>
            <a:r>
              <a:t>lock</a:t>
            </a:r>
            <a:r>
              <a:rPr spc="15"/>
              <a:t> </a:t>
            </a:r>
            <a:r>
              <a:t>escalation</a:t>
            </a:r>
            <a:r>
              <a:rPr spc="15"/>
              <a:t> </a:t>
            </a:r>
            <a:r>
              <a:t>policies</a:t>
            </a:r>
          </a:p>
          <a:p>
            <a:pPr indent="12700">
              <a:spcBef>
                <a:spcPts val="600"/>
              </a:spcBef>
              <a:defRPr sz="1200" spc="-5">
                <a:latin typeface="Times New Roman" panose="02020603050405020304"/>
                <a:ea typeface="Times New Roman" panose="02020603050405020304"/>
                <a:cs typeface="Times New Roman" panose="02020603050405020304"/>
                <a:sym typeface="Times New Roman" panose="02020603050405020304"/>
              </a:defRPr>
            </a:pPr>
            <a:r>
              <a:t>based</a:t>
            </a:r>
            <a:r>
              <a:rPr spc="-10"/>
              <a:t> </a:t>
            </a:r>
            <a:r>
              <a:rPr spc="0"/>
              <a:t>on</a:t>
            </a:r>
            <a:r>
              <a:rPr spc="-10"/>
              <a:t> </a:t>
            </a:r>
            <a:r>
              <a:t>system</a:t>
            </a:r>
            <a:r>
              <a:rPr spc="0"/>
              <a:t> </a:t>
            </a:r>
            <a:r>
              <a:t>performance.</a:t>
            </a:r>
          </a:p>
          <a:p>
            <a:pPr>
              <a:defRPr sz="1300">
                <a:latin typeface="Times New Roman" panose="02020603050405020304"/>
                <a:ea typeface="Times New Roman" panose="02020603050405020304"/>
                <a:cs typeface="Times New Roman" panose="02020603050405020304"/>
                <a:sym typeface="Times New Roman" panose="02020603050405020304"/>
              </a:defRPr>
            </a:pPr>
          </a:p>
          <a:p>
            <a:pPr>
              <a:defRPr sz="1000">
                <a:latin typeface="Times New Roman" panose="02020603050405020304"/>
                <a:ea typeface="Times New Roman" panose="02020603050405020304"/>
                <a:cs typeface="Times New Roman" panose="02020603050405020304"/>
                <a:sym typeface="Times New Roman" panose="02020603050405020304"/>
              </a:defRPr>
            </a:pPr>
          </a:p>
          <a:p>
            <a:pPr indent="12700">
              <a:defRPr sz="1200">
                <a:latin typeface="Times New Roman" panose="02020603050405020304"/>
                <a:ea typeface="Times New Roman" panose="02020603050405020304"/>
                <a:cs typeface="Times New Roman" panose="02020603050405020304"/>
                <a:sym typeface="Times New Roman" panose="02020603050405020304"/>
              </a:defRPr>
            </a:pPr>
            <a:r>
              <a:t>6.</a:t>
            </a:r>
            <a:r>
              <a:rPr spc="-20"/>
              <a:t> </a:t>
            </a:r>
            <a:r>
              <a:t>Monitor</a:t>
            </a:r>
            <a:r>
              <a:rPr spc="-30"/>
              <a:t> </a:t>
            </a:r>
            <a:r>
              <a:rPr spc="-5"/>
              <a:t>and Maintain:</a:t>
            </a:r>
            <a:endParaRPr spc="-5"/>
          </a:p>
          <a:p>
            <a:pPr marL="127000" marR="5080" indent="-114300">
              <a:lnSpc>
                <a:spcPts val="2000"/>
              </a:lnSpc>
              <a:spcBef>
                <a:spcPts val="100"/>
              </a:spcBef>
              <a:buSzPct val="100000"/>
              <a:buChar char="-"/>
              <a:tabLst>
                <a:tab pos="215900" algn="l"/>
              </a:tabLst>
              <a:defRPr sz="1200" spc="-5">
                <a:latin typeface="Times New Roman" panose="02020603050405020304"/>
                <a:ea typeface="Times New Roman" panose="02020603050405020304"/>
                <a:cs typeface="Times New Roman" panose="02020603050405020304"/>
                <a:sym typeface="Times New Roman" panose="02020603050405020304"/>
              </a:defRPr>
            </a:pPr>
            <a:r>
              <a:t>Regularly</a:t>
            </a:r>
            <a:r>
              <a:rPr spc="5"/>
              <a:t> </a:t>
            </a:r>
            <a:r>
              <a:rPr spc="0"/>
              <a:t>monitor</a:t>
            </a:r>
            <a:r>
              <a:rPr spc="5"/>
              <a:t> </a:t>
            </a:r>
            <a:r>
              <a:t>system</a:t>
            </a:r>
            <a:r>
              <a:rPr spc="20"/>
              <a:t> </a:t>
            </a:r>
            <a:r>
              <a:t>performance</a:t>
            </a:r>
            <a:r>
              <a:rPr spc="15"/>
              <a:t> </a:t>
            </a:r>
            <a:r>
              <a:t>and</a:t>
            </a:r>
            <a:r>
              <a:rPr spc="20"/>
              <a:t> </a:t>
            </a:r>
            <a:r>
              <a:rPr spc="0"/>
              <a:t>tune</a:t>
            </a:r>
            <a:r>
              <a:rPr spc="5"/>
              <a:t> </a:t>
            </a:r>
            <a:r>
              <a:t>concurrency</a:t>
            </a:r>
            <a:r>
              <a:rPr spc="20"/>
              <a:t> </a:t>
            </a:r>
            <a:r>
              <a:t>control</a:t>
            </a:r>
            <a:r>
              <a:rPr spc="10"/>
              <a:t> </a:t>
            </a:r>
            <a:r>
              <a:t>mechanisms </a:t>
            </a:r>
            <a:r>
              <a:rPr spc="-285"/>
              <a:t> </a:t>
            </a:r>
            <a:r>
              <a:t>as needed.</a:t>
            </a:r>
          </a:p>
          <a:p>
            <a:pPr marL="215265" indent="-88900">
              <a:spcBef>
                <a:spcPts val="400"/>
              </a:spcBef>
              <a:buSzPct val="100000"/>
              <a:buChar char="-"/>
              <a:tabLst>
                <a:tab pos="215900" algn="l"/>
              </a:tabLst>
              <a:defRPr sz="1200" spc="-5">
                <a:latin typeface="Times New Roman" panose="02020603050405020304"/>
                <a:ea typeface="Times New Roman" panose="02020603050405020304"/>
                <a:cs typeface="Times New Roman" panose="02020603050405020304"/>
                <a:sym typeface="Times New Roman" panose="02020603050405020304"/>
              </a:defRPr>
            </a:pPr>
            <a:r>
              <a:t>Ensure</a:t>
            </a:r>
            <a:r>
              <a:rPr spc="15"/>
              <a:t> </a:t>
            </a:r>
            <a:r>
              <a:t>regular</a:t>
            </a:r>
            <a:r>
              <a:rPr spc="15"/>
              <a:t> </a:t>
            </a:r>
            <a:r>
              <a:t>backups</a:t>
            </a:r>
            <a:r>
              <a:rPr spc="20"/>
              <a:t> </a:t>
            </a:r>
            <a:r>
              <a:t>and</a:t>
            </a:r>
            <a:r>
              <a:rPr spc="10"/>
              <a:t> </a:t>
            </a:r>
            <a:r>
              <a:t>periodic</a:t>
            </a:r>
            <a:r>
              <a:rPr spc="20"/>
              <a:t> </a:t>
            </a:r>
            <a:r>
              <a:t>testing </a:t>
            </a:r>
            <a:r>
              <a:rPr spc="0"/>
              <a:t>of</a:t>
            </a:r>
            <a:r>
              <a:rPr spc="15"/>
              <a:t> </a:t>
            </a:r>
            <a:r>
              <a:t>recovery</a:t>
            </a:r>
            <a:r>
              <a:rPr spc="10"/>
              <a:t> </a:t>
            </a:r>
            <a:r>
              <a:t>procedures</a:t>
            </a:r>
            <a:r>
              <a:rPr spc="20"/>
              <a:t> </a:t>
            </a:r>
            <a:r>
              <a:rPr spc="0"/>
              <a:t>to</a:t>
            </a:r>
            <a:r>
              <a:rPr spc="15"/>
              <a:t> </a:t>
            </a:r>
            <a:r>
              <a:t>maintain</a:t>
            </a:r>
          </a:p>
          <a:p>
            <a:pPr indent="12700">
              <a:spcBef>
                <a:spcPts val="600"/>
              </a:spcBef>
              <a:defRPr sz="1200" spc="-5">
                <a:latin typeface="Times New Roman" panose="02020603050405020304"/>
                <a:ea typeface="Times New Roman" panose="02020603050405020304"/>
                <a:cs typeface="Times New Roman" panose="02020603050405020304"/>
                <a:sym typeface="Times New Roman" panose="02020603050405020304"/>
              </a:defRPr>
            </a:pPr>
            <a:r>
              <a:t>data</a:t>
            </a:r>
            <a:r>
              <a:rPr spc="-40"/>
              <a:t> </a:t>
            </a:r>
            <a:r>
              <a:t>integrity.</a:t>
            </a:r>
          </a:p>
          <a:p>
            <a:pPr>
              <a:defRPr>
                <a:latin typeface="Times New Roman" panose="02020603050405020304"/>
                <a:ea typeface="Times New Roman" panose="02020603050405020304"/>
                <a:cs typeface="Times New Roman" panose="02020603050405020304"/>
                <a:sym typeface="Times New Roman" panose="02020603050405020304"/>
              </a:defRPr>
            </a:pPr>
          </a:p>
          <a:p>
            <a:pPr marR="56515" indent="12700">
              <a:lnSpc>
                <a:spcPct val="144000"/>
              </a:lnSpc>
              <a:defRPr sz="1200" spc="-5">
                <a:latin typeface="Times New Roman" panose="02020603050405020304"/>
                <a:ea typeface="Times New Roman" panose="02020603050405020304"/>
                <a:cs typeface="Times New Roman" panose="02020603050405020304"/>
                <a:sym typeface="Times New Roman" panose="02020603050405020304"/>
              </a:defRPr>
            </a:pPr>
            <a:r>
              <a:t>By</a:t>
            </a:r>
            <a:r>
              <a:rPr spc="15"/>
              <a:t> </a:t>
            </a:r>
            <a:r>
              <a:t>implementing robust</a:t>
            </a:r>
            <a:r>
              <a:rPr spc="5"/>
              <a:t> </a:t>
            </a:r>
            <a:r>
              <a:t>concurrency</a:t>
            </a:r>
            <a:r>
              <a:rPr spc="10"/>
              <a:t> </a:t>
            </a:r>
            <a:r>
              <a:t>control</a:t>
            </a:r>
            <a:r>
              <a:rPr spc="10"/>
              <a:t> </a:t>
            </a:r>
            <a:r>
              <a:t>and</a:t>
            </a:r>
            <a:r>
              <a:rPr spc="15"/>
              <a:t> </a:t>
            </a:r>
            <a:r>
              <a:t>recovery</a:t>
            </a:r>
            <a:r>
              <a:rPr spc="10"/>
              <a:t> </a:t>
            </a:r>
            <a:r>
              <a:t>mechanisms,</a:t>
            </a:r>
            <a:r>
              <a:rPr spc="15"/>
              <a:t> </a:t>
            </a:r>
            <a:r>
              <a:t>you</a:t>
            </a:r>
            <a:r>
              <a:rPr spc="20"/>
              <a:t> </a:t>
            </a:r>
            <a:r>
              <a:t>can </a:t>
            </a:r>
            <a:r>
              <a:rPr spc="0"/>
              <a:t> </a:t>
            </a:r>
            <a:r>
              <a:t>ensure</a:t>
            </a:r>
            <a:r>
              <a:rPr spc="10"/>
              <a:t> </a:t>
            </a:r>
            <a:r>
              <a:rPr spc="0"/>
              <a:t>the </a:t>
            </a:r>
            <a:r>
              <a:t>reliability,</a:t>
            </a:r>
            <a:r>
              <a:rPr spc="25"/>
              <a:t> </a:t>
            </a:r>
            <a:r>
              <a:t>consistency,</a:t>
            </a:r>
            <a:r>
              <a:rPr spc="20"/>
              <a:t> </a:t>
            </a:r>
            <a:r>
              <a:t>and</a:t>
            </a:r>
            <a:r>
              <a:rPr spc="5"/>
              <a:t> </a:t>
            </a:r>
            <a:r>
              <a:t>availability</a:t>
            </a:r>
            <a:r>
              <a:rPr spc="5"/>
              <a:t> </a:t>
            </a:r>
            <a:r>
              <a:rPr spc="0"/>
              <a:t>of</a:t>
            </a:r>
            <a:r>
              <a:rPr spc="10"/>
              <a:t> </a:t>
            </a:r>
            <a:r>
              <a:rPr spc="0"/>
              <a:t>the </a:t>
            </a:r>
            <a:r>
              <a:t>hotel</a:t>
            </a:r>
            <a:r>
              <a:rPr spc="10"/>
              <a:t> </a:t>
            </a:r>
            <a:r>
              <a:rPr spc="0"/>
              <a:t>booking</a:t>
            </a:r>
            <a:r>
              <a:rPr spc="5"/>
              <a:t> </a:t>
            </a:r>
            <a:r>
              <a:t>system,</a:t>
            </a:r>
            <a:r>
              <a:rPr spc="5"/>
              <a:t> </a:t>
            </a:r>
            <a:r>
              <a:t>even </a:t>
            </a:r>
            <a:r>
              <a:rPr spc="-285"/>
              <a:t> </a:t>
            </a:r>
            <a:r>
              <a:rPr spc="0"/>
              <a:t>in</a:t>
            </a:r>
            <a:r>
              <a:rPr spc="-15"/>
              <a:t> </a:t>
            </a:r>
            <a:r>
              <a:rPr spc="0"/>
              <a:t>the</a:t>
            </a:r>
            <a:r>
              <a:rPr spc="5"/>
              <a:t> </a:t>
            </a:r>
            <a:r>
              <a:t>face</a:t>
            </a:r>
            <a:r>
              <a:rPr spc="5"/>
              <a:t> </a:t>
            </a:r>
            <a:r>
              <a:rPr spc="0"/>
              <a:t>of</a:t>
            </a:r>
            <a:r>
              <a:rPr spc="5"/>
              <a:t> </a:t>
            </a:r>
            <a:r>
              <a:t>concurrent</a:t>
            </a:r>
            <a:r>
              <a:rPr spc="0"/>
              <a:t> </a:t>
            </a:r>
            <a:r>
              <a:t>transactions</a:t>
            </a:r>
            <a:r>
              <a:rPr spc="0"/>
              <a:t> </a:t>
            </a:r>
            <a:r>
              <a:t>and</a:t>
            </a:r>
            <a:r>
              <a:rPr spc="0"/>
              <a:t> </a:t>
            </a:r>
            <a:r>
              <a:t>system</a:t>
            </a:r>
            <a:r>
              <a:rPr spc="15"/>
              <a:t> </a:t>
            </a:r>
            <a:r>
              <a:t>failures.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object 2"/>
          <p:cNvSpPr txBox="1"/>
          <p:nvPr/>
        </p:nvSpPr>
        <p:spPr>
          <a:xfrm>
            <a:off x="901700" y="903858"/>
            <a:ext cx="5641975" cy="3846871"/>
          </a:xfrm>
          <a:prstGeom prst="rect">
            <a:avLst/>
          </a:prstGeom>
          <a:ln w="12700">
            <a:miter lim="400000"/>
          </a:ln>
        </p:spPr>
        <p:txBody>
          <a:bodyPr lIns="0" tIns="0" rIns="0" bIns="0">
            <a:spAutoFit/>
          </a:bodyPr>
          <a:lstStyle/>
          <a:p>
            <a:pPr indent="2385060">
              <a:defRPr sz="1300" b="1" spc="-5">
                <a:latin typeface="Times New Roman" panose="02020603050405020304"/>
                <a:ea typeface="Times New Roman" panose="02020603050405020304"/>
                <a:cs typeface="Times New Roman" panose="02020603050405020304"/>
                <a:sym typeface="Times New Roman" panose="02020603050405020304"/>
              </a:defRPr>
            </a:pPr>
            <a:r>
              <a:t>5.</a:t>
            </a:r>
            <a:r>
              <a:rPr spc="160"/>
              <a:t> </a:t>
            </a:r>
            <a:r>
              <a:t>Code</a:t>
            </a:r>
            <a:r>
              <a:rPr spc="0"/>
              <a:t> </a:t>
            </a:r>
            <a:r>
              <a:t>for</a:t>
            </a:r>
            <a:r>
              <a:rPr spc="-10"/>
              <a:t> </a:t>
            </a:r>
            <a:r>
              <a:t>the</a:t>
            </a:r>
            <a:r>
              <a:rPr spc="0"/>
              <a:t> </a:t>
            </a:r>
            <a:r>
              <a:t>project</a:t>
            </a:r>
          </a:p>
          <a:p>
            <a:pPr>
              <a:defRPr sz="1100">
                <a:latin typeface="Times New Roman" panose="02020603050405020304"/>
                <a:ea typeface="Times New Roman" panose="02020603050405020304"/>
                <a:cs typeface="Times New Roman" panose="02020603050405020304"/>
                <a:sym typeface="Times New Roman" panose="02020603050405020304"/>
              </a:defRPr>
            </a:pP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15"/>
              <a:t> </a:t>
            </a:r>
            <a:r>
              <a:rPr spc="-4"/>
              <a:t>phpMyAdmin</a:t>
            </a:r>
            <a:r>
              <a:rPr spc="-15"/>
              <a:t> </a:t>
            </a:r>
            <a:r>
              <a:rPr spc="-4"/>
              <a:t>SQL</a:t>
            </a:r>
            <a:r>
              <a:rPr spc="-15"/>
              <a:t> </a:t>
            </a:r>
            <a:r>
              <a:rPr spc="-4"/>
              <a:t>Dump</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30"/>
              <a:t> </a:t>
            </a:r>
            <a:r>
              <a:rPr spc="-4"/>
              <a:t>version</a:t>
            </a:r>
            <a:r>
              <a:rPr spc="-25"/>
              <a:t> </a:t>
            </a:r>
            <a:r>
              <a:rPr spc="-4"/>
              <a:t>4.8.4</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15"/>
              <a:t> </a:t>
            </a:r>
            <a:r>
              <a:rPr spc="-4"/>
              <a:t>https://</a:t>
            </a:r>
            <a:r>
              <a:rPr u="sng" spc="-4">
                <a:uFill>
                  <a:solidFill>
                    <a:srgbClr val="000000"/>
                  </a:solidFill>
                </a:uFill>
              </a:rPr>
              <a:t>www.phpmyadmin.net/</a:t>
            </a:r>
            <a:endParaRPr u="sng" spc="-4">
              <a:uFill>
                <a:solidFill>
                  <a:srgbClr val="000000"/>
                </a:solidFill>
              </a:uFill>
            </a:endParaRP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25"/>
              <a:t> </a:t>
            </a:r>
            <a:r>
              <a:rPr spc="-4"/>
              <a:t>Host:</a:t>
            </a:r>
            <a:r>
              <a:rPr spc="-25"/>
              <a:t> </a:t>
            </a:r>
            <a:r>
              <a:rPr spc="-4"/>
              <a:t>127.0.0.1</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4"/>
              <a:t> Generation</a:t>
            </a:r>
            <a:r>
              <a:t> </a:t>
            </a:r>
            <a:r>
              <a:rPr spc="-4"/>
              <a:t>Time: Oct</a:t>
            </a:r>
            <a:r>
              <a:t> </a:t>
            </a:r>
            <a:r>
              <a:rPr spc="-4"/>
              <a:t>10, 2020</a:t>
            </a:r>
            <a:r>
              <a:t> at</a:t>
            </a:r>
            <a:r>
              <a:rPr spc="-4"/>
              <a:t> 06:23</a:t>
            </a:r>
            <a:r>
              <a:t> AM</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4"/>
              <a:t> Server version: 10.1.37-MariaDB</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15"/>
              <a:t> </a:t>
            </a:r>
            <a:r>
              <a:rPr spc="-4"/>
              <a:t>PHP</a:t>
            </a:r>
            <a:r>
              <a:rPr spc="-15"/>
              <a:t> </a:t>
            </a:r>
            <a:r>
              <a:rPr spc="-4"/>
              <a:t>Version:</a:t>
            </a:r>
            <a:r>
              <a:rPr spc="-15"/>
              <a:t> </a:t>
            </a:r>
            <a:r>
              <a:rPr spc="-4"/>
              <a:t>5.6.39</a:t>
            </a:r>
            <a:endParaRPr spc="-4"/>
          </a:p>
          <a:p>
            <a:pPr>
              <a:defRPr sz="1100">
                <a:latin typeface="Courier New" panose="02070309020205020404"/>
                <a:ea typeface="Courier New" panose="02070309020205020404"/>
                <a:cs typeface="Courier New" panose="02070309020205020404"/>
                <a:sym typeface="Courier New" panose="02070309020205020404"/>
              </a:defRPr>
            </a:pPr>
          </a:p>
          <a:p>
            <a:pPr marR="2352675"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SET</a:t>
            </a:r>
            <a:r>
              <a:rPr spc="0"/>
              <a:t> </a:t>
            </a:r>
            <a:r>
              <a:t>SQL_MODE</a:t>
            </a:r>
            <a:r>
              <a:rPr spc="0"/>
              <a:t> =</a:t>
            </a:r>
            <a:r>
              <a:rPr spc="4"/>
              <a:t> </a:t>
            </a:r>
            <a:r>
              <a:t>"NO_AUTO_VALUE_ON_ZERO"; </a:t>
            </a:r>
            <a:r>
              <a:rPr spc="-645"/>
              <a:t> </a:t>
            </a:r>
            <a:r>
              <a:t>SET</a:t>
            </a:r>
            <a:r>
              <a:rPr spc="-9"/>
              <a:t> </a:t>
            </a:r>
            <a:r>
              <a:t>AUTOCOMMIT </a:t>
            </a:r>
            <a:r>
              <a:rPr spc="0"/>
              <a:t>=</a:t>
            </a:r>
            <a:r>
              <a:rPr spc="-9"/>
              <a:t> </a:t>
            </a:r>
            <a:r>
              <a:rPr spc="0"/>
              <a:t>0;</a:t>
            </a:r>
            <a:endParaRPr spc="0"/>
          </a:p>
          <a:p>
            <a:pPr indent="12700">
              <a:lnSpc>
                <a:spcPts val="1100"/>
              </a:lnSpc>
              <a:defRPr sz="1100" spc="-4">
                <a:latin typeface="Courier New" panose="02070309020205020404"/>
                <a:ea typeface="Courier New" panose="02070309020205020404"/>
                <a:cs typeface="Courier New" panose="02070309020205020404"/>
                <a:sym typeface="Courier New" panose="02070309020205020404"/>
              </a:defRPr>
            </a:pPr>
            <a:r>
              <a:t>START</a:t>
            </a:r>
            <a:r>
              <a:rPr spc="-30"/>
              <a:t> </a:t>
            </a:r>
            <a:r>
              <a:t>TRANSACTION;</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SET</a:t>
            </a:r>
            <a:r>
              <a:rPr spc="-15"/>
              <a:t> </a:t>
            </a:r>
            <a:r>
              <a:t>time_zone</a:t>
            </a:r>
            <a:r>
              <a:rPr spc="-9"/>
              <a:t> </a:t>
            </a:r>
            <a:r>
              <a:rPr spc="0"/>
              <a:t>=</a:t>
            </a:r>
            <a:r>
              <a:rPr spc="-9"/>
              <a:t> </a:t>
            </a:r>
            <a:r>
              <a:t>"+00:00";</a:t>
            </a:r>
          </a:p>
          <a:p>
            <a:pPr>
              <a:defRPr sz="1200">
                <a:latin typeface="Courier New" panose="02070309020205020404"/>
                <a:ea typeface="Courier New" panose="02070309020205020404"/>
                <a:cs typeface="Courier New" panose="02070309020205020404"/>
                <a:sym typeface="Courier New" panose="02070309020205020404"/>
              </a:defRPr>
            </a:pPr>
          </a:p>
          <a:p>
            <a:pPr indent="12700">
              <a:lnSpc>
                <a:spcPts val="1200"/>
              </a:lnSpc>
              <a:spcBef>
                <a:spcPts val="1000"/>
              </a:spcBef>
              <a:defRPr sz="1100" spc="-4">
                <a:latin typeface="Courier New" panose="02070309020205020404"/>
                <a:ea typeface="Courier New" panose="02070309020205020404"/>
                <a:cs typeface="Courier New" panose="02070309020205020404"/>
                <a:sym typeface="Courier New" panose="02070309020205020404"/>
              </a:defRPr>
            </a:pPr>
            <a:r>
              <a:t>/*!40101</a:t>
            </a:r>
            <a:r>
              <a:rPr spc="19"/>
              <a:t> </a:t>
            </a:r>
            <a:r>
              <a:t>SET</a:t>
            </a:r>
            <a:r>
              <a:rPr spc="25"/>
              <a:t> </a:t>
            </a:r>
            <a:r>
              <a:t>@OLD_CHARACTER_SET_CLIENT=@@CHARACTER_SET_CLIENT</a:t>
            </a:r>
            <a:r>
              <a:rPr spc="25"/>
              <a:t> </a:t>
            </a:r>
            <a:r>
              <a:t>*/;</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/*!40101</a:t>
            </a:r>
            <a:r>
              <a:rPr spc="25"/>
              <a:t> </a:t>
            </a:r>
            <a:r>
              <a:t>SET</a:t>
            </a:r>
            <a:r>
              <a:rPr spc="30"/>
              <a:t> </a:t>
            </a:r>
            <a:r>
              <a:t>@OLD_CHARACTER_SET_RESULTS=@@CHARACTER_SET_RESULTS</a:t>
            </a:r>
            <a:r>
              <a:rPr spc="30"/>
              <a:t> </a:t>
            </a:r>
            <a:r>
              <a:t>*/;</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/*!40101</a:t>
            </a:r>
            <a:r>
              <a:rPr spc="19"/>
              <a:t> </a:t>
            </a:r>
            <a:r>
              <a:t>SET</a:t>
            </a:r>
            <a:r>
              <a:rPr spc="25"/>
              <a:t> </a:t>
            </a:r>
            <a:r>
              <a:t>@OLD_COLLATION_CONNECTION=@@COLLATION_CONNECTION</a:t>
            </a:r>
            <a:r>
              <a:rPr spc="25"/>
              <a:t> </a:t>
            </a:r>
            <a:r>
              <a:t>*/;</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/*!40101 SET NAMES utf8mb4 */;</a:t>
            </a:r>
          </a:p>
          <a:p>
            <a:pPr>
              <a:defRPr sz="1000">
                <a:latin typeface="Courier New" panose="02070309020205020404"/>
                <a:ea typeface="Courier New" panose="02070309020205020404"/>
                <a:cs typeface="Courier New" panose="02070309020205020404"/>
                <a:sym typeface="Courier New" panose="02070309020205020404"/>
              </a:defRPr>
            </a:pP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4"/>
              <a:t> Database:</a:t>
            </a:r>
            <a:r>
              <a:t> </a:t>
            </a:r>
            <a:r>
              <a:rPr spc="-4"/>
              <a:t>`sourcecodester_hoteldb`</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p:txBody>
      </p:sp>
      <p:sp>
        <p:nvSpPr>
          <p:cNvPr id="164" name="object 3"/>
          <p:cNvSpPr/>
          <p:nvPr/>
        </p:nvSpPr>
        <p:spPr>
          <a:xfrm>
            <a:off x="914400" y="5168498"/>
            <a:ext cx="168035" cy="1"/>
          </a:xfrm>
          <a:prstGeom prst="line">
            <a:avLst/>
          </a:prstGeom>
          <a:ln w="8279">
            <a:solidFill>
              <a:srgbClr val="000000"/>
            </a:solidFill>
            <a:prstDash val="sysDash"/>
          </a:ln>
        </p:spPr>
        <p:txBody>
          <a:bodyPr lIns="45719" rIns="45719"/>
          <a:lstStyle/>
          <a:p/>
        </p:txBody>
      </p:sp>
      <p:sp>
        <p:nvSpPr>
          <p:cNvPr id="165" name="object 4"/>
          <p:cNvSpPr/>
          <p:nvPr/>
        </p:nvSpPr>
        <p:spPr>
          <a:xfrm>
            <a:off x="1165859" y="5168498"/>
            <a:ext cx="4694316" cy="1"/>
          </a:xfrm>
          <a:prstGeom prst="line">
            <a:avLst/>
          </a:prstGeom>
          <a:ln w="8279">
            <a:solidFill>
              <a:srgbClr val="000000"/>
            </a:solidFill>
            <a:prstDash val="sysDash"/>
          </a:ln>
        </p:spPr>
        <p:txBody>
          <a:bodyPr lIns="45719" rIns="45719"/>
          <a:lstStyle/>
          <a:p/>
        </p:txBody>
      </p:sp>
      <p:sp>
        <p:nvSpPr>
          <p:cNvPr id="166" name="object 5"/>
          <p:cNvSpPr txBox="1"/>
          <p:nvPr/>
        </p:nvSpPr>
        <p:spPr>
          <a:xfrm>
            <a:off x="901699" y="5385434"/>
            <a:ext cx="3295017" cy="1827572"/>
          </a:xfrm>
          <a:prstGeom prst="rect">
            <a:avLst/>
          </a:prstGeom>
          <a:ln w="12700">
            <a:miter lim="400000"/>
          </a:ln>
        </p:spPr>
        <p:txBody>
          <a:bodyPr lIns="0" tIns="0" rIns="0" bIns="0">
            <a:spAutoFit/>
          </a:bodyPr>
          <a:lstStyle/>
          <a:p>
            <a:pPr indent="12700">
              <a:lnSpc>
                <a:spcPts val="1200"/>
              </a:lnSpc>
              <a:spcBef>
                <a:spcPts val="100"/>
              </a:spcBef>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4"/>
              <a:t> Table</a:t>
            </a:r>
            <a:r>
              <a:t> </a:t>
            </a:r>
            <a:r>
              <a:rPr spc="-4"/>
              <a:t>structure</a:t>
            </a:r>
            <a:r>
              <a:t> </a:t>
            </a:r>
            <a:r>
              <a:rPr spc="-4"/>
              <a:t>for table</a:t>
            </a:r>
            <a:r>
              <a:t> </a:t>
            </a:r>
            <a:r>
              <a:rPr spc="-4"/>
              <a:t>`contact`</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a:defRPr sz="1000">
                <a:latin typeface="Courier New" panose="02070309020205020404"/>
                <a:ea typeface="Courier New" panose="02070309020205020404"/>
                <a:cs typeface="Courier New" panose="02070309020205020404"/>
                <a:sym typeface="Courier New" panose="02070309020205020404"/>
              </a:defRPr>
            </a:pP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CREATE</a:t>
            </a:r>
            <a:r>
              <a:rPr spc="-15"/>
              <a:t> </a:t>
            </a:r>
            <a:r>
              <a:t>TABLE</a:t>
            </a:r>
            <a:r>
              <a:rPr spc="-9"/>
              <a:t> </a:t>
            </a:r>
            <a:r>
              <a:t>`contact`</a:t>
            </a:r>
            <a:r>
              <a:rPr spc="-9"/>
              <a:t> </a:t>
            </a:r>
            <a:r>
              <a:rPr spc="0"/>
              <a:t>(</a:t>
            </a:r>
            <a:endParaRPr spc="0"/>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`id` int(10) UNSIGNED NOT</a:t>
            </a:r>
            <a:r>
              <a:rPr spc="0"/>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`fullname`</a:t>
            </a:r>
            <a:r>
              <a:rPr spc="0"/>
              <a:t> </a:t>
            </a:r>
            <a:r>
              <a:t>varchar(100)</a:t>
            </a:r>
            <a:r>
              <a:rPr spc="0"/>
              <a:t> </a:t>
            </a:r>
            <a:r>
              <a:t>DEFAULT</a:t>
            </a:r>
            <a:r>
              <a:rPr spc="4"/>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`phoneno` int(10) DEFAULT 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`email`</a:t>
            </a:r>
            <a:r>
              <a:rPr spc="-39"/>
              <a:t> </a:t>
            </a:r>
            <a:r>
              <a:t>text,</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`cdate`</a:t>
            </a:r>
            <a:r>
              <a:rPr spc="-9"/>
              <a:t> </a:t>
            </a:r>
            <a:r>
              <a:t>date</a:t>
            </a:r>
            <a:r>
              <a:rPr spc="-9"/>
              <a:t> </a:t>
            </a:r>
            <a:r>
              <a:t>DEFAULT 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`approval` varchar(12)</a:t>
            </a:r>
            <a:r>
              <a:rPr spc="0"/>
              <a:t> </a:t>
            </a:r>
            <a:r>
              <a:t>DEFAULT</a:t>
            </a:r>
            <a:r>
              <a:rPr spc="0"/>
              <a:t> </a:t>
            </a:r>
            <a:r>
              <a:t>NULL</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 </a:t>
            </a:r>
            <a:r>
              <a:rPr spc="-4"/>
              <a:t>ENGINE=InnoDB</a:t>
            </a:r>
            <a:r>
              <a:t> </a:t>
            </a:r>
            <a:r>
              <a:rPr spc="-4"/>
              <a:t>DEFAULT</a:t>
            </a:r>
            <a:r>
              <a:rPr spc="4"/>
              <a:t> </a:t>
            </a:r>
            <a:r>
              <a:rPr spc="-4"/>
              <a:t>CHARSET=latin1;</a:t>
            </a:r>
            <a:endParaRPr spc="-4"/>
          </a:p>
        </p:txBody>
      </p:sp>
      <p:sp>
        <p:nvSpPr>
          <p:cNvPr id="167" name="object 6"/>
          <p:cNvSpPr/>
          <p:nvPr/>
        </p:nvSpPr>
        <p:spPr>
          <a:xfrm>
            <a:off x="914400" y="7542889"/>
            <a:ext cx="168035" cy="1"/>
          </a:xfrm>
          <a:prstGeom prst="line">
            <a:avLst/>
          </a:prstGeom>
          <a:ln w="8279">
            <a:solidFill>
              <a:srgbClr val="000000"/>
            </a:solidFill>
            <a:prstDash val="sysDash"/>
          </a:ln>
        </p:spPr>
        <p:txBody>
          <a:bodyPr lIns="45719" rIns="45719"/>
          <a:lstStyle/>
          <a:p/>
        </p:txBody>
      </p:sp>
      <p:sp>
        <p:nvSpPr>
          <p:cNvPr id="168" name="object 7"/>
          <p:cNvSpPr/>
          <p:nvPr/>
        </p:nvSpPr>
        <p:spPr>
          <a:xfrm>
            <a:off x="1165859" y="7542889"/>
            <a:ext cx="4694316" cy="1"/>
          </a:xfrm>
          <a:prstGeom prst="line">
            <a:avLst/>
          </a:prstGeom>
          <a:ln w="8279">
            <a:solidFill>
              <a:srgbClr val="000000"/>
            </a:solidFill>
            <a:prstDash val="sysDash"/>
          </a:ln>
        </p:spPr>
        <p:txBody>
          <a:bodyPr lIns="45719" rIns="45719"/>
          <a:lstStyle/>
          <a:p/>
        </p:txBody>
      </p:sp>
      <p:sp>
        <p:nvSpPr>
          <p:cNvPr id="169" name="object 8"/>
          <p:cNvSpPr txBox="1"/>
          <p:nvPr/>
        </p:nvSpPr>
        <p:spPr>
          <a:xfrm>
            <a:off x="901699" y="7758303"/>
            <a:ext cx="3043557" cy="1217972"/>
          </a:xfrm>
          <a:prstGeom prst="rect">
            <a:avLst/>
          </a:prstGeom>
          <a:ln w="12700">
            <a:miter lim="400000"/>
          </a:ln>
        </p:spPr>
        <p:txBody>
          <a:bodyPr lIns="0" tIns="0" rIns="0" bIns="0">
            <a:spAutoFit/>
          </a:bodyPr>
          <a:lstStyle/>
          <a:p>
            <a:pPr indent="12700">
              <a:lnSpc>
                <a:spcPts val="1200"/>
              </a:lnSpc>
              <a:spcBef>
                <a:spcPts val="100"/>
              </a:spcBef>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4"/>
              <a:t> Table</a:t>
            </a:r>
            <a:r>
              <a:t> </a:t>
            </a:r>
            <a:r>
              <a:rPr spc="-4"/>
              <a:t>structure for</a:t>
            </a:r>
            <a:r>
              <a:t> </a:t>
            </a:r>
            <a:r>
              <a:rPr spc="-4"/>
              <a:t>table `login`</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a:defRPr sz="1000">
                <a:latin typeface="Courier New" panose="02070309020205020404"/>
                <a:ea typeface="Courier New" panose="02070309020205020404"/>
                <a:cs typeface="Courier New" panose="02070309020205020404"/>
                <a:sym typeface="Courier New" panose="02070309020205020404"/>
              </a:defRPr>
            </a:pP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CREATE</a:t>
            </a:r>
            <a:r>
              <a:rPr spc="-15"/>
              <a:t> </a:t>
            </a:r>
            <a:r>
              <a:t>TABLE</a:t>
            </a:r>
            <a:r>
              <a:rPr spc="-15"/>
              <a:t> </a:t>
            </a:r>
            <a:r>
              <a:t>`login`</a:t>
            </a:r>
            <a:r>
              <a:rPr spc="-9"/>
              <a:t> </a:t>
            </a:r>
            <a:r>
              <a:rPr spc="0"/>
              <a:t>(</a:t>
            </a:r>
            <a:endParaRPr spc="0"/>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`id` int(10) UNSIGNED NOT</a:t>
            </a:r>
            <a:r>
              <a:rPr spc="0"/>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`usname` varchar(30)</a:t>
            </a:r>
            <a:r>
              <a:rPr spc="0"/>
              <a:t> </a:t>
            </a:r>
            <a:r>
              <a:t>DEFAULT</a:t>
            </a:r>
            <a:r>
              <a:rPr spc="0"/>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`pass` varchar(30) DEFAULT NULL</a:t>
            </a:r>
          </a:p>
        </p:txBody>
      </p:sp>
      <p:sp>
        <p:nvSpPr>
          <p:cNvPr id="170" name="object 9"/>
          <p:cNvSpPr txBox="1"/>
          <p:nvPr>
            <p:ph type="sldNum" sz="quarter" idx="4294967295"/>
          </p:nvPr>
        </p:nvSpPr>
        <p:spPr>
          <a:prstGeom prst="rect">
            <a:avLst/>
          </a:prstGeom>
        </p:spPr>
        <p:txBody>
          <a:bodyPr/>
          <a:lstStyle/>
          <a:p>
            <a:fld id="{86CB4B4D-7CA3-9044-876B-883B54F8677D}" type="slidenum">
              <a:rPr/>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object 2"/>
          <p:cNvSpPr txBox="1"/>
          <p:nvPr/>
        </p:nvSpPr>
        <p:spPr>
          <a:xfrm>
            <a:off x="901700" y="891157"/>
            <a:ext cx="4300855" cy="1217972"/>
          </a:xfrm>
          <a:prstGeom prst="rect">
            <a:avLst/>
          </a:prstGeom>
          <a:ln w="12700">
            <a:miter lim="400000"/>
          </a:ln>
        </p:spPr>
        <p:txBody>
          <a:bodyPr lIns="0" tIns="0" rIns="0" bIns="0">
            <a:spAutoFit/>
          </a:bodyPr>
          <a:lstStyle/>
          <a:p>
            <a:pPr indent="12700">
              <a:spcBef>
                <a:spcPts val="100"/>
              </a:spcBef>
              <a:defRPr sz="1100">
                <a:latin typeface="Courier New" panose="02070309020205020404"/>
                <a:ea typeface="Courier New" panose="02070309020205020404"/>
                <a:cs typeface="Courier New" panose="02070309020205020404"/>
                <a:sym typeface="Courier New" panose="02070309020205020404"/>
              </a:defRPr>
            </a:pPr>
            <a:r>
              <a:t>) </a:t>
            </a:r>
            <a:r>
              <a:rPr spc="-4"/>
              <a:t>ENGINE=InnoDB</a:t>
            </a:r>
            <a:r>
              <a:t> </a:t>
            </a:r>
            <a:r>
              <a:rPr spc="-4"/>
              <a:t>DEFAULT</a:t>
            </a:r>
            <a:r>
              <a:t> </a:t>
            </a:r>
            <a:r>
              <a:rPr spc="-4"/>
              <a:t>CHARSET=latin1;</a:t>
            </a:r>
            <a:endParaRPr spc="-4"/>
          </a:p>
          <a:p>
            <a:pPr>
              <a:defRPr sz="1000">
                <a:latin typeface="Courier New" panose="02070309020205020404"/>
                <a:ea typeface="Courier New" panose="02070309020205020404"/>
                <a:cs typeface="Courier New" panose="02070309020205020404"/>
                <a:sym typeface="Courier New" panose="02070309020205020404"/>
              </a:defRPr>
            </a:pP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4"/>
              <a:t> Dumping data for table `login`</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a:defRPr sz="1100">
                <a:latin typeface="Courier New" panose="02070309020205020404"/>
                <a:ea typeface="Courier New" panose="02070309020205020404"/>
                <a:cs typeface="Courier New" panose="02070309020205020404"/>
                <a:sym typeface="Courier New" panose="02070309020205020404"/>
              </a:defRPr>
            </a:pPr>
          </a:p>
          <a:p>
            <a:pPr marR="5080"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INSERT</a:t>
            </a:r>
            <a:r>
              <a:rPr spc="4"/>
              <a:t> </a:t>
            </a:r>
            <a:r>
              <a:t>INTO</a:t>
            </a:r>
            <a:r>
              <a:rPr spc="4"/>
              <a:t> </a:t>
            </a:r>
            <a:r>
              <a:t>`login`</a:t>
            </a:r>
            <a:r>
              <a:rPr spc="4"/>
              <a:t> </a:t>
            </a:r>
            <a:r>
              <a:t>(`id`,</a:t>
            </a:r>
            <a:r>
              <a:rPr spc="9"/>
              <a:t> </a:t>
            </a:r>
            <a:r>
              <a:t>`usname`,</a:t>
            </a:r>
            <a:r>
              <a:rPr spc="4"/>
              <a:t> </a:t>
            </a:r>
            <a:r>
              <a:t>`pass`)</a:t>
            </a:r>
            <a:r>
              <a:rPr spc="4"/>
              <a:t> </a:t>
            </a:r>
            <a:r>
              <a:t>VALUES </a:t>
            </a:r>
            <a:r>
              <a:rPr spc="-645"/>
              <a:t> </a:t>
            </a:r>
            <a:r>
              <a:t>(1,</a:t>
            </a:r>
            <a:r>
              <a:rPr spc="-9"/>
              <a:t> </a:t>
            </a:r>
            <a:r>
              <a:t>'janobe', 'janobe');</a:t>
            </a:r>
          </a:p>
        </p:txBody>
      </p:sp>
      <p:sp>
        <p:nvSpPr>
          <p:cNvPr id="173" name="object 3"/>
          <p:cNvSpPr/>
          <p:nvPr/>
        </p:nvSpPr>
        <p:spPr>
          <a:xfrm>
            <a:off x="914400" y="2414629"/>
            <a:ext cx="168035" cy="1"/>
          </a:xfrm>
          <a:prstGeom prst="line">
            <a:avLst/>
          </a:prstGeom>
          <a:ln w="8279">
            <a:solidFill>
              <a:srgbClr val="000000"/>
            </a:solidFill>
            <a:prstDash val="sysDash"/>
          </a:ln>
        </p:spPr>
        <p:txBody>
          <a:bodyPr lIns="45719" rIns="45719"/>
          <a:lstStyle/>
          <a:p/>
        </p:txBody>
      </p:sp>
      <p:sp>
        <p:nvSpPr>
          <p:cNvPr id="174" name="object 4"/>
          <p:cNvSpPr/>
          <p:nvPr/>
        </p:nvSpPr>
        <p:spPr>
          <a:xfrm>
            <a:off x="1165859" y="2414629"/>
            <a:ext cx="4694316" cy="1"/>
          </a:xfrm>
          <a:prstGeom prst="line">
            <a:avLst/>
          </a:prstGeom>
          <a:ln w="8279">
            <a:solidFill>
              <a:srgbClr val="000000"/>
            </a:solidFill>
            <a:prstDash val="sysDash"/>
          </a:ln>
        </p:spPr>
        <p:txBody>
          <a:bodyPr lIns="45719" rIns="45719"/>
          <a:lstStyle/>
          <a:p/>
        </p:txBody>
      </p:sp>
      <p:sp>
        <p:nvSpPr>
          <p:cNvPr id="175" name="object 5"/>
          <p:cNvSpPr txBox="1"/>
          <p:nvPr/>
        </p:nvSpPr>
        <p:spPr>
          <a:xfrm>
            <a:off x="901699" y="2631554"/>
            <a:ext cx="5809617" cy="2576872"/>
          </a:xfrm>
          <a:prstGeom prst="rect">
            <a:avLst/>
          </a:prstGeom>
          <a:ln w="12700">
            <a:miter lim="400000"/>
          </a:ln>
        </p:spPr>
        <p:txBody>
          <a:bodyPr lIns="0" tIns="0" rIns="0" bIns="0">
            <a:spAutoFit/>
          </a:bodyPr>
          <a:lstStyle/>
          <a:p>
            <a:pPr indent="12700">
              <a:lnSpc>
                <a:spcPts val="1200"/>
              </a:lnSpc>
              <a:spcBef>
                <a:spcPts val="100"/>
              </a:spcBef>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 </a:t>
            </a:r>
            <a:r>
              <a:rPr spc="-4"/>
              <a:t>Table</a:t>
            </a:r>
            <a:r>
              <a:t> </a:t>
            </a:r>
            <a:r>
              <a:rPr spc="-4"/>
              <a:t>structure</a:t>
            </a:r>
            <a:r>
              <a:rPr spc="4"/>
              <a:t> </a:t>
            </a:r>
            <a:r>
              <a:rPr spc="-4"/>
              <a:t>for</a:t>
            </a:r>
            <a:r>
              <a:t> </a:t>
            </a:r>
            <a:r>
              <a:rPr spc="-4"/>
              <a:t>table</a:t>
            </a:r>
            <a:r>
              <a:t> </a:t>
            </a:r>
            <a:r>
              <a:rPr spc="-4"/>
              <a:t>`newsletterlog`</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a:defRPr sz="1000">
                <a:latin typeface="Courier New" panose="02070309020205020404"/>
                <a:ea typeface="Courier New" panose="02070309020205020404"/>
                <a:cs typeface="Courier New" panose="02070309020205020404"/>
                <a:sym typeface="Courier New" panose="02070309020205020404"/>
              </a:defRPr>
            </a:pP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CREATE</a:t>
            </a:r>
            <a:r>
              <a:rPr spc="-9"/>
              <a:t> </a:t>
            </a:r>
            <a:r>
              <a:t>TABLE `newsletterlog` </a:t>
            </a:r>
            <a:r>
              <a:rPr spc="0"/>
              <a:t>(</a:t>
            </a:r>
            <a:endParaRPr spc="0"/>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`id` int(10) UNSIGNED NOT</a:t>
            </a:r>
            <a:r>
              <a:rPr spc="0"/>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`title` varchar(52)</a:t>
            </a:r>
            <a:r>
              <a:rPr spc="0"/>
              <a:t> </a:t>
            </a:r>
            <a:r>
              <a:t>DEFAULT 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`subject`</a:t>
            </a:r>
            <a:r>
              <a:rPr spc="0"/>
              <a:t> </a:t>
            </a:r>
            <a:r>
              <a:t>varchar(100)</a:t>
            </a:r>
            <a:r>
              <a:rPr spc="0"/>
              <a:t> </a:t>
            </a:r>
            <a:r>
              <a:t>DEFAULT</a:t>
            </a:r>
            <a:r>
              <a:rPr spc="0"/>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`news`</a:t>
            </a:r>
            <a:r>
              <a:rPr spc="-45"/>
              <a:t> </a:t>
            </a:r>
            <a:r>
              <a:t>text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 </a:t>
            </a:r>
            <a:r>
              <a:rPr spc="-4"/>
              <a:t>ENGINE=InnoDB</a:t>
            </a:r>
            <a:r>
              <a:t> </a:t>
            </a:r>
            <a:r>
              <a:rPr spc="-4"/>
              <a:t>DEFAULT</a:t>
            </a:r>
            <a:r>
              <a:t> </a:t>
            </a:r>
            <a:r>
              <a:rPr spc="-4"/>
              <a:t>CHARSET=latin1;</a:t>
            </a:r>
            <a:endParaRPr spc="-4"/>
          </a:p>
          <a:p>
            <a:pPr>
              <a:defRPr sz="1000">
                <a:latin typeface="Courier New" panose="02070309020205020404"/>
                <a:ea typeface="Courier New" panose="02070309020205020404"/>
                <a:cs typeface="Courier New" panose="02070309020205020404"/>
                <a:sym typeface="Courier New" panose="02070309020205020404"/>
              </a:defRPr>
            </a:pP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 </a:t>
            </a:r>
            <a:r>
              <a:rPr spc="-4"/>
              <a:t>Dumping</a:t>
            </a:r>
            <a:r>
              <a:t> </a:t>
            </a:r>
            <a:r>
              <a:rPr spc="-4"/>
              <a:t>data</a:t>
            </a:r>
            <a:r>
              <a:t> </a:t>
            </a:r>
            <a:r>
              <a:rPr spc="-4"/>
              <a:t>for</a:t>
            </a:r>
            <a:r>
              <a:t> </a:t>
            </a:r>
            <a:r>
              <a:rPr spc="-4"/>
              <a:t>table</a:t>
            </a:r>
            <a:r>
              <a:t> </a:t>
            </a:r>
            <a:r>
              <a:rPr spc="-4"/>
              <a:t>`newsletterlog`</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a:defRPr sz="1100">
                <a:latin typeface="Courier New" panose="02070309020205020404"/>
                <a:ea typeface="Courier New" panose="02070309020205020404"/>
                <a:cs typeface="Courier New" panose="02070309020205020404"/>
                <a:sym typeface="Courier New" panose="02070309020205020404"/>
              </a:defRPr>
            </a:pPr>
          </a:p>
          <a:p>
            <a:pPr marR="5080"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INSERT</a:t>
            </a:r>
            <a:r>
              <a:rPr spc="9"/>
              <a:t> </a:t>
            </a:r>
            <a:r>
              <a:t>INTO</a:t>
            </a:r>
            <a:r>
              <a:rPr spc="15"/>
              <a:t> </a:t>
            </a:r>
            <a:r>
              <a:t>`newsletterlog`</a:t>
            </a:r>
            <a:r>
              <a:rPr spc="9"/>
              <a:t> </a:t>
            </a:r>
            <a:r>
              <a:t>(`id`,</a:t>
            </a:r>
            <a:r>
              <a:rPr spc="15"/>
              <a:t> </a:t>
            </a:r>
            <a:r>
              <a:t>`title`,</a:t>
            </a:r>
            <a:r>
              <a:rPr spc="9"/>
              <a:t> </a:t>
            </a:r>
            <a:r>
              <a:t>`subject`,</a:t>
            </a:r>
            <a:r>
              <a:rPr spc="15"/>
              <a:t> </a:t>
            </a:r>
            <a:r>
              <a:t>`news`)</a:t>
            </a:r>
            <a:r>
              <a:rPr spc="9"/>
              <a:t> </a:t>
            </a:r>
            <a:r>
              <a:t>VALUES </a:t>
            </a:r>
            <a:r>
              <a:rPr spc="-645"/>
              <a:t> </a:t>
            </a:r>
            <a:r>
              <a:t>(1, 'asd', 'Send </a:t>
            </a:r>
            <a:r>
              <a:rPr spc="0"/>
              <a:t>me</a:t>
            </a:r>
            <a:r>
              <a:t> </a:t>
            </a:r>
            <a:r>
              <a:rPr spc="0"/>
              <a:t>an</a:t>
            </a:r>
            <a:r>
              <a:t> Email', 'asd');</a:t>
            </a:r>
          </a:p>
        </p:txBody>
      </p:sp>
      <p:sp>
        <p:nvSpPr>
          <p:cNvPr id="176" name="object 6"/>
          <p:cNvSpPr/>
          <p:nvPr/>
        </p:nvSpPr>
        <p:spPr>
          <a:xfrm>
            <a:off x="914400" y="5579978"/>
            <a:ext cx="168035" cy="1"/>
          </a:xfrm>
          <a:prstGeom prst="line">
            <a:avLst/>
          </a:prstGeom>
          <a:ln w="8279">
            <a:solidFill>
              <a:srgbClr val="000000"/>
            </a:solidFill>
            <a:prstDash val="sysDash"/>
          </a:ln>
        </p:spPr>
        <p:txBody>
          <a:bodyPr lIns="45719" rIns="45719"/>
          <a:lstStyle/>
          <a:p/>
        </p:txBody>
      </p:sp>
      <p:sp>
        <p:nvSpPr>
          <p:cNvPr id="177" name="object 7"/>
          <p:cNvSpPr/>
          <p:nvPr/>
        </p:nvSpPr>
        <p:spPr>
          <a:xfrm>
            <a:off x="1165859" y="5579978"/>
            <a:ext cx="4694316" cy="1"/>
          </a:xfrm>
          <a:prstGeom prst="line">
            <a:avLst/>
          </a:prstGeom>
          <a:ln w="8279">
            <a:solidFill>
              <a:srgbClr val="000000"/>
            </a:solidFill>
            <a:prstDash val="sysDash"/>
          </a:ln>
        </p:spPr>
        <p:txBody>
          <a:bodyPr lIns="45719" rIns="45719"/>
          <a:lstStyle/>
          <a:p/>
        </p:txBody>
      </p:sp>
      <p:sp>
        <p:nvSpPr>
          <p:cNvPr id="178" name="object 8"/>
          <p:cNvSpPr txBox="1"/>
          <p:nvPr/>
        </p:nvSpPr>
        <p:spPr>
          <a:xfrm>
            <a:off x="901699" y="5796914"/>
            <a:ext cx="3295017" cy="3199172"/>
          </a:xfrm>
          <a:prstGeom prst="rect">
            <a:avLst/>
          </a:prstGeom>
          <a:ln w="12700">
            <a:miter lim="400000"/>
          </a:ln>
        </p:spPr>
        <p:txBody>
          <a:bodyPr lIns="0" tIns="0" rIns="0" bIns="0">
            <a:spAutoFit/>
          </a:bodyPr>
          <a:lstStyle/>
          <a:p>
            <a:pPr indent="12700">
              <a:lnSpc>
                <a:spcPts val="1200"/>
              </a:lnSpc>
              <a:spcBef>
                <a:spcPts val="100"/>
              </a:spcBef>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4"/>
              <a:t> Table</a:t>
            </a:r>
            <a:r>
              <a:t> </a:t>
            </a:r>
            <a:r>
              <a:rPr spc="-4"/>
              <a:t>structure</a:t>
            </a:r>
            <a:r>
              <a:t> </a:t>
            </a:r>
            <a:r>
              <a:rPr spc="-4"/>
              <a:t>for table</a:t>
            </a:r>
            <a:r>
              <a:t> </a:t>
            </a:r>
            <a:r>
              <a:rPr spc="-4"/>
              <a:t>`payment`</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a:defRPr sz="1000">
                <a:latin typeface="Courier New" panose="02070309020205020404"/>
                <a:ea typeface="Courier New" panose="02070309020205020404"/>
                <a:cs typeface="Courier New" panose="02070309020205020404"/>
                <a:sym typeface="Courier New" panose="02070309020205020404"/>
              </a:defRPr>
            </a:pP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CREATE</a:t>
            </a:r>
            <a:r>
              <a:rPr spc="-15"/>
              <a:t> </a:t>
            </a:r>
            <a:r>
              <a:t>TABLE</a:t>
            </a:r>
            <a:r>
              <a:rPr spc="-9"/>
              <a:t> </a:t>
            </a:r>
            <a:r>
              <a:t>`payment`</a:t>
            </a:r>
            <a:r>
              <a:rPr spc="-9"/>
              <a:t> </a:t>
            </a:r>
            <a:r>
              <a:rPr spc="0"/>
              <a:t>(</a:t>
            </a:r>
            <a:endParaRPr spc="0"/>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`id`</a:t>
            </a:r>
            <a:r>
              <a:rPr spc="-9"/>
              <a:t> </a:t>
            </a:r>
            <a:r>
              <a:t>int(11)</a:t>
            </a:r>
            <a:r>
              <a:rPr spc="-9"/>
              <a:t> </a:t>
            </a:r>
            <a:r>
              <a:t>DEFAULT 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`title` varchar(5) DEFAULT</a:t>
            </a:r>
            <a:r>
              <a:rPr spc="0"/>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`fname` varchar(30)</a:t>
            </a:r>
            <a:r>
              <a:rPr spc="0"/>
              <a:t> </a:t>
            </a:r>
            <a:r>
              <a:t>DEFAULT</a:t>
            </a:r>
            <a:r>
              <a:rPr spc="0"/>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`lname` varchar(30)</a:t>
            </a:r>
            <a:r>
              <a:rPr spc="0"/>
              <a:t> </a:t>
            </a:r>
            <a:r>
              <a:t>DEFAULT</a:t>
            </a:r>
            <a:r>
              <a:rPr spc="0"/>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`troom` varchar(30)</a:t>
            </a:r>
            <a:r>
              <a:rPr spc="0"/>
              <a:t> </a:t>
            </a:r>
            <a:r>
              <a:t>DEFAULT</a:t>
            </a:r>
            <a:r>
              <a:rPr spc="0"/>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`tbed` varchar(30) DEFAULT</a:t>
            </a:r>
            <a:r>
              <a:rPr spc="0"/>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`nroom`</a:t>
            </a:r>
            <a:r>
              <a:rPr spc="-9"/>
              <a:t> </a:t>
            </a:r>
            <a:r>
              <a:t>int(11) DEFAULT 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`cin`</a:t>
            </a:r>
            <a:r>
              <a:rPr spc="-9"/>
              <a:t> </a:t>
            </a:r>
            <a:r>
              <a:t>date</a:t>
            </a:r>
            <a:r>
              <a:rPr spc="-9"/>
              <a:t> </a:t>
            </a:r>
            <a:r>
              <a:t>DEFAULT</a:t>
            </a:r>
            <a:r>
              <a:rPr spc="-9"/>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`cout`</a:t>
            </a:r>
            <a:r>
              <a:rPr spc="-9"/>
              <a:t> </a:t>
            </a:r>
            <a:r>
              <a:t>date</a:t>
            </a:r>
            <a:r>
              <a:rPr spc="-9"/>
              <a:t> </a:t>
            </a:r>
            <a:r>
              <a:t>DEFAULT</a:t>
            </a:r>
            <a:r>
              <a:rPr spc="-9"/>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`ttot` double(8,2) DEFAULT</a:t>
            </a:r>
            <a:r>
              <a:rPr spc="0"/>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`fintot` double(8,2)</a:t>
            </a:r>
            <a:r>
              <a:rPr spc="0"/>
              <a:t> </a:t>
            </a:r>
            <a:r>
              <a:t>DEFAULT</a:t>
            </a:r>
            <a:r>
              <a:rPr spc="0"/>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`mepr` double(8,2)</a:t>
            </a:r>
            <a:r>
              <a:rPr spc="0"/>
              <a:t> </a:t>
            </a:r>
            <a:r>
              <a:t>DEFAULT 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`meal` varchar(30)</a:t>
            </a:r>
            <a:r>
              <a:rPr spc="0"/>
              <a:t> </a:t>
            </a:r>
            <a:r>
              <a:t>DEFAULT 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`btot` double(8,2)</a:t>
            </a:r>
            <a:r>
              <a:rPr spc="0"/>
              <a:t> </a:t>
            </a:r>
            <a:r>
              <a:t>DEFAULT 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`noofdays` int(11) DEFAULT NULL</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 </a:t>
            </a:r>
            <a:r>
              <a:rPr spc="-4"/>
              <a:t>ENGINE=InnoDB</a:t>
            </a:r>
            <a:r>
              <a:t> </a:t>
            </a:r>
            <a:r>
              <a:rPr spc="-4"/>
              <a:t>DEFAULT</a:t>
            </a:r>
            <a:r>
              <a:rPr spc="4"/>
              <a:t> </a:t>
            </a:r>
            <a:r>
              <a:rPr spc="-4"/>
              <a:t>CHARSET=latin1;</a:t>
            </a:r>
            <a:endParaRPr spc="-4"/>
          </a:p>
        </p:txBody>
      </p:sp>
      <p:sp>
        <p:nvSpPr>
          <p:cNvPr id="179" name="object 9"/>
          <p:cNvSpPr txBox="1"/>
          <p:nvPr>
            <p:ph type="sldNum" sz="quarter" idx="4294967295"/>
          </p:nvPr>
        </p:nvSpPr>
        <p:spPr>
          <a:prstGeom prst="rect">
            <a:avLst/>
          </a:prstGeom>
        </p:spPr>
        <p:txBody>
          <a:bodyPr/>
          <a:lstStyle/>
          <a:p>
            <a:fld id="{86CB4B4D-7CA3-9044-876B-883B54F8677D}" type="slidenum">
              <a:rPr/>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object 2"/>
          <p:cNvSpPr txBox="1"/>
          <p:nvPr/>
        </p:nvSpPr>
        <p:spPr>
          <a:xfrm>
            <a:off x="901699" y="1049654"/>
            <a:ext cx="5893437" cy="1370372"/>
          </a:xfrm>
          <a:prstGeom prst="rect">
            <a:avLst/>
          </a:prstGeom>
          <a:ln w="12700">
            <a:miter lim="400000"/>
          </a:ln>
        </p:spPr>
        <p:txBody>
          <a:bodyPr lIns="0" tIns="0" rIns="0" bIns="0">
            <a:spAutoFit/>
          </a:bodyPr>
          <a:lstStyle/>
          <a:p>
            <a:pPr indent="12700">
              <a:lnSpc>
                <a:spcPts val="1200"/>
              </a:lnSpc>
              <a:spcBef>
                <a:spcPts val="100"/>
              </a:spcBef>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4"/>
              <a:t> Dumping data</a:t>
            </a:r>
            <a:r>
              <a:t> </a:t>
            </a:r>
            <a:r>
              <a:rPr spc="-4"/>
              <a:t>for table `payment`</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a:defRPr sz="1000">
                <a:latin typeface="Courier New" panose="02070309020205020404"/>
                <a:ea typeface="Courier New" panose="02070309020205020404"/>
                <a:cs typeface="Courier New" panose="02070309020205020404"/>
                <a:sym typeface="Courier New" panose="02070309020205020404"/>
              </a:defRPr>
            </a:pP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INSERT</a:t>
            </a:r>
            <a:r>
              <a:rPr spc="4"/>
              <a:t> </a:t>
            </a:r>
            <a:r>
              <a:t>INTO</a:t>
            </a:r>
            <a:r>
              <a:rPr spc="9"/>
              <a:t> </a:t>
            </a:r>
            <a:r>
              <a:t>`payment`</a:t>
            </a:r>
            <a:r>
              <a:rPr spc="9"/>
              <a:t> </a:t>
            </a:r>
            <a:r>
              <a:t>(`id`,</a:t>
            </a:r>
            <a:r>
              <a:rPr spc="9"/>
              <a:t> </a:t>
            </a:r>
            <a:r>
              <a:t>`title`,</a:t>
            </a:r>
            <a:r>
              <a:rPr spc="9"/>
              <a:t> </a:t>
            </a:r>
            <a:r>
              <a:t>`fname`,</a:t>
            </a:r>
            <a:r>
              <a:rPr spc="9"/>
              <a:t> </a:t>
            </a:r>
            <a:r>
              <a:t>`lname`,</a:t>
            </a:r>
            <a:r>
              <a:rPr spc="9"/>
              <a:t> </a:t>
            </a:r>
            <a:r>
              <a:t>`troom`,</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`tbed`,</a:t>
            </a:r>
            <a:r>
              <a:rPr spc="9"/>
              <a:t> </a:t>
            </a:r>
            <a:r>
              <a:t>`nroom`,</a:t>
            </a:r>
            <a:r>
              <a:rPr spc="9"/>
              <a:t> </a:t>
            </a:r>
            <a:r>
              <a:t>`cin`,</a:t>
            </a:r>
            <a:r>
              <a:rPr spc="9"/>
              <a:t> </a:t>
            </a:r>
            <a:r>
              <a:t>`cout`,</a:t>
            </a:r>
            <a:r>
              <a:rPr spc="9"/>
              <a:t> </a:t>
            </a:r>
            <a:r>
              <a:t>`ttot`,</a:t>
            </a:r>
            <a:r>
              <a:rPr spc="9"/>
              <a:t> </a:t>
            </a:r>
            <a:r>
              <a:t>`fintot`,</a:t>
            </a:r>
            <a:r>
              <a:rPr spc="9"/>
              <a:t> </a:t>
            </a:r>
            <a:r>
              <a:t>`mepr`,</a:t>
            </a:r>
            <a:r>
              <a:rPr spc="9"/>
              <a:t> </a:t>
            </a:r>
            <a:r>
              <a:t>`meal`,</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`btot`,</a:t>
            </a:r>
            <a:r>
              <a:rPr spc="-9"/>
              <a:t> </a:t>
            </a:r>
            <a:r>
              <a:t>`noofdays`)</a:t>
            </a:r>
            <a:r>
              <a:rPr spc="-15"/>
              <a:t> </a:t>
            </a:r>
            <a:r>
              <a:t>VALUES</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(2,</a:t>
            </a:r>
            <a:r>
              <a:rPr spc="4"/>
              <a:t> </a:t>
            </a:r>
            <a:r>
              <a:t>'Dr.',</a:t>
            </a:r>
            <a:r>
              <a:rPr spc="9"/>
              <a:t> </a:t>
            </a:r>
            <a:r>
              <a:t>'janobe',</a:t>
            </a:r>
            <a:r>
              <a:rPr spc="9"/>
              <a:t> </a:t>
            </a:r>
            <a:r>
              <a:t>'janobe',</a:t>
            </a:r>
            <a:r>
              <a:rPr spc="9"/>
              <a:t> </a:t>
            </a:r>
            <a:r>
              <a:t>'Superior</a:t>
            </a:r>
            <a:r>
              <a:rPr spc="9"/>
              <a:t> </a:t>
            </a:r>
            <a:r>
              <a:t>Room',</a:t>
            </a:r>
            <a:r>
              <a:rPr spc="9"/>
              <a:t> </a:t>
            </a:r>
            <a:r>
              <a:t>'Single',</a:t>
            </a:r>
            <a:r>
              <a:rPr spc="9"/>
              <a:t> </a:t>
            </a:r>
            <a:r>
              <a:rPr spc="0"/>
              <a:t>1,</a:t>
            </a:r>
            <a:r>
              <a:rPr spc="9"/>
              <a:t> </a:t>
            </a:r>
            <a:r>
              <a:t>'2020-10-</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10',</a:t>
            </a:r>
            <a:r>
              <a:rPr spc="4"/>
              <a:t> </a:t>
            </a:r>
            <a:r>
              <a:t>'2020-10-11',</a:t>
            </a:r>
            <a:r>
              <a:rPr spc="9"/>
              <a:t> </a:t>
            </a:r>
            <a:r>
              <a:t>320.00,</a:t>
            </a:r>
            <a:r>
              <a:rPr spc="4"/>
              <a:t> </a:t>
            </a:r>
            <a:r>
              <a:t>323.20,</a:t>
            </a:r>
            <a:r>
              <a:rPr spc="9"/>
              <a:t> </a:t>
            </a:r>
            <a:r>
              <a:t>0.00,</a:t>
            </a:r>
            <a:r>
              <a:rPr spc="4"/>
              <a:t> </a:t>
            </a:r>
            <a:r>
              <a:t>'Room</a:t>
            </a:r>
            <a:r>
              <a:rPr spc="9"/>
              <a:t> </a:t>
            </a:r>
            <a:r>
              <a:t>only',</a:t>
            </a:r>
            <a:r>
              <a:rPr spc="9"/>
              <a:t> </a:t>
            </a:r>
            <a:r>
              <a:t>3.20,</a:t>
            </a:r>
            <a:r>
              <a:rPr spc="4"/>
              <a:t> </a:t>
            </a:r>
            <a:r>
              <a:t>1);</a:t>
            </a:r>
          </a:p>
        </p:txBody>
      </p:sp>
      <p:sp>
        <p:nvSpPr>
          <p:cNvPr id="182" name="object 3"/>
          <p:cNvSpPr/>
          <p:nvPr/>
        </p:nvSpPr>
        <p:spPr>
          <a:xfrm>
            <a:off x="914400" y="2731609"/>
            <a:ext cx="168035" cy="1"/>
          </a:xfrm>
          <a:prstGeom prst="line">
            <a:avLst/>
          </a:prstGeom>
          <a:ln w="8279">
            <a:solidFill>
              <a:srgbClr val="000000"/>
            </a:solidFill>
            <a:prstDash val="sysDash"/>
          </a:ln>
        </p:spPr>
        <p:txBody>
          <a:bodyPr lIns="45719" rIns="45719"/>
          <a:lstStyle/>
          <a:p/>
        </p:txBody>
      </p:sp>
      <p:sp>
        <p:nvSpPr>
          <p:cNvPr id="183" name="object 4"/>
          <p:cNvSpPr/>
          <p:nvPr/>
        </p:nvSpPr>
        <p:spPr>
          <a:xfrm>
            <a:off x="1165859" y="2731609"/>
            <a:ext cx="4694316" cy="1"/>
          </a:xfrm>
          <a:prstGeom prst="line">
            <a:avLst/>
          </a:prstGeom>
          <a:ln w="8279">
            <a:solidFill>
              <a:srgbClr val="000000"/>
            </a:solidFill>
            <a:prstDash val="sysDash"/>
          </a:ln>
        </p:spPr>
        <p:txBody>
          <a:bodyPr lIns="45719" rIns="45719"/>
          <a:lstStyle/>
          <a:p/>
        </p:txBody>
      </p:sp>
      <p:sp>
        <p:nvSpPr>
          <p:cNvPr id="184" name="object 5"/>
          <p:cNvSpPr txBox="1"/>
          <p:nvPr/>
        </p:nvSpPr>
        <p:spPr>
          <a:xfrm>
            <a:off x="901699" y="2947033"/>
            <a:ext cx="5809617" cy="4850172"/>
          </a:xfrm>
          <a:prstGeom prst="rect">
            <a:avLst/>
          </a:prstGeom>
          <a:ln w="12700">
            <a:miter lim="400000"/>
          </a:ln>
        </p:spPr>
        <p:txBody>
          <a:bodyPr lIns="0" tIns="0" rIns="0" bIns="0">
            <a:spAutoFit/>
          </a:bodyPr>
          <a:lstStyle/>
          <a:p>
            <a:pPr indent="12700">
              <a:lnSpc>
                <a:spcPts val="1200"/>
              </a:lnSpc>
              <a:spcBef>
                <a:spcPts val="100"/>
              </a:spcBef>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4"/>
              <a:t> Table structure</a:t>
            </a:r>
            <a:r>
              <a:t> </a:t>
            </a:r>
            <a:r>
              <a:rPr spc="-4"/>
              <a:t>for table `room`</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a:defRPr sz="1000">
                <a:latin typeface="Courier New" panose="02070309020205020404"/>
                <a:ea typeface="Courier New" panose="02070309020205020404"/>
                <a:cs typeface="Courier New" panose="02070309020205020404"/>
                <a:sym typeface="Courier New" panose="02070309020205020404"/>
              </a:defRPr>
            </a:pP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CREATE</a:t>
            </a:r>
            <a:r>
              <a:rPr spc="-15"/>
              <a:t> </a:t>
            </a:r>
            <a:r>
              <a:t>TABLE</a:t>
            </a:r>
            <a:r>
              <a:rPr spc="-15"/>
              <a:t> </a:t>
            </a:r>
            <a:r>
              <a:t>`room`</a:t>
            </a:r>
            <a:r>
              <a:rPr spc="-15"/>
              <a:t> </a:t>
            </a:r>
            <a:r>
              <a:rPr spc="0"/>
              <a:t>(</a:t>
            </a:r>
            <a:endParaRPr spc="0"/>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`id` int(10) UNSIGNED NOT</a:t>
            </a:r>
            <a:r>
              <a:rPr spc="0"/>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`type` varchar(15) DEFAULT</a:t>
            </a:r>
            <a:r>
              <a:rPr spc="0"/>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`bedding` varchar(10)</a:t>
            </a:r>
            <a:r>
              <a:rPr spc="0"/>
              <a:t> </a:t>
            </a:r>
            <a:r>
              <a:t>DEFAULT</a:t>
            </a:r>
            <a:r>
              <a:rPr spc="0"/>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`place` varchar(10)</a:t>
            </a:r>
            <a:r>
              <a:rPr spc="0"/>
              <a:t> </a:t>
            </a:r>
            <a:r>
              <a:t>DEFAULT 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`cusid`</a:t>
            </a:r>
            <a:r>
              <a:rPr spc="-9"/>
              <a:t> </a:t>
            </a:r>
            <a:r>
              <a:t>int(11) DEFAULT NULL</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 </a:t>
            </a:r>
            <a:r>
              <a:rPr spc="-4"/>
              <a:t>ENGINE=InnoDB</a:t>
            </a:r>
            <a:r>
              <a:t> </a:t>
            </a:r>
            <a:r>
              <a:rPr spc="-4"/>
              <a:t>DEFAULT</a:t>
            </a:r>
            <a:r>
              <a:t> </a:t>
            </a:r>
            <a:r>
              <a:rPr spc="-4"/>
              <a:t>CHARSET=latin1;</a:t>
            </a:r>
            <a:endParaRPr spc="-4"/>
          </a:p>
          <a:p>
            <a:pPr>
              <a:defRPr sz="1000">
                <a:latin typeface="Courier New" panose="02070309020205020404"/>
                <a:ea typeface="Courier New" panose="02070309020205020404"/>
                <a:cs typeface="Courier New" panose="02070309020205020404"/>
                <a:sym typeface="Courier New" panose="02070309020205020404"/>
              </a:defRPr>
            </a:pP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4"/>
              <a:t> Dumping data for table `room`</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a:defRPr sz="1100">
                <a:latin typeface="Courier New" panose="02070309020205020404"/>
                <a:ea typeface="Courier New" panose="02070309020205020404"/>
                <a:cs typeface="Courier New" panose="02070309020205020404"/>
                <a:sym typeface="Courier New" panose="02070309020205020404"/>
              </a:defRPr>
            </a:pPr>
          </a:p>
          <a:p>
            <a:pPr marR="5080"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INSERT</a:t>
            </a:r>
            <a:r>
              <a:rPr spc="9"/>
              <a:t> </a:t>
            </a:r>
            <a:r>
              <a:t>INTO</a:t>
            </a:r>
            <a:r>
              <a:rPr spc="9"/>
              <a:t> </a:t>
            </a:r>
            <a:r>
              <a:t>`room`</a:t>
            </a:r>
            <a:r>
              <a:rPr spc="9"/>
              <a:t> </a:t>
            </a:r>
            <a:r>
              <a:t>(`id`,</a:t>
            </a:r>
            <a:r>
              <a:rPr spc="9"/>
              <a:t> </a:t>
            </a:r>
            <a:r>
              <a:t>`type`,</a:t>
            </a:r>
            <a:r>
              <a:rPr spc="9"/>
              <a:t> </a:t>
            </a:r>
            <a:r>
              <a:t>`bedding`,</a:t>
            </a:r>
            <a:r>
              <a:rPr spc="9"/>
              <a:t> </a:t>
            </a:r>
            <a:r>
              <a:t>`place`,</a:t>
            </a:r>
            <a:r>
              <a:rPr spc="9"/>
              <a:t> </a:t>
            </a:r>
            <a:r>
              <a:t>`cusid`)</a:t>
            </a:r>
            <a:r>
              <a:rPr spc="15"/>
              <a:t> </a:t>
            </a:r>
            <a:r>
              <a:t>VALUES </a:t>
            </a:r>
            <a:r>
              <a:rPr spc="-645"/>
              <a:t> </a:t>
            </a:r>
            <a:r>
              <a:t>(1, 'Superior Room', 'Single',</a:t>
            </a:r>
            <a:r>
              <a:rPr spc="0"/>
              <a:t> </a:t>
            </a:r>
            <a:r>
              <a:t>'Free', 0),</a:t>
            </a:r>
          </a:p>
          <a:p>
            <a:pPr indent="12700">
              <a:lnSpc>
                <a:spcPts val="1100"/>
              </a:lnSpc>
              <a:defRPr sz="1100" spc="-4">
                <a:latin typeface="Courier New" panose="02070309020205020404"/>
                <a:ea typeface="Courier New" panose="02070309020205020404"/>
                <a:cs typeface="Courier New" panose="02070309020205020404"/>
                <a:sym typeface="Courier New" panose="02070309020205020404"/>
              </a:defRPr>
            </a:pPr>
            <a:r>
              <a:t>(2,</a:t>
            </a:r>
            <a:r>
              <a:rPr spc="4"/>
              <a:t> </a:t>
            </a:r>
            <a:r>
              <a:t>'Superior</a:t>
            </a:r>
            <a:r>
              <a:rPr spc="4"/>
              <a:t> </a:t>
            </a:r>
            <a:r>
              <a:t>Room',</a:t>
            </a:r>
            <a:r>
              <a:rPr spc="4"/>
              <a:t> </a:t>
            </a:r>
            <a:r>
              <a:t>'Double',</a:t>
            </a:r>
            <a:r>
              <a:rPr spc="4"/>
              <a:t> </a:t>
            </a:r>
            <a:r>
              <a:t>'Free',</a:t>
            </a:r>
            <a:r>
              <a:rPr spc="4"/>
              <a:t> </a:t>
            </a:r>
            <a:r>
              <a:t>NULL),</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(3,</a:t>
            </a:r>
            <a:r>
              <a:rPr spc="4"/>
              <a:t> </a:t>
            </a:r>
            <a:r>
              <a:t>'Superior</a:t>
            </a:r>
            <a:r>
              <a:rPr spc="4"/>
              <a:t> </a:t>
            </a:r>
            <a:r>
              <a:t>Room',</a:t>
            </a:r>
            <a:r>
              <a:rPr spc="4"/>
              <a:t> </a:t>
            </a:r>
            <a:r>
              <a:t>'Triple',</a:t>
            </a:r>
            <a:r>
              <a:rPr spc="4"/>
              <a:t> </a:t>
            </a:r>
            <a:r>
              <a:t>'Free',</a:t>
            </a:r>
            <a:r>
              <a:rPr spc="4"/>
              <a:t> </a:t>
            </a:r>
            <a:r>
              <a:t>NULL),</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(4,</a:t>
            </a:r>
            <a:r>
              <a:rPr spc="0"/>
              <a:t> </a:t>
            </a:r>
            <a:r>
              <a:t>'Single</a:t>
            </a:r>
            <a:r>
              <a:rPr spc="0"/>
              <a:t> </a:t>
            </a:r>
            <a:r>
              <a:t>Room',</a:t>
            </a:r>
            <a:r>
              <a:rPr spc="4"/>
              <a:t> </a:t>
            </a:r>
            <a:r>
              <a:t>'Quad',</a:t>
            </a:r>
            <a:r>
              <a:rPr spc="0"/>
              <a:t> </a:t>
            </a:r>
            <a:r>
              <a:t>'Free',</a:t>
            </a:r>
            <a:r>
              <a:rPr spc="0"/>
              <a:t> </a:t>
            </a:r>
            <a:r>
              <a:t>NULL),</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(5,</a:t>
            </a:r>
            <a:r>
              <a:rPr spc="0"/>
              <a:t> </a:t>
            </a:r>
            <a:r>
              <a:t>'Superior</a:t>
            </a:r>
            <a:r>
              <a:rPr spc="4"/>
              <a:t> </a:t>
            </a:r>
            <a:r>
              <a:t>Room',</a:t>
            </a:r>
            <a:r>
              <a:rPr spc="4"/>
              <a:t> </a:t>
            </a:r>
            <a:r>
              <a:t>'Quad',</a:t>
            </a:r>
            <a:r>
              <a:rPr spc="4"/>
              <a:t> </a:t>
            </a:r>
            <a:r>
              <a:t>'Free',</a:t>
            </a:r>
            <a:r>
              <a:rPr spc="4"/>
              <a:t> </a:t>
            </a:r>
            <a:r>
              <a:t>NULL),</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(6,</a:t>
            </a:r>
            <a:r>
              <a:rPr spc="0"/>
              <a:t> </a:t>
            </a:r>
            <a:r>
              <a:t>'Deluxe</a:t>
            </a:r>
            <a:r>
              <a:rPr spc="4"/>
              <a:t> </a:t>
            </a:r>
            <a:r>
              <a:t>Room',</a:t>
            </a:r>
            <a:r>
              <a:rPr spc="4"/>
              <a:t> </a:t>
            </a:r>
            <a:r>
              <a:t>'Single',</a:t>
            </a:r>
            <a:r>
              <a:rPr spc="4"/>
              <a:t> </a:t>
            </a:r>
            <a:r>
              <a:t>'Free',</a:t>
            </a:r>
            <a:r>
              <a:rPr spc="4"/>
              <a:t> </a:t>
            </a:r>
            <a:r>
              <a:t>NULL),</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(7,</a:t>
            </a:r>
            <a:r>
              <a:rPr spc="0"/>
              <a:t> </a:t>
            </a:r>
            <a:r>
              <a:t>'Deluxe</a:t>
            </a:r>
            <a:r>
              <a:rPr spc="4"/>
              <a:t> </a:t>
            </a:r>
            <a:r>
              <a:t>Room',</a:t>
            </a:r>
            <a:r>
              <a:rPr spc="4"/>
              <a:t> </a:t>
            </a:r>
            <a:r>
              <a:t>'Double',</a:t>
            </a:r>
            <a:r>
              <a:rPr spc="4"/>
              <a:t> </a:t>
            </a:r>
            <a:r>
              <a:t>'Free',</a:t>
            </a:r>
            <a:r>
              <a:rPr spc="4"/>
              <a:t> </a:t>
            </a:r>
            <a:r>
              <a:t>NULL),</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(8,</a:t>
            </a:r>
            <a:r>
              <a:rPr spc="0"/>
              <a:t> </a:t>
            </a:r>
            <a:r>
              <a:t>'Deluxe</a:t>
            </a:r>
            <a:r>
              <a:rPr spc="4"/>
              <a:t> </a:t>
            </a:r>
            <a:r>
              <a:t>Room',</a:t>
            </a:r>
            <a:r>
              <a:rPr spc="4"/>
              <a:t> </a:t>
            </a:r>
            <a:r>
              <a:t>'Triple',</a:t>
            </a:r>
            <a:r>
              <a:rPr spc="4"/>
              <a:t> </a:t>
            </a:r>
            <a:r>
              <a:t>'Free',</a:t>
            </a:r>
            <a:r>
              <a:rPr spc="4"/>
              <a:t> </a:t>
            </a:r>
            <a:r>
              <a:t>NULL),</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(9,</a:t>
            </a:r>
            <a:r>
              <a:rPr spc="0"/>
              <a:t> </a:t>
            </a:r>
            <a:r>
              <a:t>'Deluxe</a:t>
            </a:r>
            <a:r>
              <a:rPr spc="0"/>
              <a:t> </a:t>
            </a:r>
            <a:r>
              <a:t>Room',</a:t>
            </a:r>
            <a:r>
              <a:rPr spc="4"/>
              <a:t> </a:t>
            </a:r>
            <a:r>
              <a:t>'Quad',</a:t>
            </a:r>
            <a:r>
              <a:rPr spc="0"/>
              <a:t> </a:t>
            </a:r>
            <a:r>
              <a:t>'Free',</a:t>
            </a:r>
            <a:r>
              <a:rPr spc="0"/>
              <a:t> </a:t>
            </a:r>
            <a:r>
              <a:t>NULL),</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(10,</a:t>
            </a:r>
            <a:r>
              <a:rPr spc="0"/>
              <a:t> </a:t>
            </a:r>
            <a:r>
              <a:t>'Guest</a:t>
            </a:r>
            <a:r>
              <a:rPr spc="4"/>
              <a:t> </a:t>
            </a:r>
            <a:r>
              <a:t>House',</a:t>
            </a:r>
            <a:r>
              <a:rPr spc="4"/>
              <a:t> </a:t>
            </a:r>
            <a:r>
              <a:t>'Single',</a:t>
            </a:r>
            <a:r>
              <a:rPr spc="4"/>
              <a:t> </a:t>
            </a:r>
            <a:r>
              <a:t>'Free',</a:t>
            </a:r>
            <a:r>
              <a:rPr spc="4"/>
              <a:t> </a:t>
            </a:r>
            <a:r>
              <a:t>NULL),</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(11,</a:t>
            </a:r>
            <a:r>
              <a:rPr spc="0"/>
              <a:t> </a:t>
            </a:r>
            <a:r>
              <a:t>'Guest</a:t>
            </a:r>
            <a:r>
              <a:rPr spc="4"/>
              <a:t> </a:t>
            </a:r>
            <a:r>
              <a:t>House',</a:t>
            </a:r>
            <a:r>
              <a:rPr spc="4"/>
              <a:t> </a:t>
            </a:r>
            <a:r>
              <a:t>'Double',</a:t>
            </a:r>
            <a:r>
              <a:rPr spc="4"/>
              <a:t> </a:t>
            </a:r>
            <a:r>
              <a:t>'Free',</a:t>
            </a:r>
            <a:r>
              <a:rPr spc="4"/>
              <a:t> </a:t>
            </a:r>
            <a:r>
              <a:t>NULL),</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(12,</a:t>
            </a:r>
            <a:r>
              <a:rPr spc="0"/>
              <a:t> </a:t>
            </a:r>
            <a:r>
              <a:t>'Guest</a:t>
            </a:r>
            <a:r>
              <a:rPr spc="0"/>
              <a:t> </a:t>
            </a:r>
            <a:r>
              <a:t>House',</a:t>
            </a:r>
            <a:r>
              <a:rPr spc="4"/>
              <a:t> </a:t>
            </a:r>
            <a:r>
              <a:t>'Quad',</a:t>
            </a:r>
            <a:r>
              <a:rPr spc="0"/>
              <a:t> </a:t>
            </a:r>
            <a:r>
              <a:t>'Free',</a:t>
            </a:r>
            <a:r>
              <a:rPr spc="4"/>
              <a:t> </a:t>
            </a:r>
            <a:r>
              <a:t>NULL),</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(13,</a:t>
            </a:r>
            <a:r>
              <a:rPr spc="0"/>
              <a:t> </a:t>
            </a:r>
            <a:r>
              <a:t>'Single</a:t>
            </a:r>
            <a:r>
              <a:rPr spc="4"/>
              <a:t> </a:t>
            </a:r>
            <a:r>
              <a:t>Room',</a:t>
            </a:r>
            <a:r>
              <a:rPr spc="4"/>
              <a:t> </a:t>
            </a:r>
            <a:r>
              <a:t>'Single',</a:t>
            </a:r>
            <a:r>
              <a:rPr spc="4"/>
              <a:t> </a:t>
            </a:r>
            <a:r>
              <a:t>'Free',</a:t>
            </a:r>
            <a:r>
              <a:rPr spc="4"/>
              <a:t> </a:t>
            </a:r>
            <a:r>
              <a:t>NULL),</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(14,</a:t>
            </a:r>
            <a:r>
              <a:rPr spc="0"/>
              <a:t> </a:t>
            </a:r>
            <a:r>
              <a:t>'Single</a:t>
            </a:r>
            <a:r>
              <a:rPr spc="4"/>
              <a:t> </a:t>
            </a:r>
            <a:r>
              <a:t>Room',</a:t>
            </a:r>
            <a:r>
              <a:rPr spc="4"/>
              <a:t> </a:t>
            </a:r>
            <a:r>
              <a:t>'Double',</a:t>
            </a:r>
            <a:r>
              <a:rPr spc="4"/>
              <a:t> </a:t>
            </a:r>
            <a:r>
              <a:t>'Free',</a:t>
            </a:r>
            <a:r>
              <a:rPr spc="4"/>
              <a:t> </a:t>
            </a:r>
            <a:r>
              <a:t>NULL),</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(15,</a:t>
            </a:r>
            <a:r>
              <a:rPr spc="0"/>
              <a:t> </a:t>
            </a:r>
            <a:r>
              <a:t>'Single</a:t>
            </a:r>
            <a:r>
              <a:rPr spc="4"/>
              <a:t> </a:t>
            </a:r>
            <a:r>
              <a:t>Room',</a:t>
            </a:r>
            <a:r>
              <a:rPr spc="4"/>
              <a:t> </a:t>
            </a:r>
            <a:r>
              <a:t>'Triple',</a:t>
            </a:r>
            <a:r>
              <a:rPr spc="4"/>
              <a:t> </a:t>
            </a:r>
            <a:r>
              <a:t>'Free',</a:t>
            </a:r>
            <a:r>
              <a:rPr spc="4"/>
              <a:t> </a:t>
            </a:r>
            <a:r>
              <a:t>NULL);</a:t>
            </a:r>
          </a:p>
        </p:txBody>
      </p:sp>
      <p:sp>
        <p:nvSpPr>
          <p:cNvPr id="185" name="object 6"/>
          <p:cNvSpPr/>
          <p:nvPr/>
        </p:nvSpPr>
        <p:spPr>
          <a:xfrm>
            <a:off x="914400" y="8269837"/>
            <a:ext cx="168035" cy="1"/>
          </a:xfrm>
          <a:prstGeom prst="line">
            <a:avLst/>
          </a:prstGeom>
          <a:ln w="8279">
            <a:solidFill>
              <a:srgbClr val="000000"/>
            </a:solidFill>
            <a:prstDash val="sysDash"/>
          </a:ln>
        </p:spPr>
        <p:txBody>
          <a:bodyPr lIns="45719" rIns="45719"/>
          <a:lstStyle/>
          <a:p/>
        </p:txBody>
      </p:sp>
      <p:sp>
        <p:nvSpPr>
          <p:cNvPr id="186" name="object 7"/>
          <p:cNvSpPr/>
          <p:nvPr/>
        </p:nvSpPr>
        <p:spPr>
          <a:xfrm>
            <a:off x="1165859" y="8269837"/>
            <a:ext cx="4694316" cy="1"/>
          </a:xfrm>
          <a:prstGeom prst="line">
            <a:avLst/>
          </a:prstGeom>
          <a:ln w="8279">
            <a:solidFill>
              <a:srgbClr val="000000"/>
            </a:solidFill>
            <a:prstDash val="sysDash"/>
          </a:ln>
        </p:spPr>
        <p:txBody>
          <a:bodyPr lIns="45719" rIns="45719"/>
          <a:lstStyle/>
          <a:p/>
        </p:txBody>
      </p:sp>
      <p:sp>
        <p:nvSpPr>
          <p:cNvPr id="187" name="object 8"/>
          <p:cNvSpPr txBox="1"/>
          <p:nvPr/>
        </p:nvSpPr>
        <p:spPr>
          <a:xfrm>
            <a:off x="901699" y="8486775"/>
            <a:ext cx="3295017" cy="468671"/>
          </a:xfrm>
          <a:prstGeom prst="rect">
            <a:avLst/>
          </a:prstGeom>
          <a:ln w="12700">
            <a:miter lim="400000"/>
          </a:ln>
        </p:spPr>
        <p:txBody>
          <a:bodyPr lIns="0" tIns="0" rIns="0" bIns="0">
            <a:spAutoFit/>
          </a:bodyPr>
          <a:lstStyle/>
          <a:p>
            <a:pPr indent="12700">
              <a:lnSpc>
                <a:spcPts val="1200"/>
              </a:lnSpc>
              <a:spcBef>
                <a:spcPts val="100"/>
              </a:spcBef>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4"/>
              <a:t> Table</a:t>
            </a:r>
            <a:r>
              <a:t> </a:t>
            </a:r>
            <a:r>
              <a:rPr spc="-4"/>
              <a:t>structure</a:t>
            </a:r>
            <a:r>
              <a:t> </a:t>
            </a:r>
            <a:r>
              <a:rPr spc="-4"/>
              <a:t>for</a:t>
            </a:r>
            <a:r>
              <a:t> </a:t>
            </a:r>
            <a:r>
              <a:rPr spc="-4"/>
              <a:t>table</a:t>
            </a:r>
            <a:r>
              <a:t> </a:t>
            </a:r>
            <a:r>
              <a:rPr spc="-4"/>
              <a:t>`roombook`</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p:txBody>
      </p:sp>
      <p:sp>
        <p:nvSpPr>
          <p:cNvPr id="188" name="object 9"/>
          <p:cNvSpPr txBox="1"/>
          <p:nvPr>
            <p:ph type="sldNum" sz="quarter" idx="4294967295"/>
          </p:nvPr>
        </p:nvSpPr>
        <p:spPr>
          <a:prstGeom prst="rect">
            <a:avLst/>
          </a:prstGeom>
        </p:spPr>
        <p:txBody>
          <a:bodyPr/>
          <a:lstStyle/>
          <a:p>
            <a:fld id="{86CB4B4D-7CA3-9044-876B-883B54F8677D}" type="slidenum">
              <a:rPr/>
            </a:fld>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object 3"/>
          <p:cNvSpPr txBox="1"/>
          <p:nvPr>
            <p:ph type="sldNum" sz="quarter" idx="4294967295"/>
          </p:nvPr>
        </p:nvSpPr>
        <p:spPr>
          <a:prstGeom prst="rect">
            <a:avLst/>
          </a:prstGeom>
        </p:spPr>
        <p:txBody>
          <a:bodyPr/>
          <a:lstStyle/>
          <a:p>
            <a:fld id="{86CB4B4D-7CA3-9044-876B-883B54F8677D}" type="slidenum">
              <a:rPr/>
            </a:fld>
            <a:endParaRPr/>
          </a:p>
        </p:txBody>
      </p:sp>
      <p:sp>
        <p:nvSpPr>
          <p:cNvPr id="191" name="object 2"/>
          <p:cNvSpPr txBox="1"/>
          <p:nvPr/>
        </p:nvSpPr>
        <p:spPr>
          <a:xfrm>
            <a:off x="901699" y="891157"/>
            <a:ext cx="3295017" cy="7860072"/>
          </a:xfrm>
          <a:prstGeom prst="rect">
            <a:avLst/>
          </a:prstGeom>
          <a:ln w="12700">
            <a:miter lim="400000"/>
          </a:ln>
        </p:spPr>
        <p:txBody>
          <a:bodyPr lIns="0" tIns="0" rIns="0" bIns="0">
            <a:spAutoFit/>
          </a:bodyPr>
          <a:lstStyle/>
          <a:p>
            <a:pPr indent="12700">
              <a:lnSpc>
                <a:spcPts val="1200"/>
              </a:lnSpc>
              <a:spcBef>
                <a:spcPts val="100"/>
              </a:spcBef>
              <a:defRPr sz="1100" spc="-4">
                <a:latin typeface="Courier New" panose="02070309020205020404"/>
                <a:ea typeface="Courier New" panose="02070309020205020404"/>
                <a:cs typeface="Courier New" panose="02070309020205020404"/>
                <a:sym typeface="Courier New" panose="02070309020205020404"/>
              </a:defRPr>
            </a:pPr>
            <a:r>
              <a:t>CREATE</a:t>
            </a:r>
            <a:r>
              <a:rPr spc="-15"/>
              <a:t> </a:t>
            </a:r>
            <a:r>
              <a:t>TABLE</a:t>
            </a:r>
            <a:r>
              <a:rPr spc="-9"/>
              <a:t> </a:t>
            </a:r>
            <a:r>
              <a:t>`roombook`</a:t>
            </a:r>
            <a:r>
              <a:rPr spc="-9"/>
              <a:t> </a:t>
            </a:r>
            <a:r>
              <a:rPr spc="0"/>
              <a:t>(</a:t>
            </a:r>
            <a:endParaRPr spc="0"/>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`id` int(10) UNSIGNED NOT</a:t>
            </a:r>
            <a:r>
              <a:rPr spc="0"/>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`Title` varchar(5) DEFAULT</a:t>
            </a:r>
            <a:r>
              <a:rPr spc="0"/>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`FName`</a:t>
            </a:r>
            <a:r>
              <a:rPr spc="-60"/>
              <a:t> </a:t>
            </a:r>
            <a:r>
              <a:t>text,</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`LName`</a:t>
            </a:r>
            <a:r>
              <a:rPr spc="-60"/>
              <a:t> </a:t>
            </a:r>
            <a:r>
              <a:t>text,</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`Email` varchar(50)</a:t>
            </a:r>
            <a:r>
              <a:rPr spc="0"/>
              <a:t> </a:t>
            </a:r>
            <a:r>
              <a:t>DEFAULT 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`National`</a:t>
            </a:r>
            <a:r>
              <a:rPr spc="0"/>
              <a:t> </a:t>
            </a:r>
            <a:r>
              <a:t>varchar(30)</a:t>
            </a:r>
            <a:r>
              <a:rPr spc="0"/>
              <a:t> </a:t>
            </a:r>
            <a:r>
              <a:t>DEFAULT</a:t>
            </a:r>
            <a:r>
              <a:rPr spc="0"/>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`Country` varchar(30)</a:t>
            </a:r>
            <a:r>
              <a:rPr spc="0"/>
              <a:t> </a:t>
            </a:r>
            <a:r>
              <a:t>DEFAULT</a:t>
            </a:r>
            <a:r>
              <a:rPr spc="0"/>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`Phone`</a:t>
            </a:r>
            <a:r>
              <a:rPr spc="-39"/>
              <a:t> </a:t>
            </a:r>
            <a:r>
              <a:t>text,</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`TRoom` varchar(20)</a:t>
            </a:r>
            <a:r>
              <a:rPr spc="0"/>
              <a:t> </a:t>
            </a:r>
            <a:r>
              <a:t>DEFAULT 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`Bed` varchar(10) DEFAULT 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`NRoom` varchar(2)</a:t>
            </a:r>
            <a:r>
              <a:rPr spc="0"/>
              <a:t> </a:t>
            </a:r>
            <a:r>
              <a:t>DEFAULT 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`Meal` varchar(15)</a:t>
            </a:r>
            <a:r>
              <a:rPr spc="0"/>
              <a:t> </a:t>
            </a:r>
            <a:r>
              <a:t>DEFAULT 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`cin`</a:t>
            </a:r>
            <a:r>
              <a:rPr spc="-9"/>
              <a:t> </a:t>
            </a:r>
            <a:r>
              <a:t>date</a:t>
            </a:r>
            <a:r>
              <a:rPr spc="-9"/>
              <a:t> </a:t>
            </a:r>
            <a:r>
              <a:t>DEFAULT</a:t>
            </a:r>
            <a:r>
              <a:rPr spc="-9"/>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`cout`</a:t>
            </a:r>
            <a:r>
              <a:rPr spc="-9"/>
              <a:t> </a:t>
            </a:r>
            <a:r>
              <a:t>date</a:t>
            </a:r>
            <a:r>
              <a:rPr spc="-9"/>
              <a:t> </a:t>
            </a:r>
            <a:r>
              <a:t>DEFAULT</a:t>
            </a:r>
            <a:r>
              <a:rPr spc="-9"/>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`stat` varchar(15) DEFAULT</a:t>
            </a:r>
            <a:r>
              <a:rPr spc="0"/>
              <a:t> </a:t>
            </a:r>
            <a:r>
              <a:t>NULL,</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`nodays`</a:t>
            </a:r>
            <a:r>
              <a:rPr spc="-9"/>
              <a:t> </a:t>
            </a:r>
            <a:r>
              <a:t>int(11) DEFAULT NULL</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 </a:t>
            </a:r>
            <a:r>
              <a:rPr spc="-4"/>
              <a:t>ENGINE=InnoDB</a:t>
            </a:r>
            <a:r>
              <a:t> </a:t>
            </a:r>
            <a:r>
              <a:rPr spc="-4"/>
              <a:t>DEFAULT</a:t>
            </a:r>
            <a:r>
              <a:rPr spc="4"/>
              <a:t> </a:t>
            </a:r>
            <a:r>
              <a:rPr spc="-4"/>
              <a:t>CHARSET=latin1;</a:t>
            </a:r>
            <a:endParaRPr spc="-4"/>
          </a:p>
          <a:p>
            <a:pPr>
              <a:defRPr sz="1000">
                <a:latin typeface="Courier New" panose="02070309020205020404"/>
                <a:ea typeface="Courier New" panose="02070309020205020404"/>
                <a:cs typeface="Courier New" panose="02070309020205020404"/>
                <a:sym typeface="Courier New" panose="02070309020205020404"/>
              </a:defRPr>
            </a:pP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9"/>
              <a:t> </a:t>
            </a:r>
            <a:r>
              <a:rPr spc="-4"/>
              <a:t>Indexes</a:t>
            </a:r>
            <a:r>
              <a:rPr spc="-9"/>
              <a:t> </a:t>
            </a:r>
            <a:r>
              <a:rPr spc="-4"/>
              <a:t>for dumped</a:t>
            </a:r>
            <a:r>
              <a:rPr spc="-9"/>
              <a:t> </a:t>
            </a:r>
            <a:r>
              <a:rPr spc="-4"/>
              <a:t>tables</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a:defRPr sz="1000">
                <a:latin typeface="Courier New" panose="02070309020205020404"/>
                <a:ea typeface="Courier New" panose="02070309020205020404"/>
                <a:cs typeface="Courier New" panose="02070309020205020404"/>
                <a:sym typeface="Courier New" panose="02070309020205020404"/>
              </a:defRPr>
            </a:pP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9"/>
              <a:t> </a:t>
            </a:r>
            <a:r>
              <a:rPr spc="-4"/>
              <a:t>Indexes for table</a:t>
            </a:r>
            <a:r>
              <a:rPr spc="-9"/>
              <a:t> </a:t>
            </a:r>
            <a:r>
              <a:rPr spc="-4"/>
              <a:t>`contact`</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marL="167640" marR="1178560" indent="-154940">
              <a:lnSpc>
                <a:spcPts val="1200"/>
              </a:lnSpc>
              <a:defRPr sz="1100" spc="-4">
                <a:latin typeface="Courier New" panose="02070309020205020404"/>
                <a:ea typeface="Courier New" panose="02070309020205020404"/>
                <a:cs typeface="Courier New" panose="02070309020205020404"/>
                <a:sym typeface="Courier New" panose="02070309020205020404"/>
              </a:defRPr>
            </a:pPr>
            <a:r>
              <a:t>ALTER</a:t>
            </a:r>
            <a:r>
              <a:rPr spc="649"/>
              <a:t> </a:t>
            </a:r>
            <a:r>
              <a:t>TABLE</a:t>
            </a:r>
            <a:r>
              <a:rPr spc="649"/>
              <a:t> </a:t>
            </a:r>
            <a:r>
              <a:t>`contact` </a:t>
            </a:r>
            <a:r>
              <a:rPr spc="0"/>
              <a:t> </a:t>
            </a:r>
            <a:r>
              <a:t>ADD</a:t>
            </a:r>
            <a:r>
              <a:rPr spc="-15"/>
              <a:t> </a:t>
            </a:r>
            <a:r>
              <a:t>PRIMARY</a:t>
            </a:r>
            <a:r>
              <a:rPr spc="-9"/>
              <a:t> </a:t>
            </a:r>
            <a:r>
              <a:t>KEY</a:t>
            </a:r>
            <a:r>
              <a:rPr spc="-9"/>
              <a:t> </a:t>
            </a:r>
            <a:r>
              <a:t>(`id`);</a:t>
            </a:r>
          </a:p>
          <a:p>
            <a:pPr>
              <a:defRPr sz="1000">
                <a:latin typeface="Courier New" panose="02070309020205020404"/>
                <a:ea typeface="Courier New" panose="02070309020205020404"/>
                <a:cs typeface="Courier New" panose="02070309020205020404"/>
                <a:sym typeface="Courier New" panose="02070309020205020404"/>
              </a:defRPr>
            </a:pP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9"/>
              <a:t> </a:t>
            </a:r>
            <a:r>
              <a:rPr spc="-4"/>
              <a:t>Indexes</a:t>
            </a:r>
            <a:r>
              <a:rPr spc="-9"/>
              <a:t> </a:t>
            </a:r>
            <a:r>
              <a:rPr spc="-4"/>
              <a:t>for table</a:t>
            </a:r>
            <a:r>
              <a:rPr spc="-9"/>
              <a:t> </a:t>
            </a:r>
            <a:r>
              <a:rPr spc="-4"/>
              <a:t>`login`</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ALTER</a:t>
            </a:r>
            <a:r>
              <a:rPr spc="-19"/>
              <a:t> </a:t>
            </a:r>
            <a:r>
              <a:t>TABLE</a:t>
            </a:r>
            <a:r>
              <a:rPr spc="-19"/>
              <a:t> </a:t>
            </a:r>
            <a:r>
              <a:t>`login`</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ADD</a:t>
            </a:r>
            <a:r>
              <a:rPr spc="-15"/>
              <a:t> </a:t>
            </a:r>
            <a:r>
              <a:t>PRIMARY</a:t>
            </a:r>
            <a:r>
              <a:rPr spc="-9"/>
              <a:t> </a:t>
            </a:r>
            <a:r>
              <a:t>KEY</a:t>
            </a:r>
            <a:r>
              <a:rPr spc="-9"/>
              <a:t> </a:t>
            </a:r>
            <a:r>
              <a:t>(`id`);</a:t>
            </a:r>
          </a:p>
          <a:p>
            <a:pPr>
              <a:defRPr sz="1000">
                <a:latin typeface="Courier New" panose="02070309020205020404"/>
                <a:ea typeface="Courier New" panose="02070309020205020404"/>
                <a:cs typeface="Courier New" panose="02070309020205020404"/>
                <a:sym typeface="Courier New" panose="02070309020205020404"/>
              </a:defRPr>
            </a:pP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4"/>
              <a:t> Indexes for</a:t>
            </a:r>
            <a:r>
              <a:t> </a:t>
            </a:r>
            <a:r>
              <a:rPr spc="-4"/>
              <a:t>table `newsletterlog`</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marL="167640" marR="1010920" indent="-154940">
              <a:lnSpc>
                <a:spcPts val="1200"/>
              </a:lnSpc>
              <a:defRPr sz="1100" spc="-4">
                <a:latin typeface="Courier New" panose="02070309020205020404"/>
                <a:ea typeface="Courier New" panose="02070309020205020404"/>
                <a:cs typeface="Courier New" panose="02070309020205020404"/>
                <a:sym typeface="Courier New" panose="02070309020205020404"/>
              </a:defRPr>
            </a:pPr>
            <a:r>
              <a:t>ALTER TABLE `newsletterlog` </a:t>
            </a:r>
            <a:r>
              <a:rPr spc="-649"/>
              <a:t> </a:t>
            </a:r>
            <a:r>
              <a:t>ADD</a:t>
            </a:r>
            <a:r>
              <a:rPr spc="-9"/>
              <a:t> </a:t>
            </a:r>
            <a:r>
              <a:t>PRIMARY</a:t>
            </a:r>
            <a:r>
              <a:rPr spc="-9"/>
              <a:t> </a:t>
            </a:r>
            <a:r>
              <a:t>KEY</a:t>
            </a:r>
            <a:r>
              <a:rPr spc="-9"/>
              <a:t> </a:t>
            </a:r>
            <a:r>
              <a:t>(`id`);</a:t>
            </a:r>
          </a:p>
          <a:p>
            <a:pPr>
              <a:defRPr sz="1000">
                <a:latin typeface="Courier New" panose="02070309020205020404"/>
                <a:ea typeface="Courier New" panose="02070309020205020404"/>
                <a:cs typeface="Courier New" panose="02070309020205020404"/>
                <a:sym typeface="Courier New" panose="02070309020205020404"/>
              </a:defRPr>
            </a:pP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9"/>
              <a:t> </a:t>
            </a:r>
            <a:r>
              <a:rPr spc="-4"/>
              <a:t>Indexes</a:t>
            </a:r>
            <a:r>
              <a:rPr spc="-9"/>
              <a:t> </a:t>
            </a:r>
            <a:r>
              <a:rPr spc="-4"/>
              <a:t>for</a:t>
            </a:r>
            <a:r>
              <a:rPr spc="-9"/>
              <a:t> </a:t>
            </a:r>
            <a:r>
              <a:rPr spc="-4"/>
              <a:t>table `room`</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ALTER</a:t>
            </a:r>
            <a:r>
              <a:rPr spc="-19"/>
              <a:t> </a:t>
            </a:r>
            <a:r>
              <a:t>TABLE</a:t>
            </a:r>
            <a:r>
              <a:rPr spc="-19"/>
              <a:t> </a:t>
            </a:r>
            <a:r>
              <a:t>`room`</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ADD</a:t>
            </a:r>
            <a:r>
              <a:rPr spc="-15"/>
              <a:t> </a:t>
            </a:r>
            <a:r>
              <a:t>PRIMARY</a:t>
            </a:r>
            <a:r>
              <a:rPr spc="-9"/>
              <a:t> </a:t>
            </a:r>
            <a:r>
              <a:t>KEY</a:t>
            </a:r>
            <a:r>
              <a:rPr spc="-9"/>
              <a:t> </a:t>
            </a:r>
            <a:r>
              <a:t>(`id`);</a:t>
            </a:r>
          </a:p>
          <a:p>
            <a:pPr>
              <a:defRPr sz="1000">
                <a:latin typeface="Courier New" panose="02070309020205020404"/>
                <a:ea typeface="Courier New" panose="02070309020205020404"/>
                <a:cs typeface="Courier New" panose="02070309020205020404"/>
                <a:sym typeface="Courier New" panose="02070309020205020404"/>
              </a:defRPr>
            </a:pP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9"/>
              <a:t> </a:t>
            </a:r>
            <a:r>
              <a:rPr spc="-4"/>
              <a:t>Indexes for table `roombook`</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marL="167640" marR="1178560" indent="-154940">
              <a:lnSpc>
                <a:spcPts val="1200"/>
              </a:lnSpc>
              <a:defRPr sz="1100" spc="-4">
                <a:latin typeface="Courier New" panose="02070309020205020404"/>
                <a:ea typeface="Courier New" panose="02070309020205020404"/>
                <a:cs typeface="Courier New" panose="02070309020205020404"/>
                <a:sym typeface="Courier New" panose="02070309020205020404"/>
              </a:defRPr>
            </a:pPr>
            <a:r>
              <a:t>ALTER</a:t>
            </a:r>
            <a:r>
              <a:rPr spc="55"/>
              <a:t> </a:t>
            </a:r>
            <a:r>
              <a:t>TABLE</a:t>
            </a:r>
            <a:r>
              <a:rPr spc="60"/>
              <a:t> </a:t>
            </a:r>
            <a:r>
              <a:t>`roombook` </a:t>
            </a:r>
            <a:r>
              <a:rPr spc="0"/>
              <a:t> </a:t>
            </a:r>
            <a:r>
              <a:t>ADD</a:t>
            </a:r>
            <a:r>
              <a:rPr spc="-15"/>
              <a:t> </a:t>
            </a:r>
            <a:r>
              <a:t>PRIMARY</a:t>
            </a:r>
            <a:r>
              <a:rPr spc="-9"/>
              <a:t> </a:t>
            </a:r>
            <a:r>
              <a:t>KEY</a:t>
            </a:r>
            <a:r>
              <a:rPr spc="-9"/>
              <a:t> </a:t>
            </a:r>
            <a:r>
              <a:t>(`id`);</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object 3"/>
          <p:cNvSpPr txBox="1"/>
          <p:nvPr>
            <p:ph type="sldNum" sz="quarter" idx="4294967295"/>
          </p:nvPr>
        </p:nvSpPr>
        <p:spPr>
          <a:prstGeom prst="rect">
            <a:avLst/>
          </a:prstGeom>
        </p:spPr>
        <p:txBody>
          <a:bodyPr/>
          <a:lstStyle/>
          <a:p>
            <a:fld id="{86CB4B4D-7CA3-9044-876B-883B54F8677D}" type="slidenum">
              <a:rPr/>
            </a:fld>
            <a:endParaRPr/>
          </a:p>
        </p:txBody>
      </p:sp>
      <p:sp>
        <p:nvSpPr>
          <p:cNvPr id="194" name="object 2"/>
          <p:cNvSpPr txBox="1"/>
          <p:nvPr/>
        </p:nvSpPr>
        <p:spPr>
          <a:xfrm>
            <a:off x="901699" y="1049655"/>
            <a:ext cx="5474337" cy="6336071"/>
          </a:xfrm>
          <a:prstGeom prst="rect">
            <a:avLst/>
          </a:prstGeom>
          <a:ln w="12700">
            <a:miter lim="400000"/>
          </a:ln>
        </p:spPr>
        <p:txBody>
          <a:bodyPr lIns="0" tIns="0" rIns="0" bIns="0">
            <a:spAutoFit/>
          </a:bodyPr>
          <a:lstStyle/>
          <a:p>
            <a:pPr indent="12700">
              <a:lnSpc>
                <a:spcPts val="1200"/>
              </a:lnSpc>
              <a:spcBef>
                <a:spcPts val="100"/>
              </a:spcBef>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4"/>
              <a:t> AUTO_INCREMENT for</a:t>
            </a:r>
            <a:r>
              <a:t> </a:t>
            </a:r>
            <a:r>
              <a:rPr spc="-4"/>
              <a:t>dumped tables</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a:defRPr sz="1000">
                <a:latin typeface="Courier New" panose="02070309020205020404"/>
                <a:ea typeface="Courier New" panose="02070309020205020404"/>
                <a:cs typeface="Courier New" panose="02070309020205020404"/>
                <a:sym typeface="Courier New" panose="02070309020205020404"/>
              </a:defRPr>
            </a:pP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4"/>
              <a:t> AUTO_INCREMENT</a:t>
            </a:r>
            <a:r>
              <a:t> </a:t>
            </a:r>
            <a:r>
              <a:rPr spc="-4"/>
              <a:t>for table</a:t>
            </a:r>
            <a:r>
              <a:t> </a:t>
            </a:r>
            <a:r>
              <a:rPr spc="-4"/>
              <a:t>`contact`</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ALTER</a:t>
            </a:r>
            <a:r>
              <a:rPr spc="-19"/>
              <a:t> </a:t>
            </a:r>
            <a:r>
              <a:t>TABLE</a:t>
            </a:r>
            <a:r>
              <a:rPr spc="-15"/>
              <a:t> </a:t>
            </a:r>
            <a:r>
              <a:t>`contact`</a:t>
            </a:r>
          </a:p>
          <a:p>
            <a:pPr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MODIFY</a:t>
            </a:r>
            <a:r>
              <a:rPr spc="4"/>
              <a:t> </a:t>
            </a:r>
            <a:r>
              <a:t>`id`</a:t>
            </a:r>
            <a:r>
              <a:rPr spc="4"/>
              <a:t> </a:t>
            </a:r>
            <a:r>
              <a:t>int(10)</a:t>
            </a:r>
            <a:r>
              <a:rPr spc="4"/>
              <a:t> </a:t>
            </a:r>
            <a:r>
              <a:t>UNSIGNED</a:t>
            </a:r>
            <a:r>
              <a:rPr spc="9"/>
              <a:t> </a:t>
            </a:r>
            <a:r>
              <a:t>NOT</a:t>
            </a:r>
            <a:r>
              <a:rPr spc="4"/>
              <a:t> </a:t>
            </a:r>
            <a:r>
              <a:t>NULL</a:t>
            </a:r>
            <a:r>
              <a:rPr spc="4"/>
              <a:t> </a:t>
            </a:r>
            <a:r>
              <a:t>AUTO_INCREMENT;</a:t>
            </a:r>
          </a:p>
          <a:p>
            <a:pPr>
              <a:defRPr sz="1000">
                <a:latin typeface="Courier New" panose="02070309020205020404"/>
                <a:ea typeface="Courier New" panose="02070309020205020404"/>
                <a:cs typeface="Courier New" panose="02070309020205020404"/>
                <a:sym typeface="Courier New" panose="02070309020205020404"/>
              </a:defRPr>
            </a:pP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4"/>
              <a:t> AUTO_INCREMENT for</a:t>
            </a:r>
            <a:r>
              <a:t> </a:t>
            </a:r>
            <a:r>
              <a:rPr spc="-4"/>
              <a:t>table `login`</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ALTER</a:t>
            </a:r>
            <a:r>
              <a:rPr spc="-19"/>
              <a:t> </a:t>
            </a:r>
            <a:r>
              <a:t>TABLE</a:t>
            </a:r>
            <a:r>
              <a:rPr spc="-19"/>
              <a:t> </a:t>
            </a:r>
            <a:r>
              <a:t>`login`</a:t>
            </a:r>
          </a:p>
          <a:p>
            <a:pPr marR="843915"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MODIFY</a:t>
            </a:r>
            <a:r>
              <a:rPr spc="4"/>
              <a:t> </a:t>
            </a:r>
            <a:r>
              <a:t>`id`</a:t>
            </a:r>
            <a:r>
              <a:rPr spc="4"/>
              <a:t> </a:t>
            </a:r>
            <a:r>
              <a:t>int(10)</a:t>
            </a:r>
            <a:r>
              <a:rPr spc="9"/>
              <a:t> </a:t>
            </a:r>
            <a:r>
              <a:t>UNSIGNED</a:t>
            </a:r>
            <a:r>
              <a:rPr spc="4"/>
              <a:t> </a:t>
            </a:r>
            <a:r>
              <a:t>NOT</a:t>
            </a:r>
            <a:r>
              <a:rPr spc="9"/>
              <a:t> </a:t>
            </a:r>
            <a:r>
              <a:t>NULL</a:t>
            </a:r>
            <a:r>
              <a:rPr spc="4"/>
              <a:t> </a:t>
            </a:r>
            <a:r>
              <a:t>AUTO_INCREMENT, </a:t>
            </a:r>
            <a:r>
              <a:rPr spc="-645"/>
              <a:t> </a:t>
            </a:r>
            <a:r>
              <a:t>AUTO_INCREMENT=3;</a:t>
            </a:r>
          </a:p>
          <a:p>
            <a:pPr>
              <a:defRPr sz="1000">
                <a:latin typeface="Courier New" panose="02070309020205020404"/>
                <a:ea typeface="Courier New" panose="02070309020205020404"/>
                <a:cs typeface="Courier New" panose="02070309020205020404"/>
                <a:sym typeface="Courier New" panose="02070309020205020404"/>
              </a:defRPr>
            </a:pP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 </a:t>
            </a:r>
            <a:r>
              <a:rPr spc="-4"/>
              <a:t>AUTO_INCREMENT</a:t>
            </a:r>
            <a:r>
              <a:t> </a:t>
            </a:r>
            <a:r>
              <a:rPr spc="-4"/>
              <a:t>for</a:t>
            </a:r>
            <a:r>
              <a:rPr spc="4"/>
              <a:t> </a:t>
            </a:r>
            <a:r>
              <a:rPr spc="-4"/>
              <a:t>table</a:t>
            </a:r>
            <a:r>
              <a:t> </a:t>
            </a:r>
            <a:r>
              <a:rPr spc="-4"/>
              <a:t>`newsletterlog`</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ALTER</a:t>
            </a:r>
            <a:r>
              <a:rPr spc="-9"/>
              <a:t> </a:t>
            </a:r>
            <a:r>
              <a:t>TABLE</a:t>
            </a:r>
            <a:r>
              <a:rPr spc="-9"/>
              <a:t> </a:t>
            </a:r>
            <a:r>
              <a:t>`newsletterlog`</a:t>
            </a:r>
          </a:p>
          <a:p>
            <a:pPr marR="843915"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MODIFY</a:t>
            </a:r>
            <a:r>
              <a:rPr spc="4"/>
              <a:t> </a:t>
            </a:r>
            <a:r>
              <a:t>`id`</a:t>
            </a:r>
            <a:r>
              <a:rPr spc="4"/>
              <a:t> </a:t>
            </a:r>
            <a:r>
              <a:t>int(10)</a:t>
            </a:r>
            <a:r>
              <a:rPr spc="9"/>
              <a:t> </a:t>
            </a:r>
            <a:r>
              <a:t>UNSIGNED</a:t>
            </a:r>
            <a:r>
              <a:rPr spc="4"/>
              <a:t> </a:t>
            </a:r>
            <a:r>
              <a:t>NOT</a:t>
            </a:r>
            <a:r>
              <a:rPr spc="9"/>
              <a:t> </a:t>
            </a:r>
            <a:r>
              <a:t>NULL</a:t>
            </a:r>
            <a:r>
              <a:rPr spc="4"/>
              <a:t> </a:t>
            </a:r>
            <a:r>
              <a:t>AUTO_INCREMENT, </a:t>
            </a:r>
            <a:r>
              <a:rPr spc="-645"/>
              <a:t> </a:t>
            </a:r>
            <a:r>
              <a:t>AUTO_INCREMENT=2;</a:t>
            </a:r>
          </a:p>
          <a:p>
            <a:pPr>
              <a:defRPr sz="1000">
                <a:latin typeface="Courier New" panose="02070309020205020404"/>
                <a:ea typeface="Courier New" panose="02070309020205020404"/>
                <a:cs typeface="Courier New" panose="02070309020205020404"/>
                <a:sym typeface="Courier New" panose="02070309020205020404"/>
              </a:defRPr>
            </a:pP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4"/>
              <a:t> AUTO_INCREMENT for table `room`</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ALTER</a:t>
            </a:r>
            <a:r>
              <a:rPr spc="-25"/>
              <a:t> </a:t>
            </a:r>
            <a:r>
              <a:t>TABLE</a:t>
            </a:r>
            <a:r>
              <a:rPr spc="-25"/>
              <a:t> </a:t>
            </a:r>
            <a:r>
              <a:t>`room`</a:t>
            </a:r>
          </a:p>
          <a:p>
            <a:pPr marR="843915"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MODIFY</a:t>
            </a:r>
            <a:r>
              <a:rPr spc="4"/>
              <a:t> </a:t>
            </a:r>
            <a:r>
              <a:t>`id`</a:t>
            </a:r>
            <a:r>
              <a:rPr spc="4"/>
              <a:t> </a:t>
            </a:r>
            <a:r>
              <a:t>int(10)</a:t>
            </a:r>
            <a:r>
              <a:rPr spc="9"/>
              <a:t> </a:t>
            </a:r>
            <a:r>
              <a:t>UNSIGNED</a:t>
            </a:r>
            <a:r>
              <a:rPr spc="4"/>
              <a:t> </a:t>
            </a:r>
            <a:r>
              <a:t>NOT</a:t>
            </a:r>
            <a:r>
              <a:rPr spc="9"/>
              <a:t> </a:t>
            </a:r>
            <a:r>
              <a:t>NULL</a:t>
            </a:r>
            <a:r>
              <a:rPr spc="4"/>
              <a:t> </a:t>
            </a:r>
            <a:r>
              <a:t>AUTO_INCREMENT, </a:t>
            </a:r>
            <a:r>
              <a:rPr spc="-645"/>
              <a:t> </a:t>
            </a:r>
            <a:r>
              <a:t>AUTO_INCREMENT=16;</a:t>
            </a:r>
          </a:p>
          <a:p>
            <a:pPr>
              <a:defRPr sz="1000">
                <a:latin typeface="Courier New" panose="02070309020205020404"/>
                <a:ea typeface="Courier New" panose="02070309020205020404"/>
                <a:cs typeface="Courier New" panose="02070309020205020404"/>
                <a:sym typeface="Courier New" panose="02070309020205020404"/>
              </a:defRPr>
            </a:pP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r>
              <a:rPr spc="-4"/>
              <a:t> AUTO_INCREMENT</a:t>
            </a:r>
            <a:r>
              <a:t> </a:t>
            </a:r>
            <a:r>
              <a:rPr spc="-4"/>
              <a:t>for</a:t>
            </a:r>
            <a:r>
              <a:t> </a:t>
            </a:r>
            <a:r>
              <a:rPr spc="-4"/>
              <a:t>table</a:t>
            </a:r>
            <a:r>
              <a:t> </a:t>
            </a:r>
            <a:r>
              <a:rPr spc="-4"/>
              <a:t>`roombook`</a:t>
            </a:r>
            <a:endParaRPr spc="-4"/>
          </a:p>
          <a:p>
            <a:pPr indent="12700">
              <a:lnSpc>
                <a:spcPts val="1200"/>
              </a:lnSpc>
              <a:defRPr sz="1100">
                <a:latin typeface="Courier New" panose="02070309020205020404"/>
                <a:ea typeface="Courier New" panose="02070309020205020404"/>
                <a:cs typeface="Courier New" panose="02070309020205020404"/>
                <a:sym typeface="Courier New" panose="02070309020205020404"/>
              </a:defRPr>
            </a:pPr>
            <a:r>
              <a:t>--</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ALTER</a:t>
            </a:r>
            <a:r>
              <a:rPr spc="-15"/>
              <a:t> </a:t>
            </a:r>
            <a:r>
              <a:t>TABLE</a:t>
            </a:r>
            <a:r>
              <a:rPr spc="-15"/>
              <a:t> </a:t>
            </a:r>
            <a:r>
              <a:t>`roombook`</a:t>
            </a:r>
          </a:p>
          <a:p>
            <a:pPr marR="843915" indent="180340">
              <a:lnSpc>
                <a:spcPts val="1200"/>
              </a:lnSpc>
              <a:defRPr sz="1100" spc="-4">
                <a:latin typeface="Courier New" panose="02070309020205020404"/>
                <a:ea typeface="Courier New" panose="02070309020205020404"/>
                <a:cs typeface="Courier New" panose="02070309020205020404"/>
                <a:sym typeface="Courier New" panose="02070309020205020404"/>
              </a:defRPr>
            </a:pPr>
            <a:r>
              <a:t>MODIFY</a:t>
            </a:r>
            <a:r>
              <a:rPr spc="4"/>
              <a:t> </a:t>
            </a:r>
            <a:r>
              <a:t>`id`</a:t>
            </a:r>
            <a:r>
              <a:rPr spc="4"/>
              <a:t> </a:t>
            </a:r>
            <a:r>
              <a:t>int(10)</a:t>
            </a:r>
            <a:r>
              <a:rPr spc="9"/>
              <a:t> </a:t>
            </a:r>
            <a:r>
              <a:t>UNSIGNED</a:t>
            </a:r>
            <a:r>
              <a:rPr spc="4"/>
              <a:t> </a:t>
            </a:r>
            <a:r>
              <a:t>NOT</a:t>
            </a:r>
            <a:r>
              <a:rPr spc="9"/>
              <a:t> </a:t>
            </a:r>
            <a:r>
              <a:t>NULL</a:t>
            </a:r>
            <a:r>
              <a:rPr spc="4"/>
              <a:t> </a:t>
            </a:r>
            <a:r>
              <a:t>AUTO_INCREMENT, </a:t>
            </a:r>
            <a:r>
              <a:rPr spc="-645"/>
              <a:t> </a:t>
            </a:r>
            <a:r>
              <a:t>AUTO_INCREMENT=3;</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COMMIT;</a:t>
            </a:r>
          </a:p>
          <a:p>
            <a:pPr>
              <a:defRPr sz="1000">
                <a:latin typeface="Courier New" panose="02070309020205020404"/>
                <a:ea typeface="Courier New" panose="02070309020205020404"/>
                <a:cs typeface="Courier New" panose="02070309020205020404"/>
                <a:sym typeface="Courier New" panose="02070309020205020404"/>
              </a:defRPr>
            </a:pP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/*!40101</a:t>
            </a:r>
            <a:r>
              <a:rPr spc="19"/>
              <a:t> </a:t>
            </a:r>
            <a:r>
              <a:t>SET</a:t>
            </a:r>
            <a:r>
              <a:rPr spc="25"/>
              <a:t> </a:t>
            </a:r>
            <a:r>
              <a:t>CHARACTER_SET_CLIENT=@OLD_CHARACTER_SET_CLIENT</a:t>
            </a:r>
            <a:r>
              <a:rPr spc="19"/>
              <a:t> </a:t>
            </a:r>
            <a:r>
              <a:t>*/;</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/*!40101</a:t>
            </a:r>
            <a:r>
              <a:rPr spc="25"/>
              <a:t> </a:t>
            </a:r>
            <a:r>
              <a:t>SET</a:t>
            </a:r>
            <a:r>
              <a:rPr spc="25"/>
              <a:t> </a:t>
            </a:r>
            <a:r>
              <a:t>CHARACTER_SET_RESULTS=@OLD_CHARACTER_SET_RESULTS</a:t>
            </a:r>
            <a:r>
              <a:rPr spc="30"/>
              <a:t> </a:t>
            </a:r>
            <a:r>
              <a:t>*/;</a:t>
            </a:r>
          </a:p>
          <a:p>
            <a:pPr indent="12700">
              <a:lnSpc>
                <a:spcPts val="1200"/>
              </a:lnSpc>
              <a:defRPr sz="1100" spc="-4">
                <a:latin typeface="Courier New" panose="02070309020205020404"/>
                <a:ea typeface="Courier New" panose="02070309020205020404"/>
                <a:cs typeface="Courier New" panose="02070309020205020404"/>
                <a:sym typeface="Courier New" panose="02070309020205020404"/>
              </a:defRPr>
            </a:pPr>
            <a:r>
              <a:t>/*!40101</a:t>
            </a:r>
            <a:r>
              <a:rPr spc="19"/>
              <a:t> </a:t>
            </a:r>
            <a:r>
              <a:t>SET</a:t>
            </a:r>
            <a:r>
              <a:rPr spc="25"/>
              <a:t> </a:t>
            </a:r>
            <a:r>
              <a:t>COLLATION_CONNECTION=@OLD_COLLATION_CONNECTION</a:t>
            </a:r>
            <a:r>
              <a:rPr spc="19"/>
              <a:t> </a:t>
            </a:r>
            <a:r>
              <a: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object 2"/>
          <p:cNvSpPr txBox="1"/>
          <p:nvPr/>
        </p:nvSpPr>
        <p:spPr>
          <a:xfrm>
            <a:off x="3216655" y="903858"/>
            <a:ext cx="1793240" cy="196187"/>
          </a:xfrm>
          <a:prstGeom prst="rect">
            <a:avLst/>
          </a:prstGeom>
          <a:ln w="12700">
            <a:miter lim="400000"/>
          </a:ln>
        </p:spPr>
        <p:txBody>
          <a:bodyPr lIns="0" tIns="0" rIns="0" bIns="0">
            <a:spAutoFit/>
          </a:bodyPr>
          <a:lstStyle/>
          <a:p>
            <a:pPr indent="12700">
              <a:defRPr sz="1300" b="1" spc="-5">
                <a:latin typeface="Times New Roman" panose="02020603050405020304"/>
                <a:ea typeface="Times New Roman" panose="02020603050405020304"/>
                <a:cs typeface="Times New Roman" panose="02020603050405020304"/>
                <a:sym typeface="Times New Roman" panose="02020603050405020304"/>
              </a:defRPr>
            </a:pPr>
            <a:r>
              <a:t>6.</a:t>
            </a:r>
            <a:r>
              <a:rPr spc="475"/>
              <a:t> </a:t>
            </a:r>
            <a:r>
              <a:t>Result</a:t>
            </a:r>
            <a:r>
              <a:rPr spc="0"/>
              <a:t> </a:t>
            </a:r>
            <a:r>
              <a:t>and</a:t>
            </a:r>
            <a:r>
              <a:rPr spc="-15"/>
              <a:t> </a:t>
            </a:r>
            <a:r>
              <a:t>Discussion</a:t>
            </a:r>
          </a:p>
        </p:txBody>
      </p:sp>
      <p:pic>
        <p:nvPicPr>
          <p:cNvPr id="197" name="object 3" descr="object 3"/>
          <p:cNvPicPr>
            <a:picLocks noChangeAspect="1"/>
          </p:cNvPicPr>
          <p:nvPr/>
        </p:nvPicPr>
        <p:blipFill>
          <a:blip r:embed="rId1"/>
          <a:stretch>
            <a:fillRect/>
          </a:stretch>
        </p:blipFill>
        <p:spPr>
          <a:xfrm>
            <a:off x="914400" y="1293874"/>
            <a:ext cx="5943600" cy="3342134"/>
          </a:xfrm>
          <a:prstGeom prst="rect">
            <a:avLst/>
          </a:prstGeom>
          <a:ln w="12700">
            <a:miter lim="400000"/>
            <a:headEnd/>
            <a:tailEnd/>
          </a:ln>
        </p:spPr>
      </p:pic>
      <p:pic>
        <p:nvPicPr>
          <p:cNvPr id="198" name="object 4" descr="object 4"/>
          <p:cNvPicPr>
            <a:picLocks noChangeAspect="1"/>
          </p:cNvPicPr>
          <p:nvPr/>
        </p:nvPicPr>
        <p:blipFill>
          <a:blip r:embed="rId2"/>
          <a:stretch>
            <a:fillRect/>
          </a:stretch>
        </p:blipFill>
        <p:spPr>
          <a:xfrm>
            <a:off x="914400" y="4835652"/>
            <a:ext cx="5943600" cy="3332989"/>
          </a:xfrm>
          <a:prstGeom prst="rect">
            <a:avLst/>
          </a:prstGeom>
          <a:ln w="12700">
            <a:miter lim="400000"/>
            <a:headEnd/>
            <a:tailEnd/>
          </a:ln>
        </p:spPr>
      </p:pic>
      <p:sp>
        <p:nvSpPr>
          <p:cNvPr id="199" name="object 5"/>
          <p:cNvSpPr txBox="1"/>
          <p:nvPr>
            <p:ph type="sldNum" sz="quarter" idx="4294967295"/>
          </p:nvPr>
        </p:nvSpPr>
        <p:spPr>
          <a:xfrm>
            <a:off x="3777996" y="9729255"/>
            <a:ext cx="190501" cy="162300"/>
          </a:xfrm>
          <a:prstGeom prst="rect">
            <a:avLst/>
          </a:prstGeom>
        </p:spPr>
        <p:txBody>
          <a:bodyPr/>
          <a:lstStyle/>
          <a:p>
            <a:fld id="{86CB4B4D-7CA3-9044-876B-883B54F8677D}" type="slidenum">
              <a:rPr/>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object 2"/>
          <p:cNvSpPr txBox="1"/>
          <p:nvPr/>
        </p:nvSpPr>
        <p:spPr>
          <a:xfrm>
            <a:off x="1942929" y="1245125"/>
            <a:ext cx="3592220" cy="256990"/>
          </a:xfrm>
          <a:prstGeom prst="rect">
            <a:avLst/>
          </a:prstGeom>
          <a:ln w="12700">
            <a:miter lim="400000"/>
          </a:ln>
        </p:spPr>
        <p:txBody>
          <a:bodyPr lIns="0" tIns="0" rIns="0" bIns="0">
            <a:spAutoFit/>
          </a:bodyPr>
          <a:lstStyle/>
          <a:p>
            <a:pPr indent="12700" algn="ctr">
              <a:defRPr b="1" spc="-5">
                <a:latin typeface="Times New Roman" panose="02020603050405020304"/>
                <a:ea typeface="Times New Roman" panose="02020603050405020304"/>
                <a:cs typeface="Times New Roman" panose="02020603050405020304"/>
                <a:sym typeface="Times New Roman" panose="02020603050405020304"/>
              </a:defRPr>
            </a:pPr>
            <a:r>
              <a:t>TABLE</a:t>
            </a:r>
            <a:r>
              <a:rPr spc="-33"/>
              <a:t> </a:t>
            </a:r>
            <a:r>
              <a:rPr spc="-11"/>
              <a:t>OF</a:t>
            </a:r>
            <a:r>
              <a:rPr spc="-16"/>
              <a:t> </a:t>
            </a:r>
            <a:r>
              <a:t>CONTENTS</a:t>
            </a:r>
          </a:p>
        </p:txBody>
      </p:sp>
      <p:graphicFrame>
        <p:nvGraphicFramePr>
          <p:cNvPr id="74" name="object 3"/>
          <p:cNvGraphicFramePr/>
          <p:nvPr/>
        </p:nvGraphicFramePr>
        <p:xfrm>
          <a:off x="842772" y="2759075"/>
          <a:ext cx="5937885" cy="5327645"/>
        </p:xfrm>
        <a:graphic>
          <a:graphicData uri="http://schemas.openxmlformats.org/drawingml/2006/table">
            <a:tbl>
              <a:tblPr>
                <a:tableStyleId>{4C3C2611-4C71-4FC5-86AE-919BDF0F9419}</a:tableStyleId>
              </a:tblPr>
              <a:tblGrid>
                <a:gridCol w="872848"/>
                <a:gridCol w="4254777"/>
                <a:gridCol w="810260"/>
              </a:tblGrid>
              <a:tr h="619125">
                <a:tc>
                  <a:txBody>
                    <a:bodyPr/>
                    <a:lstStyle/>
                    <a:p>
                      <a:pPr marL="192405" marR="102870" indent="-83185">
                        <a:lnSpc>
                          <a:spcPts val="1400"/>
                        </a:lnSpc>
                        <a:defRPr sz="1300" b="1">
                          <a:latin typeface="Times New Roman" panose="02020603050405020304"/>
                          <a:ea typeface="Times New Roman" panose="02020603050405020304"/>
                          <a:cs typeface="Times New Roman" panose="02020603050405020304"/>
                        </a:defRPr>
                      </a:pPr>
                      <a:r>
                        <a:t>Chapter </a:t>
                      </a:r>
                      <a:r>
                        <a:rPr spc="-5"/>
                        <a:t>No</a:t>
                      </a:r>
                      <a:endParaRPr spc="-5"/>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c>
                  <a:txBody>
                    <a:bodyPr/>
                    <a:lstStyle/>
                    <a:p>
                      <a:pPr indent="0" algn="ctr">
                        <a:lnSpc>
                          <a:spcPts val="1400"/>
                        </a:lnSpc>
                        <a:defRPr sz="1300" b="1" spc="-5">
                          <a:latin typeface="Times New Roman" panose="02020603050405020304"/>
                          <a:ea typeface="Times New Roman" panose="02020603050405020304"/>
                          <a:cs typeface="Times New Roman" panose="02020603050405020304"/>
                        </a:defRPr>
                      </a:pPr>
                      <a:r>
                        <a:t>Chapter</a:t>
                      </a:r>
                      <a:r>
                        <a:rPr spc="-35"/>
                        <a:t> </a:t>
                      </a:r>
                      <a:r>
                        <a:t>Name</a:t>
                      </a: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c>
                  <a:txBody>
                    <a:bodyPr/>
                    <a:lstStyle/>
                    <a:p>
                      <a:pPr indent="113030">
                        <a:lnSpc>
                          <a:spcPts val="1400"/>
                        </a:lnSpc>
                        <a:defRPr sz="1300" b="1" spc="-5">
                          <a:latin typeface="Times New Roman" panose="02020603050405020304"/>
                          <a:ea typeface="Times New Roman" panose="02020603050405020304"/>
                          <a:cs typeface="Times New Roman" panose="02020603050405020304"/>
                        </a:defRPr>
                      </a:pPr>
                      <a:r>
                        <a:t>Page</a:t>
                      </a:r>
                      <a:r>
                        <a:rPr spc="-30"/>
                        <a:t> </a:t>
                      </a:r>
                      <a:r>
                        <a:t>No</a:t>
                      </a: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r>
              <a:tr h="860425">
                <a:tc>
                  <a:txBody>
                    <a:bodyPr/>
                    <a:lstStyle/>
                    <a:p>
                      <a:pPr indent="0">
                        <a:lnSpc>
                          <a:spcPts val="1400"/>
                        </a:lnSpc>
                        <a:defRPr sz="1800"/>
                      </a:pPr>
                      <a:r>
                        <a:rPr sz="1300" b="1" spc="-5">
                          <a:latin typeface="Times New Roman" panose="02020603050405020304"/>
                          <a:ea typeface="Times New Roman" panose="02020603050405020304"/>
                          <a:cs typeface="Times New Roman" panose="02020603050405020304"/>
                        </a:rPr>
                        <a:t>1</a:t>
                      </a:r>
                      <a:endParaRPr sz="1300" b="1" spc="-5">
                        <a:latin typeface="Times New Roman" panose="02020603050405020304"/>
                        <a:ea typeface="Times New Roman" panose="02020603050405020304"/>
                        <a:cs typeface="Times New Roman" panose="02020603050405020304"/>
                      </a:endParaRP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c>
                  <a:txBody>
                    <a:bodyPr/>
                    <a:lstStyle/>
                    <a:p>
                      <a:pPr indent="68580">
                        <a:lnSpc>
                          <a:spcPts val="1400"/>
                        </a:lnSpc>
                        <a:defRPr sz="1300" spc="-5">
                          <a:latin typeface="Times New Roman" panose="02020603050405020304"/>
                          <a:ea typeface="Times New Roman" panose="02020603050405020304"/>
                          <a:cs typeface="Times New Roman" panose="02020603050405020304"/>
                        </a:defRPr>
                      </a:pPr>
                      <a:r>
                        <a:t>Problem</a:t>
                      </a:r>
                      <a:r>
                        <a:rPr spc="15"/>
                        <a:t> </a:t>
                      </a:r>
                      <a:r>
                        <a:t>understanding,</a:t>
                      </a:r>
                      <a:r>
                        <a:rPr spc="20"/>
                        <a:t> </a:t>
                      </a:r>
                      <a:r>
                        <a:t>Identification</a:t>
                      </a:r>
                      <a:r>
                        <a:rPr spc="0"/>
                        <a:t> </a:t>
                      </a:r>
                      <a:r>
                        <a:t>of</a:t>
                      </a:r>
                      <a:r>
                        <a:rPr spc="20"/>
                        <a:t> </a:t>
                      </a:r>
                      <a:r>
                        <a:t>Entity</a:t>
                      </a:r>
                      <a:r>
                        <a:rPr spc="0"/>
                        <a:t> </a:t>
                      </a:r>
                      <a:r>
                        <a:t>and</a:t>
                      </a:r>
                    </a:p>
                    <a:p>
                      <a:pPr marR="360680" indent="68580">
                        <a:lnSpc>
                          <a:spcPct val="144000"/>
                        </a:lnSpc>
                        <a:defRPr sz="1300" spc="-5">
                          <a:latin typeface="Times New Roman" panose="02020603050405020304"/>
                          <a:ea typeface="Times New Roman" panose="02020603050405020304"/>
                          <a:cs typeface="Times New Roman" panose="02020603050405020304"/>
                        </a:defRPr>
                      </a:pPr>
                      <a:r>
                        <a:t>Relationships,</a:t>
                      </a:r>
                      <a:r>
                        <a:rPr spc="0"/>
                        <a:t> </a:t>
                      </a:r>
                      <a:r>
                        <a:t>Construction</a:t>
                      </a:r>
                      <a:r>
                        <a:rPr spc="15"/>
                        <a:t> </a:t>
                      </a:r>
                      <a:r>
                        <a:t>of</a:t>
                      </a:r>
                      <a:r>
                        <a:rPr spc="0"/>
                        <a:t> </a:t>
                      </a:r>
                      <a:r>
                        <a:t>DB</a:t>
                      </a:r>
                      <a:r>
                        <a:rPr spc="15"/>
                        <a:t> </a:t>
                      </a:r>
                      <a:r>
                        <a:t>using</a:t>
                      </a:r>
                      <a:r>
                        <a:rPr spc="15"/>
                        <a:t> </a:t>
                      </a:r>
                      <a:r>
                        <a:t>ER</a:t>
                      </a:r>
                      <a:r>
                        <a:rPr spc="0"/>
                        <a:t> </a:t>
                      </a:r>
                      <a:r>
                        <a:t>Model</a:t>
                      </a:r>
                      <a:r>
                        <a:rPr spc="20"/>
                        <a:t> </a:t>
                      </a:r>
                      <a:r>
                        <a:rPr spc="0"/>
                        <a:t>for </a:t>
                      </a:r>
                      <a:r>
                        <a:t>the </a:t>
                      </a:r>
                      <a:r>
                        <a:rPr spc="-310"/>
                        <a:t> </a:t>
                      </a:r>
                      <a:r>
                        <a:t>project</a:t>
                      </a: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c>
                  <a:txBody>
                    <a:bodyPr/>
                    <a:lstStyle/>
                    <a:p>
                      <a:pPr indent="68580">
                        <a:lnSpc>
                          <a:spcPts val="1400"/>
                        </a:lnSpc>
                        <a:defRPr sz="1300" b="1" spc="-5">
                          <a:latin typeface="Times New Roman" panose="02020603050405020304"/>
                          <a:ea typeface="Times New Roman" panose="02020603050405020304"/>
                          <a:cs typeface="Times New Roman" panose="02020603050405020304"/>
                        </a:defRPr>
                      </a:pPr>
                      <a:r>
                        <a:t>2</a:t>
                      </a:r>
                      <a:r>
                        <a:rPr spc="-35"/>
                        <a:t> </a:t>
                      </a:r>
                      <a:r>
                        <a:t>–</a:t>
                      </a:r>
                      <a:r>
                        <a:rPr spc="-35"/>
                        <a:t> </a:t>
                      </a:r>
                      <a:r>
                        <a:t>5</a:t>
                      </a: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r>
              <a:tr h="575944">
                <a:tc>
                  <a:txBody>
                    <a:bodyPr/>
                    <a:lstStyle/>
                    <a:p>
                      <a:pPr indent="0">
                        <a:lnSpc>
                          <a:spcPts val="1500"/>
                        </a:lnSpc>
                        <a:defRPr sz="1800"/>
                      </a:pPr>
                      <a:r>
                        <a:rPr sz="1300" b="1" spc="-5">
                          <a:latin typeface="Times New Roman" panose="02020603050405020304"/>
                          <a:ea typeface="Times New Roman" panose="02020603050405020304"/>
                          <a:cs typeface="Times New Roman" panose="02020603050405020304"/>
                        </a:rPr>
                        <a:t>2</a:t>
                      </a:r>
                      <a:endParaRPr sz="1300" b="1" spc="-5">
                        <a:latin typeface="Times New Roman" panose="02020603050405020304"/>
                        <a:ea typeface="Times New Roman" panose="02020603050405020304"/>
                        <a:cs typeface="Times New Roman" panose="02020603050405020304"/>
                      </a:endParaRP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c>
                  <a:txBody>
                    <a:bodyPr/>
                    <a:lstStyle/>
                    <a:p>
                      <a:pPr indent="68580">
                        <a:lnSpc>
                          <a:spcPts val="1500"/>
                        </a:lnSpc>
                        <a:defRPr sz="1300" spc="-5">
                          <a:latin typeface="Times New Roman" panose="02020603050405020304"/>
                          <a:ea typeface="Times New Roman" panose="02020603050405020304"/>
                          <a:cs typeface="Times New Roman" panose="02020603050405020304"/>
                        </a:defRPr>
                      </a:pPr>
                      <a:r>
                        <a:t>Design</a:t>
                      </a:r>
                      <a:r>
                        <a:rPr spc="0"/>
                        <a:t> </a:t>
                      </a:r>
                      <a:r>
                        <a:t>of</a:t>
                      </a:r>
                      <a:r>
                        <a:rPr spc="15"/>
                        <a:t> </a:t>
                      </a:r>
                      <a:r>
                        <a:t>Relational</a:t>
                      </a:r>
                      <a:r>
                        <a:rPr spc="15"/>
                        <a:t> </a:t>
                      </a:r>
                      <a:r>
                        <a:t>Schemas,</a:t>
                      </a:r>
                      <a:r>
                        <a:rPr spc="0"/>
                        <a:t> </a:t>
                      </a:r>
                      <a:r>
                        <a:t>Creation</a:t>
                      </a:r>
                      <a:r>
                        <a:rPr spc="15"/>
                        <a:t> </a:t>
                      </a:r>
                      <a:r>
                        <a:t>of</a:t>
                      </a:r>
                      <a:r>
                        <a:rPr spc="15"/>
                        <a:t> </a:t>
                      </a:r>
                      <a:r>
                        <a:t>Database</a:t>
                      </a:r>
                      <a:r>
                        <a:rPr spc="15"/>
                        <a:t> </a:t>
                      </a:r>
                      <a:r>
                        <a:t>Tables</a:t>
                      </a:r>
                    </a:p>
                    <a:p>
                      <a:pPr indent="68580">
                        <a:lnSpc>
                          <a:spcPct val="100000"/>
                        </a:lnSpc>
                        <a:spcBef>
                          <a:spcPts val="600"/>
                        </a:spcBef>
                        <a:defRPr sz="1300" spc="-5">
                          <a:latin typeface="Times New Roman" panose="02020603050405020304"/>
                          <a:ea typeface="Times New Roman" panose="02020603050405020304"/>
                          <a:cs typeface="Times New Roman" panose="02020603050405020304"/>
                        </a:defRPr>
                      </a:pPr>
                      <a:r>
                        <a:t>for</a:t>
                      </a:r>
                      <a:r>
                        <a:rPr spc="-25"/>
                        <a:t> </a:t>
                      </a:r>
                      <a:r>
                        <a:t>the</a:t>
                      </a:r>
                      <a:r>
                        <a:rPr spc="-15"/>
                        <a:t> </a:t>
                      </a:r>
                      <a:r>
                        <a:t>project.</a:t>
                      </a: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c>
                  <a:txBody>
                    <a:bodyPr/>
                    <a:lstStyle/>
                    <a:p>
                      <a:pPr indent="68580">
                        <a:lnSpc>
                          <a:spcPts val="1500"/>
                        </a:lnSpc>
                        <a:defRPr sz="1300" b="1" spc="-5">
                          <a:latin typeface="Times New Roman" panose="02020603050405020304"/>
                          <a:ea typeface="Times New Roman" panose="02020603050405020304"/>
                          <a:cs typeface="Times New Roman" panose="02020603050405020304"/>
                        </a:defRPr>
                      </a:pPr>
                      <a:r>
                        <a:t>6</a:t>
                      </a:r>
                      <a:r>
                        <a:rPr spc="-35"/>
                        <a:t> </a:t>
                      </a:r>
                      <a:r>
                        <a:t>–</a:t>
                      </a:r>
                      <a:r>
                        <a:rPr spc="-30"/>
                        <a:t> </a:t>
                      </a:r>
                      <a:r>
                        <a:t>11</a:t>
                      </a: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r>
              <a:tr h="575945">
                <a:tc>
                  <a:txBody>
                    <a:bodyPr/>
                    <a:lstStyle/>
                    <a:p>
                      <a:pPr indent="0">
                        <a:lnSpc>
                          <a:spcPts val="1500"/>
                        </a:lnSpc>
                        <a:defRPr sz="1800"/>
                      </a:pPr>
                      <a:r>
                        <a:rPr sz="1300" b="1" spc="-5">
                          <a:latin typeface="Times New Roman" panose="02020603050405020304"/>
                          <a:ea typeface="Times New Roman" panose="02020603050405020304"/>
                          <a:cs typeface="Times New Roman" panose="02020603050405020304"/>
                        </a:rPr>
                        <a:t>3</a:t>
                      </a:r>
                      <a:endParaRPr sz="1300" b="1" spc="-5">
                        <a:latin typeface="Times New Roman" panose="02020603050405020304"/>
                        <a:ea typeface="Times New Roman" panose="02020603050405020304"/>
                        <a:cs typeface="Times New Roman" panose="02020603050405020304"/>
                      </a:endParaRP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c>
                  <a:txBody>
                    <a:bodyPr/>
                    <a:lstStyle/>
                    <a:p>
                      <a:pPr indent="68580">
                        <a:lnSpc>
                          <a:spcPts val="1500"/>
                        </a:lnSpc>
                        <a:defRPr sz="1300" spc="-5">
                          <a:latin typeface="Times New Roman" panose="02020603050405020304"/>
                          <a:ea typeface="Times New Roman" panose="02020603050405020304"/>
                          <a:cs typeface="Times New Roman" panose="02020603050405020304"/>
                        </a:defRPr>
                      </a:pPr>
                      <a:r>
                        <a:t>Complex</a:t>
                      </a:r>
                      <a:r>
                        <a:rPr spc="15"/>
                        <a:t> </a:t>
                      </a:r>
                      <a:r>
                        <a:t>queries</a:t>
                      </a:r>
                      <a:r>
                        <a:rPr spc="15"/>
                        <a:t> </a:t>
                      </a:r>
                      <a:r>
                        <a:t>based</a:t>
                      </a:r>
                      <a:r>
                        <a:rPr spc="0"/>
                        <a:t> </a:t>
                      </a:r>
                      <a:r>
                        <a:t>on</a:t>
                      </a:r>
                      <a:r>
                        <a:rPr spc="15"/>
                        <a:t> </a:t>
                      </a:r>
                      <a:r>
                        <a:t>the</a:t>
                      </a:r>
                      <a:r>
                        <a:rPr spc="10"/>
                        <a:t> </a:t>
                      </a:r>
                      <a:r>
                        <a:t>concepts</a:t>
                      </a:r>
                      <a:r>
                        <a:rPr spc="15"/>
                        <a:t> </a:t>
                      </a:r>
                      <a:r>
                        <a:t>of</a:t>
                      </a:r>
                      <a:r>
                        <a:rPr spc="0"/>
                        <a:t> </a:t>
                      </a:r>
                      <a:r>
                        <a:t>constraints,</a:t>
                      </a:r>
                      <a:r>
                        <a:rPr spc="15"/>
                        <a:t> </a:t>
                      </a:r>
                      <a:r>
                        <a:t>sets,</a:t>
                      </a:r>
                    </a:p>
                    <a:p>
                      <a:pPr indent="68580">
                        <a:lnSpc>
                          <a:spcPct val="100000"/>
                        </a:lnSpc>
                        <a:spcBef>
                          <a:spcPts val="600"/>
                        </a:spcBef>
                        <a:defRPr sz="1300" spc="-5">
                          <a:latin typeface="Times New Roman" panose="02020603050405020304"/>
                          <a:ea typeface="Times New Roman" panose="02020603050405020304"/>
                          <a:cs typeface="Times New Roman" panose="02020603050405020304"/>
                        </a:defRPr>
                      </a:pPr>
                      <a:r>
                        <a:t>joins,</a:t>
                      </a:r>
                      <a:r>
                        <a:rPr spc="-10"/>
                        <a:t> </a:t>
                      </a:r>
                      <a:r>
                        <a:t>views,</a:t>
                      </a:r>
                      <a:r>
                        <a:rPr spc="10"/>
                        <a:t> </a:t>
                      </a:r>
                      <a:r>
                        <a:t>Triggers</a:t>
                      </a:r>
                      <a:r>
                        <a:rPr spc="5"/>
                        <a:t> </a:t>
                      </a:r>
                      <a:r>
                        <a:t>and</a:t>
                      </a:r>
                      <a:r>
                        <a:rPr spc="10"/>
                        <a:t> </a:t>
                      </a:r>
                      <a:r>
                        <a:t>Cursors.</a:t>
                      </a: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c>
                  <a:txBody>
                    <a:bodyPr/>
                    <a:lstStyle/>
                    <a:p>
                      <a:pPr indent="68580">
                        <a:lnSpc>
                          <a:spcPts val="1500"/>
                        </a:lnSpc>
                        <a:defRPr sz="1300" b="1" spc="-5">
                          <a:latin typeface="Times New Roman" panose="02020603050405020304"/>
                          <a:ea typeface="Times New Roman" panose="02020603050405020304"/>
                          <a:cs typeface="Times New Roman" panose="02020603050405020304"/>
                        </a:defRPr>
                      </a:pPr>
                      <a:r>
                        <a:t>12</a:t>
                      </a:r>
                      <a:r>
                        <a:rPr spc="-35"/>
                        <a:t> </a:t>
                      </a:r>
                      <a:r>
                        <a:t>–</a:t>
                      </a:r>
                      <a:r>
                        <a:rPr spc="-30"/>
                        <a:t> </a:t>
                      </a:r>
                      <a:r>
                        <a:t>16</a:t>
                      </a: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r>
              <a:tr h="575945">
                <a:tc>
                  <a:txBody>
                    <a:bodyPr/>
                    <a:lstStyle/>
                    <a:p>
                      <a:pPr indent="0">
                        <a:lnSpc>
                          <a:spcPts val="1500"/>
                        </a:lnSpc>
                        <a:defRPr sz="1800"/>
                      </a:pPr>
                      <a:r>
                        <a:rPr sz="1300" b="1" spc="-5">
                          <a:latin typeface="Times New Roman" panose="02020603050405020304"/>
                          <a:ea typeface="Times New Roman" panose="02020603050405020304"/>
                          <a:cs typeface="Times New Roman" panose="02020603050405020304"/>
                        </a:rPr>
                        <a:t>4</a:t>
                      </a:r>
                      <a:endParaRPr sz="1300" b="1" spc="-5">
                        <a:latin typeface="Times New Roman" panose="02020603050405020304"/>
                        <a:ea typeface="Times New Roman" panose="02020603050405020304"/>
                        <a:cs typeface="Times New Roman" panose="02020603050405020304"/>
                      </a:endParaRP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c>
                  <a:txBody>
                    <a:bodyPr/>
                    <a:lstStyle/>
                    <a:p>
                      <a:pPr indent="68580">
                        <a:lnSpc>
                          <a:spcPts val="1500"/>
                        </a:lnSpc>
                        <a:defRPr sz="1300" spc="-5">
                          <a:latin typeface="Times New Roman" panose="02020603050405020304"/>
                          <a:ea typeface="Times New Roman" panose="02020603050405020304"/>
                          <a:cs typeface="Times New Roman" panose="02020603050405020304"/>
                        </a:defRPr>
                      </a:pPr>
                      <a:r>
                        <a:t>Analyzing</a:t>
                      </a:r>
                      <a:r>
                        <a:rPr spc="15"/>
                        <a:t> </a:t>
                      </a:r>
                      <a:r>
                        <a:t>the</a:t>
                      </a:r>
                      <a:r>
                        <a:rPr spc="10"/>
                        <a:t> </a:t>
                      </a:r>
                      <a:r>
                        <a:t>pitfalls,</a:t>
                      </a:r>
                      <a:r>
                        <a:rPr spc="5"/>
                        <a:t> </a:t>
                      </a:r>
                      <a:r>
                        <a:t>identifying</a:t>
                      </a:r>
                      <a:r>
                        <a:rPr spc="20"/>
                        <a:t> </a:t>
                      </a:r>
                      <a:r>
                        <a:t>the</a:t>
                      </a:r>
                      <a:r>
                        <a:rPr spc="10"/>
                        <a:t> </a:t>
                      </a:r>
                      <a:r>
                        <a:t>dependencies,</a:t>
                      </a:r>
                      <a:r>
                        <a:rPr spc="20"/>
                        <a:t> </a:t>
                      </a:r>
                      <a:r>
                        <a:t>and</a:t>
                      </a:r>
                    </a:p>
                    <a:p>
                      <a:pPr indent="68580">
                        <a:lnSpc>
                          <a:spcPct val="100000"/>
                        </a:lnSpc>
                        <a:spcBef>
                          <a:spcPts val="600"/>
                        </a:spcBef>
                        <a:defRPr sz="1300" spc="-5">
                          <a:latin typeface="Times New Roman" panose="02020603050405020304"/>
                          <a:ea typeface="Times New Roman" panose="02020603050405020304"/>
                          <a:cs typeface="Times New Roman" panose="02020603050405020304"/>
                        </a:defRPr>
                      </a:pPr>
                      <a:r>
                        <a:t>applying</a:t>
                      </a:r>
                      <a:r>
                        <a:rPr spc="-20"/>
                        <a:t> </a:t>
                      </a:r>
                      <a:r>
                        <a:t>normalizations</a:t>
                      </a: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c>
                  <a:txBody>
                    <a:bodyPr/>
                    <a:lstStyle/>
                    <a:p>
                      <a:pPr indent="68580">
                        <a:lnSpc>
                          <a:spcPts val="1500"/>
                        </a:lnSpc>
                        <a:defRPr sz="1300" b="1" spc="-5">
                          <a:latin typeface="Times New Roman" panose="02020603050405020304"/>
                          <a:ea typeface="Times New Roman" panose="02020603050405020304"/>
                          <a:cs typeface="Times New Roman" panose="02020603050405020304"/>
                        </a:defRPr>
                      </a:pPr>
                      <a:r>
                        <a:t>17</a:t>
                      </a:r>
                      <a:r>
                        <a:rPr spc="-35"/>
                        <a:t> </a:t>
                      </a:r>
                      <a:r>
                        <a:t>–</a:t>
                      </a:r>
                      <a:r>
                        <a:rPr spc="-30"/>
                        <a:t> </a:t>
                      </a:r>
                      <a:r>
                        <a:t>19</a:t>
                      </a: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r>
              <a:tr h="575944">
                <a:tc>
                  <a:txBody>
                    <a:bodyPr/>
                    <a:lstStyle/>
                    <a:p>
                      <a:pPr indent="0">
                        <a:lnSpc>
                          <a:spcPts val="1500"/>
                        </a:lnSpc>
                        <a:defRPr sz="1800"/>
                      </a:pPr>
                      <a:r>
                        <a:rPr sz="1300" b="1" spc="-5">
                          <a:latin typeface="Times New Roman" panose="02020603050405020304"/>
                          <a:ea typeface="Times New Roman" panose="02020603050405020304"/>
                          <a:cs typeface="Times New Roman" panose="02020603050405020304"/>
                        </a:rPr>
                        <a:t>5</a:t>
                      </a:r>
                      <a:endParaRPr sz="1300" b="1" spc="-5">
                        <a:latin typeface="Times New Roman" panose="02020603050405020304"/>
                        <a:ea typeface="Times New Roman" panose="02020603050405020304"/>
                        <a:cs typeface="Times New Roman" panose="02020603050405020304"/>
                      </a:endParaRP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c>
                  <a:txBody>
                    <a:bodyPr/>
                    <a:lstStyle/>
                    <a:p>
                      <a:pPr indent="68580">
                        <a:lnSpc>
                          <a:spcPts val="1500"/>
                        </a:lnSpc>
                        <a:defRPr sz="1300" spc="-5">
                          <a:latin typeface="Times New Roman" panose="02020603050405020304"/>
                          <a:ea typeface="Times New Roman" panose="02020603050405020304"/>
                          <a:cs typeface="Times New Roman" panose="02020603050405020304"/>
                        </a:defRPr>
                      </a:pPr>
                      <a:r>
                        <a:t>Implementation of</a:t>
                      </a:r>
                      <a:r>
                        <a:rPr spc="15"/>
                        <a:t> </a:t>
                      </a:r>
                      <a:r>
                        <a:t>concurrency</a:t>
                      </a:r>
                      <a:r>
                        <a:rPr spc="15"/>
                        <a:t> </a:t>
                      </a:r>
                      <a:r>
                        <a:t>control</a:t>
                      </a:r>
                      <a:r>
                        <a:rPr spc="15"/>
                        <a:t> </a:t>
                      </a:r>
                      <a:r>
                        <a:t>and</a:t>
                      </a:r>
                      <a:r>
                        <a:rPr spc="15"/>
                        <a:t> </a:t>
                      </a:r>
                      <a:r>
                        <a:t>recovery</a:t>
                      </a:r>
                    </a:p>
                    <a:p>
                      <a:pPr indent="68580">
                        <a:lnSpc>
                          <a:spcPct val="100000"/>
                        </a:lnSpc>
                        <a:spcBef>
                          <a:spcPts val="600"/>
                        </a:spcBef>
                        <a:defRPr sz="1300" spc="-5">
                          <a:latin typeface="Times New Roman" panose="02020603050405020304"/>
                          <a:ea typeface="Times New Roman" panose="02020603050405020304"/>
                          <a:cs typeface="Times New Roman" panose="02020603050405020304"/>
                        </a:defRPr>
                      </a:pPr>
                      <a:r>
                        <a:t>mechanisms</a:t>
                      </a: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c>
                  <a:txBody>
                    <a:bodyPr/>
                    <a:lstStyle/>
                    <a:p>
                      <a:pPr indent="68580">
                        <a:lnSpc>
                          <a:spcPts val="1500"/>
                        </a:lnSpc>
                        <a:defRPr sz="1300" b="1" spc="-5">
                          <a:latin typeface="Times New Roman" panose="02020603050405020304"/>
                          <a:ea typeface="Times New Roman" panose="02020603050405020304"/>
                          <a:cs typeface="Times New Roman" panose="02020603050405020304"/>
                        </a:defRPr>
                      </a:pPr>
                      <a:r>
                        <a:t>20</a:t>
                      </a:r>
                      <a:r>
                        <a:rPr spc="-35"/>
                        <a:t> </a:t>
                      </a:r>
                      <a:r>
                        <a:t>–</a:t>
                      </a:r>
                      <a:r>
                        <a:rPr spc="-30"/>
                        <a:t> </a:t>
                      </a:r>
                      <a:r>
                        <a:t>22</a:t>
                      </a: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r>
              <a:tr h="386079">
                <a:tc>
                  <a:txBody>
                    <a:bodyPr/>
                    <a:lstStyle/>
                    <a:p>
                      <a:pPr indent="0">
                        <a:lnSpc>
                          <a:spcPts val="1400"/>
                        </a:lnSpc>
                        <a:defRPr sz="1800"/>
                      </a:pPr>
                      <a:r>
                        <a:rPr sz="1300" b="1" spc="-5">
                          <a:latin typeface="Times New Roman" panose="02020603050405020304"/>
                          <a:ea typeface="Times New Roman" panose="02020603050405020304"/>
                          <a:cs typeface="Times New Roman" panose="02020603050405020304"/>
                        </a:rPr>
                        <a:t>6</a:t>
                      </a:r>
                      <a:endParaRPr sz="1300" b="1" spc="-5">
                        <a:latin typeface="Times New Roman" panose="02020603050405020304"/>
                        <a:ea typeface="Times New Roman" panose="02020603050405020304"/>
                        <a:cs typeface="Times New Roman" panose="02020603050405020304"/>
                      </a:endParaRP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c>
                  <a:txBody>
                    <a:bodyPr/>
                    <a:lstStyle/>
                    <a:p>
                      <a:pPr indent="68580">
                        <a:lnSpc>
                          <a:spcPts val="1400"/>
                        </a:lnSpc>
                        <a:defRPr sz="1300" spc="-5">
                          <a:latin typeface="Times New Roman" panose="02020603050405020304"/>
                          <a:ea typeface="Times New Roman" panose="02020603050405020304"/>
                          <a:cs typeface="Times New Roman" panose="02020603050405020304"/>
                        </a:defRPr>
                      </a:pPr>
                      <a:r>
                        <a:t>Code</a:t>
                      </a:r>
                      <a:r>
                        <a:rPr spc="-15"/>
                        <a:t> </a:t>
                      </a:r>
                      <a:r>
                        <a:rPr spc="0"/>
                        <a:t>for</a:t>
                      </a:r>
                      <a:r>
                        <a:rPr spc="-30"/>
                        <a:t> </a:t>
                      </a:r>
                      <a:r>
                        <a:t>the</a:t>
                      </a:r>
                      <a:r>
                        <a:rPr spc="0"/>
                        <a:t> </a:t>
                      </a:r>
                      <a:r>
                        <a:t>project</a:t>
                      </a: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c>
                  <a:txBody>
                    <a:bodyPr/>
                    <a:lstStyle/>
                    <a:p>
                      <a:pPr indent="68580">
                        <a:lnSpc>
                          <a:spcPts val="1400"/>
                        </a:lnSpc>
                        <a:defRPr sz="1300" b="1" spc="-5">
                          <a:latin typeface="Times New Roman" panose="02020603050405020304"/>
                          <a:ea typeface="Times New Roman" panose="02020603050405020304"/>
                          <a:cs typeface="Times New Roman" panose="02020603050405020304"/>
                        </a:defRPr>
                      </a:pPr>
                      <a:r>
                        <a:t>23</a:t>
                      </a:r>
                      <a:r>
                        <a:rPr spc="-35"/>
                        <a:t> </a:t>
                      </a:r>
                      <a:r>
                        <a:t>–</a:t>
                      </a:r>
                      <a:r>
                        <a:rPr spc="-30"/>
                        <a:t> </a:t>
                      </a:r>
                      <a:r>
                        <a:t>28</a:t>
                      </a: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r>
              <a:tr h="386080">
                <a:tc>
                  <a:txBody>
                    <a:bodyPr/>
                    <a:lstStyle/>
                    <a:p>
                      <a:pPr indent="0">
                        <a:lnSpc>
                          <a:spcPts val="1500"/>
                        </a:lnSpc>
                        <a:defRPr sz="1800"/>
                      </a:pPr>
                      <a:r>
                        <a:rPr sz="1300" b="1" spc="-5">
                          <a:latin typeface="Times New Roman" panose="02020603050405020304"/>
                          <a:ea typeface="Times New Roman" panose="02020603050405020304"/>
                          <a:cs typeface="Times New Roman" panose="02020603050405020304"/>
                        </a:rPr>
                        <a:t>7</a:t>
                      </a:r>
                      <a:endParaRPr sz="1300" b="1" spc="-5">
                        <a:latin typeface="Times New Roman" panose="02020603050405020304"/>
                        <a:ea typeface="Times New Roman" panose="02020603050405020304"/>
                        <a:cs typeface="Times New Roman" panose="02020603050405020304"/>
                      </a:endParaRP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c>
                  <a:txBody>
                    <a:bodyPr/>
                    <a:lstStyle/>
                    <a:p>
                      <a:pPr indent="68580">
                        <a:lnSpc>
                          <a:spcPts val="1500"/>
                        </a:lnSpc>
                        <a:defRPr sz="1300" spc="-5">
                          <a:latin typeface="Times New Roman" panose="02020603050405020304"/>
                          <a:ea typeface="Times New Roman" panose="02020603050405020304"/>
                          <a:cs typeface="Times New Roman" panose="02020603050405020304"/>
                        </a:defRPr>
                      </a:pPr>
                      <a:r>
                        <a:t>Result</a:t>
                      </a:r>
                      <a:r>
                        <a:rPr spc="-20"/>
                        <a:t> </a:t>
                      </a:r>
                      <a:r>
                        <a:t>and Discussion</a:t>
                      </a: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c>
                  <a:txBody>
                    <a:bodyPr/>
                    <a:lstStyle/>
                    <a:p>
                      <a:pPr indent="0">
                        <a:lnSpc>
                          <a:spcPts val="1500"/>
                        </a:lnSpc>
                        <a:defRPr sz="1800"/>
                      </a:pPr>
                      <a:r>
                        <a:rPr sz="1300" b="1" spc="-5">
                          <a:latin typeface="Times New Roman" panose="02020603050405020304"/>
                          <a:ea typeface="Times New Roman" panose="02020603050405020304"/>
                          <a:cs typeface="Times New Roman" panose="02020603050405020304"/>
                        </a:rPr>
                        <a:t>29</a:t>
                      </a:r>
                      <a:endParaRPr sz="1300" b="1" spc="-5">
                        <a:latin typeface="Times New Roman" panose="02020603050405020304"/>
                        <a:ea typeface="Times New Roman" panose="02020603050405020304"/>
                        <a:cs typeface="Times New Roman" panose="02020603050405020304"/>
                      </a:endParaRP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r>
              <a:tr h="386079">
                <a:tc>
                  <a:txBody>
                    <a:bodyPr/>
                    <a:lstStyle/>
                    <a:p>
                      <a:pPr indent="0">
                        <a:lnSpc>
                          <a:spcPts val="1400"/>
                        </a:lnSpc>
                        <a:defRPr sz="1800"/>
                      </a:pPr>
                      <a:r>
                        <a:rPr sz="1300" b="1" spc="-5">
                          <a:latin typeface="Times New Roman" panose="02020603050405020304"/>
                          <a:ea typeface="Times New Roman" panose="02020603050405020304"/>
                          <a:cs typeface="Times New Roman" panose="02020603050405020304"/>
                        </a:rPr>
                        <a:t>8</a:t>
                      </a:r>
                      <a:endParaRPr sz="1300" b="1" spc="-5">
                        <a:latin typeface="Times New Roman" panose="02020603050405020304"/>
                        <a:ea typeface="Times New Roman" panose="02020603050405020304"/>
                        <a:cs typeface="Times New Roman" panose="02020603050405020304"/>
                      </a:endParaRP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c>
                  <a:txBody>
                    <a:bodyPr/>
                    <a:lstStyle/>
                    <a:p>
                      <a:pPr indent="68580">
                        <a:lnSpc>
                          <a:spcPts val="1400"/>
                        </a:lnSpc>
                        <a:defRPr sz="1300" spc="-5">
                          <a:latin typeface="Times New Roman" panose="02020603050405020304"/>
                          <a:ea typeface="Times New Roman" panose="02020603050405020304"/>
                          <a:cs typeface="Times New Roman" panose="02020603050405020304"/>
                        </a:defRPr>
                      </a:pPr>
                      <a:r>
                        <a:t>Online</a:t>
                      </a:r>
                      <a:r>
                        <a:rPr spc="-10"/>
                        <a:t> </a:t>
                      </a:r>
                      <a:r>
                        <a:t>course</a:t>
                      </a:r>
                      <a:r>
                        <a:rPr spc="5"/>
                        <a:t> </a:t>
                      </a:r>
                      <a:r>
                        <a:t>certificate</a:t>
                      </a: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c>
                  <a:txBody>
                    <a:bodyPr/>
                    <a:lstStyle/>
                    <a:p>
                      <a:pPr indent="68580">
                        <a:lnSpc>
                          <a:spcPts val="1400"/>
                        </a:lnSpc>
                        <a:defRPr sz="1300" b="1" spc="-5">
                          <a:latin typeface="Times New Roman" panose="02020603050405020304"/>
                          <a:ea typeface="Times New Roman" panose="02020603050405020304"/>
                          <a:cs typeface="Times New Roman" panose="02020603050405020304"/>
                        </a:defRPr>
                      </a:pPr>
                      <a:r>
                        <a:t>30</a:t>
                      </a:r>
                      <a:r>
                        <a:rPr spc="-35"/>
                        <a:t> </a:t>
                      </a:r>
                      <a:r>
                        <a:t>-</a:t>
                      </a:r>
                      <a:r>
                        <a:rPr spc="-30"/>
                        <a:t> </a:t>
                      </a:r>
                      <a:r>
                        <a:t>31</a:t>
                      </a:r>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r>
              <a:tr h="386079">
                <a:tc>
                  <a:txBody>
                    <a:bodyPr/>
                    <a:lstStyle/>
                    <a:p>
                      <a:pPr indent="0">
                        <a:lnSpc>
                          <a:spcPts val="1400"/>
                        </a:lnSpc>
                        <a:defRPr sz="1300" b="1" spc="-5">
                          <a:latin typeface="Times New Roman" panose="02020603050405020304"/>
                          <a:ea typeface="Times New Roman" panose="02020603050405020304"/>
                          <a:cs typeface="Times New Roman" panose="02020603050405020304"/>
                        </a:defRPr>
                      </a:pPr>
                      <a:r>
                        <a:rPr lang="en-US"/>
                        <a:t>9</a:t>
                      </a:r>
                      <a:endParaRPr lang="en-US"/>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c>
                  <a:txBody>
                    <a:bodyPr/>
                    <a:lstStyle/>
                    <a:p>
                      <a:pPr indent="0">
                        <a:lnSpc>
                          <a:spcPts val="1400"/>
                        </a:lnSpc>
                        <a:defRPr sz="1300" spc="-5">
                          <a:latin typeface="Times New Roman" panose="02020603050405020304"/>
                          <a:ea typeface="Times New Roman" panose="02020603050405020304"/>
                          <a:cs typeface="Times New Roman" panose="02020603050405020304"/>
                        </a:defRPr>
                      </a:pPr>
                      <a:r>
                        <a:rPr lang="en-US"/>
                        <a:t> Conclusion</a:t>
                      </a:r>
                      <a:endParaRPr lang="en-US"/>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c>
                  <a:txBody>
                    <a:bodyPr/>
                    <a:lstStyle/>
                    <a:p>
                      <a:pPr indent="0">
                        <a:lnSpc>
                          <a:spcPts val="1400"/>
                        </a:lnSpc>
                        <a:defRPr sz="1300" b="1" spc="-5">
                          <a:latin typeface="Times New Roman" panose="02020603050405020304"/>
                          <a:ea typeface="Times New Roman" panose="02020603050405020304"/>
                          <a:cs typeface="Times New Roman" panose="02020603050405020304"/>
                        </a:defRPr>
                      </a:pPr>
                      <a:r>
                        <a:rPr lang="en-US"/>
                        <a:t> 32</a:t>
                      </a:r>
                      <a:endParaRPr lang="en-US"/>
                    </a:p>
                  </a:txBody>
                  <a:tcPr marL="0" marR="0" marT="0" marB="0" anchor="t" anchorCtr="0" horzOverflow="overflow">
                    <a:lnL w="6350">
                      <a:solidFill>
                        <a:srgbClr val="000000"/>
                      </a:solidFill>
                    </a:lnL>
                    <a:lnR w="6350">
                      <a:solidFill>
                        <a:srgbClr val="000000"/>
                      </a:solidFill>
                    </a:lnR>
                    <a:lnT w="6350">
                      <a:solidFill>
                        <a:srgbClr val="000000"/>
                      </a:solidFill>
                    </a:lnT>
                    <a:lnB w="6350">
                      <a:solidFill>
                        <a:srgbClr val="000000"/>
                      </a:solidFill>
                    </a:lnB>
                  </a:tcPr>
                </a:tc>
              </a:tr>
            </a:tbl>
          </a:graphicData>
        </a:graphic>
      </p:graphicFrame>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object 3"/>
          <p:cNvSpPr txBox="1"/>
          <p:nvPr>
            <p:ph type="sldNum" sz="quarter" idx="4294967295"/>
          </p:nvPr>
        </p:nvSpPr>
        <p:spPr>
          <a:xfrm>
            <a:off x="3777996" y="9729255"/>
            <a:ext cx="190501" cy="162300"/>
          </a:xfrm>
          <a:prstGeom prst="rect">
            <a:avLst/>
          </a:prstGeom>
        </p:spPr>
        <p:txBody>
          <a:bodyPr/>
          <a:lstStyle/>
          <a:p>
            <a:fld id="{86CB4B4D-7CA3-9044-876B-883B54F8677D}" type="slidenum">
              <a:rPr/>
            </a:fld>
            <a:endParaRPr/>
          </a:p>
        </p:txBody>
      </p:sp>
      <p:sp>
        <p:nvSpPr>
          <p:cNvPr id="202" name="object 2"/>
          <p:cNvSpPr txBox="1"/>
          <p:nvPr/>
        </p:nvSpPr>
        <p:spPr>
          <a:xfrm>
            <a:off x="901700" y="836295"/>
            <a:ext cx="5938520" cy="8213090"/>
          </a:xfrm>
          <a:prstGeom prst="rect">
            <a:avLst/>
          </a:prstGeom>
          <a:ln w="12700">
            <a:miter lim="400000"/>
          </a:ln>
        </p:spPr>
        <p:txBody>
          <a:bodyPr lIns="0" tIns="0" rIns="0" bIns="0">
            <a:noAutofit/>
          </a:bodyPr>
          <a:lstStyle/>
          <a:p>
            <a:pPr marL="177165" indent="-165100">
              <a:buSzPct val="100000"/>
              <a:buAutoNum type="arabicPeriod"/>
              <a:tabLst>
                <a:tab pos="177800" algn="l"/>
              </a:tabLst>
              <a:defRPr sz="1300" spc="-5">
                <a:latin typeface="Times New Roman" panose="02020603050405020304"/>
                <a:ea typeface="Times New Roman" panose="02020603050405020304"/>
                <a:cs typeface="Times New Roman" panose="02020603050405020304"/>
                <a:sym typeface="Times New Roman" panose="02020603050405020304"/>
              </a:defRPr>
            </a:pPr>
            <a:r>
              <a:t>Streamlined</a:t>
            </a:r>
            <a:r>
              <a:rPr spc="0"/>
              <a:t> </a:t>
            </a:r>
            <a:r>
              <a:t>Booking</a:t>
            </a:r>
            <a:r>
              <a:rPr spc="0"/>
              <a:t> </a:t>
            </a:r>
            <a:r>
              <a:t>Process:</a:t>
            </a:r>
          </a:p>
          <a:p>
            <a:pPr>
              <a:buSzPct val="100000"/>
              <a:buAutoNum type="arabicPeriod"/>
              <a:defRPr sz="1200">
                <a:latin typeface="Times New Roman" panose="02020603050405020304"/>
                <a:ea typeface="Times New Roman" panose="02020603050405020304"/>
                <a:cs typeface="Times New Roman" panose="02020603050405020304"/>
                <a:sym typeface="Times New Roman" panose="02020603050405020304"/>
              </a:defRPr>
            </a:pPr>
          </a:p>
          <a:p>
            <a:pPr marR="123825" indent="12700">
              <a:lnSpc>
                <a:spcPct val="96000"/>
              </a:lnSpc>
              <a:defRPr sz="1300" spc="-5">
                <a:latin typeface="Times New Roman" panose="02020603050405020304"/>
                <a:ea typeface="Times New Roman" panose="02020603050405020304"/>
                <a:cs typeface="Times New Roman" panose="02020603050405020304"/>
                <a:sym typeface="Times New Roman" panose="02020603050405020304"/>
              </a:defRPr>
            </a:pPr>
            <a:r>
              <a:t>Enhanced</a:t>
            </a:r>
            <a:r>
              <a:rPr spc="20"/>
              <a:t> </a:t>
            </a:r>
            <a:r>
              <a:t>User</a:t>
            </a:r>
            <a:r>
              <a:rPr spc="10"/>
              <a:t> </a:t>
            </a:r>
            <a:r>
              <a:t>Experience:</a:t>
            </a:r>
            <a:r>
              <a:rPr spc="20"/>
              <a:t> </a:t>
            </a:r>
            <a:r>
              <a:t>Hotel</a:t>
            </a:r>
            <a:r>
              <a:rPr spc="25"/>
              <a:t> </a:t>
            </a:r>
            <a:r>
              <a:t>booking</a:t>
            </a:r>
            <a:r>
              <a:rPr spc="25"/>
              <a:t> </a:t>
            </a:r>
            <a:r>
              <a:t>systems</a:t>
            </a:r>
            <a:r>
              <a:rPr spc="25"/>
              <a:t> </a:t>
            </a:r>
            <a:r>
              <a:t>provide</a:t>
            </a:r>
            <a:r>
              <a:rPr spc="20"/>
              <a:t> </a:t>
            </a:r>
            <a:r>
              <a:t>a</a:t>
            </a:r>
            <a:r>
              <a:rPr spc="15"/>
              <a:t> </a:t>
            </a:r>
            <a:r>
              <a:t>user-friendly</a:t>
            </a:r>
            <a:r>
              <a:rPr spc="25"/>
              <a:t> </a:t>
            </a:r>
            <a:r>
              <a:t>interface</a:t>
            </a:r>
            <a:r>
              <a:rPr spc="10"/>
              <a:t> </a:t>
            </a:r>
            <a:r>
              <a:t>for </a:t>
            </a:r>
            <a:r>
              <a:rPr spc="-310"/>
              <a:t> </a:t>
            </a:r>
            <a:r>
              <a:t>guests</a:t>
            </a:r>
            <a:r>
              <a:rPr spc="15"/>
              <a:t> </a:t>
            </a:r>
            <a:r>
              <a:t>to</a:t>
            </a:r>
            <a:r>
              <a:rPr spc="5"/>
              <a:t> </a:t>
            </a:r>
            <a:r>
              <a:t>search</a:t>
            </a:r>
            <a:r>
              <a:rPr spc="15"/>
              <a:t> </a:t>
            </a:r>
            <a:r>
              <a:t>for</a:t>
            </a:r>
            <a:r>
              <a:rPr spc="5"/>
              <a:t> </a:t>
            </a:r>
            <a:r>
              <a:t>accommodations,</a:t>
            </a:r>
            <a:r>
              <a:rPr spc="15"/>
              <a:t> </a:t>
            </a:r>
            <a:r>
              <a:t>view</a:t>
            </a:r>
            <a:r>
              <a:rPr spc="5"/>
              <a:t> </a:t>
            </a:r>
            <a:r>
              <a:t>room</a:t>
            </a:r>
            <a:r>
              <a:rPr spc="15"/>
              <a:t> </a:t>
            </a:r>
            <a:r>
              <a:t>availability,</a:t>
            </a:r>
            <a:r>
              <a:rPr spc="20"/>
              <a:t> </a:t>
            </a:r>
            <a:r>
              <a:t>and</a:t>
            </a:r>
            <a:r>
              <a:rPr spc="15"/>
              <a:t> </a:t>
            </a:r>
            <a:r>
              <a:t>make</a:t>
            </a:r>
            <a:r>
              <a:rPr spc="20"/>
              <a:t> </a:t>
            </a:r>
            <a:r>
              <a:t>reservations </a:t>
            </a:r>
            <a:r>
              <a:rPr spc="0"/>
              <a:t> </a:t>
            </a:r>
            <a:r>
              <a:t>seamlessly.</a:t>
            </a:r>
          </a:p>
          <a:p>
            <a:pPr marR="102235" indent="12700">
              <a:lnSpc>
                <a:spcPct val="96000"/>
              </a:lnSpc>
              <a:defRPr sz="1300" spc="-5">
                <a:latin typeface="Times New Roman" panose="02020603050405020304"/>
                <a:ea typeface="Times New Roman" panose="02020603050405020304"/>
                <a:cs typeface="Times New Roman" panose="02020603050405020304"/>
                <a:sym typeface="Times New Roman" panose="02020603050405020304"/>
              </a:defRPr>
            </a:pPr>
            <a:r>
              <a:t>Convenience:</a:t>
            </a:r>
            <a:r>
              <a:rPr spc="5"/>
              <a:t> </a:t>
            </a:r>
            <a:r>
              <a:t>Guests</a:t>
            </a:r>
            <a:r>
              <a:rPr spc="30"/>
              <a:t> </a:t>
            </a:r>
            <a:r>
              <a:t>can</a:t>
            </a:r>
            <a:r>
              <a:rPr spc="5"/>
              <a:t> </a:t>
            </a:r>
            <a:r>
              <a:t>book</a:t>
            </a:r>
            <a:r>
              <a:rPr spc="20"/>
              <a:t> </a:t>
            </a:r>
            <a:r>
              <a:t>rooms</a:t>
            </a:r>
            <a:r>
              <a:rPr spc="20"/>
              <a:t> </a:t>
            </a:r>
            <a:r>
              <a:t>at</a:t>
            </a:r>
            <a:r>
              <a:rPr spc="5"/>
              <a:t> </a:t>
            </a:r>
            <a:r>
              <a:t>their</a:t>
            </a:r>
            <a:r>
              <a:rPr spc="20"/>
              <a:t> </a:t>
            </a:r>
            <a:r>
              <a:t>preferred</a:t>
            </a:r>
            <a:r>
              <a:rPr spc="5"/>
              <a:t> </a:t>
            </a:r>
            <a:r>
              <a:t>hotels</a:t>
            </a:r>
            <a:r>
              <a:rPr spc="20"/>
              <a:t> </a:t>
            </a:r>
            <a:r>
              <a:t>anytime,</a:t>
            </a:r>
            <a:r>
              <a:rPr spc="20"/>
              <a:t> </a:t>
            </a:r>
            <a:r>
              <a:t>anywhere,</a:t>
            </a:r>
            <a:r>
              <a:rPr spc="5"/>
              <a:t> </a:t>
            </a:r>
            <a:r>
              <a:t>using </a:t>
            </a:r>
            <a:r>
              <a:rPr spc="-310"/>
              <a:t> </a:t>
            </a:r>
            <a:r>
              <a:t>various</a:t>
            </a:r>
            <a:r>
              <a:rPr spc="15"/>
              <a:t> </a:t>
            </a:r>
            <a:r>
              <a:t>devices</a:t>
            </a:r>
            <a:r>
              <a:rPr spc="15"/>
              <a:t> </a:t>
            </a:r>
            <a:r>
              <a:t>such</a:t>
            </a:r>
            <a:r>
              <a:rPr spc="0"/>
              <a:t> </a:t>
            </a:r>
            <a:r>
              <a:t>as</a:t>
            </a:r>
            <a:r>
              <a:rPr spc="15"/>
              <a:t> </a:t>
            </a:r>
            <a:r>
              <a:t>smartphones,</a:t>
            </a:r>
            <a:r>
              <a:rPr spc="0"/>
              <a:t> </a:t>
            </a:r>
            <a:r>
              <a:t>tablets,</a:t>
            </a:r>
            <a:r>
              <a:rPr spc="25"/>
              <a:t> </a:t>
            </a:r>
            <a:r>
              <a:t>or</a:t>
            </a:r>
            <a:r>
              <a:rPr spc="0"/>
              <a:t> </a:t>
            </a:r>
            <a:r>
              <a:t>computers,</a:t>
            </a:r>
            <a:r>
              <a:rPr spc="20"/>
              <a:t> </a:t>
            </a:r>
            <a:r>
              <a:t>offering</a:t>
            </a:r>
            <a:r>
              <a:rPr spc="0"/>
              <a:t> </a:t>
            </a:r>
            <a:r>
              <a:t>unmatched </a:t>
            </a:r>
            <a:r>
              <a:rPr spc="0"/>
              <a:t> </a:t>
            </a:r>
            <a:r>
              <a:t>convenience.</a:t>
            </a:r>
          </a:p>
          <a:p>
            <a:pPr>
              <a:defRPr sz="1200">
                <a:latin typeface="Times New Roman" panose="02020603050405020304"/>
                <a:ea typeface="Times New Roman" panose="02020603050405020304"/>
                <a:cs typeface="Times New Roman" panose="02020603050405020304"/>
                <a:sym typeface="Times New Roman" panose="02020603050405020304"/>
              </a:defRPr>
            </a:pPr>
          </a:p>
          <a:p>
            <a:pPr marL="177165" indent="-165100">
              <a:buSzPct val="100000"/>
              <a:buAutoNum type="arabicPeriod" startAt="2"/>
              <a:tabLst>
                <a:tab pos="177800" algn="l"/>
              </a:tabLst>
              <a:defRPr sz="1300" spc="-5">
                <a:latin typeface="Times New Roman" panose="02020603050405020304"/>
                <a:ea typeface="Times New Roman" panose="02020603050405020304"/>
                <a:cs typeface="Times New Roman" panose="02020603050405020304"/>
                <a:sym typeface="Times New Roman" panose="02020603050405020304"/>
              </a:defRPr>
            </a:pPr>
            <a:r>
              <a:t>Operational</a:t>
            </a:r>
            <a:r>
              <a:rPr spc="-10"/>
              <a:t> </a:t>
            </a:r>
            <a:r>
              <a:t>Efficiency:</a:t>
            </a:r>
          </a:p>
          <a:p>
            <a:pPr>
              <a:buSzPct val="100000"/>
              <a:buAutoNum type="arabicPeriod" startAt="2"/>
              <a:defRPr sz="1300">
                <a:latin typeface="Times New Roman" panose="02020603050405020304"/>
                <a:ea typeface="Times New Roman" panose="02020603050405020304"/>
                <a:cs typeface="Times New Roman" panose="02020603050405020304"/>
                <a:sym typeface="Times New Roman" panose="02020603050405020304"/>
              </a:defRPr>
            </a:pPr>
          </a:p>
          <a:p>
            <a:pPr marR="155575" indent="12700">
              <a:lnSpc>
                <a:spcPts val="1500"/>
              </a:lnSpc>
              <a:defRPr sz="1300" spc="-5">
                <a:latin typeface="Times New Roman" panose="02020603050405020304"/>
                <a:ea typeface="Times New Roman" panose="02020603050405020304"/>
                <a:cs typeface="Times New Roman" panose="02020603050405020304"/>
                <a:sym typeface="Times New Roman" panose="02020603050405020304"/>
              </a:defRPr>
            </a:pPr>
            <a:r>
              <a:t>Centralized</a:t>
            </a:r>
            <a:r>
              <a:rPr spc="0"/>
              <a:t> </a:t>
            </a:r>
            <a:r>
              <a:t>Management:</a:t>
            </a:r>
            <a:r>
              <a:rPr spc="15"/>
              <a:t> </a:t>
            </a:r>
            <a:r>
              <a:t>Hotel</a:t>
            </a:r>
            <a:r>
              <a:rPr spc="15"/>
              <a:t> </a:t>
            </a:r>
            <a:r>
              <a:t>booking</a:t>
            </a:r>
            <a:r>
              <a:rPr spc="15"/>
              <a:t> </a:t>
            </a:r>
            <a:r>
              <a:t>systems</a:t>
            </a:r>
            <a:r>
              <a:rPr spc="20"/>
              <a:t> </a:t>
            </a:r>
            <a:r>
              <a:t>enable</a:t>
            </a:r>
            <a:r>
              <a:rPr spc="15"/>
              <a:t> </a:t>
            </a:r>
            <a:r>
              <a:t>hoteliers</a:t>
            </a:r>
            <a:r>
              <a:rPr spc="15"/>
              <a:t> </a:t>
            </a:r>
            <a:r>
              <a:t>to</a:t>
            </a:r>
            <a:r>
              <a:rPr spc="0"/>
              <a:t> </a:t>
            </a:r>
            <a:r>
              <a:t>manage</a:t>
            </a:r>
            <a:r>
              <a:rPr spc="20"/>
              <a:t> </a:t>
            </a:r>
            <a:r>
              <a:t>room </a:t>
            </a:r>
            <a:r>
              <a:rPr spc="0"/>
              <a:t> </a:t>
            </a:r>
            <a:r>
              <a:t>inventory,</a:t>
            </a:r>
            <a:r>
              <a:rPr spc="20"/>
              <a:t> </a:t>
            </a:r>
            <a:r>
              <a:t>rates,</a:t>
            </a:r>
            <a:r>
              <a:rPr spc="25"/>
              <a:t> </a:t>
            </a:r>
            <a:r>
              <a:t>and</a:t>
            </a:r>
            <a:r>
              <a:rPr spc="5"/>
              <a:t> </a:t>
            </a:r>
            <a:r>
              <a:t>bookings</a:t>
            </a:r>
            <a:r>
              <a:rPr spc="25"/>
              <a:t> </a:t>
            </a:r>
            <a:r>
              <a:t>from</a:t>
            </a:r>
            <a:r>
              <a:rPr spc="5"/>
              <a:t> </a:t>
            </a:r>
            <a:r>
              <a:t>a</a:t>
            </a:r>
            <a:r>
              <a:rPr spc="15"/>
              <a:t> </a:t>
            </a:r>
            <a:r>
              <a:t>centralized</a:t>
            </a:r>
            <a:r>
              <a:rPr spc="35"/>
              <a:t> </a:t>
            </a:r>
            <a:r>
              <a:t>platform,</a:t>
            </a:r>
            <a:r>
              <a:rPr spc="20"/>
              <a:t> </a:t>
            </a:r>
            <a:r>
              <a:t>streamlining</a:t>
            </a:r>
            <a:r>
              <a:rPr spc="25"/>
              <a:t> </a:t>
            </a:r>
            <a:r>
              <a:t>operations</a:t>
            </a:r>
            <a:r>
              <a:rPr spc="20"/>
              <a:t> </a:t>
            </a:r>
            <a:r>
              <a:t>and </a:t>
            </a:r>
            <a:r>
              <a:rPr spc="-310"/>
              <a:t> </a:t>
            </a:r>
            <a:r>
              <a:t>reducing</a:t>
            </a:r>
            <a:r>
              <a:rPr spc="10"/>
              <a:t> </a:t>
            </a:r>
            <a:r>
              <a:t>the</a:t>
            </a:r>
            <a:r>
              <a:rPr spc="0"/>
              <a:t> </a:t>
            </a:r>
            <a:r>
              <a:t>likelihood</a:t>
            </a:r>
            <a:r>
              <a:rPr spc="10"/>
              <a:t> </a:t>
            </a:r>
            <a:r>
              <a:t>of</a:t>
            </a:r>
            <a:r>
              <a:rPr spc="0"/>
              <a:t> </a:t>
            </a:r>
            <a:r>
              <a:t>overbooking</a:t>
            </a:r>
            <a:r>
              <a:rPr spc="10"/>
              <a:t> </a:t>
            </a:r>
            <a:r>
              <a:t>or double</a:t>
            </a:r>
            <a:r>
              <a:rPr spc="15"/>
              <a:t> </a:t>
            </a:r>
            <a:r>
              <a:t>bookings.</a:t>
            </a:r>
          </a:p>
          <a:p>
            <a:pPr indent="12700">
              <a:lnSpc>
                <a:spcPts val="1400"/>
              </a:lnSpc>
              <a:defRPr sz="1300" spc="-5">
                <a:latin typeface="Times New Roman" panose="02020603050405020304"/>
                <a:ea typeface="Times New Roman" panose="02020603050405020304"/>
                <a:cs typeface="Times New Roman" panose="02020603050405020304"/>
                <a:sym typeface="Times New Roman" panose="02020603050405020304"/>
              </a:defRPr>
            </a:pPr>
            <a:r>
              <a:t>Automation:</a:t>
            </a:r>
            <a:r>
              <a:rPr spc="20"/>
              <a:t> </a:t>
            </a:r>
            <a:r>
              <a:t>Automation</a:t>
            </a:r>
            <a:r>
              <a:rPr spc="25"/>
              <a:t> </a:t>
            </a:r>
            <a:r>
              <a:t>of</a:t>
            </a:r>
            <a:r>
              <a:rPr spc="20"/>
              <a:t> </a:t>
            </a:r>
            <a:r>
              <a:t>booking</a:t>
            </a:r>
            <a:r>
              <a:rPr spc="25"/>
              <a:t> </a:t>
            </a:r>
            <a:r>
              <a:t>processes,</a:t>
            </a:r>
            <a:r>
              <a:rPr spc="20"/>
              <a:t> </a:t>
            </a:r>
            <a:r>
              <a:t>including</a:t>
            </a:r>
            <a:r>
              <a:rPr spc="25"/>
              <a:t> </a:t>
            </a:r>
            <a:r>
              <a:t>confirmation</a:t>
            </a:r>
            <a:r>
              <a:rPr spc="20"/>
              <a:t> </a:t>
            </a:r>
            <a:r>
              <a:t>emails,</a:t>
            </a:r>
            <a:r>
              <a:rPr spc="25"/>
              <a:t> </a:t>
            </a:r>
            <a:r>
              <a:t>payment</a:t>
            </a:r>
          </a:p>
          <a:p>
            <a:pPr indent="12700">
              <a:lnSpc>
                <a:spcPts val="1500"/>
              </a:lnSpc>
              <a:defRPr sz="1300" spc="-5">
                <a:latin typeface="Times New Roman" panose="02020603050405020304"/>
                <a:ea typeface="Times New Roman" panose="02020603050405020304"/>
                <a:cs typeface="Times New Roman" panose="02020603050405020304"/>
                <a:sym typeface="Times New Roman" panose="02020603050405020304"/>
              </a:defRPr>
            </a:pPr>
            <a:r>
              <a:t>processing,</a:t>
            </a:r>
            <a:r>
              <a:rPr spc="0"/>
              <a:t> </a:t>
            </a:r>
            <a:r>
              <a:t>and</a:t>
            </a:r>
            <a:r>
              <a:rPr spc="25"/>
              <a:t> </a:t>
            </a:r>
            <a:r>
              <a:t>room</a:t>
            </a:r>
            <a:r>
              <a:rPr spc="20"/>
              <a:t> </a:t>
            </a:r>
            <a:r>
              <a:t>assignment,</a:t>
            </a:r>
            <a:r>
              <a:rPr spc="5"/>
              <a:t> </a:t>
            </a:r>
            <a:r>
              <a:t>saves</a:t>
            </a:r>
            <a:r>
              <a:rPr spc="20"/>
              <a:t> </a:t>
            </a:r>
            <a:r>
              <a:t>time</a:t>
            </a:r>
            <a:r>
              <a:rPr spc="20"/>
              <a:t> </a:t>
            </a:r>
            <a:r>
              <a:t>and</a:t>
            </a:r>
            <a:r>
              <a:rPr spc="5"/>
              <a:t> </a:t>
            </a:r>
            <a:r>
              <a:t>minimizes</a:t>
            </a:r>
            <a:r>
              <a:rPr spc="5"/>
              <a:t> </a:t>
            </a:r>
            <a:r>
              <a:t>manual</a:t>
            </a:r>
            <a:r>
              <a:rPr spc="20"/>
              <a:t> </a:t>
            </a:r>
            <a:r>
              <a:t>errors.</a:t>
            </a:r>
          </a:p>
          <a:p>
            <a:pPr>
              <a:defRPr sz="1200">
                <a:latin typeface="Times New Roman" panose="02020603050405020304"/>
                <a:ea typeface="Times New Roman" panose="02020603050405020304"/>
                <a:cs typeface="Times New Roman" panose="02020603050405020304"/>
                <a:sym typeface="Times New Roman" panose="02020603050405020304"/>
              </a:defRPr>
            </a:pPr>
          </a:p>
          <a:p>
            <a:pPr marL="177165" indent="-165100">
              <a:buSzPct val="100000"/>
              <a:buAutoNum type="arabicPeriod" startAt="3"/>
              <a:tabLst>
                <a:tab pos="177800" algn="l"/>
              </a:tabLst>
              <a:defRPr sz="1300" spc="-5">
                <a:latin typeface="Times New Roman" panose="02020603050405020304"/>
                <a:ea typeface="Times New Roman" panose="02020603050405020304"/>
                <a:cs typeface="Times New Roman" panose="02020603050405020304"/>
                <a:sym typeface="Times New Roman" panose="02020603050405020304"/>
              </a:defRPr>
            </a:pPr>
            <a:r>
              <a:t>Revenue</a:t>
            </a:r>
            <a:r>
              <a:rPr spc="-10"/>
              <a:t> </a:t>
            </a:r>
            <a:r>
              <a:t>Optimization:</a:t>
            </a:r>
          </a:p>
          <a:p>
            <a:pPr>
              <a:buSzPct val="100000"/>
              <a:buAutoNum type="arabicPeriod" startAt="3"/>
              <a:defRPr sz="1200">
                <a:latin typeface="Times New Roman" panose="02020603050405020304"/>
                <a:ea typeface="Times New Roman" panose="02020603050405020304"/>
                <a:cs typeface="Times New Roman" panose="02020603050405020304"/>
                <a:sym typeface="Times New Roman" panose="02020603050405020304"/>
              </a:defRPr>
            </a:pPr>
          </a:p>
          <a:p>
            <a:pPr marR="5080" indent="12700">
              <a:lnSpc>
                <a:spcPct val="96000"/>
              </a:lnSpc>
              <a:defRPr sz="1300" spc="-5">
                <a:latin typeface="Times New Roman" panose="02020603050405020304"/>
                <a:ea typeface="Times New Roman" panose="02020603050405020304"/>
                <a:cs typeface="Times New Roman" panose="02020603050405020304"/>
                <a:sym typeface="Times New Roman" panose="02020603050405020304"/>
              </a:defRPr>
            </a:pPr>
            <a:r>
              <a:t>Dynamic</a:t>
            </a:r>
            <a:r>
              <a:rPr spc="5"/>
              <a:t> </a:t>
            </a:r>
            <a:r>
              <a:t>Pricing:</a:t>
            </a:r>
            <a:r>
              <a:rPr spc="20"/>
              <a:t> </a:t>
            </a:r>
            <a:r>
              <a:t>Hotel</a:t>
            </a:r>
            <a:r>
              <a:rPr spc="15"/>
              <a:t> </a:t>
            </a:r>
            <a:r>
              <a:t>booking</a:t>
            </a:r>
            <a:r>
              <a:rPr spc="20"/>
              <a:t> </a:t>
            </a:r>
            <a:r>
              <a:t>systems</a:t>
            </a:r>
            <a:r>
              <a:rPr spc="15"/>
              <a:t> </a:t>
            </a:r>
            <a:r>
              <a:t>allow</a:t>
            </a:r>
            <a:r>
              <a:rPr spc="20"/>
              <a:t> </a:t>
            </a:r>
            <a:r>
              <a:t>hoteliers</a:t>
            </a:r>
            <a:r>
              <a:rPr spc="15"/>
              <a:t> </a:t>
            </a:r>
            <a:r>
              <a:t>to</a:t>
            </a:r>
            <a:r>
              <a:rPr spc="5"/>
              <a:t> </a:t>
            </a:r>
            <a:r>
              <a:t>implement</a:t>
            </a:r>
            <a:r>
              <a:rPr spc="15"/>
              <a:t> </a:t>
            </a:r>
            <a:r>
              <a:t>dynamic</a:t>
            </a:r>
            <a:r>
              <a:rPr spc="20"/>
              <a:t> </a:t>
            </a:r>
            <a:r>
              <a:t>pricing </a:t>
            </a:r>
            <a:r>
              <a:rPr spc="0"/>
              <a:t> </a:t>
            </a:r>
            <a:r>
              <a:t>strategies</a:t>
            </a:r>
            <a:r>
              <a:rPr spc="20"/>
              <a:t> </a:t>
            </a:r>
            <a:r>
              <a:t>based</a:t>
            </a:r>
            <a:r>
              <a:rPr spc="25"/>
              <a:t> </a:t>
            </a:r>
            <a:r>
              <a:t>on</a:t>
            </a:r>
            <a:r>
              <a:rPr spc="10"/>
              <a:t> </a:t>
            </a:r>
            <a:r>
              <a:t>demand,</a:t>
            </a:r>
            <a:r>
              <a:rPr spc="25"/>
              <a:t> </a:t>
            </a:r>
            <a:r>
              <a:t>seasonality,</a:t>
            </a:r>
            <a:r>
              <a:rPr spc="35"/>
              <a:t> </a:t>
            </a:r>
            <a:r>
              <a:t>and</a:t>
            </a:r>
            <a:r>
              <a:rPr spc="5"/>
              <a:t> </a:t>
            </a:r>
            <a:r>
              <a:t>other</a:t>
            </a:r>
            <a:r>
              <a:rPr spc="25"/>
              <a:t> </a:t>
            </a:r>
            <a:r>
              <a:t>factors,</a:t>
            </a:r>
            <a:r>
              <a:rPr spc="25"/>
              <a:t> </a:t>
            </a:r>
            <a:r>
              <a:t>maximizing</a:t>
            </a:r>
            <a:r>
              <a:rPr spc="25"/>
              <a:t> </a:t>
            </a:r>
            <a:r>
              <a:t>revenue</a:t>
            </a:r>
            <a:r>
              <a:rPr spc="10"/>
              <a:t> </a:t>
            </a:r>
            <a:r>
              <a:t>potential. </a:t>
            </a:r>
            <a:r>
              <a:rPr spc="-310"/>
              <a:t> </a:t>
            </a:r>
            <a:r>
              <a:t>Upselling</a:t>
            </a:r>
            <a:r>
              <a:rPr spc="0"/>
              <a:t> </a:t>
            </a:r>
            <a:r>
              <a:t>Opportunities:</a:t>
            </a:r>
            <a:r>
              <a:rPr spc="15"/>
              <a:t> </a:t>
            </a:r>
            <a:r>
              <a:t>Integrated</a:t>
            </a:r>
            <a:r>
              <a:rPr spc="20"/>
              <a:t> </a:t>
            </a:r>
            <a:r>
              <a:t>systems</a:t>
            </a:r>
            <a:r>
              <a:rPr spc="15"/>
              <a:t> </a:t>
            </a:r>
            <a:r>
              <a:t>can</a:t>
            </a:r>
            <a:r>
              <a:rPr spc="20"/>
              <a:t> </a:t>
            </a:r>
            <a:r>
              <a:t>suggest</a:t>
            </a:r>
            <a:r>
              <a:rPr spc="15"/>
              <a:t> </a:t>
            </a:r>
            <a:r>
              <a:t>room</a:t>
            </a:r>
            <a:r>
              <a:rPr spc="20"/>
              <a:t> </a:t>
            </a:r>
            <a:r>
              <a:t>upgrades,</a:t>
            </a:r>
            <a:r>
              <a:rPr spc="15"/>
              <a:t> </a:t>
            </a:r>
            <a:r>
              <a:t>additional </a:t>
            </a:r>
            <a:r>
              <a:rPr spc="0"/>
              <a:t> </a:t>
            </a:r>
            <a:r>
              <a:t>services,</a:t>
            </a:r>
            <a:r>
              <a:rPr spc="15"/>
              <a:t> </a:t>
            </a:r>
            <a:r>
              <a:t>or</a:t>
            </a:r>
            <a:r>
              <a:rPr spc="5"/>
              <a:t> </a:t>
            </a:r>
            <a:r>
              <a:t>special</a:t>
            </a:r>
            <a:r>
              <a:rPr spc="15"/>
              <a:t> </a:t>
            </a:r>
            <a:r>
              <a:t>packages</a:t>
            </a:r>
            <a:r>
              <a:rPr spc="20"/>
              <a:t> </a:t>
            </a:r>
            <a:r>
              <a:t>during</a:t>
            </a:r>
            <a:r>
              <a:rPr spc="15"/>
              <a:t> </a:t>
            </a:r>
            <a:r>
              <a:t>the</a:t>
            </a:r>
            <a:r>
              <a:rPr spc="20"/>
              <a:t> </a:t>
            </a:r>
            <a:r>
              <a:t>booking</a:t>
            </a:r>
            <a:r>
              <a:rPr spc="15"/>
              <a:t> </a:t>
            </a:r>
            <a:r>
              <a:t>process,</a:t>
            </a:r>
            <a:r>
              <a:rPr spc="20"/>
              <a:t> </a:t>
            </a:r>
            <a:r>
              <a:t>increasing</a:t>
            </a:r>
            <a:r>
              <a:rPr spc="20"/>
              <a:t> </a:t>
            </a:r>
            <a:r>
              <a:t>revenue</a:t>
            </a:r>
            <a:r>
              <a:rPr spc="15"/>
              <a:t> </a:t>
            </a:r>
            <a:r>
              <a:t>per</a:t>
            </a:r>
            <a:r>
              <a:rPr spc="5"/>
              <a:t> </a:t>
            </a:r>
            <a:r>
              <a:t>guest.</a:t>
            </a:r>
          </a:p>
          <a:p>
            <a:pPr>
              <a:defRPr sz="1200">
                <a:latin typeface="Times New Roman" panose="02020603050405020304"/>
                <a:ea typeface="Times New Roman" panose="02020603050405020304"/>
                <a:cs typeface="Times New Roman" panose="02020603050405020304"/>
                <a:sym typeface="Times New Roman" panose="02020603050405020304"/>
              </a:defRPr>
            </a:pPr>
          </a:p>
          <a:p>
            <a:pPr marL="177165" indent="-165100">
              <a:buSzPct val="100000"/>
              <a:buAutoNum type="arabicPeriod" startAt="4"/>
              <a:tabLst>
                <a:tab pos="177800" algn="l"/>
              </a:tabLst>
              <a:defRPr sz="1300" spc="-5">
                <a:latin typeface="Times New Roman" panose="02020603050405020304"/>
                <a:ea typeface="Times New Roman" panose="02020603050405020304"/>
                <a:cs typeface="Times New Roman" panose="02020603050405020304"/>
                <a:sym typeface="Times New Roman" panose="02020603050405020304"/>
              </a:defRPr>
            </a:pPr>
            <a:r>
              <a:t>Data</a:t>
            </a:r>
            <a:r>
              <a:rPr spc="5"/>
              <a:t> </a:t>
            </a:r>
            <a:r>
              <a:t>Insights</a:t>
            </a:r>
            <a:r>
              <a:rPr spc="10"/>
              <a:t> </a:t>
            </a:r>
            <a:r>
              <a:t>and Personalization:</a:t>
            </a:r>
          </a:p>
          <a:p>
            <a:pPr>
              <a:buSzPct val="100000"/>
              <a:buAutoNum type="arabicPeriod" startAt="4"/>
              <a:defRPr sz="1300">
                <a:latin typeface="Times New Roman" panose="02020603050405020304"/>
                <a:ea typeface="Times New Roman" panose="02020603050405020304"/>
                <a:cs typeface="Times New Roman" panose="02020603050405020304"/>
                <a:sym typeface="Times New Roman" panose="02020603050405020304"/>
              </a:defRPr>
            </a:pPr>
          </a:p>
          <a:p>
            <a:pPr marR="533400" indent="12700" algn="just">
              <a:lnSpc>
                <a:spcPct val="96000"/>
              </a:lnSpc>
              <a:defRPr sz="1300" spc="-5">
                <a:latin typeface="Times New Roman" panose="02020603050405020304"/>
                <a:ea typeface="Times New Roman" panose="02020603050405020304"/>
                <a:cs typeface="Times New Roman" panose="02020603050405020304"/>
                <a:sym typeface="Times New Roman" panose="02020603050405020304"/>
              </a:defRPr>
            </a:pPr>
            <a:r>
              <a:t>Analytics: Hotel booking systems capture valuable data on booking trends, guest </a:t>
            </a:r>
            <a:r>
              <a:rPr spc="0"/>
              <a:t> </a:t>
            </a:r>
            <a:r>
              <a:t>preferences, and revenue performance, enabling data-driven decision-making and </a:t>
            </a:r>
            <a:r>
              <a:rPr spc="-310"/>
              <a:t> </a:t>
            </a:r>
            <a:r>
              <a:t>targeted</a:t>
            </a:r>
            <a:r>
              <a:rPr spc="5"/>
              <a:t> </a:t>
            </a:r>
            <a:r>
              <a:t>marketing</a:t>
            </a:r>
            <a:r>
              <a:rPr spc="10"/>
              <a:t> </a:t>
            </a:r>
            <a:r>
              <a:t>efforts.</a:t>
            </a:r>
          </a:p>
          <a:p>
            <a:pPr marR="109855" indent="12700">
              <a:lnSpc>
                <a:spcPct val="96000"/>
              </a:lnSpc>
              <a:defRPr sz="1300" spc="-5">
                <a:latin typeface="Times New Roman" panose="02020603050405020304"/>
                <a:ea typeface="Times New Roman" panose="02020603050405020304"/>
                <a:cs typeface="Times New Roman" panose="02020603050405020304"/>
                <a:sym typeface="Times New Roman" panose="02020603050405020304"/>
              </a:defRPr>
            </a:pPr>
            <a:r>
              <a:t>Personalization:</a:t>
            </a:r>
            <a:r>
              <a:rPr spc="20"/>
              <a:t> </a:t>
            </a:r>
            <a:r>
              <a:t>By</a:t>
            </a:r>
            <a:r>
              <a:rPr spc="10"/>
              <a:t> </a:t>
            </a:r>
            <a:r>
              <a:t>analyzing</a:t>
            </a:r>
            <a:r>
              <a:rPr spc="35"/>
              <a:t> </a:t>
            </a:r>
            <a:r>
              <a:t>guest</a:t>
            </a:r>
            <a:r>
              <a:rPr spc="5"/>
              <a:t> </a:t>
            </a:r>
            <a:r>
              <a:t>data,</a:t>
            </a:r>
            <a:r>
              <a:rPr spc="25"/>
              <a:t> </a:t>
            </a:r>
            <a:r>
              <a:t>hotels</a:t>
            </a:r>
            <a:r>
              <a:rPr spc="25"/>
              <a:t> </a:t>
            </a:r>
            <a:r>
              <a:t>can</a:t>
            </a:r>
            <a:r>
              <a:rPr spc="10"/>
              <a:t> </a:t>
            </a:r>
            <a:r>
              <a:t>personalize</a:t>
            </a:r>
            <a:r>
              <a:rPr spc="10"/>
              <a:t> </a:t>
            </a:r>
            <a:r>
              <a:t>the</a:t>
            </a:r>
            <a:r>
              <a:rPr spc="25"/>
              <a:t> </a:t>
            </a:r>
            <a:r>
              <a:t>booking</a:t>
            </a:r>
            <a:r>
              <a:rPr spc="25"/>
              <a:t> </a:t>
            </a:r>
            <a:r>
              <a:t>experience </a:t>
            </a:r>
            <a:r>
              <a:rPr spc="-310"/>
              <a:t> </a:t>
            </a:r>
            <a:r>
              <a:t>with</a:t>
            </a:r>
            <a:r>
              <a:rPr spc="25"/>
              <a:t> </a:t>
            </a:r>
            <a:r>
              <a:t>tailored</a:t>
            </a:r>
            <a:r>
              <a:rPr spc="10"/>
              <a:t> </a:t>
            </a:r>
            <a:r>
              <a:t>recommendations,</a:t>
            </a:r>
            <a:r>
              <a:rPr spc="25"/>
              <a:t> </a:t>
            </a:r>
            <a:r>
              <a:t>loyalty</a:t>
            </a:r>
            <a:r>
              <a:rPr spc="25"/>
              <a:t> </a:t>
            </a:r>
            <a:r>
              <a:t>rewards,</a:t>
            </a:r>
            <a:r>
              <a:rPr spc="30"/>
              <a:t> </a:t>
            </a:r>
            <a:r>
              <a:t>and</a:t>
            </a:r>
            <a:r>
              <a:rPr spc="10"/>
              <a:t> </a:t>
            </a:r>
            <a:r>
              <a:t>customized</a:t>
            </a:r>
            <a:r>
              <a:rPr spc="25"/>
              <a:t> </a:t>
            </a:r>
            <a:r>
              <a:t>promotions,</a:t>
            </a:r>
            <a:r>
              <a:rPr spc="10"/>
              <a:t> </a:t>
            </a:r>
            <a:r>
              <a:t>fostering </a:t>
            </a:r>
            <a:r>
              <a:rPr spc="0"/>
              <a:t> </a:t>
            </a:r>
            <a:r>
              <a:t>guest</a:t>
            </a:r>
            <a:r>
              <a:rPr spc="-10"/>
              <a:t> </a:t>
            </a:r>
            <a:r>
              <a:t>loyalty</a:t>
            </a:r>
            <a:r>
              <a:rPr spc="10"/>
              <a:t> </a:t>
            </a:r>
            <a:r>
              <a:t>and</a:t>
            </a:r>
            <a:r>
              <a:rPr spc="10"/>
              <a:t> </a:t>
            </a:r>
            <a:r>
              <a:t>satisfaction.</a:t>
            </a:r>
          </a:p>
          <a:p>
            <a:pPr>
              <a:defRPr sz="1200">
                <a:latin typeface="Times New Roman" panose="02020603050405020304"/>
                <a:ea typeface="Times New Roman" panose="02020603050405020304"/>
                <a:cs typeface="Times New Roman" panose="02020603050405020304"/>
                <a:sym typeface="Times New Roman" panose="02020603050405020304"/>
              </a:defRPr>
            </a:pPr>
          </a:p>
          <a:p>
            <a:pPr marL="177165" indent="-165100">
              <a:buSzPct val="100000"/>
              <a:buAutoNum type="arabicPeriod" startAt="5"/>
              <a:tabLst>
                <a:tab pos="177800" algn="l"/>
              </a:tabLst>
              <a:defRPr sz="1300" spc="-5">
                <a:latin typeface="Times New Roman" panose="02020603050405020304"/>
                <a:ea typeface="Times New Roman" panose="02020603050405020304"/>
                <a:cs typeface="Times New Roman" panose="02020603050405020304"/>
                <a:sym typeface="Times New Roman" panose="02020603050405020304"/>
              </a:defRPr>
            </a:pPr>
            <a:r>
              <a:t>Security</a:t>
            </a:r>
            <a:r>
              <a:rPr spc="-10"/>
              <a:t> </a:t>
            </a:r>
            <a:r>
              <a:t>and Trust:</a:t>
            </a:r>
          </a:p>
          <a:p>
            <a:pPr>
              <a:defRPr sz="1300">
                <a:latin typeface="Times New Roman" panose="02020603050405020304"/>
                <a:ea typeface="Times New Roman" panose="02020603050405020304"/>
                <a:cs typeface="Times New Roman" panose="02020603050405020304"/>
                <a:sym typeface="Times New Roman" panose="02020603050405020304"/>
              </a:defRPr>
            </a:pPr>
          </a:p>
          <a:p>
            <a:pPr marR="557530" indent="12700" algn="just">
              <a:lnSpc>
                <a:spcPts val="1500"/>
              </a:lnSpc>
              <a:defRPr sz="1300" spc="-5">
                <a:latin typeface="Times New Roman" panose="02020603050405020304"/>
                <a:ea typeface="Times New Roman" panose="02020603050405020304"/>
                <a:cs typeface="Times New Roman" panose="02020603050405020304"/>
                <a:sym typeface="Times New Roman" panose="02020603050405020304"/>
              </a:defRPr>
            </a:pPr>
            <a:r>
              <a:t>Secure Transactions: Implementing robust security measures, such as encryption </a:t>
            </a:r>
            <a:r>
              <a:rPr spc="0"/>
              <a:t> </a:t>
            </a:r>
            <a:r>
              <a:t>protocols and PCI compliance, ensures the confidentiality and integrity of guests' </a:t>
            </a:r>
            <a:r>
              <a:rPr spc="-310"/>
              <a:t> </a:t>
            </a:r>
            <a:r>
              <a:t>payment</a:t>
            </a:r>
            <a:r>
              <a:rPr spc="10"/>
              <a:t> </a:t>
            </a:r>
            <a:r>
              <a:t>information, building</a:t>
            </a:r>
            <a:r>
              <a:rPr spc="20"/>
              <a:t> </a:t>
            </a:r>
            <a:r>
              <a:t>trust and</a:t>
            </a:r>
            <a:r>
              <a:rPr spc="10"/>
              <a:t> </a:t>
            </a:r>
            <a:r>
              <a:t>credibility.</a:t>
            </a:r>
          </a:p>
          <a:p>
            <a:pPr indent="12700">
              <a:lnSpc>
                <a:spcPts val="1400"/>
              </a:lnSpc>
              <a:defRPr sz="1300" spc="-5">
                <a:latin typeface="Times New Roman" panose="02020603050405020304"/>
                <a:ea typeface="Times New Roman" panose="02020603050405020304"/>
                <a:cs typeface="Times New Roman" panose="02020603050405020304"/>
                <a:sym typeface="Times New Roman" panose="02020603050405020304"/>
              </a:defRPr>
            </a:pPr>
            <a:r>
              <a:t>Data</a:t>
            </a:r>
            <a:r>
              <a:rPr spc="5"/>
              <a:t> </a:t>
            </a:r>
            <a:r>
              <a:t>Privacy:</a:t>
            </a:r>
            <a:r>
              <a:rPr spc="40"/>
              <a:t> </a:t>
            </a:r>
            <a:r>
              <a:t>Hotel</a:t>
            </a:r>
            <a:r>
              <a:rPr spc="0"/>
              <a:t> </a:t>
            </a:r>
            <a:r>
              <a:t>booking</a:t>
            </a:r>
            <a:r>
              <a:rPr spc="30"/>
              <a:t> </a:t>
            </a:r>
            <a:r>
              <a:t>systems</a:t>
            </a:r>
            <a:r>
              <a:rPr spc="15"/>
              <a:t> </a:t>
            </a:r>
            <a:r>
              <a:t>adhere</a:t>
            </a:r>
            <a:r>
              <a:rPr spc="5"/>
              <a:t> </a:t>
            </a:r>
            <a:r>
              <a:t>to</a:t>
            </a:r>
            <a:r>
              <a:rPr spc="15"/>
              <a:t> </a:t>
            </a:r>
            <a:r>
              <a:t>data</a:t>
            </a:r>
            <a:r>
              <a:rPr spc="10"/>
              <a:t> </a:t>
            </a:r>
            <a:r>
              <a:t>privacy</a:t>
            </a:r>
            <a:r>
              <a:rPr spc="15"/>
              <a:t> </a:t>
            </a:r>
            <a:r>
              <a:t>regulations,</a:t>
            </a:r>
            <a:r>
              <a:rPr spc="15"/>
              <a:t> </a:t>
            </a:r>
            <a:r>
              <a:t>such</a:t>
            </a:r>
            <a:r>
              <a:rPr spc="0"/>
              <a:t> </a:t>
            </a:r>
            <a:r>
              <a:t>as</a:t>
            </a:r>
            <a:r>
              <a:rPr spc="20"/>
              <a:t> </a:t>
            </a:r>
            <a:r>
              <a:t>GDPR,</a:t>
            </a:r>
          </a:p>
          <a:p>
            <a:pPr marR="376555" indent="12700">
              <a:lnSpc>
                <a:spcPts val="1500"/>
              </a:lnSpc>
              <a:defRPr sz="1300" spc="-5">
                <a:latin typeface="Times New Roman" panose="02020603050405020304"/>
                <a:ea typeface="Times New Roman" panose="02020603050405020304"/>
                <a:cs typeface="Times New Roman" panose="02020603050405020304"/>
                <a:sym typeface="Times New Roman" panose="02020603050405020304"/>
              </a:defRPr>
            </a:pPr>
            <a:r>
              <a:t>by</a:t>
            </a:r>
            <a:r>
              <a:rPr spc="5"/>
              <a:t> </a:t>
            </a:r>
            <a:r>
              <a:t>obtaining</a:t>
            </a:r>
            <a:r>
              <a:rPr spc="30"/>
              <a:t> </a:t>
            </a:r>
            <a:r>
              <a:t>consent</a:t>
            </a:r>
            <a:r>
              <a:rPr spc="25"/>
              <a:t> </a:t>
            </a:r>
            <a:r>
              <a:t>for</a:t>
            </a:r>
            <a:r>
              <a:rPr spc="10"/>
              <a:t> </a:t>
            </a:r>
            <a:r>
              <a:t>data</a:t>
            </a:r>
            <a:r>
              <a:rPr spc="15"/>
              <a:t> </a:t>
            </a:r>
            <a:r>
              <a:t>processing</a:t>
            </a:r>
            <a:r>
              <a:rPr spc="25"/>
              <a:t> </a:t>
            </a:r>
            <a:r>
              <a:t>and</a:t>
            </a:r>
            <a:r>
              <a:rPr spc="10"/>
              <a:t> </a:t>
            </a:r>
            <a:r>
              <a:t>providing</a:t>
            </a:r>
            <a:r>
              <a:rPr spc="5"/>
              <a:t> </a:t>
            </a:r>
            <a:r>
              <a:t>transparent</a:t>
            </a:r>
            <a:r>
              <a:rPr spc="30"/>
              <a:t> </a:t>
            </a:r>
            <a:r>
              <a:t>privacy</a:t>
            </a:r>
            <a:r>
              <a:rPr spc="25"/>
              <a:t> </a:t>
            </a:r>
            <a:r>
              <a:t>policies, </a:t>
            </a:r>
            <a:r>
              <a:rPr spc="-310"/>
              <a:t> </a:t>
            </a:r>
            <a:r>
              <a:t>safeguarding guests'</a:t>
            </a:r>
            <a:r>
              <a:rPr spc="15"/>
              <a:t> </a:t>
            </a:r>
            <a:r>
              <a:t>personal</a:t>
            </a:r>
            <a:r>
              <a:rPr spc="10"/>
              <a:t> </a:t>
            </a:r>
            <a:r>
              <a:t>information.</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object 2"/>
          <p:cNvSpPr txBox="1"/>
          <p:nvPr/>
        </p:nvSpPr>
        <p:spPr>
          <a:xfrm>
            <a:off x="901700" y="903477"/>
            <a:ext cx="4246880" cy="475587"/>
          </a:xfrm>
          <a:prstGeom prst="rect">
            <a:avLst/>
          </a:prstGeom>
          <a:ln w="12700">
            <a:miter lim="400000"/>
          </a:ln>
        </p:spPr>
        <p:txBody>
          <a:bodyPr lIns="0" tIns="0" rIns="0" bIns="0">
            <a:spAutoFit/>
          </a:bodyPr>
          <a:lstStyle/>
          <a:p>
            <a:pPr indent="2190115">
              <a:spcBef>
                <a:spcPts val="700"/>
              </a:spcBef>
              <a:defRPr sz="1300" b="1" spc="-5">
                <a:latin typeface="Times New Roman" panose="02020603050405020304"/>
                <a:ea typeface="Times New Roman" panose="02020603050405020304"/>
                <a:cs typeface="Times New Roman" panose="02020603050405020304"/>
                <a:sym typeface="Times New Roman" panose="02020603050405020304"/>
              </a:defRPr>
            </a:pPr>
            <a:r>
              <a:t>7.</a:t>
            </a:r>
            <a:r>
              <a:rPr spc="480"/>
              <a:t> </a:t>
            </a:r>
            <a:r>
              <a:t>Online</a:t>
            </a:r>
            <a:r>
              <a:rPr spc="0"/>
              <a:t> </a:t>
            </a:r>
            <a:r>
              <a:t>Course</a:t>
            </a:r>
            <a:r>
              <a:rPr spc="5"/>
              <a:t> </a:t>
            </a:r>
            <a:r>
              <a:t>Certificate</a:t>
            </a:r>
          </a:p>
          <a:p>
            <a:pPr indent="12700">
              <a:spcBef>
                <a:spcPts val="600"/>
              </a:spcBef>
              <a:defRPr sz="1300" b="1" spc="-5">
                <a:latin typeface="Times New Roman" panose="02020603050405020304"/>
                <a:ea typeface="Times New Roman" panose="02020603050405020304"/>
                <a:cs typeface="Times New Roman" panose="02020603050405020304"/>
                <a:sym typeface="Times New Roman" panose="02020603050405020304"/>
              </a:defRPr>
            </a:pPr>
            <a:r>
              <a:t>RA2211026010443</a:t>
            </a:r>
          </a:p>
        </p:txBody>
      </p:sp>
      <p:pic>
        <p:nvPicPr>
          <p:cNvPr id="205" name="object 3" descr="object 3"/>
          <p:cNvPicPr>
            <a:picLocks noChangeAspect="1"/>
          </p:cNvPicPr>
          <p:nvPr/>
        </p:nvPicPr>
        <p:blipFill>
          <a:blip r:embed="rId1"/>
          <a:stretch>
            <a:fillRect/>
          </a:stretch>
        </p:blipFill>
        <p:spPr>
          <a:xfrm>
            <a:off x="914400" y="1482852"/>
            <a:ext cx="5783580" cy="4053347"/>
          </a:xfrm>
          <a:prstGeom prst="rect">
            <a:avLst/>
          </a:prstGeom>
          <a:ln w="12700">
            <a:miter lim="400000"/>
            <a:headEnd/>
            <a:tailEnd/>
          </a:ln>
        </p:spPr>
      </p:pic>
      <p:sp>
        <p:nvSpPr>
          <p:cNvPr id="206" name="object 4"/>
          <p:cNvSpPr txBox="1"/>
          <p:nvPr>
            <p:ph type="sldNum" sz="quarter" idx="4294967295"/>
          </p:nvPr>
        </p:nvSpPr>
        <p:spPr>
          <a:xfrm>
            <a:off x="3777996" y="9729255"/>
            <a:ext cx="190501" cy="162300"/>
          </a:xfrm>
          <a:prstGeom prst="rect">
            <a:avLst/>
          </a:prstGeom>
        </p:spPr>
        <p:txBody>
          <a:bodyPr/>
          <a:lstStyle/>
          <a:p>
            <a:fld id="{86CB4B4D-7CA3-9044-876B-883B54F8677D}" type="slidenum">
              <a:rPr/>
            </a:fld>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object 2"/>
          <p:cNvSpPr txBox="1"/>
          <p:nvPr/>
        </p:nvSpPr>
        <p:spPr>
          <a:xfrm>
            <a:off x="1270270" y="880079"/>
            <a:ext cx="2426239" cy="448569"/>
          </a:xfrm>
          <a:prstGeom prst="rect">
            <a:avLst/>
          </a:prstGeom>
          <a:ln w="12700">
            <a:miter lim="400000"/>
          </a:ln>
        </p:spPr>
        <p:txBody>
          <a:bodyPr lIns="0" tIns="0" rIns="0" bIns="0">
            <a:spAutoFit/>
          </a:bodyPr>
          <a:lstStyle/>
          <a:p>
            <a:pPr indent="12700">
              <a:defRPr sz="1600" b="1" spc="-6">
                <a:latin typeface="Times New Roman" panose="02020603050405020304"/>
                <a:ea typeface="Times New Roman" panose="02020603050405020304"/>
                <a:cs typeface="Times New Roman" panose="02020603050405020304"/>
                <a:sym typeface="Times New Roman" panose="02020603050405020304"/>
              </a:defRPr>
            </a:pPr>
            <a:r>
              <a:t>ANAMIKA SAROHA </a:t>
            </a:r>
          </a:p>
          <a:p>
            <a:pPr indent="12700">
              <a:defRPr sz="1600" b="1" spc="-6">
                <a:latin typeface="Times New Roman" panose="02020603050405020304"/>
                <a:ea typeface="Times New Roman" panose="02020603050405020304"/>
                <a:cs typeface="Times New Roman" panose="02020603050405020304"/>
                <a:sym typeface="Times New Roman" panose="02020603050405020304"/>
              </a:defRPr>
            </a:pPr>
            <a:r>
              <a:t>RA2211026010393</a:t>
            </a:r>
          </a:p>
        </p:txBody>
      </p:sp>
      <p:pic>
        <p:nvPicPr>
          <p:cNvPr id="209" name="object 3" descr="object 3"/>
          <p:cNvPicPr>
            <a:picLocks noChangeAspect="1"/>
          </p:cNvPicPr>
          <p:nvPr/>
        </p:nvPicPr>
        <p:blipFill>
          <a:blip r:embed="rId1"/>
          <a:stretch>
            <a:fillRect/>
          </a:stretch>
        </p:blipFill>
        <p:spPr>
          <a:xfrm>
            <a:off x="350052" y="2626111"/>
            <a:ext cx="7046388" cy="5413128"/>
          </a:xfrm>
          <a:prstGeom prst="rect">
            <a:avLst/>
          </a:prstGeom>
          <a:ln w="12700">
            <a:miter lim="400000"/>
            <a:headEnd/>
            <a:tailEnd/>
          </a:ln>
        </p:spPr>
      </p:pic>
      <p:sp>
        <p:nvSpPr>
          <p:cNvPr id="210" name="object 4"/>
          <p:cNvSpPr txBox="1"/>
          <p:nvPr>
            <p:ph type="sldNum" sz="quarter" idx="4294967295"/>
          </p:nvPr>
        </p:nvSpPr>
        <p:spPr>
          <a:xfrm>
            <a:off x="3777996" y="9729255"/>
            <a:ext cx="190501" cy="162300"/>
          </a:xfrm>
          <a:prstGeom prst="rect">
            <a:avLst/>
          </a:prstGeom>
        </p:spPr>
        <p:txBody>
          <a:bodyPr/>
          <a:lstStyle/>
          <a:p>
            <a:fld id="{86CB4B4D-7CA3-9044-876B-883B54F8677D}" type="slidenum">
              <a:rPr/>
            </a:fld>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pPr algn="ctr"/>
            <a:r>
              <a:rPr lang="en-US" b="1"/>
              <a:t>9.CONCLUSION</a:t>
            </a:r>
            <a:endParaRPr lang="en-US" b="1"/>
          </a:p>
        </p:txBody>
      </p:sp>
      <p:sp>
        <p:nvSpPr>
          <p:cNvPr id="3" name="Text Placeholder 2"/>
          <p:cNvSpPr/>
          <p:nvPr>
            <p:ph type="body" idx="1"/>
          </p:nvPr>
        </p:nvSpPr>
        <p:spPr>
          <a:xfrm>
            <a:off x="388620" y="1003935"/>
            <a:ext cx="6995160" cy="7947660"/>
          </a:xfrm>
        </p:spPr>
        <p:txBody>
          <a:bodyPr>
            <a:normAutofit lnSpcReduction="10000"/>
          </a:bodyPr>
          <a:p>
            <a:endParaRPr lang="en-US"/>
          </a:p>
          <a:p>
            <a:r>
              <a:rPr lang="en-US"/>
              <a:t>In conclusion, the hotel booking system presented offers a streamlined and convenient solution for both guests and hotel administrators. Its user-friendly interface, comprehensive search functionalities, and secure payment options enhance the booking experience for customers, leading to increased satisfaction and loyalty.</a:t>
            </a:r>
            <a:endParaRPr lang="en-US"/>
          </a:p>
          <a:p>
            <a:endParaRPr lang="en-US"/>
          </a:p>
          <a:p>
            <a:r>
              <a:rPr lang="en-US"/>
              <a:t>Moreover, the system's integration with various distribution channels and third-party platforms expands the hotel's reach and maximizes occupancy rates. Real-time availability updates and instant confirmation ensure transparency and efficiency in the booking process, reducing the likelihood of errors or overbookings.</a:t>
            </a:r>
            <a:endParaRPr lang="en-US"/>
          </a:p>
          <a:p>
            <a:endParaRPr lang="en-US"/>
          </a:p>
          <a:p>
            <a:r>
              <a:rPr lang="en-US"/>
              <a:t>However, while the system addresses many pain points in hotel management, there are still areas for improvement. Enhancements in data analytics and personalized recommendations could further tailor the booking experience to individual preferences, increasing conversion rates and revenue. Additionally, ongoing updates and maintenance are essential to keep the system robust and adaptable to evolving industry trends and customer needs.</a:t>
            </a:r>
            <a:endParaRPr lang="en-US"/>
          </a:p>
          <a:p>
            <a:endParaRPr lang="en-US"/>
          </a:p>
          <a:p>
            <a:r>
              <a:rPr lang="en-US"/>
              <a:t>Overall, the hotel booking system represents a significant advancement in hospitality technology, revolutionizing the way hotels attract, engage, and retain guests. By embracing innovation and prioritizing user experience, hotels can leverage this system to drive growth, profitability, and guest satisfaction in an increasingly competitive market.</a:t>
            </a:r>
            <a:endParaRPr lang="en-US"/>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object 2"/>
          <p:cNvSpPr txBox="1"/>
          <p:nvPr/>
        </p:nvSpPr>
        <p:spPr>
          <a:xfrm>
            <a:off x="911225" y="1400681"/>
            <a:ext cx="5949950" cy="6633469"/>
          </a:xfrm>
          <a:prstGeom prst="rect">
            <a:avLst/>
          </a:prstGeom>
          <a:ln w="12700">
            <a:miter lim="400000"/>
          </a:ln>
        </p:spPr>
        <p:txBody>
          <a:bodyPr lIns="0" tIns="0" rIns="0" bIns="0">
            <a:spAutoFit/>
          </a:bodyPr>
          <a:lstStyle/>
          <a:p>
            <a:pPr marR="473075" algn="ctr">
              <a:defRPr sz="2000" b="1" spc="-6">
                <a:latin typeface="Times New Roman" panose="02020603050405020304"/>
                <a:ea typeface="Times New Roman" panose="02020603050405020304"/>
                <a:cs typeface="Times New Roman" panose="02020603050405020304"/>
                <a:sym typeface="Times New Roman" panose="02020603050405020304"/>
              </a:defRPr>
            </a:pPr>
            <a:r>
              <a:t>Abstract </a:t>
            </a:r>
          </a:p>
          <a:p>
            <a:pPr>
              <a:defRPr sz="1700">
                <a:latin typeface="Times New Roman" panose="02020603050405020304"/>
                <a:ea typeface="Times New Roman" panose="02020603050405020304"/>
                <a:cs typeface="Times New Roman" panose="02020603050405020304"/>
                <a:sym typeface="Times New Roman" panose="02020603050405020304"/>
              </a:defRPr>
            </a:pPr>
          </a:p>
          <a:p>
            <a:pPr>
              <a:defRPr sz="1600">
                <a:latin typeface="Times New Roman" panose="02020603050405020304"/>
                <a:ea typeface="Times New Roman" panose="02020603050405020304"/>
                <a:cs typeface="Times New Roman" panose="02020603050405020304"/>
                <a:sym typeface="Times New Roman" panose="02020603050405020304"/>
              </a:defRPr>
            </a:pPr>
          </a:p>
          <a:p>
            <a:pPr marR="5080" indent="12700">
              <a:defRPr sz="1600" spc="-5">
                <a:latin typeface="Times New Roman" panose="02020603050405020304"/>
                <a:ea typeface="Times New Roman" panose="02020603050405020304"/>
                <a:cs typeface="Times New Roman" panose="02020603050405020304"/>
                <a:sym typeface="Times New Roman" panose="02020603050405020304"/>
              </a:defRPr>
            </a:pPr>
            <a:r>
              <a:t>This</a:t>
            </a:r>
            <a:r>
              <a:rPr spc="50"/>
              <a:t> </a:t>
            </a:r>
            <a:r>
              <a:t>abstract</a:t>
            </a:r>
            <a:r>
              <a:rPr spc="60"/>
              <a:t> </a:t>
            </a:r>
            <a:r>
              <a:t>presents</a:t>
            </a:r>
            <a:r>
              <a:rPr spc="50"/>
              <a:t> </a:t>
            </a:r>
            <a:r>
              <a:t>a</a:t>
            </a:r>
            <a:r>
              <a:rPr spc="55"/>
              <a:t> </a:t>
            </a:r>
            <a:r>
              <a:t>comprehensive</a:t>
            </a:r>
            <a:r>
              <a:rPr spc="60"/>
              <a:t> </a:t>
            </a:r>
            <a:r>
              <a:t>overview</a:t>
            </a:r>
            <a:r>
              <a:rPr spc="60"/>
              <a:t> </a:t>
            </a:r>
            <a:r>
              <a:rPr spc="0"/>
              <a:t>of</a:t>
            </a:r>
            <a:r>
              <a:rPr spc="50"/>
              <a:t> </a:t>
            </a:r>
            <a:r>
              <a:t>a</a:t>
            </a:r>
            <a:r>
              <a:rPr spc="55"/>
              <a:t> </a:t>
            </a:r>
            <a:r>
              <a:t>proposed </a:t>
            </a:r>
            <a:r>
              <a:rPr spc="0"/>
              <a:t> </a:t>
            </a:r>
            <a:r>
              <a:t>hotel</a:t>
            </a:r>
            <a:r>
              <a:rPr spc="10"/>
              <a:t> </a:t>
            </a:r>
            <a:r>
              <a:t>booking</a:t>
            </a:r>
            <a:r>
              <a:rPr spc="5"/>
              <a:t> </a:t>
            </a:r>
            <a:r>
              <a:t>system</a:t>
            </a:r>
            <a:r>
              <a:rPr spc="20"/>
              <a:t> </a:t>
            </a:r>
            <a:r>
              <a:t>aimed</a:t>
            </a:r>
            <a:r>
              <a:rPr spc="10"/>
              <a:t> </a:t>
            </a:r>
            <a:r>
              <a:rPr spc="0"/>
              <a:t>at</a:t>
            </a:r>
            <a:r>
              <a:rPr spc="10"/>
              <a:t> </a:t>
            </a:r>
            <a:r>
              <a:t>enhancing</a:t>
            </a:r>
            <a:r>
              <a:rPr spc="5"/>
              <a:t> </a:t>
            </a:r>
            <a:r>
              <a:t>efficiency</a:t>
            </a:r>
            <a:r>
              <a:rPr spc="15"/>
              <a:t> </a:t>
            </a:r>
            <a:r>
              <a:t>and</a:t>
            </a:r>
            <a:r>
              <a:rPr spc="5"/>
              <a:t> </a:t>
            </a:r>
            <a:r>
              <a:t>convenience </a:t>
            </a:r>
            <a:r>
              <a:rPr spc="-385"/>
              <a:t> </a:t>
            </a:r>
            <a:r>
              <a:t>for</a:t>
            </a:r>
            <a:r>
              <a:rPr spc="0"/>
              <a:t> </a:t>
            </a:r>
            <a:r>
              <a:t>both</a:t>
            </a:r>
            <a:r>
              <a:rPr spc="10"/>
              <a:t> </a:t>
            </a:r>
            <a:r>
              <a:t>hoteliers</a:t>
            </a:r>
            <a:r>
              <a:rPr spc="20"/>
              <a:t> </a:t>
            </a:r>
            <a:r>
              <a:t>and</a:t>
            </a:r>
            <a:r>
              <a:rPr spc="10"/>
              <a:t> </a:t>
            </a:r>
            <a:r>
              <a:t>guests.</a:t>
            </a:r>
            <a:r>
              <a:rPr spc="0"/>
              <a:t> </a:t>
            </a:r>
            <a:r>
              <a:t>In</a:t>
            </a:r>
            <a:r>
              <a:rPr spc="10"/>
              <a:t> </a:t>
            </a:r>
            <a:r>
              <a:t>today's</a:t>
            </a:r>
            <a:r>
              <a:rPr spc="5"/>
              <a:t> </a:t>
            </a:r>
            <a:r>
              <a:t>digital</a:t>
            </a:r>
            <a:r>
              <a:rPr spc="0"/>
              <a:t> </a:t>
            </a:r>
            <a:r>
              <a:t>era,</a:t>
            </a:r>
            <a:r>
              <a:rPr spc="15"/>
              <a:t> </a:t>
            </a:r>
            <a:r>
              <a:t>where</a:t>
            </a:r>
            <a:r>
              <a:rPr spc="0"/>
              <a:t> </a:t>
            </a:r>
            <a:r>
              <a:t>seamless </a:t>
            </a:r>
            <a:r>
              <a:rPr spc="0"/>
              <a:t> </a:t>
            </a:r>
            <a:r>
              <a:t>experiences</a:t>
            </a:r>
            <a:r>
              <a:rPr spc="0"/>
              <a:t> </a:t>
            </a:r>
            <a:r>
              <a:t>are</a:t>
            </a:r>
            <a:r>
              <a:rPr spc="5"/>
              <a:t> </a:t>
            </a:r>
            <a:r>
              <a:t>paramount,</a:t>
            </a:r>
            <a:r>
              <a:rPr spc="15"/>
              <a:t> </a:t>
            </a:r>
            <a:r>
              <a:t>the</a:t>
            </a:r>
            <a:r>
              <a:rPr spc="15"/>
              <a:t> </a:t>
            </a:r>
            <a:r>
              <a:t>need</a:t>
            </a:r>
            <a:r>
              <a:rPr spc="15"/>
              <a:t> </a:t>
            </a:r>
            <a:r>
              <a:t>for</a:t>
            </a:r>
            <a:r>
              <a:rPr spc="15"/>
              <a:t> </a:t>
            </a:r>
            <a:r>
              <a:t>an</a:t>
            </a:r>
            <a:r>
              <a:rPr spc="0"/>
              <a:t> </a:t>
            </a:r>
            <a:r>
              <a:t>integrated</a:t>
            </a:r>
            <a:r>
              <a:rPr spc="15"/>
              <a:t> </a:t>
            </a:r>
            <a:r>
              <a:t>platform</a:t>
            </a:r>
            <a:r>
              <a:rPr spc="20"/>
              <a:t> </a:t>
            </a:r>
            <a:r>
              <a:t>that </a:t>
            </a:r>
            <a:r>
              <a:rPr spc="-385"/>
              <a:t> </a:t>
            </a:r>
            <a:r>
              <a:t>caters</a:t>
            </a:r>
            <a:r>
              <a:rPr spc="10"/>
              <a:t> </a:t>
            </a:r>
            <a:r>
              <a:t>to</a:t>
            </a:r>
            <a:r>
              <a:rPr spc="5"/>
              <a:t> </a:t>
            </a:r>
            <a:r>
              <a:t>the</a:t>
            </a:r>
            <a:r>
              <a:rPr spc="10"/>
              <a:t> </a:t>
            </a:r>
            <a:r>
              <a:t>diverse</a:t>
            </a:r>
            <a:r>
              <a:rPr spc="10"/>
              <a:t> </a:t>
            </a:r>
            <a:r>
              <a:t>requirements</a:t>
            </a:r>
            <a:r>
              <a:rPr spc="15"/>
              <a:t> </a:t>
            </a:r>
            <a:r>
              <a:rPr spc="0"/>
              <a:t>of</a:t>
            </a:r>
            <a:r>
              <a:t> hotel</a:t>
            </a:r>
            <a:r>
              <a:rPr spc="10"/>
              <a:t> </a:t>
            </a:r>
            <a:r>
              <a:t>bookings</a:t>
            </a:r>
            <a:r>
              <a:rPr spc="15"/>
              <a:t> </a:t>
            </a:r>
            <a:r>
              <a:t>is</a:t>
            </a:r>
            <a:r>
              <a:rPr spc="0"/>
              <a:t> </a:t>
            </a:r>
            <a:r>
              <a:t>crucial.</a:t>
            </a:r>
            <a:r>
              <a:rPr spc="5"/>
              <a:t> </a:t>
            </a:r>
            <a:r>
              <a:t>The </a:t>
            </a:r>
            <a:r>
              <a:rPr spc="0"/>
              <a:t> </a:t>
            </a:r>
            <a:r>
              <a:t>proposed</a:t>
            </a:r>
            <a:r>
              <a:rPr spc="0"/>
              <a:t> </a:t>
            </a:r>
            <a:r>
              <a:t>system</a:t>
            </a:r>
            <a:r>
              <a:rPr spc="5"/>
              <a:t> </a:t>
            </a:r>
            <a:r>
              <a:t>incorporates</a:t>
            </a:r>
            <a:r>
              <a:rPr spc="20"/>
              <a:t> </a:t>
            </a:r>
            <a:r>
              <a:t>advanced</a:t>
            </a:r>
            <a:r>
              <a:rPr spc="5"/>
              <a:t> </a:t>
            </a:r>
            <a:r>
              <a:t>technological</a:t>
            </a:r>
            <a:r>
              <a:rPr spc="5"/>
              <a:t> </a:t>
            </a:r>
            <a:r>
              <a:t>features</a:t>
            </a:r>
            <a:r>
              <a:rPr spc="5"/>
              <a:t> </a:t>
            </a:r>
            <a:r>
              <a:t>to </a:t>
            </a:r>
            <a:r>
              <a:rPr spc="0"/>
              <a:t> </a:t>
            </a:r>
            <a:r>
              <a:t>optimize</a:t>
            </a:r>
            <a:r>
              <a:rPr spc="10"/>
              <a:t> </a:t>
            </a:r>
            <a:r>
              <a:t>the</a:t>
            </a:r>
            <a:r>
              <a:rPr spc="10"/>
              <a:t> </a:t>
            </a:r>
            <a:r>
              <a:t>entire</a:t>
            </a:r>
            <a:r>
              <a:rPr spc="25"/>
              <a:t> </a:t>
            </a:r>
            <a:r>
              <a:t>booking</a:t>
            </a:r>
            <a:r>
              <a:rPr spc="5"/>
              <a:t> </a:t>
            </a:r>
            <a:r>
              <a:t>process,</a:t>
            </a:r>
            <a:r>
              <a:rPr spc="10"/>
              <a:t> </a:t>
            </a:r>
            <a:r>
              <a:t>from</a:t>
            </a:r>
            <a:r>
              <a:rPr spc="20"/>
              <a:t> </a:t>
            </a:r>
            <a:r>
              <a:t>reservation</a:t>
            </a:r>
            <a:r>
              <a:rPr spc="0"/>
              <a:t> </a:t>
            </a:r>
            <a:r>
              <a:t>to</a:t>
            </a:r>
            <a:r>
              <a:rPr spc="5"/>
              <a:t> </a:t>
            </a:r>
            <a:r>
              <a:t>check-out.</a:t>
            </a:r>
          </a:p>
          <a:p>
            <a:pPr>
              <a:defRPr sz="1600">
                <a:latin typeface="Times New Roman" panose="02020603050405020304"/>
                <a:ea typeface="Times New Roman" panose="02020603050405020304"/>
                <a:cs typeface="Times New Roman" panose="02020603050405020304"/>
                <a:sym typeface="Times New Roman" panose="02020603050405020304"/>
              </a:defRPr>
            </a:pPr>
          </a:p>
          <a:p>
            <a:pPr marR="137795" indent="12700">
              <a:defRPr sz="1600" spc="-5">
                <a:latin typeface="Times New Roman" panose="02020603050405020304"/>
                <a:ea typeface="Times New Roman" panose="02020603050405020304"/>
                <a:cs typeface="Times New Roman" panose="02020603050405020304"/>
                <a:sym typeface="Times New Roman" panose="02020603050405020304"/>
              </a:defRPr>
            </a:pPr>
            <a:r>
              <a:t>Key</a:t>
            </a:r>
            <a:r>
              <a:rPr spc="0"/>
              <a:t> </a:t>
            </a:r>
            <a:r>
              <a:t>functionalities</a:t>
            </a:r>
            <a:r>
              <a:rPr spc="15"/>
              <a:t> </a:t>
            </a:r>
            <a:r>
              <a:rPr spc="0"/>
              <a:t>of</a:t>
            </a:r>
            <a:r>
              <a:rPr spc="5"/>
              <a:t> </a:t>
            </a:r>
            <a:r>
              <a:t>the</a:t>
            </a:r>
            <a:r>
              <a:rPr spc="10"/>
              <a:t> </a:t>
            </a:r>
            <a:r>
              <a:t>system</a:t>
            </a:r>
            <a:r>
              <a:rPr spc="0"/>
              <a:t> </a:t>
            </a:r>
            <a:r>
              <a:t>include</a:t>
            </a:r>
            <a:r>
              <a:rPr spc="10"/>
              <a:t> </a:t>
            </a:r>
            <a:r>
              <a:t>a</a:t>
            </a:r>
            <a:r>
              <a:rPr spc="5"/>
              <a:t> </a:t>
            </a:r>
            <a:r>
              <a:t>user-friendly</a:t>
            </a:r>
            <a:r>
              <a:rPr spc="30"/>
              <a:t> </a:t>
            </a:r>
            <a:r>
              <a:t>interface </a:t>
            </a:r>
            <a:r>
              <a:rPr spc="0"/>
              <a:t> </a:t>
            </a:r>
            <a:r>
              <a:t>accessible</a:t>
            </a:r>
            <a:r>
              <a:rPr spc="0"/>
              <a:t> </a:t>
            </a:r>
            <a:r>
              <a:t>via</a:t>
            </a:r>
            <a:r>
              <a:rPr spc="5"/>
              <a:t> </a:t>
            </a:r>
            <a:r>
              <a:rPr spc="0"/>
              <a:t>web </a:t>
            </a:r>
            <a:r>
              <a:t>and</a:t>
            </a:r>
            <a:r>
              <a:rPr spc="0"/>
              <a:t> </a:t>
            </a:r>
            <a:r>
              <a:t>mobile</a:t>
            </a:r>
            <a:r>
              <a:rPr spc="25"/>
              <a:t> </a:t>
            </a:r>
            <a:r>
              <a:t>platforms,</a:t>
            </a:r>
            <a:r>
              <a:rPr spc="10"/>
              <a:t> </a:t>
            </a:r>
            <a:r>
              <a:t>enabling</a:t>
            </a:r>
            <a:r>
              <a:rPr spc="15"/>
              <a:t> </a:t>
            </a:r>
            <a:r>
              <a:t>guests</a:t>
            </a:r>
            <a:r>
              <a:rPr spc="0"/>
              <a:t> </a:t>
            </a:r>
            <a:r>
              <a:t>to</a:t>
            </a:r>
            <a:r>
              <a:rPr spc="5"/>
              <a:t> </a:t>
            </a:r>
            <a:r>
              <a:rPr spc="0"/>
              <a:t>browse </a:t>
            </a:r>
            <a:r>
              <a:rPr spc="-385"/>
              <a:t> </a:t>
            </a:r>
            <a:r>
              <a:t>through</a:t>
            </a:r>
            <a:r>
              <a:rPr spc="0"/>
              <a:t> </a:t>
            </a:r>
            <a:r>
              <a:t>available</a:t>
            </a:r>
            <a:r>
              <a:rPr spc="10"/>
              <a:t> </a:t>
            </a:r>
            <a:r>
              <a:t>accommodations,</a:t>
            </a:r>
            <a:r>
              <a:rPr spc="10"/>
              <a:t> </a:t>
            </a:r>
            <a:r>
              <a:t>view</a:t>
            </a:r>
            <a:r>
              <a:rPr spc="15"/>
              <a:t> </a:t>
            </a:r>
            <a:r>
              <a:t>detailed</a:t>
            </a:r>
            <a:r>
              <a:rPr spc="10"/>
              <a:t> </a:t>
            </a:r>
            <a:r>
              <a:t>descriptions, </a:t>
            </a:r>
            <a:r>
              <a:rPr spc="0"/>
              <a:t> </a:t>
            </a:r>
            <a:r>
              <a:t>amenities,</a:t>
            </a:r>
            <a:r>
              <a:rPr spc="5"/>
              <a:t> </a:t>
            </a:r>
            <a:r>
              <a:t>and</a:t>
            </a:r>
            <a:r>
              <a:rPr spc="0"/>
              <a:t> </a:t>
            </a:r>
            <a:r>
              <a:t>pricing,</a:t>
            </a:r>
            <a:r>
              <a:rPr spc="15"/>
              <a:t> </a:t>
            </a:r>
            <a:r>
              <a:t>and</a:t>
            </a:r>
            <a:r>
              <a:rPr spc="0"/>
              <a:t> </a:t>
            </a:r>
            <a:r>
              <a:t>make</a:t>
            </a:r>
            <a:r>
              <a:rPr spc="5"/>
              <a:t> </a:t>
            </a:r>
            <a:r>
              <a:t>reservations</a:t>
            </a:r>
            <a:r>
              <a:rPr spc="15"/>
              <a:t> </a:t>
            </a:r>
            <a:r>
              <a:t>in real-time.</a:t>
            </a:r>
          </a:p>
          <a:p>
            <a:pPr marR="172720" indent="12700" algn="just">
              <a:defRPr sz="1600" spc="-5">
                <a:latin typeface="Times New Roman" panose="02020603050405020304"/>
                <a:ea typeface="Times New Roman" panose="02020603050405020304"/>
                <a:cs typeface="Times New Roman" panose="02020603050405020304"/>
                <a:sym typeface="Times New Roman" panose="02020603050405020304"/>
              </a:defRPr>
            </a:pPr>
            <a:r>
              <a:t>Moreover, the system incorporates personalized recommendations </a:t>
            </a:r>
            <a:r>
              <a:rPr spc="-385"/>
              <a:t> </a:t>
            </a:r>
            <a:r>
              <a:t>based on user preferences and past booking history, enhancing the </a:t>
            </a:r>
            <a:r>
              <a:rPr spc="-385"/>
              <a:t> </a:t>
            </a:r>
            <a:r>
              <a:rPr spc="0"/>
              <a:t>overall</a:t>
            </a:r>
            <a:r>
              <a:rPr spc="-20"/>
              <a:t> </a:t>
            </a:r>
            <a:r>
              <a:t>guest</a:t>
            </a:r>
            <a:r>
              <a:rPr spc="0"/>
              <a:t> </a:t>
            </a:r>
            <a:r>
              <a:t>experience.</a:t>
            </a:r>
          </a:p>
          <a:p>
            <a:pPr marR="36195" indent="12700">
              <a:spcBef>
                <a:spcPts val="1200"/>
              </a:spcBef>
              <a:defRPr sz="1600" spc="-5">
                <a:latin typeface="Times New Roman" panose="02020603050405020304"/>
                <a:ea typeface="Times New Roman" panose="02020603050405020304"/>
                <a:cs typeface="Times New Roman" panose="02020603050405020304"/>
                <a:sym typeface="Times New Roman" panose="02020603050405020304"/>
              </a:defRPr>
            </a:pPr>
            <a:r>
              <a:t>For hoteliers,</a:t>
            </a:r>
            <a:r>
              <a:rPr spc="20"/>
              <a:t> </a:t>
            </a:r>
            <a:r>
              <a:t>the</a:t>
            </a:r>
            <a:r>
              <a:rPr spc="5"/>
              <a:t> </a:t>
            </a:r>
            <a:r>
              <a:t>system</a:t>
            </a:r>
            <a:r>
              <a:rPr spc="0"/>
              <a:t> </a:t>
            </a:r>
            <a:r>
              <a:t>offers</a:t>
            </a:r>
            <a:r>
              <a:rPr spc="10"/>
              <a:t> </a:t>
            </a:r>
            <a:r>
              <a:t>a</a:t>
            </a:r>
            <a:r>
              <a:rPr spc="5"/>
              <a:t> </a:t>
            </a:r>
            <a:r>
              <a:t>centralized</a:t>
            </a:r>
            <a:r>
              <a:rPr spc="5"/>
              <a:t> </a:t>
            </a:r>
            <a:r>
              <a:t>dashboard</a:t>
            </a:r>
            <a:r>
              <a:rPr spc="0"/>
              <a:t> </a:t>
            </a:r>
            <a:r>
              <a:t>for </a:t>
            </a:r>
            <a:r>
              <a:rPr spc="0"/>
              <a:t> </a:t>
            </a:r>
            <a:r>
              <a:t>managing</a:t>
            </a:r>
            <a:r>
              <a:rPr spc="20"/>
              <a:t> </a:t>
            </a:r>
            <a:r>
              <a:t>room</a:t>
            </a:r>
            <a:r>
              <a:rPr spc="20"/>
              <a:t> </a:t>
            </a:r>
            <a:r>
              <a:t>inventory,</a:t>
            </a:r>
            <a:r>
              <a:rPr spc="25"/>
              <a:t> </a:t>
            </a:r>
            <a:r>
              <a:t>rates,</a:t>
            </a:r>
            <a:r>
              <a:rPr spc="30"/>
              <a:t> </a:t>
            </a:r>
            <a:r>
              <a:t>and</a:t>
            </a:r>
            <a:r>
              <a:rPr spc="15"/>
              <a:t> </a:t>
            </a:r>
            <a:r>
              <a:t>bookings,</a:t>
            </a:r>
            <a:r>
              <a:rPr spc="30"/>
              <a:t> </a:t>
            </a:r>
            <a:r>
              <a:t>thereby </a:t>
            </a:r>
            <a:r>
              <a:rPr spc="0"/>
              <a:t> </a:t>
            </a:r>
            <a:r>
              <a:t>streamlining</a:t>
            </a:r>
            <a:r>
              <a:rPr spc="10"/>
              <a:t> </a:t>
            </a:r>
            <a:r>
              <a:t>operations</a:t>
            </a:r>
            <a:r>
              <a:rPr spc="0"/>
              <a:t> </a:t>
            </a:r>
            <a:r>
              <a:t>and maximizing</a:t>
            </a:r>
            <a:r>
              <a:rPr spc="15"/>
              <a:t> </a:t>
            </a:r>
            <a:r>
              <a:t>revenue</a:t>
            </a:r>
            <a:r>
              <a:rPr spc="5"/>
              <a:t> </a:t>
            </a:r>
            <a:r>
              <a:t>potential. </a:t>
            </a:r>
            <a:r>
              <a:rPr spc="0"/>
              <a:t> </a:t>
            </a:r>
            <a:r>
              <a:t>Additionally,</a:t>
            </a:r>
            <a:r>
              <a:rPr spc="5"/>
              <a:t> </a:t>
            </a:r>
            <a:r>
              <a:t>advanced</a:t>
            </a:r>
            <a:r>
              <a:rPr spc="15"/>
              <a:t> </a:t>
            </a:r>
            <a:r>
              <a:t>analytics</a:t>
            </a:r>
            <a:r>
              <a:rPr spc="15"/>
              <a:t> </a:t>
            </a:r>
            <a:r>
              <a:t>tools</a:t>
            </a:r>
            <a:r>
              <a:rPr spc="15"/>
              <a:t> </a:t>
            </a:r>
            <a:r>
              <a:t>provide</a:t>
            </a:r>
            <a:r>
              <a:rPr spc="15"/>
              <a:t> </a:t>
            </a:r>
            <a:r>
              <a:t>valuable</a:t>
            </a:r>
            <a:r>
              <a:rPr spc="15"/>
              <a:t> </a:t>
            </a:r>
            <a:r>
              <a:t>insights</a:t>
            </a:r>
            <a:r>
              <a:rPr spc="30"/>
              <a:t> </a:t>
            </a:r>
            <a:r>
              <a:t>into </a:t>
            </a:r>
            <a:r>
              <a:rPr spc="-385"/>
              <a:t> </a:t>
            </a:r>
            <a:r>
              <a:t>booking</a:t>
            </a:r>
            <a:r>
              <a:rPr spc="0"/>
              <a:t> </a:t>
            </a:r>
            <a:r>
              <a:t>trends,</a:t>
            </a:r>
            <a:r>
              <a:rPr spc="10"/>
              <a:t> </a:t>
            </a:r>
            <a:r>
              <a:t>allowing</a:t>
            </a:r>
            <a:r>
              <a:rPr spc="5"/>
              <a:t> </a:t>
            </a:r>
            <a:r>
              <a:t>for</a:t>
            </a:r>
            <a:r>
              <a:rPr spc="10"/>
              <a:t> </a:t>
            </a:r>
            <a:r>
              <a:t>data-driven</a:t>
            </a:r>
            <a:r>
              <a:rPr spc="5"/>
              <a:t> </a:t>
            </a:r>
            <a:r>
              <a:t>decision-making</a:t>
            </a:r>
            <a:r>
              <a:rPr spc="5"/>
              <a:t> </a:t>
            </a:r>
            <a:r>
              <a:t>and </a:t>
            </a:r>
            <a:r>
              <a:rPr spc="0"/>
              <a:t> </a:t>
            </a:r>
            <a:r>
              <a:t>targeted</a:t>
            </a:r>
            <a:r>
              <a:rPr spc="0"/>
              <a:t> </a:t>
            </a:r>
            <a:r>
              <a:t>marketing</a:t>
            </a:r>
            <a:r>
              <a:rPr spc="10"/>
              <a:t> </a:t>
            </a:r>
            <a:r>
              <a:t>strategies.</a:t>
            </a:r>
          </a:p>
          <a:p>
            <a:pPr>
              <a:defRPr sz="1600">
                <a:latin typeface="Times New Roman" panose="02020603050405020304"/>
                <a:ea typeface="Times New Roman" panose="02020603050405020304"/>
                <a:cs typeface="Times New Roman" panose="02020603050405020304"/>
                <a:sym typeface="Times New Roman" panose="02020603050405020304"/>
              </a:defRPr>
            </a:pPr>
          </a:p>
          <a:p>
            <a:pPr marR="279400" indent="12700">
              <a:defRPr sz="1600" spc="-5">
                <a:latin typeface="Times New Roman" panose="02020603050405020304"/>
                <a:ea typeface="Times New Roman" panose="02020603050405020304"/>
                <a:cs typeface="Times New Roman" panose="02020603050405020304"/>
                <a:sym typeface="Times New Roman" panose="02020603050405020304"/>
              </a:defRPr>
            </a:pPr>
            <a:r>
              <a:t>Security</a:t>
            </a:r>
            <a:r>
              <a:rPr spc="10"/>
              <a:t> </a:t>
            </a:r>
            <a:r>
              <a:t>and</a:t>
            </a:r>
            <a:r>
              <a:rPr spc="5"/>
              <a:t> </a:t>
            </a:r>
            <a:r>
              <a:t>data</a:t>
            </a:r>
            <a:r>
              <a:rPr spc="10"/>
              <a:t> </a:t>
            </a:r>
            <a:r>
              <a:t>privacy</a:t>
            </a:r>
            <a:r>
              <a:rPr spc="10"/>
              <a:t> </a:t>
            </a:r>
            <a:r>
              <a:t>are</a:t>
            </a:r>
            <a:r>
              <a:rPr spc="15"/>
              <a:t> </a:t>
            </a:r>
            <a:r>
              <a:t>paramount</a:t>
            </a:r>
            <a:r>
              <a:rPr spc="15"/>
              <a:t> </a:t>
            </a:r>
            <a:r>
              <a:t>considerations,</a:t>
            </a:r>
            <a:r>
              <a:rPr spc="15"/>
              <a:t> </a:t>
            </a:r>
            <a:r>
              <a:t>and</a:t>
            </a:r>
            <a:r>
              <a:rPr spc="15"/>
              <a:t> </a:t>
            </a:r>
            <a:r>
              <a:t>the </a:t>
            </a:r>
            <a:r>
              <a:rPr spc="-385"/>
              <a:t> </a:t>
            </a:r>
            <a:r>
              <a:t>system implements</a:t>
            </a:r>
            <a:r>
              <a:rPr spc="15"/>
              <a:t> </a:t>
            </a:r>
            <a:r>
              <a:t>robust</a:t>
            </a:r>
            <a:r>
              <a:rPr spc="10"/>
              <a:t> </a:t>
            </a:r>
            <a:r>
              <a:t>encryption</a:t>
            </a:r>
            <a:r>
              <a:rPr spc="0"/>
              <a:t> </a:t>
            </a:r>
            <a:r>
              <a:t>protocols</a:t>
            </a:r>
            <a:r>
              <a:rPr spc="15"/>
              <a:t> </a:t>
            </a:r>
            <a:r>
              <a:t>to</a:t>
            </a:r>
            <a:r>
              <a:rPr spc="5"/>
              <a:t> </a:t>
            </a:r>
            <a:r>
              <a:t>safeguard </a:t>
            </a:r>
            <a:r>
              <a:rPr spc="0"/>
              <a:t> </a:t>
            </a:r>
            <a:r>
              <a:t>sensitive</a:t>
            </a:r>
            <a:r>
              <a:rPr spc="10"/>
              <a:t> </a:t>
            </a:r>
            <a:r>
              <a:t>information and</a:t>
            </a:r>
            <a:r>
              <a:rPr spc="0"/>
              <a:t> </a:t>
            </a:r>
            <a:r>
              <a:t>ensure</a:t>
            </a:r>
            <a:r>
              <a:rPr spc="25"/>
              <a:t> </a:t>
            </a:r>
            <a:r>
              <a:t>compliance</a:t>
            </a:r>
            <a:r>
              <a:rPr spc="10"/>
              <a:t> </a:t>
            </a:r>
            <a:r>
              <a:t>with</a:t>
            </a:r>
            <a:r>
              <a:rPr spc="10"/>
              <a:t> </a:t>
            </a:r>
            <a:r>
              <a:t>regulatory </a:t>
            </a:r>
            <a:r>
              <a:rPr spc="0"/>
              <a:t> </a:t>
            </a:r>
            <a:r>
              <a:t>standards.</a:t>
            </a:r>
          </a:p>
        </p:txBody>
      </p:sp>
      <p:sp>
        <p:nvSpPr>
          <p:cNvPr id="77" name="object 3"/>
          <p:cNvSpPr txBox="1"/>
          <p:nvPr>
            <p:ph type="sldNum" sz="quarter" idx="4294967295"/>
          </p:nvPr>
        </p:nvSpPr>
        <p:spPr>
          <a:xfrm>
            <a:off x="3787521" y="9729255"/>
            <a:ext cx="197358" cy="162300"/>
          </a:xfrm>
          <a:prstGeom prst="rect">
            <a:avLst/>
          </a:prstGeom>
        </p:spPr>
        <p:txBody>
          <a:bodyPr wrap="square"/>
          <a:lstStyle/>
          <a:p>
            <a:fld id="{86CB4B4D-7CA3-9044-876B-883B54F8677D}" type="slidenum">
              <a:rPr/>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object 3"/>
          <p:cNvSpPr txBox="1"/>
          <p:nvPr>
            <p:ph type="sldNum" sz="quarter" idx="4294967295"/>
          </p:nvPr>
        </p:nvSpPr>
        <p:spPr>
          <a:xfrm>
            <a:off x="3777996" y="9729255"/>
            <a:ext cx="127001" cy="162300"/>
          </a:xfrm>
          <a:prstGeom prst="rect">
            <a:avLst/>
          </a:prstGeom>
        </p:spPr>
        <p:txBody>
          <a:bodyPr/>
          <a:lstStyle/>
          <a:p>
            <a:fld id="{86CB4B4D-7CA3-9044-876B-883B54F8677D}" type="slidenum">
              <a:rPr/>
            </a:fld>
            <a:endParaRPr/>
          </a:p>
        </p:txBody>
      </p:sp>
      <p:sp>
        <p:nvSpPr>
          <p:cNvPr id="80" name="object 2"/>
          <p:cNvSpPr txBox="1"/>
          <p:nvPr/>
        </p:nvSpPr>
        <p:spPr>
          <a:xfrm>
            <a:off x="905827" y="1566797"/>
            <a:ext cx="5960746" cy="7266981"/>
          </a:xfrm>
          <a:prstGeom prst="rect">
            <a:avLst/>
          </a:prstGeom>
          <a:ln w="12700">
            <a:miter lim="400000"/>
          </a:ln>
        </p:spPr>
        <p:txBody>
          <a:bodyPr lIns="0" tIns="0" rIns="0" bIns="0">
            <a:spAutoFit/>
          </a:bodyPr>
          <a:lstStyle/>
          <a:p>
            <a:pPr indent="1896110">
              <a:defRPr sz="2000" b="1" spc="-6">
                <a:latin typeface="Times New Roman" panose="02020603050405020304"/>
                <a:ea typeface="Times New Roman" panose="02020603050405020304"/>
                <a:cs typeface="Times New Roman" panose="02020603050405020304"/>
                <a:sym typeface="Times New Roman" panose="02020603050405020304"/>
              </a:defRPr>
            </a:pPr>
            <a:r>
              <a:t>Problem</a:t>
            </a:r>
            <a:r>
              <a:rPr spc="-18"/>
              <a:t> </a:t>
            </a:r>
            <a:r>
              <a:t>Statement</a:t>
            </a:r>
          </a:p>
          <a:p>
            <a:pPr>
              <a:defRPr sz="2200">
                <a:latin typeface="Times New Roman" panose="02020603050405020304"/>
                <a:ea typeface="Times New Roman" panose="02020603050405020304"/>
                <a:cs typeface="Times New Roman" panose="02020603050405020304"/>
                <a:sym typeface="Times New Roman" panose="02020603050405020304"/>
              </a:defRPr>
            </a:pPr>
          </a:p>
          <a:p>
            <a:pPr>
              <a:defRPr sz="2200">
                <a:latin typeface="Times New Roman" panose="02020603050405020304"/>
                <a:ea typeface="Times New Roman" panose="02020603050405020304"/>
                <a:cs typeface="Times New Roman" panose="02020603050405020304"/>
                <a:sym typeface="Times New Roman" panose="02020603050405020304"/>
              </a:defRPr>
            </a:pPr>
          </a:p>
          <a:p>
            <a:pPr marR="381000" indent="12700">
              <a:lnSpc>
                <a:spcPct val="150000"/>
              </a:lnSpc>
              <a:defRPr sz="1600" spc="-5">
                <a:latin typeface="Times New Roman" panose="02020603050405020304"/>
                <a:ea typeface="Times New Roman" panose="02020603050405020304"/>
                <a:cs typeface="Times New Roman" panose="02020603050405020304"/>
                <a:sym typeface="Times New Roman" panose="02020603050405020304"/>
              </a:defRPr>
            </a:pPr>
            <a:r>
              <a:t>The</a:t>
            </a:r>
            <a:r>
              <a:rPr spc="0"/>
              <a:t> </a:t>
            </a:r>
            <a:r>
              <a:t>hospitality</a:t>
            </a:r>
            <a:r>
              <a:rPr spc="20"/>
              <a:t> </a:t>
            </a:r>
            <a:r>
              <a:t>industry</a:t>
            </a:r>
            <a:r>
              <a:rPr spc="20"/>
              <a:t> </a:t>
            </a:r>
            <a:r>
              <a:t>faces</a:t>
            </a:r>
            <a:r>
              <a:rPr spc="0"/>
              <a:t> </a:t>
            </a:r>
            <a:r>
              <a:t>numerous</a:t>
            </a:r>
            <a:r>
              <a:rPr spc="20"/>
              <a:t> </a:t>
            </a:r>
            <a:r>
              <a:t>challenges</a:t>
            </a:r>
            <a:r>
              <a:rPr spc="20"/>
              <a:t> </a:t>
            </a:r>
            <a:r>
              <a:t>in</a:t>
            </a:r>
            <a:r>
              <a:rPr spc="5"/>
              <a:t> </a:t>
            </a:r>
            <a:r>
              <a:t>managing </a:t>
            </a:r>
            <a:r>
              <a:rPr spc="-385"/>
              <a:t> </a:t>
            </a:r>
            <a:r>
              <a:t>hotel</a:t>
            </a:r>
            <a:r>
              <a:rPr spc="10"/>
              <a:t> </a:t>
            </a:r>
            <a:r>
              <a:t>bookings</a:t>
            </a:r>
            <a:r>
              <a:rPr spc="0"/>
              <a:t> </a:t>
            </a:r>
            <a:r>
              <a:t>efficiently</a:t>
            </a:r>
            <a:r>
              <a:rPr spc="5"/>
              <a:t> </a:t>
            </a:r>
            <a:r>
              <a:t>and</a:t>
            </a:r>
            <a:r>
              <a:rPr spc="15"/>
              <a:t> </a:t>
            </a:r>
            <a:r>
              <a:t>satisfying</a:t>
            </a:r>
            <a:r>
              <a:rPr spc="5"/>
              <a:t> </a:t>
            </a:r>
            <a:r>
              <a:t>guests'</a:t>
            </a:r>
            <a:r>
              <a:rPr spc="0"/>
              <a:t> </a:t>
            </a:r>
            <a:r>
              <a:t>diverse</a:t>
            </a:r>
            <a:r>
              <a:rPr spc="15"/>
              <a:t> </a:t>
            </a:r>
            <a:r>
              <a:t>needs.</a:t>
            </a:r>
          </a:p>
          <a:p>
            <a:pPr marR="32385" indent="12700">
              <a:lnSpc>
                <a:spcPct val="150000"/>
              </a:lnSpc>
              <a:defRPr sz="1600" spc="-5">
                <a:latin typeface="Times New Roman" panose="02020603050405020304"/>
                <a:ea typeface="Times New Roman" panose="02020603050405020304"/>
                <a:cs typeface="Times New Roman" panose="02020603050405020304"/>
                <a:sym typeface="Times New Roman" panose="02020603050405020304"/>
              </a:defRPr>
            </a:pPr>
            <a:r>
              <a:t>Traditional booking</a:t>
            </a:r>
            <a:r>
              <a:rPr spc="15"/>
              <a:t> </a:t>
            </a:r>
            <a:r>
              <a:t>systems</a:t>
            </a:r>
            <a:r>
              <a:rPr spc="15"/>
              <a:t> </a:t>
            </a:r>
            <a:r>
              <a:t>often</a:t>
            </a:r>
            <a:r>
              <a:rPr spc="10"/>
              <a:t> </a:t>
            </a:r>
            <a:r>
              <a:t>lack</a:t>
            </a:r>
            <a:r>
              <a:rPr spc="5"/>
              <a:t> </a:t>
            </a:r>
            <a:r>
              <a:t>the</a:t>
            </a:r>
            <a:r>
              <a:rPr spc="10"/>
              <a:t> </a:t>
            </a:r>
            <a:r>
              <a:t>flexibility,</a:t>
            </a:r>
            <a:r>
              <a:rPr spc="10"/>
              <a:t> </a:t>
            </a:r>
            <a:r>
              <a:t>speed,</a:t>
            </a:r>
            <a:r>
              <a:rPr spc="20"/>
              <a:t> </a:t>
            </a:r>
            <a:r>
              <a:t>and </a:t>
            </a:r>
            <a:r>
              <a:rPr spc="0"/>
              <a:t> </a:t>
            </a:r>
            <a:r>
              <a:t>personalization demanded</a:t>
            </a:r>
            <a:r>
              <a:rPr spc="10"/>
              <a:t> </a:t>
            </a:r>
            <a:r>
              <a:t>by</a:t>
            </a:r>
            <a:r>
              <a:rPr spc="0"/>
              <a:t> </a:t>
            </a:r>
            <a:r>
              <a:t>today's</a:t>
            </a:r>
            <a:r>
              <a:rPr spc="0"/>
              <a:t> </a:t>
            </a:r>
            <a:r>
              <a:t>travelers,</a:t>
            </a:r>
            <a:r>
              <a:rPr spc="10"/>
              <a:t> </a:t>
            </a:r>
            <a:r>
              <a:t>leading</a:t>
            </a:r>
            <a:r>
              <a:rPr spc="10"/>
              <a:t> </a:t>
            </a:r>
            <a:r>
              <a:t>to </a:t>
            </a:r>
            <a:r>
              <a:rPr spc="0"/>
              <a:t> </a:t>
            </a:r>
            <a:r>
              <a:t>inefficiencies</a:t>
            </a:r>
            <a:r>
              <a:rPr spc="5"/>
              <a:t> </a:t>
            </a:r>
            <a:r>
              <a:t>and</a:t>
            </a:r>
            <a:r>
              <a:rPr spc="15"/>
              <a:t> </a:t>
            </a:r>
            <a:r>
              <a:t>missed</a:t>
            </a:r>
            <a:r>
              <a:rPr spc="15"/>
              <a:t> </a:t>
            </a:r>
            <a:r>
              <a:t>opportunities</a:t>
            </a:r>
            <a:r>
              <a:rPr spc="25"/>
              <a:t> </a:t>
            </a:r>
            <a:r>
              <a:t>for</a:t>
            </a:r>
            <a:r>
              <a:rPr spc="5"/>
              <a:t> </a:t>
            </a:r>
            <a:r>
              <a:t>both</a:t>
            </a:r>
            <a:r>
              <a:rPr spc="15"/>
              <a:t> </a:t>
            </a:r>
            <a:r>
              <a:t>guests</a:t>
            </a:r>
            <a:r>
              <a:rPr spc="10"/>
              <a:t> </a:t>
            </a:r>
            <a:r>
              <a:t>and</a:t>
            </a:r>
            <a:r>
              <a:rPr spc="5"/>
              <a:t> </a:t>
            </a:r>
            <a:r>
              <a:t>hoteliers.One</a:t>
            </a:r>
            <a:r>
              <a:rPr spc="5"/>
              <a:t> </a:t>
            </a:r>
            <a:r>
              <a:t>primary</a:t>
            </a:r>
            <a:r>
              <a:rPr spc="0"/>
              <a:t> </a:t>
            </a:r>
            <a:r>
              <a:t>issue</a:t>
            </a:r>
            <a:r>
              <a:rPr spc="5"/>
              <a:t> </a:t>
            </a:r>
            <a:r>
              <a:t>is</a:t>
            </a:r>
            <a:r>
              <a:rPr spc="0"/>
              <a:t> </a:t>
            </a:r>
            <a:r>
              <a:t>the</a:t>
            </a:r>
            <a:r>
              <a:rPr spc="5"/>
              <a:t> </a:t>
            </a:r>
            <a:r>
              <a:t>fragmentation</a:t>
            </a:r>
            <a:r>
              <a:rPr spc="5"/>
              <a:t> </a:t>
            </a:r>
            <a:r>
              <a:rPr spc="0"/>
              <a:t>of</a:t>
            </a:r>
            <a:r>
              <a:rPr spc="5"/>
              <a:t> </a:t>
            </a:r>
            <a:r>
              <a:t>booking</a:t>
            </a:r>
            <a:r>
              <a:rPr spc="0"/>
              <a:t> </a:t>
            </a:r>
            <a:r>
              <a:t>channels, </a:t>
            </a:r>
            <a:r>
              <a:rPr spc="0"/>
              <a:t> </a:t>
            </a:r>
            <a:r>
              <a:t>including</a:t>
            </a:r>
            <a:r>
              <a:rPr spc="15"/>
              <a:t> </a:t>
            </a:r>
            <a:r>
              <a:t>third-party</a:t>
            </a:r>
            <a:r>
              <a:rPr spc="15"/>
              <a:t> </a:t>
            </a:r>
            <a:r>
              <a:t>booking</a:t>
            </a:r>
            <a:r>
              <a:rPr spc="5"/>
              <a:t> </a:t>
            </a:r>
            <a:r>
              <a:t>websites,</a:t>
            </a:r>
            <a:r>
              <a:rPr spc="10"/>
              <a:t> </a:t>
            </a:r>
            <a:r>
              <a:t>phone</a:t>
            </a:r>
            <a:r>
              <a:rPr spc="10"/>
              <a:t> </a:t>
            </a:r>
            <a:r>
              <a:t>reservations, and </a:t>
            </a:r>
            <a:r>
              <a:rPr spc="0"/>
              <a:t> </a:t>
            </a:r>
            <a:r>
              <a:t>walk-ins,</a:t>
            </a:r>
            <a:r>
              <a:rPr spc="10"/>
              <a:t> </a:t>
            </a:r>
            <a:r>
              <a:t>which</a:t>
            </a:r>
            <a:r>
              <a:rPr spc="5"/>
              <a:t> </a:t>
            </a:r>
            <a:r>
              <a:t>can</a:t>
            </a:r>
            <a:r>
              <a:rPr spc="5"/>
              <a:t> </a:t>
            </a:r>
            <a:r>
              <a:t>result</a:t>
            </a:r>
            <a:r>
              <a:rPr spc="20"/>
              <a:t> </a:t>
            </a:r>
            <a:r>
              <a:t>in</a:t>
            </a:r>
            <a:r>
              <a:rPr spc="5"/>
              <a:t> </a:t>
            </a:r>
            <a:r>
              <a:t>overbooking,</a:t>
            </a:r>
            <a:r>
              <a:rPr spc="15"/>
              <a:t> </a:t>
            </a:r>
            <a:r>
              <a:t>miscommunication,</a:t>
            </a:r>
            <a:r>
              <a:rPr spc="15"/>
              <a:t> </a:t>
            </a:r>
            <a:r>
              <a:t>and </a:t>
            </a:r>
            <a:r>
              <a:rPr spc="0"/>
              <a:t> </a:t>
            </a:r>
            <a:r>
              <a:t>revenue</a:t>
            </a:r>
            <a:r>
              <a:rPr spc="10"/>
              <a:t> </a:t>
            </a:r>
            <a:r>
              <a:t>loss.</a:t>
            </a:r>
            <a:r>
              <a:rPr spc="0"/>
              <a:t> </a:t>
            </a:r>
            <a:r>
              <a:t>Additionally, manual</a:t>
            </a:r>
            <a:r>
              <a:rPr spc="5"/>
              <a:t> </a:t>
            </a:r>
            <a:r>
              <a:t>processes</a:t>
            </a:r>
            <a:r>
              <a:rPr spc="15"/>
              <a:t> </a:t>
            </a:r>
            <a:r>
              <a:t>for</a:t>
            </a:r>
            <a:r>
              <a:rPr spc="5"/>
              <a:t> </a:t>
            </a:r>
            <a:r>
              <a:t>managing</a:t>
            </a:r>
            <a:r>
              <a:rPr spc="15"/>
              <a:t> </a:t>
            </a:r>
            <a:r>
              <a:t>room </a:t>
            </a:r>
            <a:r>
              <a:rPr spc="0"/>
              <a:t> </a:t>
            </a:r>
            <a:r>
              <a:t>inventory,</a:t>
            </a:r>
            <a:r>
              <a:rPr spc="10"/>
              <a:t> </a:t>
            </a:r>
            <a:r>
              <a:t>rates,</a:t>
            </a:r>
            <a:r>
              <a:rPr spc="0"/>
              <a:t> </a:t>
            </a:r>
            <a:r>
              <a:t>and</a:t>
            </a:r>
            <a:r>
              <a:rPr spc="15"/>
              <a:t> </a:t>
            </a:r>
            <a:r>
              <a:t>guest</a:t>
            </a:r>
            <a:r>
              <a:rPr spc="0"/>
              <a:t> </a:t>
            </a:r>
            <a:r>
              <a:t>preferences</a:t>
            </a:r>
            <a:r>
              <a:rPr spc="20"/>
              <a:t> </a:t>
            </a:r>
            <a:r>
              <a:t>are</a:t>
            </a:r>
            <a:r>
              <a:rPr spc="15"/>
              <a:t> </a:t>
            </a:r>
            <a:r>
              <a:t>prone</a:t>
            </a:r>
            <a:r>
              <a:rPr spc="5"/>
              <a:t> </a:t>
            </a:r>
            <a:r>
              <a:t>to</a:t>
            </a:r>
            <a:r>
              <a:rPr spc="20"/>
              <a:t> </a:t>
            </a:r>
            <a:r>
              <a:t>errors</a:t>
            </a:r>
            <a:r>
              <a:rPr spc="20"/>
              <a:t> </a:t>
            </a:r>
            <a:r>
              <a:t>and</a:t>
            </a:r>
            <a:r>
              <a:rPr spc="0"/>
              <a:t> </a:t>
            </a:r>
            <a:r>
              <a:t>time- </a:t>
            </a:r>
            <a:r>
              <a:rPr spc="-385"/>
              <a:t> </a:t>
            </a:r>
            <a:r>
              <a:t>consuming.</a:t>
            </a:r>
          </a:p>
          <a:p>
            <a:pPr>
              <a:lnSpc>
                <a:spcPct val="150000"/>
              </a:lnSpc>
              <a:defRPr sz="1600">
                <a:latin typeface="Times New Roman" panose="02020603050405020304"/>
                <a:ea typeface="Times New Roman" panose="02020603050405020304"/>
                <a:cs typeface="Times New Roman" panose="02020603050405020304"/>
                <a:sym typeface="Times New Roman" panose="02020603050405020304"/>
              </a:defRPr>
            </a:pPr>
          </a:p>
          <a:p>
            <a:pPr marR="155575" indent="12700">
              <a:lnSpc>
                <a:spcPct val="150000"/>
              </a:lnSpc>
              <a:defRPr sz="1600" spc="-5">
                <a:latin typeface="Times New Roman" panose="02020603050405020304"/>
                <a:ea typeface="Times New Roman" panose="02020603050405020304"/>
                <a:cs typeface="Times New Roman" panose="02020603050405020304"/>
                <a:sym typeface="Times New Roman" panose="02020603050405020304"/>
              </a:defRPr>
            </a:pPr>
            <a:r>
              <a:t>Moreover, guests</a:t>
            </a:r>
            <a:r>
              <a:rPr spc="0"/>
              <a:t> </a:t>
            </a:r>
            <a:r>
              <a:t>increasingly</a:t>
            </a:r>
            <a:r>
              <a:rPr spc="15"/>
              <a:t> </a:t>
            </a:r>
            <a:r>
              <a:t>expect</a:t>
            </a:r>
            <a:r>
              <a:rPr spc="10"/>
              <a:t> </a:t>
            </a:r>
            <a:r>
              <a:t>seamless,</a:t>
            </a:r>
            <a:r>
              <a:rPr spc="10"/>
              <a:t> </a:t>
            </a:r>
            <a:r>
              <a:t>personalized </a:t>
            </a:r>
            <a:r>
              <a:rPr spc="0"/>
              <a:t> </a:t>
            </a:r>
            <a:r>
              <a:t>experiences</a:t>
            </a:r>
            <a:r>
              <a:rPr spc="5"/>
              <a:t> </a:t>
            </a:r>
            <a:r>
              <a:t>throughout</a:t>
            </a:r>
            <a:r>
              <a:rPr spc="15"/>
              <a:t> </a:t>
            </a:r>
            <a:r>
              <a:t>their</a:t>
            </a:r>
            <a:r>
              <a:rPr spc="15"/>
              <a:t> </a:t>
            </a:r>
            <a:r>
              <a:t>booking</a:t>
            </a:r>
            <a:r>
              <a:rPr spc="20"/>
              <a:t> </a:t>
            </a:r>
            <a:r>
              <a:t>journey,</a:t>
            </a:r>
            <a:r>
              <a:rPr spc="15"/>
              <a:t> </a:t>
            </a:r>
            <a:r>
              <a:t>from</a:t>
            </a:r>
            <a:r>
              <a:rPr spc="25"/>
              <a:t> </a:t>
            </a:r>
            <a:r>
              <a:t>initial</a:t>
            </a:r>
            <a:r>
              <a:rPr spc="5"/>
              <a:t> </a:t>
            </a:r>
            <a:r>
              <a:t>inquiry </a:t>
            </a:r>
            <a:r>
              <a:rPr spc="-385"/>
              <a:t> </a:t>
            </a:r>
            <a:r>
              <a:t>to</a:t>
            </a:r>
            <a:r>
              <a:rPr spc="0"/>
              <a:t> </a:t>
            </a:r>
            <a:r>
              <a:t>post-stay</a:t>
            </a:r>
            <a:r>
              <a:rPr spc="10"/>
              <a:t> </a:t>
            </a:r>
            <a:r>
              <a:t>feedback.</a:t>
            </a:r>
            <a:r>
              <a:rPr spc="10"/>
              <a:t> </a:t>
            </a:r>
            <a:r>
              <a:t>Existing</a:t>
            </a:r>
            <a:r>
              <a:rPr spc="10"/>
              <a:t> </a:t>
            </a:r>
            <a:r>
              <a:t>systems</a:t>
            </a:r>
            <a:r>
              <a:rPr spc="15"/>
              <a:t> </a:t>
            </a:r>
            <a:r>
              <a:t>may</a:t>
            </a:r>
            <a:r>
              <a:rPr spc="10"/>
              <a:t> </a:t>
            </a:r>
            <a:r>
              <a:t>struggle to</a:t>
            </a:r>
            <a:r>
              <a:rPr spc="15"/>
              <a:t> </a:t>
            </a:r>
            <a:r>
              <a:t>deliver </a:t>
            </a:r>
            <a:r>
              <a:rPr spc="0"/>
              <a:t> </a:t>
            </a:r>
            <a:r>
              <a:t>tailored</a:t>
            </a:r>
            <a:r>
              <a:rPr spc="0"/>
              <a:t> </a:t>
            </a:r>
            <a:r>
              <a:t>recommendations,</a:t>
            </a:r>
            <a:r>
              <a:rPr spc="25"/>
              <a:t> </a:t>
            </a:r>
            <a:r>
              <a:t>amenities,</a:t>
            </a:r>
            <a:r>
              <a:rPr spc="15"/>
              <a:t> </a:t>
            </a:r>
            <a:r>
              <a:t>and</a:t>
            </a:r>
            <a:r>
              <a:rPr spc="15"/>
              <a:t> </a:t>
            </a:r>
            <a:r>
              <a:t>promotions</a:t>
            </a:r>
            <a:r>
              <a:rPr spc="20"/>
              <a:t> </a:t>
            </a:r>
            <a:r>
              <a:t>that</a:t>
            </a:r>
            <a:r>
              <a:rPr spc="0"/>
              <a:t> </a:t>
            </a:r>
            <a:r>
              <a:t>cater</a:t>
            </a:r>
            <a:r>
              <a:rPr spc="30"/>
              <a:t> </a:t>
            </a:r>
            <a:r>
              <a:t>to </a:t>
            </a:r>
            <a:r>
              <a:rPr spc="-385"/>
              <a:t> </a:t>
            </a:r>
            <a:r>
              <a:t>individual preferences</a:t>
            </a:r>
            <a:r>
              <a:rPr spc="10"/>
              <a:t> </a:t>
            </a:r>
            <a:r>
              <a:t>and</a:t>
            </a:r>
            <a:r>
              <a:rPr spc="5"/>
              <a:t> </a:t>
            </a:r>
            <a:r>
              <a:t>booking</a:t>
            </a:r>
            <a:r>
              <a:rPr spc="10"/>
              <a:t> </a:t>
            </a:r>
            <a:r>
              <a:t>history.Furthermore,</a:t>
            </a:r>
            <a:r>
              <a:rPr spc="10"/>
              <a:t> </a:t>
            </a:r>
            <a:r>
              <a:t>security</a:t>
            </a:r>
            <a:r>
              <a:rPr spc="10"/>
              <a:t> </a:t>
            </a:r>
            <a:r>
              <a:t>and</a:t>
            </a:r>
            <a:r>
              <a:rPr spc="0"/>
              <a:t> </a:t>
            </a:r>
            <a:r>
              <a:t>data</a:t>
            </a:r>
            <a:r>
              <a:rPr spc="20"/>
              <a:t> </a:t>
            </a:r>
            <a:r>
              <a:t>privacy</a:t>
            </a:r>
            <a:r>
              <a:rPr spc="5"/>
              <a:t> </a:t>
            </a:r>
            <a:r>
              <a:t>concerns</a:t>
            </a:r>
            <a:r>
              <a:rPr spc="5"/>
              <a:t> </a:t>
            </a:r>
            <a:r>
              <a:t>are</a:t>
            </a:r>
            <a:r>
              <a:rPr spc="10"/>
              <a:t> </a:t>
            </a:r>
            <a:r>
              <a:t>paramount, </a:t>
            </a:r>
            <a:r>
              <a:rPr spc="0"/>
              <a:t> </a:t>
            </a:r>
            <a:r>
              <a:t>especially</a:t>
            </a:r>
            <a:r>
              <a:rPr spc="5"/>
              <a:t> </a:t>
            </a:r>
            <a:r>
              <a:t>with</a:t>
            </a:r>
            <a:r>
              <a:rPr spc="5"/>
              <a:t> </a:t>
            </a:r>
            <a:r>
              <a:t>the</a:t>
            </a:r>
            <a:r>
              <a:rPr spc="15"/>
              <a:t> </a:t>
            </a:r>
            <a:r>
              <a:t>proliferation</a:t>
            </a:r>
            <a:r>
              <a:rPr spc="30"/>
              <a:t> </a:t>
            </a:r>
            <a:r>
              <a:rPr spc="0"/>
              <a:t>of </a:t>
            </a:r>
            <a:r>
              <a:t>online</a:t>
            </a:r>
            <a:r>
              <a:rPr spc="0"/>
              <a:t> </a:t>
            </a:r>
            <a:r>
              <a:t>transactions</a:t>
            </a:r>
            <a:r>
              <a:rPr spc="20"/>
              <a:t> </a:t>
            </a:r>
            <a:r>
              <a:t>and</a:t>
            </a:r>
            <a:r>
              <a:rPr spc="5"/>
              <a:t> </a:t>
            </a:r>
            <a:r>
              <a:t>the</a:t>
            </a:r>
            <a:r>
              <a:rPr spc="30"/>
              <a:t> </a:t>
            </a:r>
            <a:r>
              <a:t>need </a:t>
            </a:r>
            <a:r>
              <a:rPr spc="-385"/>
              <a:t> </a:t>
            </a:r>
            <a:r>
              <a:t>to</a:t>
            </a:r>
            <a:r>
              <a:rPr spc="0"/>
              <a:t> </a:t>
            </a:r>
            <a:r>
              <a:t>protect</a:t>
            </a:r>
            <a:r>
              <a:rPr spc="20"/>
              <a:t> </a:t>
            </a:r>
            <a:r>
              <a:t>sensitive</a:t>
            </a:r>
            <a:r>
              <a:rPr spc="5"/>
              <a:t> </a:t>
            </a:r>
            <a:r>
              <a:t>guest information</a:t>
            </a:r>
            <a:r>
              <a:rPr spc="5"/>
              <a:t> </a:t>
            </a:r>
            <a:r>
              <a:t>from</a:t>
            </a:r>
            <a:r>
              <a:rPr spc="0"/>
              <a:t> </a:t>
            </a:r>
            <a:r>
              <a:t>cyber</a:t>
            </a:r>
            <a:r>
              <a:rPr spc="10"/>
              <a:t> </a:t>
            </a:r>
            <a:r>
              <a:t>threats</a:t>
            </a:r>
            <a:r>
              <a:rPr spc="10"/>
              <a:t> </a:t>
            </a:r>
            <a:r>
              <a:t>and </a:t>
            </a:r>
            <a:r>
              <a:rPr spc="0"/>
              <a:t> </a:t>
            </a:r>
            <a:r>
              <a:t>regulatory compliance issues.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object 5"/>
          <p:cNvSpPr txBox="1"/>
          <p:nvPr>
            <p:ph type="sldNum" sz="quarter" idx="4294967295"/>
          </p:nvPr>
        </p:nvSpPr>
        <p:spPr>
          <a:xfrm>
            <a:off x="3777996" y="9729255"/>
            <a:ext cx="127001" cy="162300"/>
          </a:xfrm>
          <a:prstGeom prst="rect">
            <a:avLst/>
          </a:prstGeom>
        </p:spPr>
        <p:txBody>
          <a:bodyPr/>
          <a:lstStyle/>
          <a:p>
            <a:fld id="{86CB4B4D-7CA3-9044-876B-883B54F8677D}" type="slidenum">
              <a:rPr/>
            </a:fld>
            <a:endParaRPr/>
          </a:p>
        </p:txBody>
      </p:sp>
      <p:sp>
        <p:nvSpPr>
          <p:cNvPr id="83" name="object 2"/>
          <p:cNvSpPr txBox="1"/>
          <p:nvPr/>
        </p:nvSpPr>
        <p:spPr>
          <a:xfrm>
            <a:off x="902335" y="557099"/>
            <a:ext cx="5967730" cy="865511"/>
          </a:xfrm>
          <a:prstGeom prst="rect">
            <a:avLst/>
          </a:prstGeom>
          <a:ln w="12700">
            <a:miter lim="400000"/>
          </a:ln>
        </p:spPr>
        <p:txBody>
          <a:bodyPr lIns="0" tIns="0" rIns="0" bIns="0">
            <a:spAutoFit/>
          </a:bodyPr>
          <a:lstStyle/>
          <a:p>
            <a:pPr indent="12700">
              <a:defRPr sz="2000" b="1" spc="-7">
                <a:latin typeface="Times New Roman" panose="02020603050405020304"/>
                <a:ea typeface="Times New Roman" panose="02020603050405020304"/>
                <a:cs typeface="Times New Roman" panose="02020603050405020304"/>
                <a:sym typeface="Times New Roman" panose="02020603050405020304"/>
              </a:defRPr>
            </a:pPr>
            <a:r>
              <a:t>1.  Problem</a:t>
            </a:r>
            <a:r>
              <a:rPr spc="269"/>
              <a:t> </a:t>
            </a:r>
            <a:r>
              <a:t>understanding,</a:t>
            </a:r>
            <a:r>
              <a:rPr spc="276"/>
              <a:t> </a:t>
            </a:r>
            <a:r>
              <a:t>Identification</a:t>
            </a:r>
            <a:r>
              <a:rPr spc="253"/>
              <a:t> </a:t>
            </a:r>
            <a:r>
              <a:t>of</a:t>
            </a:r>
            <a:r>
              <a:rPr spc="261"/>
              <a:t> </a:t>
            </a:r>
            <a:r>
              <a:t>Entity</a:t>
            </a:r>
            <a:r>
              <a:rPr spc="276"/>
              <a:t> </a:t>
            </a:r>
            <a:r>
              <a:t>and</a:t>
            </a:r>
            <a:r>
              <a:rPr spc="269"/>
              <a:t> </a:t>
            </a:r>
            <a:r>
              <a:t>Relationships,</a:t>
            </a:r>
            <a:r>
              <a:rPr spc="261"/>
              <a:t> </a:t>
            </a:r>
            <a:r>
              <a:t>Construction of Database using ER Model of</a:t>
            </a:r>
            <a:r>
              <a:rPr spc="-23"/>
              <a:t> </a:t>
            </a:r>
            <a:r>
              <a:t>DB</a:t>
            </a:r>
            <a:r>
              <a:rPr spc="7"/>
              <a:t> </a:t>
            </a:r>
            <a:r>
              <a:t>using</a:t>
            </a:r>
            <a:r>
              <a:rPr spc="7"/>
              <a:t> </a:t>
            </a:r>
            <a:r>
              <a:t>ER</a:t>
            </a:r>
            <a:r>
              <a:rPr spc="-15"/>
              <a:t> </a:t>
            </a:r>
            <a:r>
              <a:t>Model</a:t>
            </a:r>
            <a:r>
              <a:rPr spc="0"/>
              <a:t> </a:t>
            </a:r>
            <a:r>
              <a:t>for</a:t>
            </a:r>
            <a:r>
              <a:rPr spc="7"/>
              <a:t> </a:t>
            </a:r>
            <a:r>
              <a:t>the project</a:t>
            </a:r>
          </a:p>
        </p:txBody>
      </p:sp>
      <p:sp>
        <p:nvSpPr>
          <p:cNvPr id="84" name="object 3"/>
          <p:cNvSpPr txBox="1"/>
          <p:nvPr/>
        </p:nvSpPr>
        <p:spPr>
          <a:xfrm>
            <a:off x="901700" y="1760363"/>
            <a:ext cx="5969000" cy="1235721"/>
          </a:xfrm>
          <a:prstGeom prst="rect">
            <a:avLst/>
          </a:prstGeom>
          <a:ln w="12700">
            <a:miter lim="400000"/>
          </a:ln>
        </p:spPr>
        <p:txBody>
          <a:bodyPr lIns="0" tIns="0" rIns="0" bIns="0">
            <a:spAutoFit/>
          </a:bodyPr>
          <a:lstStyle/>
          <a:p>
            <a:pPr indent="12700">
              <a:lnSpc>
                <a:spcPct val="150000"/>
              </a:lnSpc>
              <a:defRPr sz="1600" spc="-6">
                <a:latin typeface="Times New Roman" panose="02020603050405020304"/>
                <a:ea typeface="Times New Roman" panose="02020603050405020304"/>
                <a:cs typeface="Times New Roman" panose="02020603050405020304"/>
                <a:sym typeface="Times New Roman" panose="02020603050405020304"/>
              </a:defRPr>
            </a:pPr>
            <a:r>
              <a:t>To</a:t>
            </a:r>
            <a:r>
              <a:rPr spc="363"/>
              <a:t> </a:t>
            </a:r>
            <a:r>
              <a:t>address</a:t>
            </a:r>
            <a:r>
              <a:rPr spc="381"/>
              <a:t> </a:t>
            </a:r>
            <a:r>
              <a:t>the</a:t>
            </a:r>
            <a:r>
              <a:rPr spc="375"/>
              <a:t> </a:t>
            </a:r>
            <a:r>
              <a:t>problem</a:t>
            </a:r>
            <a:r>
              <a:rPr spc="369"/>
              <a:t> </a:t>
            </a:r>
            <a:r>
              <a:t>of</a:t>
            </a:r>
            <a:r>
              <a:rPr spc="369"/>
              <a:t> </a:t>
            </a:r>
            <a:r>
              <a:t>developing</a:t>
            </a:r>
            <a:r>
              <a:rPr spc="381"/>
              <a:t> </a:t>
            </a:r>
            <a:r>
              <a:t>a</a:t>
            </a:r>
            <a:r>
              <a:rPr spc="356"/>
              <a:t> </a:t>
            </a:r>
            <a:r>
              <a:t>hotel</a:t>
            </a:r>
            <a:r>
              <a:rPr spc="381"/>
              <a:t> </a:t>
            </a:r>
            <a:r>
              <a:t>booking</a:t>
            </a:r>
            <a:r>
              <a:rPr spc="356"/>
              <a:t> </a:t>
            </a:r>
            <a:r>
              <a:t>system,</a:t>
            </a:r>
            <a:r>
              <a:rPr spc="381"/>
              <a:t> </a:t>
            </a:r>
            <a:r>
              <a:rPr spc="0"/>
              <a:t>we</a:t>
            </a:r>
            <a:r>
              <a:rPr spc="356"/>
              <a:t> </a:t>
            </a:r>
            <a:r>
              <a:t>first</a:t>
            </a:r>
            <a:r>
              <a:rPr spc="363"/>
              <a:t> </a:t>
            </a:r>
            <a:r>
              <a:t>need to understand</a:t>
            </a:r>
            <a:r>
              <a:rPr spc="55"/>
              <a:t> </a:t>
            </a:r>
            <a:r>
              <a:t>the</a:t>
            </a:r>
            <a:r>
              <a:rPr spc="49"/>
              <a:t> </a:t>
            </a:r>
            <a:r>
              <a:t>key</a:t>
            </a:r>
            <a:r>
              <a:rPr spc="61"/>
              <a:t> </a:t>
            </a:r>
            <a:r>
              <a:t>entities</a:t>
            </a:r>
            <a:r>
              <a:rPr spc="55"/>
              <a:t> </a:t>
            </a:r>
            <a:r>
              <a:t>involved</a:t>
            </a:r>
            <a:r>
              <a:rPr spc="61"/>
              <a:t> </a:t>
            </a:r>
            <a:r>
              <a:t>and</a:t>
            </a:r>
            <a:r>
              <a:rPr spc="61"/>
              <a:t> </a:t>
            </a:r>
            <a:r>
              <a:t>their</a:t>
            </a:r>
            <a:r>
              <a:rPr spc="55"/>
              <a:t> </a:t>
            </a:r>
            <a:r>
              <a:t>relationships.</a:t>
            </a:r>
            <a:r>
              <a:rPr spc="61"/>
              <a:t> </a:t>
            </a:r>
            <a:r>
              <a:t>Then,</a:t>
            </a:r>
            <a:r>
              <a:rPr spc="49"/>
              <a:t> </a:t>
            </a:r>
            <a:r>
              <a:rPr spc="0"/>
              <a:t>we</a:t>
            </a:r>
            <a:r>
              <a:rPr spc="49"/>
              <a:t> </a:t>
            </a:r>
            <a:r>
              <a:t>can</a:t>
            </a:r>
            <a:r>
              <a:rPr spc="55"/>
              <a:t> </a:t>
            </a:r>
            <a:r>
              <a:t>construct </a:t>
            </a:r>
            <a:r>
              <a:rPr spc="-381"/>
              <a:t> </a:t>
            </a:r>
            <a:r>
              <a:t>a database</a:t>
            </a:r>
            <a:r>
              <a:rPr spc="6"/>
              <a:t> </a:t>
            </a:r>
            <a:r>
              <a:t>using</a:t>
            </a:r>
            <a:r>
              <a:rPr spc="18"/>
              <a:t> </a:t>
            </a:r>
            <a:r>
              <a:t>an</a:t>
            </a:r>
            <a:r>
              <a:rPr spc="18"/>
              <a:t> </a:t>
            </a:r>
            <a:r>
              <a:t>Entity-Relationship</a:t>
            </a:r>
            <a:r>
              <a:rPr spc="18"/>
              <a:t> </a:t>
            </a:r>
            <a:r>
              <a:t>(ER)</a:t>
            </a:r>
            <a:r>
              <a:rPr spc="18"/>
              <a:t> </a:t>
            </a:r>
            <a:r>
              <a:t>model.</a:t>
            </a:r>
            <a:r>
              <a:rPr spc="18"/>
              <a:t> </a:t>
            </a:r>
            <a:r>
              <a:t>Here's</a:t>
            </a:r>
            <a:r>
              <a:rPr spc="12"/>
              <a:t> </a:t>
            </a:r>
            <a:r>
              <a:t>a</a:t>
            </a:r>
            <a:r>
              <a:rPr spc="0"/>
              <a:t> </a:t>
            </a:r>
            <a:r>
              <a:t>step-by-step</a:t>
            </a:r>
            <a:r>
              <a:rPr spc="18"/>
              <a:t> </a:t>
            </a:r>
            <a:r>
              <a:t>guide:</a:t>
            </a:r>
          </a:p>
        </p:txBody>
      </p:sp>
      <p:sp>
        <p:nvSpPr>
          <p:cNvPr id="85" name="object 4"/>
          <p:cNvSpPr txBox="1"/>
          <p:nvPr/>
        </p:nvSpPr>
        <p:spPr>
          <a:xfrm>
            <a:off x="901700" y="3442413"/>
            <a:ext cx="5969000" cy="5840513"/>
          </a:xfrm>
          <a:prstGeom prst="rect">
            <a:avLst/>
          </a:prstGeom>
          <a:ln w="12700">
            <a:miter lim="400000"/>
          </a:ln>
        </p:spPr>
        <p:txBody>
          <a:bodyPr lIns="0" tIns="0" rIns="0" bIns="0">
            <a:spAutoFit/>
          </a:bodyPr>
          <a:lstStyle/>
          <a:p>
            <a:pPr indent="12700">
              <a:lnSpc>
                <a:spcPct val="150000"/>
              </a:lnSpc>
              <a:defRPr sz="1300" b="1" spc="-5">
                <a:latin typeface="Times New Roman" panose="02020603050405020304"/>
                <a:ea typeface="Times New Roman" panose="02020603050405020304"/>
                <a:cs typeface="Times New Roman" panose="02020603050405020304"/>
                <a:sym typeface="Times New Roman" panose="02020603050405020304"/>
              </a:defRPr>
            </a:pPr>
            <a:r>
              <a:rPr spc="-20"/>
              <a:t> </a:t>
            </a:r>
            <a:r>
              <a:rPr sz="1600" spc="-24"/>
              <a:t>1.1 </a:t>
            </a:r>
            <a:r>
              <a:rPr sz="1600" spc="-6"/>
              <a:t>Problem Understanding</a:t>
            </a:r>
            <a:endParaRPr sz="1600" spc="-6"/>
          </a:p>
          <a:p>
            <a:pPr indent="12700">
              <a:lnSpc>
                <a:spcPct val="150000"/>
              </a:lnSpc>
              <a:defRPr sz="1600" b="1" spc="-6">
                <a:latin typeface="Times New Roman" panose="02020603050405020304"/>
                <a:ea typeface="Times New Roman" panose="02020603050405020304"/>
                <a:cs typeface="Times New Roman" panose="02020603050405020304"/>
                <a:sym typeface="Times New Roman" panose="02020603050405020304"/>
              </a:defRPr>
            </a:pPr>
            <a:endParaRPr b="0"/>
          </a:p>
          <a:p>
            <a:pPr marR="5080" indent="12700">
              <a:lnSpc>
                <a:spcPct val="150000"/>
              </a:lnSpc>
              <a:defRPr sz="1600" spc="-6">
                <a:latin typeface="Times New Roman" panose="02020603050405020304"/>
                <a:ea typeface="Times New Roman" panose="02020603050405020304"/>
                <a:cs typeface="Times New Roman" panose="02020603050405020304"/>
                <a:sym typeface="Times New Roman" panose="02020603050405020304"/>
              </a:defRPr>
            </a:pPr>
            <a:r>
              <a:t>Entities:</a:t>
            </a:r>
            <a:r>
              <a:rPr spc="276"/>
              <a:t> </a:t>
            </a:r>
            <a:endParaRPr spc="276"/>
          </a:p>
          <a:p>
            <a:pPr marR="5080" indent="12700">
              <a:lnSpc>
                <a:spcPct val="150000"/>
              </a:lnSpc>
              <a:defRPr sz="1600" spc="-6">
                <a:latin typeface="Times New Roman" panose="02020603050405020304"/>
                <a:ea typeface="Times New Roman" panose="02020603050405020304"/>
                <a:cs typeface="Times New Roman" panose="02020603050405020304"/>
                <a:sym typeface="Times New Roman" panose="02020603050405020304"/>
              </a:defRPr>
            </a:pPr>
            <a:r>
              <a:t>Identify</a:t>
            </a:r>
            <a:r>
              <a:rPr spc="312"/>
              <a:t> </a:t>
            </a:r>
            <a:r>
              <a:t>the</a:t>
            </a:r>
            <a:r>
              <a:rPr spc="301"/>
              <a:t> </a:t>
            </a:r>
            <a:r>
              <a:t>main</a:t>
            </a:r>
            <a:r>
              <a:rPr spc="295"/>
              <a:t> </a:t>
            </a:r>
            <a:r>
              <a:t>entities</a:t>
            </a:r>
            <a:r>
              <a:rPr spc="295"/>
              <a:t> </a:t>
            </a:r>
            <a:r>
              <a:t>involved</a:t>
            </a:r>
            <a:r>
              <a:rPr spc="295"/>
              <a:t> </a:t>
            </a:r>
            <a:r>
              <a:t>in</a:t>
            </a:r>
            <a:r>
              <a:rPr spc="295"/>
              <a:t> </a:t>
            </a:r>
            <a:r>
              <a:t>the</a:t>
            </a:r>
            <a:r>
              <a:rPr spc="281"/>
              <a:t> </a:t>
            </a:r>
            <a:r>
              <a:t>hotel</a:t>
            </a:r>
            <a:r>
              <a:rPr spc="295"/>
              <a:t> </a:t>
            </a:r>
            <a:r>
              <a:t>booking</a:t>
            </a:r>
            <a:r>
              <a:rPr spc="295"/>
              <a:t> </a:t>
            </a:r>
            <a:r>
              <a:t>system,</a:t>
            </a:r>
            <a:r>
              <a:rPr spc="312"/>
              <a:t> </a:t>
            </a:r>
            <a:r>
              <a:t>such</a:t>
            </a:r>
            <a:r>
              <a:rPr spc="295"/>
              <a:t> </a:t>
            </a:r>
            <a:r>
              <a:t>as </a:t>
            </a:r>
            <a:r>
              <a:rPr spc="-381"/>
              <a:t> </a:t>
            </a:r>
            <a:r>
              <a:t>Guests,</a:t>
            </a:r>
            <a:r>
              <a:rPr spc="12"/>
              <a:t> </a:t>
            </a:r>
            <a:r>
              <a:t>Hotels,</a:t>
            </a:r>
            <a:r>
              <a:rPr spc="12"/>
              <a:t> </a:t>
            </a:r>
            <a:r>
              <a:t>Rooms,</a:t>
            </a:r>
            <a:r>
              <a:rPr spc="12"/>
              <a:t> </a:t>
            </a:r>
            <a:r>
              <a:t>Reservations,</a:t>
            </a:r>
            <a:r>
              <a:rPr spc="12"/>
              <a:t> </a:t>
            </a:r>
            <a:r>
              <a:t>and</a:t>
            </a:r>
            <a:r>
              <a:rPr spc="12"/>
              <a:t> </a:t>
            </a:r>
            <a:r>
              <a:t>Employees.</a:t>
            </a:r>
          </a:p>
          <a:p>
            <a:pPr marR="6350" indent="12700">
              <a:lnSpc>
                <a:spcPct val="150000"/>
              </a:lnSpc>
              <a:spcBef>
                <a:spcPts val="300"/>
              </a:spcBef>
              <a:defRPr sz="1600" spc="-6">
                <a:latin typeface="Times New Roman" panose="02020603050405020304"/>
                <a:ea typeface="Times New Roman" panose="02020603050405020304"/>
                <a:cs typeface="Times New Roman" panose="02020603050405020304"/>
                <a:sym typeface="Times New Roman" panose="02020603050405020304"/>
              </a:defRPr>
            </a:pPr>
            <a:r>
              <a:t>Attributes:</a:t>
            </a:r>
            <a:r>
              <a:rPr spc="233"/>
              <a:t> </a:t>
            </a:r>
            <a:endParaRPr spc="233"/>
          </a:p>
          <a:p>
            <a:pPr marR="6350" indent="12700">
              <a:lnSpc>
                <a:spcPct val="150000"/>
              </a:lnSpc>
              <a:spcBef>
                <a:spcPts val="300"/>
              </a:spcBef>
              <a:defRPr sz="1600" spc="-6">
                <a:latin typeface="Times New Roman" panose="02020603050405020304"/>
                <a:ea typeface="Times New Roman" panose="02020603050405020304"/>
                <a:cs typeface="Times New Roman" panose="02020603050405020304"/>
                <a:sym typeface="Times New Roman" panose="02020603050405020304"/>
              </a:defRPr>
            </a:pPr>
            <a:r>
              <a:t>Determine</a:t>
            </a:r>
            <a:r>
              <a:rPr spc="233"/>
              <a:t> </a:t>
            </a:r>
            <a:r>
              <a:t>the</a:t>
            </a:r>
            <a:r>
              <a:rPr spc="246"/>
              <a:t> </a:t>
            </a:r>
            <a:r>
              <a:t>attributes</a:t>
            </a:r>
            <a:r>
              <a:rPr spc="246"/>
              <a:t> </a:t>
            </a:r>
            <a:r>
              <a:t>associated</a:t>
            </a:r>
            <a:r>
              <a:rPr spc="251"/>
              <a:t> </a:t>
            </a:r>
            <a:r>
              <a:rPr spc="0"/>
              <a:t>with</a:t>
            </a:r>
            <a:r>
              <a:rPr spc="227"/>
              <a:t> </a:t>
            </a:r>
            <a:r>
              <a:t>each</a:t>
            </a:r>
            <a:r>
              <a:rPr spc="227"/>
              <a:t> </a:t>
            </a:r>
            <a:r>
              <a:t>entity,</a:t>
            </a:r>
            <a:r>
              <a:rPr spc="227"/>
              <a:t> </a:t>
            </a:r>
            <a:r>
              <a:t>e.g.,</a:t>
            </a:r>
            <a:r>
              <a:rPr spc="227"/>
              <a:t> </a:t>
            </a:r>
            <a:r>
              <a:t>GuestName, </a:t>
            </a:r>
            <a:r>
              <a:rPr spc="-381"/>
              <a:t> </a:t>
            </a:r>
            <a:r>
              <a:t>HotelName, RoomType, ReservationDate, etc.</a:t>
            </a:r>
          </a:p>
          <a:p>
            <a:pPr marR="6350" indent="12700">
              <a:lnSpc>
                <a:spcPct val="150000"/>
              </a:lnSpc>
              <a:spcBef>
                <a:spcPts val="300"/>
              </a:spcBef>
              <a:defRPr sz="1600" spc="-6">
                <a:latin typeface="Times New Roman" panose="02020603050405020304"/>
                <a:ea typeface="Times New Roman" panose="02020603050405020304"/>
                <a:cs typeface="Times New Roman" panose="02020603050405020304"/>
                <a:sym typeface="Times New Roman" panose="02020603050405020304"/>
              </a:defRPr>
            </a:pPr>
            <a:r>
              <a:t>Relationships:</a:t>
            </a:r>
            <a:r>
              <a:rPr spc="61"/>
              <a:t> </a:t>
            </a:r>
            <a:endParaRPr spc="61"/>
          </a:p>
          <a:p>
            <a:pPr marR="6350" indent="12700">
              <a:lnSpc>
                <a:spcPct val="150000"/>
              </a:lnSpc>
              <a:spcBef>
                <a:spcPts val="300"/>
              </a:spcBef>
              <a:defRPr sz="1600" spc="-6">
                <a:latin typeface="Times New Roman" panose="02020603050405020304"/>
                <a:ea typeface="Times New Roman" panose="02020603050405020304"/>
                <a:cs typeface="Times New Roman" panose="02020603050405020304"/>
                <a:sym typeface="Times New Roman" panose="02020603050405020304"/>
              </a:defRPr>
            </a:pPr>
            <a:r>
              <a:t>Understand</a:t>
            </a:r>
            <a:r>
              <a:rPr spc="73"/>
              <a:t> </a:t>
            </a:r>
            <a:r>
              <a:t>how</a:t>
            </a:r>
            <a:r>
              <a:rPr spc="73"/>
              <a:t> </a:t>
            </a:r>
            <a:r>
              <a:t>these</a:t>
            </a:r>
            <a:r>
              <a:rPr spc="86"/>
              <a:t> </a:t>
            </a:r>
            <a:r>
              <a:t>entities</a:t>
            </a:r>
            <a:r>
              <a:rPr spc="73"/>
              <a:t> </a:t>
            </a:r>
            <a:r>
              <a:t>are</a:t>
            </a:r>
            <a:r>
              <a:rPr spc="61"/>
              <a:t> </a:t>
            </a:r>
            <a:r>
              <a:t>related</a:t>
            </a:r>
            <a:r>
              <a:rPr spc="79"/>
              <a:t> </a:t>
            </a:r>
            <a:r>
              <a:t>to</a:t>
            </a:r>
            <a:r>
              <a:rPr spc="61"/>
              <a:t> </a:t>
            </a:r>
            <a:r>
              <a:t>each</a:t>
            </a:r>
            <a:r>
              <a:rPr spc="73"/>
              <a:t> </a:t>
            </a:r>
            <a:r>
              <a:t>other,</a:t>
            </a:r>
            <a:r>
              <a:rPr spc="79"/>
              <a:t> </a:t>
            </a:r>
            <a:r>
              <a:t>e.g.,</a:t>
            </a:r>
            <a:r>
              <a:rPr spc="73"/>
              <a:t> </a:t>
            </a:r>
            <a:r>
              <a:t>a</a:t>
            </a:r>
            <a:r>
              <a:rPr spc="61"/>
              <a:t> </a:t>
            </a:r>
            <a:r>
              <a:t>Guest can</a:t>
            </a:r>
            <a:r>
              <a:rPr spc="12"/>
              <a:t> </a:t>
            </a:r>
            <a:r>
              <a:t>make</a:t>
            </a:r>
            <a:r>
              <a:rPr spc="0"/>
              <a:t> </a:t>
            </a:r>
            <a:r>
              <a:t>multiple</a:t>
            </a:r>
            <a:r>
              <a:rPr spc="12"/>
              <a:t> </a:t>
            </a:r>
            <a:r>
              <a:t>Reservations,</a:t>
            </a:r>
            <a:r>
              <a:rPr spc="0"/>
              <a:t> </a:t>
            </a:r>
            <a:r>
              <a:t>a Hotel</a:t>
            </a:r>
            <a:r>
              <a:rPr spc="12"/>
              <a:t> </a:t>
            </a:r>
            <a:r>
              <a:t>can</a:t>
            </a:r>
            <a:r>
              <a:rPr spc="18"/>
              <a:t> </a:t>
            </a:r>
            <a:r>
              <a:t>have</a:t>
            </a:r>
            <a:r>
              <a:rPr spc="12"/>
              <a:t> </a:t>
            </a:r>
            <a:r>
              <a:t>multiple</a:t>
            </a:r>
            <a:r>
              <a:rPr spc="12"/>
              <a:t> </a:t>
            </a:r>
            <a:r>
              <a:t>Rooms,</a:t>
            </a:r>
            <a:r>
              <a:rPr spc="18"/>
              <a:t> </a:t>
            </a:r>
            <a:r>
              <a:t>etc. </a:t>
            </a:r>
            <a:r>
              <a:rPr spc="0"/>
              <a:t> </a:t>
            </a:r>
            <a:r>
              <a:t>Functionalities:</a:t>
            </a:r>
            <a:r>
              <a:rPr spc="73"/>
              <a:t> </a:t>
            </a:r>
            <a:endParaRPr spc="73"/>
          </a:p>
          <a:p>
            <a:pPr marR="6350" indent="12700">
              <a:lnSpc>
                <a:spcPct val="150000"/>
              </a:lnSpc>
              <a:spcBef>
                <a:spcPts val="300"/>
              </a:spcBef>
              <a:defRPr sz="1600" spc="-6">
                <a:latin typeface="Times New Roman" panose="02020603050405020304"/>
                <a:ea typeface="Times New Roman" panose="02020603050405020304"/>
                <a:cs typeface="Times New Roman" panose="02020603050405020304"/>
                <a:sym typeface="Times New Roman" panose="02020603050405020304"/>
              </a:defRPr>
            </a:pPr>
            <a:r>
              <a:t>Consider</a:t>
            </a:r>
            <a:r>
              <a:rPr spc="73"/>
              <a:t> </a:t>
            </a:r>
            <a:r>
              <a:t>the</a:t>
            </a:r>
            <a:r>
              <a:rPr spc="73"/>
              <a:t> </a:t>
            </a:r>
            <a:r>
              <a:t>functionalities</a:t>
            </a:r>
            <a:r>
              <a:rPr spc="86"/>
              <a:t> </a:t>
            </a:r>
            <a:r>
              <a:t>required,</a:t>
            </a:r>
            <a:r>
              <a:rPr spc="86"/>
              <a:t> </a:t>
            </a:r>
            <a:r>
              <a:t>such</a:t>
            </a:r>
            <a:r>
              <a:rPr spc="73"/>
              <a:t> </a:t>
            </a:r>
            <a:r>
              <a:t>as</a:t>
            </a:r>
            <a:r>
              <a:rPr spc="73"/>
              <a:t> </a:t>
            </a:r>
            <a:r>
              <a:t>booking</a:t>
            </a:r>
            <a:r>
              <a:rPr spc="86"/>
              <a:t> </a:t>
            </a:r>
            <a:r>
              <a:t>a</a:t>
            </a:r>
            <a:r>
              <a:rPr spc="55"/>
              <a:t> </a:t>
            </a:r>
            <a:r>
              <a:t>room, </a:t>
            </a:r>
            <a:r>
              <a:rPr spc="-381"/>
              <a:t> </a:t>
            </a:r>
            <a:r>
              <a:t>managing</a:t>
            </a:r>
            <a:r>
              <a:rPr spc="12"/>
              <a:t> </a:t>
            </a:r>
            <a:r>
              <a:t>reservations, viewing availability, etc.</a:t>
            </a:r>
          </a:p>
          <a:p>
            <a:pPr marR="6350" indent="12700">
              <a:lnSpc>
                <a:spcPct val="150000"/>
              </a:lnSpc>
              <a:spcBef>
                <a:spcPts val="100"/>
              </a:spcBef>
              <a:defRPr sz="1600" spc="-6">
                <a:latin typeface="Times New Roman" panose="02020603050405020304"/>
                <a:ea typeface="Times New Roman" panose="02020603050405020304"/>
                <a:cs typeface="Times New Roman" panose="02020603050405020304"/>
                <a:sym typeface="Times New Roman" panose="02020603050405020304"/>
              </a:defRPr>
            </a:pPr>
            <a:r>
              <a:t>Constraints:</a:t>
            </a:r>
            <a:r>
              <a:rPr spc="55"/>
              <a:t> </a:t>
            </a:r>
            <a:r>
              <a:t>Identify</a:t>
            </a:r>
            <a:r>
              <a:rPr spc="49"/>
              <a:t> </a:t>
            </a:r>
            <a:r>
              <a:t>any</a:t>
            </a:r>
            <a:r>
              <a:rPr spc="49"/>
              <a:t> </a:t>
            </a:r>
            <a:r>
              <a:t>constraints</a:t>
            </a:r>
            <a:r>
              <a:rPr spc="49"/>
              <a:t> </a:t>
            </a:r>
            <a:r>
              <a:t>or</a:t>
            </a:r>
            <a:r>
              <a:rPr spc="36"/>
              <a:t> </a:t>
            </a:r>
            <a:r>
              <a:t>rules</a:t>
            </a:r>
            <a:r>
              <a:rPr spc="49"/>
              <a:t> </a:t>
            </a:r>
            <a:r>
              <a:t>that</a:t>
            </a:r>
            <a:r>
              <a:rPr spc="49"/>
              <a:t> </a:t>
            </a:r>
            <a:r>
              <a:t>need</a:t>
            </a:r>
            <a:r>
              <a:rPr spc="36"/>
              <a:t> </a:t>
            </a:r>
            <a:r>
              <a:t>to</a:t>
            </a:r>
            <a:r>
              <a:rPr spc="49"/>
              <a:t> </a:t>
            </a:r>
            <a:r>
              <a:t>be</a:t>
            </a:r>
            <a:r>
              <a:rPr spc="55"/>
              <a:t> </a:t>
            </a:r>
            <a:r>
              <a:t>enforced,</a:t>
            </a:r>
            <a:r>
              <a:rPr spc="49"/>
              <a:t> </a:t>
            </a:r>
            <a:r>
              <a:t>e.g.,</a:t>
            </a:r>
            <a:r>
              <a:rPr spc="36"/>
              <a:t> </a:t>
            </a:r>
            <a:r>
              <a:t>a </a:t>
            </a:r>
            <a:r>
              <a:rPr spc="-381"/>
              <a:t> </a:t>
            </a:r>
            <a:r>
              <a:t>reservation cannot</a:t>
            </a:r>
            <a:r>
              <a:rPr spc="18"/>
              <a:t> </a:t>
            </a:r>
            <a:r>
              <a:t>overlap</a:t>
            </a:r>
            <a:r>
              <a:rPr spc="24"/>
              <a:t> </a:t>
            </a:r>
            <a:r>
              <a:t>with</a:t>
            </a:r>
            <a:r>
              <a:rPr spc="0"/>
              <a:t> </a:t>
            </a:r>
            <a:r>
              <a:t>an</a:t>
            </a:r>
            <a:r>
              <a:rPr spc="12"/>
              <a:t> </a:t>
            </a:r>
            <a:r>
              <a:t>existing</a:t>
            </a:r>
            <a:r>
              <a:rPr spc="18"/>
              <a:t> </a:t>
            </a:r>
            <a:r>
              <a:t>reservation for</a:t>
            </a:r>
            <a:r>
              <a:rPr spc="18"/>
              <a:t> </a:t>
            </a:r>
            <a:r>
              <a:t>the</a:t>
            </a:r>
            <a:r>
              <a:rPr spc="0"/>
              <a:t> </a:t>
            </a:r>
            <a:r>
              <a:t>same</a:t>
            </a:r>
            <a:r>
              <a:rPr spc="18"/>
              <a:t> </a:t>
            </a:r>
            <a:r>
              <a:t>room.</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object 3"/>
          <p:cNvSpPr txBox="1"/>
          <p:nvPr>
            <p:ph type="sldNum" sz="quarter" idx="4294967295"/>
          </p:nvPr>
        </p:nvSpPr>
        <p:spPr>
          <a:xfrm>
            <a:off x="3777996" y="9729255"/>
            <a:ext cx="127001" cy="162300"/>
          </a:xfrm>
          <a:prstGeom prst="rect">
            <a:avLst/>
          </a:prstGeom>
        </p:spPr>
        <p:txBody>
          <a:bodyPr/>
          <a:lstStyle/>
          <a:p>
            <a:fld id="{86CB4B4D-7CA3-9044-876B-883B54F8677D}" type="slidenum">
              <a:rPr/>
            </a:fld>
            <a:endParaRPr/>
          </a:p>
        </p:txBody>
      </p:sp>
      <p:sp>
        <p:nvSpPr>
          <p:cNvPr id="88" name="object 2"/>
          <p:cNvSpPr txBox="1"/>
          <p:nvPr/>
        </p:nvSpPr>
        <p:spPr>
          <a:xfrm>
            <a:off x="1102042" y="247233"/>
            <a:ext cx="5568316" cy="9097269"/>
          </a:xfrm>
          <a:prstGeom prst="rect">
            <a:avLst/>
          </a:prstGeom>
          <a:ln w="12700">
            <a:miter lim="400000"/>
          </a:ln>
        </p:spPr>
        <p:txBody>
          <a:bodyPr lIns="0" tIns="0" rIns="0" bIns="0">
            <a:spAutoFit/>
          </a:bodyPr>
          <a:lstStyle/>
          <a:p>
            <a:pPr>
              <a:tabLst>
                <a:tab pos="177800" algn="l"/>
              </a:tabLst>
              <a:defRPr sz="1600" b="1" spc="-6">
                <a:latin typeface="Times New Roman" panose="02020603050405020304"/>
                <a:ea typeface="Times New Roman" panose="02020603050405020304"/>
                <a:cs typeface="Times New Roman" panose="02020603050405020304"/>
                <a:sym typeface="Times New Roman" panose="02020603050405020304"/>
              </a:defRPr>
            </a:pPr>
            <a:r>
              <a:t>1.2 Identification</a:t>
            </a:r>
            <a:r>
              <a:rPr spc="12"/>
              <a:t> </a:t>
            </a:r>
            <a:r>
              <a:t>of</a:t>
            </a:r>
            <a:r>
              <a:rPr spc="0"/>
              <a:t> </a:t>
            </a:r>
            <a:r>
              <a:t>Entities</a:t>
            </a:r>
            <a:r>
              <a:rPr spc="24"/>
              <a:t> </a:t>
            </a:r>
            <a:r>
              <a:t>and</a:t>
            </a:r>
            <a:r>
              <a:rPr spc="0"/>
              <a:t> </a:t>
            </a:r>
            <a:r>
              <a:t>Relationships</a:t>
            </a:r>
          </a:p>
          <a:p>
            <a:pPr>
              <a:defRPr sz="1200">
                <a:latin typeface="Times New Roman" panose="02020603050405020304"/>
                <a:ea typeface="Times New Roman" panose="02020603050405020304"/>
                <a:cs typeface="Times New Roman" panose="02020603050405020304"/>
                <a:sym typeface="Times New Roman" panose="02020603050405020304"/>
              </a:defRPr>
            </a:pPr>
          </a:p>
          <a:p>
            <a:pPr indent="12700">
              <a:defRPr sz="1600" spc="-6">
                <a:latin typeface="Times New Roman" panose="02020603050405020304"/>
                <a:ea typeface="Times New Roman" panose="02020603050405020304"/>
                <a:cs typeface="Times New Roman" panose="02020603050405020304"/>
                <a:sym typeface="Times New Roman" panose="02020603050405020304"/>
              </a:defRPr>
            </a:pPr>
            <a:r>
              <a:t>Entities:</a:t>
            </a:r>
          </a:p>
          <a:p>
            <a:pPr>
              <a:defRPr sz="1600">
                <a:latin typeface="Times New Roman" panose="02020603050405020304"/>
                <a:ea typeface="Times New Roman" panose="02020603050405020304"/>
                <a:cs typeface="Times New Roman" panose="02020603050405020304"/>
                <a:sym typeface="Times New Roman" panose="02020603050405020304"/>
              </a:defRPr>
            </a:pPr>
            <a:r>
              <a:t>Guest Hotel Room </a:t>
            </a:r>
          </a:p>
          <a:p>
            <a:pPr indent="12700">
              <a:defRPr sz="1600" spc="-6">
                <a:latin typeface="Times New Roman" panose="02020603050405020304"/>
                <a:ea typeface="Times New Roman" panose="02020603050405020304"/>
                <a:cs typeface="Times New Roman" panose="02020603050405020304"/>
                <a:sym typeface="Times New Roman" panose="02020603050405020304"/>
              </a:defRPr>
            </a:pPr>
            <a:r>
              <a:t>Reservation Employee </a:t>
            </a:r>
            <a:r>
              <a:rPr spc="0"/>
              <a:t> </a:t>
            </a:r>
            <a:r>
              <a:t>Relatio</a:t>
            </a:r>
            <a:r>
              <a:rPr spc="6"/>
              <a:t>n</a:t>
            </a:r>
            <a:r>
              <a:t>s</a:t>
            </a:r>
            <a:r>
              <a:rPr spc="-12"/>
              <a:t>h</a:t>
            </a:r>
            <a:r>
              <a:t>ips</a:t>
            </a:r>
          </a:p>
          <a:p>
            <a:pPr marR="3761105" indent="12700">
              <a:defRPr sz="1600" spc="-6">
                <a:latin typeface="Times New Roman" panose="02020603050405020304"/>
                <a:ea typeface="Times New Roman" panose="02020603050405020304"/>
                <a:cs typeface="Times New Roman" panose="02020603050405020304"/>
                <a:sym typeface="Times New Roman" panose="02020603050405020304"/>
              </a:defRPr>
            </a:pPr>
            <a:r>
              <a:t>Guest makes Reservation </a:t>
            </a:r>
            <a:r>
              <a:rPr spc="-387"/>
              <a:t> </a:t>
            </a:r>
            <a:r>
              <a:t>Hotel</a:t>
            </a:r>
            <a:r>
              <a:rPr spc="6"/>
              <a:t> </a:t>
            </a:r>
            <a:r>
              <a:t>has</a:t>
            </a:r>
            <a:r>
              <a:rPr spc="-12"/>
              <a:t> </a:t>
            </a:r>
            <a:r>
              <a:t>Room </a:t>
            </a:r>
            <a:r>
              <a:rPr spc="0"/>
              <a:t> </a:t>
            </a:r>
            <a:r>
              <a:t>Reservation is for Room </a:t>
            </a:r>
            <a:r>
              <a:rPr spc="0"/>
              <a:t> </a:t>
            </a:r>
            <a:r>
              <a:t>Employee</a:t>
            </a:r>
            <a:r>
              <a:rPr spc="-36"/>
              <a:t> </a:t>
            </a:r>
            <a:r>
              <a:t>manages Hotel</a:t>
            </a:r>
          </a:p>
          <a:p>
            <a:pPr marR="3761105" indent="12700">
              <a:defRPr sz="1600" spc="-6">
                <a:latin typeface="Times New Roman" panose="02020603050405020304"/>
                <a:ea typeface="Times New Roman" panose="02020603050405020304"/>
                <a:cs typeface="Times New Roman" panose="02020603050405020304"/>
                <a:sym typeface="Times New Roman" panose="02020603050405020304"/>
              </a:defRPr>
            </a:pPr>
          </a:p>
          <a:p>
            <a:pPr marR="3761105" indent="12700">
              <a:defRPr sz="1600" spc="-6">
                <a:latin typeface="Times New Roman" panose="02020603050405020304"/>
                <a:ea typeface="Times New Roman" panose="02020603050405020304"/>
                <a:cs typeface="Times New Roman" panose="02020603050405020304"/>
                <a:sym typeface="Times New Roman" panose="02020603050405020304"/>
              </a:defRPr>
            </a:pPr>
          </a:p>
          <a:p>
            <a:pPr marR="3761105" lvl="3">
              <a:defRPr sz="1600" b="1" spc="-6">
                <a:latin typeface="Times New Roman" panose="02020603050405020304"/>
                <a:ea typeface="Times New Roman" panose="02020603050405020304"/>
                <a:cs typeface="Times New Roman" panose="02020603050405020304"/>
                <a:sym typeface="Times New Roman" panose="02020603050405020304"/>
              </a:defRPr>
            </a:pPr>
            <a:r>
              <a:t>1.3 Construction of DB</a:t>
            </a:r>
            <a:r>
              <a:rPr spc="6"/>
              <a:t> </a:t>
            </a:r>
            <a:r>
              <a:t>using</a:t>
            </a:r>
            <a:r>
              <a:rPr spc="6"/>
              <a:t> </a:t>
            </a:r>
            <a:r>
              <a:t>ER</a:t>
            </a:r>
            <a:r>
              <a:rPr spc="6"/>
              <a:t> </a:t>
            </a:r>
            <a:r>
              <a:t>Model:</a:t>
            </a:r>
          </a:p>
          <a:p>
            <a:pPr>
              <a:defRPr sz="1600">
                <a:latin typeface="Times New Roman" panose="02020603050405020304"/>
                <a:ea typeface="Times New Roman" panose="02020603050405020304"/>
                <a:cs typeface="Times New Roman" panose="02020603050405020304"/>
                <a:sym typeface="Times New Roman" panose="02020603050405020304"/>
              </a:defRPr>
            </a:pPr>
          </a:p>
          <a:p>
            <a:pPr indent="12700">
              <a:defRPr sz="1600" spc="-6">
                <a:latin typeface="Times New Roman" panose="02020603050405020304"/>
                <a:ea typeface="Times New Roman" panose="02020603050405020304"/>
                <a:cs typeface="Times New Roman" panose="02020603050405020304"/>
                <a:sym typeface="Times New Roman" panose="02020603050405020304"/>
              </a:defRPr>
            </a:pPr>
            <a:r>
              <a:t>Entity-Relationship</a:t>
            </a:r>
            <a:r>
              <a:rPr spc="6"/>
              <a:t> </a:t>
            </a:r>
            <a:r>
              <a:t>Diagram</a:t>
            </a:r>
            <a:r>
              <a:rPr spc="12"/>
              <a:t> </a:t>
            </a:r>
            <a:r>
              <a:t>(ERD)</a:t>
            </a:r>
          </a:p>
          <a:p>
            <a:pPr indent="12700">
              <a:defRPr sz="1600" spc="-6">
                <a:latin typeface="Times New Roman" panose="02020603050405020304"/>
                <a:ea typeface="Times New Roman" panose="02020603050405020304"/>
                <a:cs typeface="Times New Roman" panose="02020603050405020304"/>
                <a:sym typeface="Times New Roman" panose="02020603050405020304"/>
              </a:defRPr>
            </a:pPr>
            <a:r>
              <a:t>Entities and Attributes:</a:t>
            </a:r>
          </a:p>
          <a:p>
            <a:pPr marR="2684145" indent="12700">
              <a:defRPr sz="1600" spc="-6">
                <a:latin typeface="Times New Roman" panose="02020603050405020304"/>
                <a:ea typeface="Times New Roman" panose="02020603050405020304"/>
                <a:cs typeface="Times New Roman" panose="02020603050405020304"/>
                <a:sym typeface="Times New Roman" panose="02020603050405020304"/>
              </a:defRPr>
            </a:pPr>
            <a:r>
              <a:t>Guest</a:t>
            </a:r>
            <a:r>
              <a:rPr spc="6"/>
              <a:t> </a:t>
            </a:r>
            <a:r>
              <a:t>(GuestID,</a:t>
            </a:r>
            <a:r>
              <a:rPr spc="-12"/>
              <a:t> </a:t>
            </a:r>
            <a:r>
              <a:t>Name,</a:t>
            </a:r>
            <a:r>
              <a:rPr spc="6"/>
              <a:t> </a:t>
            </a:r>
            <a:r>
              <a:t>Email,</a:t>
            </a:r>
            <a:r>
              <a:rPr spc="12"/>
              <a:t> </a:t>
            </a:r>
            <a:r>
              <a:t>Phone)</a:t>
            </a:r>
          </a:p>
          <a:p>
            <a:pPr marR="2684145" indent="12700">
              <a:defRPr sz="1600" spc="-6">
                <a:latin typeface="Times New Roman" panose="02020603050405020304"/>
                <a:ea typeface="Times New Roman" panose="02020603050405020304"/>
                <a:cs typeface="Times New Roman" panose="02020603050405020304"/>
                <a:sym typeface="Times New Roman" panose="02020603050405020304"/>
              </a:defRPr>
            </a:pPr>
            <a:r>
              <a:t>Hotel</a:t>
            </a:r>
            <a:r>
              <a:rPr spc="6"/>
              <a:t> </a:t>
            </a:r>
            <a:r>
              <a:t>(HotelID,</a:t>
            </a:r>
            <a:r>
              <a:rPr spc="12"/>
              <a:t> </a:t>
            </a:r>
            <a:r>
              <a:t>Name,</a:t>
            </a:r>
            <a:r>
              <a:rPr spc="12"/>
              <a:t> </a:t>
            </a:r>
            <a:r>
              <a:t>Location, Rating)</a:t>
            </a:r>
          </a:p>
          <a:p>
            <a:pPr marR="2684145" indent="12700">
              <a:defRPr sz="1600" spc="-6">
                <a:latin typeface="Times New Roman" panose="02020603050405020304"/>
                <a:ea typeface="Times New Roman" panose="02020603050405020304"/>
                <a:cs typeface="Times New Roman" panose="02020603050405020304"/>
                <a:sym typeface="Times New Roman" panose="02020603050405020304"/>
              </a:defRPr>
            </a:pPr>
            <a:r>
              <a:rPr spc="-381"/>
              <a:t> </a:t>
            </a:r>
            <a:r>
              <a:t>Room</a:t>
            </a:r>
            <a:r>
              <a:rPr spc="12"/>
              <a:t> </a:t>
            </a:r>
            <a:r>
              <a:t>(RoomID, HotelID, Type, Price)</a:t>
            </a:r>
          </a:p>
          <a:p>
            <a:pPr marR="5080" indent="12700">
              <a:defRPr sz="1600" spc="-6">
                <a:latin typeface="Times New Roman" panose="02020603050405020304"/>
                <a:ea typeface="Times New Roman" panose="02020603050405020304"/>
                <a:cs typeface="Times New Roman" panose="02020603050405020304"/>
                <a:sym typeface="Times New Roman" panose="02020603050405020304"/>
              </a:defRPr>
            </a:pPr>
            <a:r>
              <a:t>Reservation</a:t>
            </a:r>
            <a:r>
              <a:rPr spc="12"/>
              <a:t> </a:t>
            </a:r>
            <a:r>
              <a:t>(ReservationID,</a:t>
            </a:r>
            <a:r>
              <a:rPr spc="30"/>
              <a:t> </a:t>
            </a:r>
            <a:r>
              <a:t>GuestID,</a:t>
            </a:r>
            <a:r>
              <a:rPr spc="30"/>
              <a:t> </a:t>
            </a:r>
            <a:r>
              <a:t>RoomID,</a:t>
            </a:r>
            <a:r>
              <a:rPr spc="18"/>
              <a:t> </a:t>
            </a:r>
            <a:r>
              <a:t>CheckInDate,</a:t>
            </a:r>
            <a:r>
              <a:rPr spc="43"/>
              <a:t> </a:t>
            </a:r>
            <a:r>
              <a:t>CheckOutDate) </a:t>
            </a:r>
            <a:r>
              <a:rPr spc="-381"/>
              <a:t> </a:t>
            </a:r>
            <a:endParaRPr spc="-381"/>
          </a:p>
          <a:p>
            <a:pPr marR="5080" indent="12700">
              <a:defRPr sz="1600" spc="-6">
                <a:latin typeface="Times New Roman" panose="02020603050405020304"/>
                <a:ea typeface="Times New Roman" panose="02020603050405020304"/>
                <a:cs typeface="Times New Roman" panose="02020603050405020304"/>
                <a:sym typeface="Times New Roman" panose="02020603050405020304"/>
              </a:defRPr>
            </a:pPr>
            <a:r>
              <a:t>Employee</a:t>
            </a:r>
            <a:r>
              <a:rPr spc="-18"/>
              <a:t> </a:t>
            </a:r>
            <a:r>
              <a:t>(EmployeeID, Name,</a:t>
            </a:r>
            <a:r>
              <a:rPr spc="12"/>
              <a:t> </a:t>
            </a:r>
            <a:r>
              <a:t>Role,</a:t>
            </a:r>
            <a:r>
              <a:rPr spc="12"/>
              <a:t> </a:t>
            </a:r>
            <a:r>
              <a:t>HotelID)</a:t>
            </a:r>
          </a:p>
          <a:p>
            <a:pPr marR="5080" indent="12700">
              <a:defRPr sz="1600" spc="-6">
                <a:latin typeface="Times New Roman" panose="02020603050405020304"/>
                <a:ea typeface="Times New Roman" panose="02020603050405020304"/>
                <a:cs typeface="Times New Roman" panose="02020603050405020304"/>
                <a:sym typeface="Times New Roman" panose="02020603050405020304"/>
              </a:defRPr>
            </a:pPr>
          </a:p>
          <a:p>
            <a:pPr indent="12700">
              <a:defRPr sz="1600" spc="-6">
                <a:latin typeface="Times New Roman" panose="02020603050405020304"/>
                <a:ea typeface="Times New Roman" panose="02020603050405020304"/>
                <a:cs typeface="Times New Roman" panose="02020603050405020304"/>
                <a:sym typeface="Times New Roman" panose="02020603050405020304"/>
              </a:defRPr>
            </a:pPr>
            <a:r>
              <a:t>Relationships:</a:t>
            </a:r>
          </a:p>
          <a:p>
            <a:pPr marR="3752215" indent="12700">
              <a:defRPr sz="1600" spc="-6">
                <a:latin typeface="Times New Roman" panose="02020603050405020304"/>
                <a:ea typeface="Times New Roman" panose="02020603050405020304"/>
                <a:cs typeface="Times New Roman" panose="02020603050405020304"/>
                <a:sym typeface="Times New Roman" panose="02020603050405020304"/>
              </a:defRPr>
            </a:pPr>
            <a:r>
              <a:t>Guest makes Reservation (1:N) </a:t>
            </a:r>
          </a:p>
          <a:p>
            <a:pPr marR="3752215" indent="12700">
              <a:defRPr sz="1600" spc="-6">
                <a:latin typeface="Times New Roman" panose="02020603050405020304"/>
                <a:ea typeface="Times New Roman" panose="02020603050405020304"/>
                <a:cs typeface="Times New Roman" panose="02020603050405020304"/>
                <a:sym typeface="Times New Roman" panose="02020603050405020304"/>
              </a:defRPr>
            </a:pPr>
            <a:r>
              <a:rPr spc="-381"/>
              <a:t> </a:t>
            </a:r>
            <a:r>
              <a:t>Hotel</a:t>
            </a:r>
            <a:r>
              <a:rPr spc="6"/>
              <a:t> </a:t>
            </a:r>
            <a:r>
              <a:t>has</a:t>
            </a:r>
            <a:r>
              <a:rPr spc="-12"/>
              <a:t> </a:t>
            </a:r>
            <a:r>
              <a:t>Room</a:t>
            </a:r>
            <a:r>
              <a:rPr spc="12"/>
              <a:t> </a:t>
            </a:r>
            <a:r>
              <a:t>(1:N) </a:t>
            </a:r>
            <a:r>
              <a:rPr spc="0"/>
              <a:t> </a:t>
            </a:r>
            <a:r>
              <a:t>Reservation</a:t>
            </a:r>
            <a:r>
              <a:rPr spc="-12"/>
              <a:t> </a:t>
            </a:r>
            <a:r>
              <a:t>is</a:t>
            </a:r>
            <a:r>
              <a:rPr spc="6"/>
              <a:t> </a:t>
            </a:r>
            <a:r>
              <a:t>for</a:t>
            </a:r>
            <a:r>
              <a:rPr spc="0"/>
              <a:t> </a:t>
            </a:r>
            <a:r>
              <a:t>Room</a:t>
            </a:r>
            <a:r>
              <a:rPr spc="6"/>
              <a:t> </a:t>
            </a:r>
            <a:r>
              <a:t>(1:1) </a:t>
            </a:r>
            <a:r>
              <a:rPr spc="0"/>
              <a:t> </a:t>
            </a:r>
            <a:endParaRPr spc="0"/>
          </a:p>
          <a:p>
            <a:pPr marR="3752215" indent="12700">
              <a:defRPr sz="1600" spc="-6">
                <a:latin typeface="Times New Roman" panose="02020603050405020304"/>
                <a:ea typeface="Times New Roman" panose="02020603050405020304"/>
                <a:cs typeface="Times New Roman" panose="02020603050405020304"/>
                <a:sym typeface="Times New Roman" panose="02020603050405020304"/>
              </a:defRPr>
            </a:pPr>
            <a:r>
              <a:t>Employee manages Hotel (1:N)</a:t>
            </a:r>
          </a:p>
          <a:p>
            <a:pPr marR="3752215" indent="12700">
              <a:defRPr sz="1600" spc="-6">
                <a:latin typeface="Times New Roman" panose="02020603050405020304"/>
                <a:ea typeface="Times New Roman" panose="02020603050405020304"/>
                <a:cs typeface="Times New Roman" panose="02020603050405020304"/>
                <a:sym typeface="Times New Roman" panose="02020603050405020304"/>
              </a:defRPr>
            </a:pPr>
          </a:p>
          <a:p>
            <a:pPr marR="3752215" indent="12700">
              <a:defRPr sz="1600" spc="-6">
                <a:latin typeface="Times New Roman" panose="02020603050405020304"/>
                <a:ea typeface="Times New Roman" panose="02020603050405020304"/>
                <a:cs typeface="Times New Roman" panose="02020603050405020304"/>
                <a:sym typeface="Times New Roman" panose="02020603050405020304"/>
              </a:defRPr>
            </a:pPr>
            <a:r>
              <a:t> </a:t>
            </a:r>
            <a:r>
              <a:rPr spc="-381"/>
              <a:t> </a:t>
            </a:r>
            <a:r>
              <a:t>Constraints:</a:t>
            </a:r>
          </a:p>
          <a:p>
            <a:pPr indent="12700">
              <a:defRPr sz="1600" spc="-6">
                <a:latin typeface="Times New Roman" panose="02020603050405020304"/>
                <a:ea typeface="Times New Roman" panose="02020603050405020304"/>
                <a:cs typeface="Times New Roman" panose="02020603050405020304"/>
                <a:sym typeface="Times New Roman" panose="02020603050405020304"/>
              </a:defRPr>
            </a:pPr>
            <a:r>
              <a:t>Reservation</a:t>
            </a:r>
            <a:r>
              <a:rPr spc="-12"/>
              <a:t> </a:t>
            </a:r>
            <a:r>
              <a:t>dates</a:t>
            </a:r>
            <a:r>
              <a:rPr spc="6"/>
              <a:t> </a:t>
            </a:r>
            <a:r>
              <a:t>cannot</a:t>
            </a:r>
            <a:r>
              <a:rPr spc="12"/>
              <a:t> </a:t>
            </a:r>
            <a:r>
              <a:t>overlap.</a:t>
            </a:r>
          </a:p>
          <a:p>
            <a:pPr indent="12700">
              <a:defRPr sz="1600" spc="-6">
                <a:latin typeface="Times New Roman" panose="02020603050405020304"/>
                <a:ea typeface="Times New Roman" panose="02020603050405020304"/>
                <a:cs typeface="Times New Roman" panose="02020603050405020304"/>
                <a:sym typeface="Times New Roman" panose="02020603050405020304"/>
              </a:defRPr>
            </a:pPr>
            <a:r>
              <a:t>Each</a:t>
            </a:r>
            <a:r>
              <a:rPr spc="6"/>
              <a:t> </a:t>
            </a:r>
            <a:r>
              <a:t>room</a:t>
            </a:r>
            <a:r>
              <a:rPr spc="0"/>
              <a:t> </a:t>
            </a:r>
            <a:r>
              <a:t>must</a:t>
            </a:r>
            <a:r>
              <a:rPr spc="6"/>
              <a:t> </a:t>
            </a:r>
            <a:r>
              <a:t>belong</a:t>
            </a:r>
            <a:r>
              <a:rPr spc="12"/>
              <a:t> </a:t>
            </a:r>
            <a:r>
              <a:t>to</a:t>
            </a:r>
            <a:r>
              <a:rPr spc="-12"/>
              <a:t> </a:t>
            </a:r>
            <a:r>
              <a:t>exactly</a:t>
            </a:r>
            <a:r>
              <a:rPr spc="12"/>
              <a:t> </a:t>
            </a:r>
            <a:r>
              <a:t>one hotel.</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object 3"/>
          <p:cNvSpPr txBox="1"/>
          <p:nvPr>
            <p:ph type="sldNum" sz="quarter" idx="4294967295"/>
          </p:nvPr>
        </p:nvSpPr>
        <p:spPr>
          <a:xfrm>
            <a:off x="3777996" y="9729255"/>
            <a:ext cx="127001" cy="162300"/>
          </a:xfrm>
          <a:prstGeom prst="rect">
            <a:avLst/>
          </a:prstGeom>
        </p:spPr>
        <p:txBody>
          <a:bodyPr/>
          <a:lstStyle/>
          <a:p>
            <a:fld id="{86CB4B4D-7CA3-9044-876B-883B54F8677D}" type="slidenum">
              <a:rPr/>
            </a:fld>
            <a:endParaRPr/>
          </a:p>
        </p:txBody>
      </p:sp>
      <p:sp>
        <p:nvSpPr>
          <p:cNvPr id="91" name="object 2"/>
          <p:cNvSpPr txBox="1"/>
          <p:nvPr/>
        </p:nvSpPr>
        <p:spPr>
          <a:xfrm>
            <a:off x="857631" y="773658"/>
            <a:ext cx="5967731" cy="4786661"/>
          </a:xfrm>
          <a:prstGeom prst="rect">
            <a:avLst/>
          </a:prstGeom>
          <a:ln w="12700">
            <a:miter lim="400000"/>
          </a:ln>
        </p:spPr>
        <p:txBody>
          <a:bodyPr lIns="0" tIns="0" rIns="0" bIns="0">
            <a:spAutoFit/>
          </a:bodyPr>
          <a:lstStyle/>
          <a:p>
            <a:pPr>
              <a:lnSpc>
                <a:spcPct val="150000"/>
              </a:lnSpc>
              <a:defRPr sz="1600">
                <a:latin typeface="Times New Roman" panose="02020603050405020304"/>
                <a:ea typeface="Times New Roman" panose="02020603050405020304"/>
                <a:cs typeface="Times New Roman" panose="02020603050405020304"/>
                <a:sym typeface="Times New Roman" panose="02020603050405020304"/>
              </a:defRPr>
            </a:pPr>
          </a:p>
          <a:p>
            <a:pPr indent="12700">
              <a:lnSpc>
                <a:spcPct val="150000"/>
              </a:lnSpc>
              <a:defRPr sz="1600" b="1" spc="-6">
                <a:latin typeface="Times New Roman" panose="02020603050405020304"/>
                <a:ea typeface="Times New Roman" panose="02020603050405020304"/>
                <a:cs typeface="Times New Roman" panose="02020603050405020304"/>
                <a:sym typeface="Times New Roman" panose="02020603050405020304"/>
              </a:defRPr>
            </a:pPr>
            <a:r>
              <a:t>1.4.</a:t>
            </a:r>
            <a:r>
              <a:rPr spc="-24"/>
              <a:t> </a:t>
            </a:r>
            <a:r>
              <a:t>Additional</a:t>
            </a:r>
            <a:r>
              <a:rPr spc="0"/>
              <a:t> </a:t>
            </a:r>
            <a:r>
              <a:t>Considerations</a:t>
            </a:r>
          </a:p>
          <a:p>
            <a:pPr indent="12700">
              <a:lnSpc>
                <a:spcPct val="150000"/>
              </a:lnSpc>
              <a:defRPr sz="1600" b="1" spc="-6">
                <a:latin typeface="Times New Roman" panose="02020603050405020304"/>
                <a:ea typeface="Times New Roman" panose="02020603050405020304"/>
                <a:cs typeface="Times New Roman" panose="02020603050405020304"/>
                <a:sym typeface="Times New Roman" panose="02020603050405020304"/>
              </a:defRPr>
            </a:pPr>
          </a:p>
          <a:p>
            <a:pPr marR="5080" indent="12700">
              <a:lnSpc>
                <a:spcPct val="150000"/>
              </a:lnSpc>
              <a:defRPr sz="1600" spc="-6">
                <a:latin typeface="Times New Roman" panose="02020603050405020304"/>
                <a:ea typeface="Times New Roman" panose="02020603050405020304"/>
                <a:cs typeface="Times New Roman" panose="02020603050405020304"/>
                <a:sym typeface="Times New Roman" panose="02020603050405020304"/>
              </a:defRPr>
            </a:pPr>
            <a:r>
              <a:t>Normalization:</a:t>
            </a:r>
            <a:r>
              <a:rPr spc="369"/>
              <a:t> </a:t>
            </a:r>
            <a:r>
              <a:t>Ensure</a:t>
            </a:r>
            <a:r>
              <a:rPr spc="381"/>
              <a:t> </a:t>
            </a:r>
            <a:r>
              <a:t>the</a:t>
            </a:r>
            <a:r>
              <a:rPr spc="369"/>
              <a:t> </a:t>
            </a:r>
            <a:r>
              <a:t>database</a:t>
            </a:r>
            <a:r>
              <a:rPr spc="369"/>
              <a:t> </a:t>
            </a:r>
            <a:r>
              <a:t>design</a:t>
            </a:r>
            <a:r>
              <a:rPr spc="381"/>
              <a:t> </a:t>
            </a:r>
            <a:r>
              <a:t>is</a:t>
            </a:r>
            <a:r>
              <a:rPr spc="350"/>
              <a:t> </a:t>
            </a:r>
            <a:r>
              <a:t>normalized</a:t>
            </a:r>
            <a:r>
              <a:rPr spc="369"/>
              <a:t> </a:t>
            </a:r>
            <a:r>
              <a:t>to</a:t>
            </a:r>
            <a:r>
              <a:rPr spc="369"/>
              <a:t> </a:t>
            </a:r>
            <a:r>
              <a:t>eliminate</a:t>
            </a:r>
            <a:r>
              <a:rPr spc="369"/>
              <a:t> </a:t>
            </a:r>
            <a:r>
              <a:t>data </a:t>
            </a:r>
            <a:r>
              <a:rPr spc="-381"/>
              <a:t> </a:t>
            </a:r>
            <a:r>
              <a:t>redundancy</a:t>
            </a:r>
            <a:r>
              <a:rPr spc="6"/>
              <a:t> </a:t>
            </a:r>
            <a:r>
              <a:t>and maintain</a:t>
            </a:r>
            <a:r>
              <a:rPr spc="12"/>
              <a:t> </a:t>
            </a:r>
            <a:r>
              <a:t>data</a:t>
            </a:r>
            <a:r>
              <a:rPr spc="12"/>
              <a:t> </a:t>
            </a:r>
            <a:r>
              <a:t>integrity.</a:t>
            </a:r>
          </a:p>
          <a:p>
            <a:pPr marR="5080" indent="12700">
              <a:lnSpc>
                <a:spcPct val="150000"/>
              </a:lnSpc>
              <a:spcBef>
                <a:spcPts val="300"/>
              </a:spcBef>
              <a:defRPr sz="1600" spc="-6">
                <a:latin typeface="Times New Roman" panose="02020603050405020304"/>
                <a:ea typeface="Times New Roman" panose="02020603050405020304"/>
                <a:cs typeface="Times New Roman" panose="02020603050405020304"/>
                <a:sym typeface="Times New Roman" panose="02020603050405020304"/>
              </a:defRPr>
            </a:pPr>
            <a:r>
              <a:t>Data</a:t>
            </a:r>
            <a:r>
              <a:rPr spc="312"/>
              <a:t> </a:t>
            </a:r>
            <a:r>
              <a:t>Types:</a:t>
            </a:r>
            <a:r>
              <a:rPr spc="295"/>
              <a:t> </a:t>
            </a:r>
            <a:r>
              <a:t>Choose</a:t>
            </a:r>
            <a:r>
              <a:rPr spc="307"/>
              <a:t> </a:t>
            </a:r>
            <a:r>
              <a:t>appropriate</a:t>
            </a:r>
            <a:r>
              <a:rPr spc="312"/>
              <a:t> </a:t>
            </a:r>
            <a:r>
              <a:t>data</a:t>
            </a:r>
            <a:r>
              <a:rPr spc="319"/>
              <a:t> </a:t>
            </a:r>
            <a:r>
              <a:t>types</a:t>
            </a:r>
            <a:r>
              <a:rPr spc="295"/>
              <a:t> </a:t>
            </a:r>
            <a:r>
              <a:t>for</a:t>
            </a:r>
            <a:r>
              <a:rPr spc="301"/>
              <a:t> </a:t>
            </a:r>
            <a:r>
              <a:t>each</a:t>
            </a:r>
            <a:r>
              <a:rPr spc="319"/>
              <a:t> </a:t>
            </a:r>
            <a:r>
              <a:t>attribute</a:t>
            </a:r>
            <a:r>
              <a:rPr spc="301"/>
              <a:t> </a:t>
            </a:r>
            <a:r>
              <a:t>(e.g.,</a:t>
            </a:r>
            <a:r>
              <a:rPr spc="319"/>
              <a:t> </a:t>
            </a:r>
            <a:r>
              <a:t>VARCHAR, </a:t>
            </a:r>
            <a:r>
              <a:rPr spc="-381"/>
              <a:t> </a:t>
            </a:r>
            <a:r>
              <a:t>INT,</a:t>
            </a:r>
            <a:r>
              <a:rPr spc="6"/>
              <a:t> </a:t>
            </a:r>
            <a:r>
              <a:t>DATE).</a:t>
            </a:r>
          </a:p>
          <a:p>
            <a:pPr indent="12700">
              <a:lnSpc>
                <a:spcPct val="150000"/>
              </a:lnSpc>
              <a:spcBef>
                <a:spcPts val="1000"/>
              </a:spcBef>
              <a:defRPr sz="1600" spc="-6">
                <a:latin typeface="Times New Roman" panose="02020603050405020304"/>
                <a:ea typeface="Times New Roman" panose="02020603050405020304"/>
                <a:cs typeface="Times New Roman" panose="02020603050405020304"/>
                <a:sym typeface="Times New Roman" panose="02020603050405020304"/>
              </a:defRPr>
            </a:pPr>
            <a:r>
              <a:t>Indexing:</a:t>
            </a:r>
            <a:r>
              <a:rPr spc="0"/>
              <a:t> </a:t>
            </a:r>
            <a:r>
              <a:t>Consider</a:t>
            </a:r>
            <a:r>
              <a:rPr spc="18"/>
              <a:t> </a:t>
            </a:r>
            <a:r>
              <a:t>indexing</a:t>
            </a:r>
            <a:r>
              <a:rPr spc="0"/>
              <a:t> </a:t>
            </a:r>
            <a:r>
              <a:t>key</a:t>
            </a:r>
            <a:r>
              <a:rPr spc="18"/>
              <a:t> </a:t>
            </a:r>
            <a:r>
              <a:t>columns</a:t>
            </a:r>
            <a:r>
              <a:rPr spc="0"/>
              <a:t> </a:t>
            </a:r>
            <a:r>
              <a:t>to</a:t>
            </a:r>
            <a:r>
              <a:rPr spc="18"/>
              <a:t> </a:t>
            </a:r>
            <a:r>
              <a:t>optimize</a:t>
            </a:r>
            <a:r>
              <a:rPr spc="18"/>
              <a:t> </a:t>
            </a:r>
            <a:r>
              <a:t>query</a:t>
            </a:r>
            <a:r>
              <a:rPr spc="18"/>
              <a:t> </a:t>
            </a:r>
            <a:r>
              <a:t>performance.</a:t>
            </a:r>
          </a:p>
          <a:p>
            <a:pPr marR="934085" indent="12700">
              <a:lnSpc>
                <a:spcPct val="150000"/>
              </a:lnSpc>
              <a:defRPr sz="1600" spc="-6">
                <a:latin typeface="Times New Roman" panose="02020603050405020304"/>
                <a:ea typeface="Times New Roman" panose="02020603050405020304"/>
                <a:cs typeface="Times New Roman" panose="02020603050405020304"/>
                <a:sym typeface="Times New Roman" panose="02020603050405020304"/>
              </a:defRPr>
            </a:pPr>
            <a:r>
              <a:t>Security: Implement</a:t>
            </a:r>
            <a:r>
              <a:rPr spc="0"/>
              <a:t> </a:t>
            </a:r>
            <a:r>
              <a:t>security</a:t>
            </a:r>
            <a:r>
              <a:rPr spc="30"/>
              <a:t> </a:t>
            </a:r>
            <a:r>
              <a:t>measures</a:t>
            </a:r>
            <a:r>
              <a:rPr spc="12"/>
              <a:t> </a:t>
            </a:r>
            <a:r>
              <a:t>to protect</a:t>
            </a:r>
            <a:r>
              <a:rPr spc="18"/>
              <a:t> </a:t>
            </a:r>
            <a:r>
              <a:t>sensitive</a:t>
            </a:r>
            <a:r>
              <a:rPr spc="0"/>
              <a:t> </a:t>
            </a:r>
            <a:r>
              <a:t>data. </a:t>
            </a:r>
            <a:r>
              <a:rPr spc="0"/>
              <a:t> </a:t>
            </a:r>
            <a:r>
              <a:t>Scalability:</a:t>
            </a:r>
            <a:r>
              <a:rPr spc="-12"/>
              <a:t> </a:t>
            </a:r>
            <a:r>
              <a:t>Design</a:t>
            </a:r>
            <a:r>
              <a:rPr spc="24"/>
              <a:t> </a:t>
            </a:r>
            <a:r>
              <a:t>the</a:t>
            </a:r>
            <a:r>
              <a:rPr spc="24"/>
              <a:t> </a:t>
            </a:r>
            <a:r>
              <a:t>database</a:t>
            </a:r>
            <a:r>
              <a:rPr spc="12"/>
              <a:t> </a:t>
            </a:r>
            <a:r>
              <a:t>to</a:t>
            </a:r>
            <a:r>
              <a:rPr spc="24"/>
              <a:t> </a:t>
            </a:r>
            <a:r>
              <a:t>scale</a:t>
            </a:r>
            <a:r>
              <a:rPr spc="12"/>
              <a:t> </a:t>
            </a:r>
            <a:r>
              <a:t>efficiently</a:t>
            </a:r>
            <a:r>
              <a:rPr spc="24"/>
              <a:t> </a:t>
            </a:r>
            <a:r>
              <a:t>as</a:t>
            </a:r>
            <a:r>
              <a:rPr spc="6"/>
              <a:t> </a:t>
            </a:r>
            <a:r>
              <a:t>the</a:t>
            </a:r>
            <a:r>
              <a:rPr spc="24"/>
              <a:t> </a:t>
            </a:r>
            <a:r>
              <a:t>system</a:t>
            </a:r>
            <a:r>
              <a:rPr spc="24"/>
              <a:t> </a:t>
            </a:r>
            <a:r>
              <a:t>grows.</a:t>
            </a:r>
          </a:p>
          <a:p>
            <a:pPr marR="5080" indent="12700">
              <a:lnSpc>
                <a:spcPct val="150000"/>
              </a:lnSpc>
              <a:defRPr sz="1600" spc="-6">
                <a:latin typeface="Times New Roman" panose="02020603050405020304"/>
                <a:ea typeface="Times New Roman" panose="02020603050405020304"/>
                <a:cs typeface="Times New Roman" panose="02020603050405020304"/>
                <a:sym typeface="Times New Roman" panose="02020603050405020304"/>
              </a:defRPr>
            </a:pPr>
            <a:r>
              <a:t>User</a:t>
            </a:r>
            <a:r>
              <a:rPr spc="153"/>
              <a:t> </a:t>
            </a:r>
            <a:r>
              <a:t>Interface</a:t>
            </a:r>
            <a:r>
              <a:rPr spc="166"/>
              <a:t> </a:t>
            </a:r>
            <a:r>
              <a:t>Integration:</a:t>
            </a:r>
            <a:r>
              <a:rPr spc="153"/>
              <a:t> </a:t>
            </a:r>
            <a:r>
              <a:t>Consider</a:t>
            </a:r>
            <a:r>
              <a:rPr spc="153"/>
              <a:t> </a:t>
            </a:r>
            <a:r>
              <a:t>how</a:t>
            </a:r>
            <a:r>
              <a:rPr spc="166"/>
              <a:t> </a:t>
            </a:r>
            <a:r>
              <a:t>the</a:t>
            </a:r>
            <a:r>
              <a:rPr spc="153"/>
              <a:t> </a:t>
            </a:r>
            <a:r>
              <a:t>database</a:t>
            </a:r>
            <a:r>
              <a:rPr spc="153"/>
              <a:t> </a:t>
            </a:r>
            <a:r>
              <a:t>will</a:t>
            </a:r>
            <a:r>
              <a:rPr spc="153"/>
              <a:t> </a:t>
            </a:r>
            <a:r>
              <a:t>integrate</a:t>
            </a:r>
            <a:r>
              <a:rPr spc="153"/>
              <a:t> </a:t>
            </a:r>
            <a:r>
              <a:rPr spc="0"/>
              <a:t>with</a:t>
            </a:r>
            <a:r>
              <a:rPr spc="135"/>
              <a:t> </a:t>
            </a:r>
            <a:r>
              <a:t>the</a:t>
            </a:r>
            <a:r>
              <a:rPr spc="153"/>
              <a:t> </a:t>
            </a:r>
            <a:r>
              <a:t>user </a:t>
            </a:r>
            <a:r>
              <a:rPr spc="-381"/>
              <a:t> </a:t>
            </a:r>
            <a:r>
              <a:t>interface</a:t>
            </a:r>
            <a:r>
              <a:rPr spc="12"/>
              <a:t> </a:t>
            </a:r>
            <a:r>
              <a:t>for</a:t>
            </a:r>
            <a:r>
              <a:rPr spc="0"/>
              <a:t> </a:t>
            </a:r>
            <a:r>
              <a:t>seamless</a:t>
            </a:r>
            <a:r>
              <a:rPr spc="12"/>
              <a:t> </a:t>
            </a:r>
            <a:r>
              <a:t>functionality.</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object 2" descr="object 2"/>
          <p:cNvPicPr>
            <a:picLocks noChangeAspect="1"/>
          </p:cNvPicPr>
          <p:nvPr/>
        </p:nvPicPr>
        <p:blipFill>
          <a:blip r:embed="rId1"/>
          <a:stretch>
            <a:fillRect/>
          </a:stretch>
        </p:blipFill>
        <p:spPr>
          <a:xfrm>
            <a:off x="1226959" y="2690084"/>
            <a:ext cx="5318482" cy="5401843"/>
          </a:xfrm>
          <a:prstGeom prst="rect">
            <a:avLst/>
          </a:prstGeom>
          <a:ln w="12700">
            <a:miter lim="400000"/>
            <a:headEnd/>
            <a:tailEnd/>
          </a:ln>
        </p:spPr>
      </p:pic>
      <p:sp>
        <p:nvSpPr>
          <p:cNvPr id="94" name="object 3"/>
          <p:cNvSpPr txBox="1"/>
          <p:nvPr>
            <p:ph type="sldNum" sz="quarter" idx="4294967295"/>
          </p:nvPr>
        </p:nvSpPr>
        <p:spPr>
          <a:xfrm>
            <a:off x="3777996" y="9729255"/>
            <a:ext cx="127001" cy="162300"/>
          </a:xfrm>
          <a:prstGeom prst="rect">
            <a:avLst/>
          </a:prstGeom>
        </p:spPr>
        <p:txBody>
          <a:bodyPr/>
          <a:lstStyle/>
          <a:p>
            <a:fld id="{86CB4B4D-7CA3-9044-876B-883B54F8677D}" type="slidenum">
              <a:rPr/>
            </a:fld>
            <a:endParaRPr/>
          </a:p>
        </p:txBody>
      </p:sp>
      <p:sp>
        <p:nvSpPr>
          <p:cNvPr id="95" name="1.5 ER diagram"/>
          <p:cNvSpPr txBox="1"/>
          <p:nvPr>
            <p:ph type="title" idx="4294967295"/>
          </p:nvPr>
        </p:nvSpPr>
        <p:spPr>
          <a:xfrm>
            <a:off x="257837" y="914044"/>
            <a:ext cx="6995160" cy="1139537"/>
          </a:xfrm>
          <a:prstGeom prst="rect">
            <a:avLst/>
          </a:prstGeom>
        </p:spPr>
        <p:txBody>
          <a:bodyPr>
            <a:noAutofit/>
          </a:bodyPr>
          <a:lstStyle/>
          <a:p>
            <a:pPr lvl="3" algn="ctr">
              <a:defRPr b="1">
                <a:latin typeface="Times New Roman" panose="02020603050405020304"/>
                <a:ea typeface="Times New Roman" panose="02020603050405020304"/>
                <a:cs typeface="Times New Roman" panose="02020603050405020304"/>
                <a:sym typeface="Times New Roman" panose="02020603050405020304"/>
              </a:defRPr>
            </a:pPr>
            <a:r>
              <a:t>1.5 ER diagram </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23101</Words>
  <Application>WPS Presentation</Application>
  <PresentationFormat/>
  <Paragraphs>763</Paragraphs>
  <Slides>33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SimSun</vt:lpstr>
      <vt:lpstr>Wingdings</vt:lpstr>
      <vt:lpstr>Calibri</vt:lpstr>
      <vt:lpstr>Times New Roman</vt:lpstr>
      <vt:lpstr>Helvetica Neue</vt:lpstr>
      <vt:lpstr>Microsoft YaHei</vt:lpstr>
      <vt:lpstr>Arial Unicode MS</vt:lpstr>
      <vt:lpstr>Courier New</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 ER diagram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cp:lastModifiedBy>
  <cp:revision>1</cp:revision>
  <dcterms:created xsi:type="dcterms:W3CDTF">2024-05-03T07:45:01Z</dcterms:created>
  <dcterms:modified xsi:type="dcterms:W3CDTF">2024-05-03T07:45:01Z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17D898682D6346F9A3C2B956EE2CC65B_12</vt:lpwstr>
  </property>
  <property fmtid="{D5CDD505-2E9C-101B-9397-08002B2CF9AE}" pid="3" name="KSOProductBuildVer">
    <vt:lpwstr>1033-12.2.0.13489</vt:lpwstr>
  </property>
</Properties>
</file>