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86"/>
  </p:notesMasterIdLst>
  <p:handoutMasterIdLst>
    <p:handoutMasterId r:id="rId87"/>
  </p:handoutMasterIdLst>
  <p:sldIdLst>
    <p:sldId id="312" r:id="rId5"/>
    <p:sldId id="304"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65" r:id="rId31"/>
    <p:sldId id="347" r:id="rId32"/>
    <p:sldId id="366" r:id="rId33"/>
    <p:sldId id="348" r:id="rId34"/>
    <p:sldId id="367" r:id="rId35"/>
    <p:sldId id="349" r:id="rId36"/>
    <p:sldId id="368" r:id="rId37"/>
    <p:sldId id="350" r:id="rId38"/>
    <p:sldId id="369" r:id="rId39"/>
    <p:sldId id="351" r:id="rId40"/>
    <p:sldId id="370" r:id="rId41"/>
    <p:sldId id="371" r:id="rId42"/>
    <p:sldId id="372" r:id="rId43"/>
    <p:sldId id="373" r:id="rId44"/>
    <p:sldId id="416" r:id="rId45"/>
    <p:sldId id="388" r:id="rId46"/>
    <p:sldId id="374" r:id="rId47"/>
    <p:sldId id="389" r:id="rId48"/>
    <p:sldId id="375" r:id="rId49"/>
    <p:sldId id="390" r:id="rId50"/>
    <p:sldId id="376" r:id="rId51"/>
    <p:sldId id="391" r:id="rId52"/>
    <p:sldId id="377" r:id="rId53"/>
    <p:sldId id="392" r:id="rId54"/>
    <p:sldId id="378" r:id="rId55"/>
    <p:sldId id="393" r:id="rId56"/>
    <p:sldId id="379" r:id="rId57"/>
    <p:sldId id="394" r:id="rId58"/>
    <p:sldId id="380" r:id="rId59"/>
    <p:sldId id="381" r:id="rId60"/>
    <p:sldId id="395" r:id="rId61"/>
    <p:sldId id="382" r:id="rId62"/>
    <p:sldId id="396" r:id="rId63"/>
    <p:sldId id="383" r:id="rId64"/>
    <p:sldId id="397" r:id="rId65"/>
    <p:sldId id="384" r:id="rId66"/>
    <p:sldId id="398" r:id="rId67"/>
    <p:sldId id="385" r:id="rId68"/>
    <p:sldId id="403" r:id="rId69"/>
    <p:sldId id="399" r:id="rId70"/>
    <p:sldId id="404" r:id="rId71"/>
    <p:sldId id="405" r:id="rId72"/>
    <p:sldId id="400" r:id="rId73"/>
    <p:sldId id="406" r:id="rId74"/>
    <p:sldId id="401" r:id="rId75"/>
    <p:sldId id="407" r:id="rId76"/>
    <p:sldId id="402" r:id="rId77"/>
    <p:sldId id="408" r:id="rId78"/>
    <p:sldId id="386" r:id="rId79"/>
    <p:sldId id="409" r:id="rId80"/>
    <p:sldId id="413" r:id="rId81"/>
    <p:sldId id="410" r:id="rId82"/>
    <p:sldId id="414" r:id="rId83"/>
    <p:sldId id="415" r:id="rId84"/>
    <p:sldId id="297" r:id="rId8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8/10/relationships/authors" Target="author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4025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4763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83773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93938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21581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42356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26338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73286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56057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6954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5190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11531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43564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99552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75186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5589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97935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50391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6520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6765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6044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10854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47897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80649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9136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01431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26625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557025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27341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032855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55485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23938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23334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789327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724771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02810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920161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222722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573055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919412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401331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7377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354147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454425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699771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95682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28762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15710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49433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972169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062228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58703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49043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00094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023596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940903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06333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181989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44042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397965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741351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734512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397637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2453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565390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181810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636226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321375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126366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58440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915793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431444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1984205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41697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5537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134328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045962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233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0.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3052188" y="113122"/>
            <a:ext cx="6392421" cy="1785126"/>
          </a:xfrm>
        </p:spPr>
        <p:txBody>
          <a:bodyPr anchor="ctr"/>
          <a:lstStyle/>
          <a:p>
            <a:r>
              <a:rPr lang="en-US" sz="4000" dirty="0"/>
              <a:t>Accenture</a:t>
            </a:r>
          </a:p>
        </p:txBody>
      </p:sp>
      <p:sp>
        <p:nvSpPr>
          <p:cNvPr id="3" name="Title 1">
            <a:extLst>
              <a:ext uri="{FF2B5EF4-FFF2-40B4-BE49-F238E27FC236}">
                <a16:creationId xmlns:a16="http://schemas.microsoft.com/office/drawing/2014/main" id="{C7484889-B1A2-5646-00D8-757B350B420B}"/>
              </a:ext>
            </a:extLst>
          </p:cNvPr>
          <p:cNvSpPr txBox="1">
            <a:spLocks/>
          </p:cNvSpPr>
          <p:nvPr/>
        </p:nvSpPr>
        <p:spPr>
          <a:xfrm>
            <a:off x="3127603" y="1664299"/>
            <a:ext cx="6392421" cy="1785126"/>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Common Applications &amp; MS Office</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Which of these software applications was not part of the first version of Microsoft Office?</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r>
              <a:rPr lang="en-GB" dirty="0" err="1"/>
              <a:t>A.Paint</a:t>
            </a:r>
            <a:r>
              <a:rPr lang="en-GB" dirty="0"/>
              <a:t> </a:t>
            </a:r>
          </a:p>
          <a:p>
            <a:r>
              <a:rPr lang="en-GB" dirty="0"/>
              <a:t>B. Outlook </a:t>
            </a:r>
          </a:p>
          <a:p>
            <a:r>
              <a:rPr lang="en-GB" dirty="0"/>
              <a:t>C. PowerPoint </a:t>
            </a:r>
          </a:p>
          <a:p>
            <a:r>
              <a:rPr lang="en-GB" dirty="0"/>
              <a:t>D. MS Word</a:t>
            </a:r>
            <a:endParaRPr lang="en-US" dirty="0"/>
          </a:p>
        </p:txBody>
      </p:sp>
    </p:spTree>
    <p:extLst>
      <p:ext uri="{BB962C8B-B14F-4D97-AF65-F5344CB8AC3E}">
        <p14:creationId xmlns:p14="http://schemas.microsoft.com/office/powerpoint/2010/main" val="427868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Which of these software applications was not part of the first version of Microsoft Office?</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r>
              <a:rPr lang="en-GB" dirty="0" err="1"/>
              <a:t>A.Paint</a:t>
            </a:r>
            <a:r>
              <a:rPr lang="en-GB" dirty="0"/>
              <a:t> </a:t>
            </a:r>
          </a:p>
          <a:p>
            <a:r>
              <a:rPr lang="en-GB" b="1" dirty="0">
                <a:solidFill>
                  <a:srgbClr val="00B050"/>
                </a:solidFill>
              </a:rPr>
              <a:t>B. Outlook </a:t>
            </a:r>
          </a:p>
          <a:p>
            <a:r>
              <a:rPr lang="en-GB" dirty="0"/>
              <a:t>C. PowerPoint </a:t>
            </a:r>
          </a:p>
          <a:p>
            <a:r>
              <a:rPr lang="en-GB" dirty="0"/>
              <a:t>D. MS Word</a:t>
            </a:r>
            <a:endParaRPr lang="en-US" dirty="0"/>
          </a:p>
        </p:txBody>
      </p:sp>
    </p:spTree>
    <p:extLst>
      <p:ext uri="{BB962C8B-B14F-4D97-AF65-F5344CB8AC3E}">
        <p14:creationId xmlns:p14="http://schemas.microsoft.com/office/powerpoint/2010/main" val="1558858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How would you insert the international character shown in the image given below?</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pPr marL="457200" indent="-457200">
              <a:buAutoNum type="alphaUcPeriod"/>
            </a:pPr>
            <a:r>
              <a:rPr lang="en-IN" dirty="0"/>
              <a:t>CTRL+SHIFT+~+? </a:t>
            </a:r>
          </a:p>
          <a:p>
            <a:r>
              <a:rPr lang="en-IN" dirty="0"/>
              <a:t>B. CTRL+SHIFT+ALT+? </a:t>
            </a:r>
          </a:p>
          <a:p>
            <a:r>
              <a:rPr lang="en-IN" dirty="0"/>
              <a:t>C. CTRL+SHIFT+ALT+DEL+? </a:t>
            </a:r>
          </a:p>
          <a:p>
            <a:r>
              <a:rPr lang="en-IN" dirty="0"/>
              <a:t>D. CTRL+SHIFT+ALT</a:t>
            </a:r>
            <a:endParaRPr lang="en-US" dirty="0"/>
          </a:p>
        </p:txBody>
      </p:sp>
    </p:spTree>
    <p:extLst>
      <p:ext uri="{BB962C8B-B14F-4D97-AF65-F5344CB8AC3E}">
        <p14:creationId xmlns:p14="http://schemas.microsoft.com/office/powerpoint/2010/main" val="315704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How would you insert the international character shown in the image given below?</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pPr marL="457200" indent="-457200">
              <a:buAutoNum type="alphaUcPeriod"/>
            </a:pPr>
            <a:r>
              <a:rPr lang="en-IN" dirty="0"/>
              <a:t>CTRL+SHIFT+~+? </a:t>
            </a:r>
          </a:p>
          <a:p>
            <a:r>
              <a:rPr lang="en-IN" b="1" dirty="0">
                <a:solidFill>
                  <a:srgbClr val="00B050"/>
                </a:solidFill>
              </a:rPr>
              <a:t>B. CTRL+SHIFT+ALT+? </a:t>
            </a:r>
          </a:p>
          <a:p>
            <a:r>
              <a:rPr lang="en-IN" dirty="0"/>
              <a:t>C. CTRL+SHIFT+ALT+DEL+? </a:t>
            </a:r>
          </a:p>
          <a:p>
            <a:r>
              <a:rPr lang="en-IN" dirty="0"/>
              <a:t>D. CTRL+SHIFT+ALT</a:t>
            </a:r>
            <a:endParaRPr lang="en-US" dirty="0"/>
          </a:p>
        </p:txBody>
      </p:sp>
    </p:spTree>
    <p:extLst>
      <p:ext uri="{BB962C8B-B14F-4D97-AF65-F5344CB8AC3E}">
        <p14:creationId xmlns:p14="http://schemas.microsoft.com/office/powerpoint/2010/main" val="134632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480768" y="1896286"/>
            <a:ext cx="6913618" cy="1531357"/>
          </a:xfrm>
        </p:spPr>
        <p:txBody>
          <a:bodyPr/>
          <a:lstStyle/>
          <a:p>
            <a:r>
              <a:rPr lang="en-GB" sz="2000" dirty="0"/>
              <a:t>When you activate the Mini Translator in MS Word, it will stay active until you deactivate it within the Translation menu. Also, when the Mini Translator is activated, the document will be sent to Microsoft Translator as you type. Are both statements correct?</a:t>
            </a:r>
            <a:endParaRPr lang="en-US" sz="20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546756" y="3805600"/>
            <a:ext cx="6583680" cy="2340675"/>
          </a:xfrm>
        </p:spPr>
        <p:txBody>
          <a:bodyPr/>
          <a:lstStyle/>
          <a:p>
            <a:pPr marL="457200" indent="-457200">
              <a:buAutoNum type="alphaUcPeriod"/>
            </a:pPr>
            <a:r>
              <a:rPr lang="en-GB" dirty="0"/>
              <a:t>Both the statements are correct. </a:t>
            </a:r>
          </a:p>
          <a:p>
            <a:r>
              <a:rPr lang="en-GB" dirty="0"/>
              <a:t>B. Both the statements are incorrect. </a:t>
            </a:r>
          </a:p>
          <a:p>
            <a:r>
              <a:rPr lang="en-GB" dirty="0"/>
              <a:t>C. Only statement 2 is correct. </a:t>
            </a:r>
          </a:p>
          <a:p>
            <a:r>
              <a:rPr lang="en-GB" dirty="0"/>
              <a:t>D. Only statement 1 is correct.</a:t>
            </a:r>
            <a:endParaRPr lang="en-US" dirty="0"/>
          </a:p>
        </p:txBody>
      </p:sp>
    </p:spTree>
    <p:extLst>
      <p:ext uri="{BB962C8B-B14F-4D97-AF65-F5344CB8AC3E}">
        <p14:creationId xmlns:p14="http://schemas.microsoft.com/office/powerpoint/2010/main" val="4012701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480768" y="1896286"/>
            <a:ext cx="6913618" cy="1531357"/>
          </a:xfrm>
        </p:spPr>
        <p:txBody>
          <a:bodyPr/>
          <a:lstStyle/>
          <a:p>
            <a:r>
              <a:rPr lang="en-GB" sz="2000" dirty="0"/>
              <a:t>When you activate the Mini Translator in MS Word, it will stay active until you deactivate it within the Translation menu. Also, when the Mini Translator is activated, the document will be sent to Microsoft Translator as you type. Are both statements correct?</a:t>
            </a:r>
            <a:endParaRPr lang="en-US" sz="20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546756" y="3805600"/>
            <a:ext cx="6583680" cy="2340675"/>
          </a:xfrm>
        </p:spPr>
        <p:txBody>
          <a:bodyPr/>
          <a:lstStyle/>
          <a:p>
            <a:pPr marL="457200" indent="-457200">
              <a:buAutoNum type="alphaUcPeriod"/>
            </a:pPr>
            <a:r>
              <a:rPr lang="en-GB" b="1" dirty="0">
                <a:solidFill>
                  <a:srgbClr val="00B050"/>
                </a:solidFill>
              </a:rPr>
              <a:t>Both the statements are correct. </a:t>
            </a:r>
          </a:p>
          <a:p>
            <a:r>
              <a:rPr lang="en-GB" dirty="0"/>
              <a:t>B. Both the statements are incorrect. </a:t>
            </a:r>
          </a:p>
          <a:p>
            <a:r>
              <a:rPr lang="en-GB" dirty="0"/>
              <a:t>C. Only statement 2 is correct. </a:t>
            </a:r>
          </a:p>
          <a:p>
            <a:r>
              <a:rPr lang="en-GB" dirty="0"/>
              <a:t>D. Only statement 1 is correct.</a:t>
            </a:r>
            <a:endParaRPr lang="en-US" dirty="0"/>
          </a:p>
        </p:txBody>
      </p:sp>
    </p:spTree>
    <p:extLst>
      <p:ext uri="{BB962C8B-B14F-4D97-AF65-F5344CB8AC3E}">
        <p14:creationId xmlns:p14="http://schemas.microsoft.com/office/powerpoint/2010/main" val="255906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What can be done to stop Word’s Numbering command from supplying automatic numbers to sequential paragraphs?</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dirty="0"/>
              <a:t>Click the Numbering button again. </a:t>
            </a:r>
          </a:p>
          <a:p>
            <a:r>
              <a:rPr lang="en-GB" dirty="0"/>
              <a:t>B. Press the Enter key twice to stop numbering.</a:t>
            </a:r>
          </a:p>
          <a:p>
            <a:r>
              <a:rPr lang="en-GB" dirty="0"/>
              <a:t>C. Both I and II </a:t>
            </a:r>
          </a:p>
          <a:p>
            <a:r>
              <a:rPr lang="en-GB" dirty="0"/>
              <a:t>D. Neither I nor II</a:t>
            </a:r>
            <a:endParaRPr lang="en-US" dirty="0"/>
          </a:p>
        </p:txBody>
      </p:sp>
    </p:spTree>
    <p:extLst>
      <p:ext uri="{BB962C8B-B14F-4D97-AF65-F5344CB8AC3E}">
        <p14:creationId xmlns:p14="http://schemas.microsoft.com/office/powerpoint/2010/main" val="1869238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What can be done to stop Word’s Numbering command from supplying automatic numbers to sequential paragraphs?</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dirty="0"/>
              <a:t>Click the Numbering button again. </a:t>
            </a:r>
          </a:p>
          <a:p>
            <a:r>
              <a:rPr lang="en-GB" dirty="0"/>
              <a:t>B. Press the Enter key twice to stop numbering.</a:t>
            </a:r>
          </a:p>
          <a:p>
            <a:r>
              <a:rPr lang="en-GB" b="1" dirty="0">
                <a:solidFill>
                  <a:srgbClr val="00B050"/>
                </a:solidFill>
              </a:rPr>
              <a:t>C. Both I and II </a:t>
            </a:r>
          </a:p>
          <a:p>
            <a:r>
              <a:rPr lang="en-GB" dirty="0"/>
              <a:t>D. Neither I nor II</a:t>
            </a:r>
            <a:endParaRPr lang="en-US" dirty="0"/>
          </a:p>
        </p:txBody>
      </p:sp>
    </p:spTree>
    <p:extLst>
      <p:ext uri="{BB962C8B-B14F-4D97-AF65-F5344CB8AC3E}">
        <p14:creationId xmlns:p14="http://schemas.microsoft.com/office/powerpoint/2010/main" val="418016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63951" y="1822952"/>
            <a:ext cx="7234129" cy="1531357"/>
          </a:xfrm>
        </p:spPr>
        <p:txBody>
          <a:bodyPr/>
          <a:lstStyle/>
          <a:p>
            <a:r>
              <a:rPr lang="en-GB" sz="1800" dirty="0"/>
              <a:t>If there is any contextual error in the document, the text will be underlined with a green line in a word document. If there is any spelling error in the document, the text will be underlined with a blue line in a word document. If there is any grammatical error in the document, the text will be underlined with a red line in a word document. Are these statements correct?</a:t>
            </a:r>
            <a:endParaRPr lang="en-US" sz="1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433633" y="3749040"/>
            <a:ext cx="7064447" cy="2340675"/>
          </a:xfrm>
        </p:spPr>
        <p:txBody>
          <a:bodyPr>
            <a:normAutofit fontScale="77500" lnSpcReduction="20000"/>
          </a:bodyPr>
          <a:lstStyle/>
          <a:p>
            <a:pPr marL="457200" indent="-457200">
              <a:buAutoNum type="alphaUcPeriod"/>
            </a:pPr>
            <a:r>
              <a:rPr lang="en-GB" dirty="0"/>
              <a:t>Only statements II and III are correct and statement I is wrong. </a:t>
            </a:r>
          </a:p>
          <a:p>
            <a:r>
              <a:rPr lang="en-GB" dirty="0"/>
              <a:t>B. All statements are false. </a:t>
            </a:r>
          </a:p>
          <a:p>
            <a:r>
              <a:rPr lang="en-GB" dirty="0"/>
              <a:t>C. All statements are true. </a:t>
            </a:r>
          </a:p>
          <a:p>
            <a:r>
              <a:rPr lang="en-GB" dirty="0"/>
              <a:t>D. Only statements I and II are correct and statement III is wrong.</a:t>
            </a:r>
            <a:endParaRPr lang="en-US" dirty="0"/>
          </a:p>
        </p:txBody>
      </p:sp>
    </p:spTree>
    <p:extLst>
      <p:ext uri="{BB962C8B-B14F-4D97-AF65-F5344CB8AC3E}">
        <p14:creationId xmlns:p14="http://schemas.microsoft.com/office/powerpoint/2010/main" val="2306575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63951" y="1822952"/>
            <a:ext cx="7234129" cy="1531357"/>
          </a:xfrm>
        </p:spPr>
        <p:txBody>
          <a:bodyPr/>
          <a:lstStyle/>
          <a:p>
            <a:r>
              <a:rPr lang="en-GB" sz="1800" dirty="0"/>
              <a:t>If there is any contextual error in the document, the text will be underlined with a green line in a word document. If there is any spelling error in the document, the text will be underlined with a blue line in a word document. If there is any grammatical error in the document, the text will be underlined with a red line in a word document. Are these statements correct?</a:t>
            </a:r>
            <a:endParaRPr lang="en-US" sz="1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433633" y="3749040"/>
            <a:ext cx="7064447" cy="2340675"/>
          </a:xfrm>
        </p:spPr>
        <p:txBody>
          <a:bodyPr>
            <a:normAutofit fontScale="77500" lnSpcReduction="20000"/>
          </a:bodyPr>
          <a:lstStyle/>
          <a:p>
            <a:pPr marL="457200" indent="-457200">
              <a:buAutoNum type="alphaUcPeriod"/>
            </a:pPr>
            <a:r>
              <a:rPr lang="en-GB" dirty="0"/>
              <a:t>Only statements II and III are correct and statement I is wrong. </a:t>
            </a:r>
          </a:p>
          <a:p>
            <a:r>
              <a:rPr lang="en-GB" b="1" dirty="0">
                <a:solidFill>
                  <a:srgbClr val="00B050"/>
                </a:solidFill>
              </a:rPr>
              <a:t>B. All statements are false. </a:t>
            </a:r>
          </a:p>
          <a:p>
            <a:r>
              <a:rPr lang="en-GB" dirty="0"/>
              <a:t>C. All statements are true. </a:t>
            </a:r>
          </a:p>
          <a:p>
            <a:r>
              <a:rPr lang="en-GB" dirty="0"/>
              <a:t>D. Only statements I and II are correct and statement III is wrong.</a:t>
            </a:r>
            <a:endParaRPr lang="en-US" dirty="0"/>
          </a:p>
        </p:txBody>
      </p:sp>
    </p:spTree>
    <p:extLst>
      <p:ext uri="{BB962C8B-B14F-4D97-AF65-F5344CB8AC3E}">
        <p14:creationId xmlns:p14="http://schemas.microsoft.com/office/powerpoint/2010/main" val="87644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Starting with Microsoft Office 2003, Photo Editor was renamed to:</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pPr marL="457200" indent="-457200">
              <a:buAutoNum type="alphaUcPeriod"/>
            </a:pPr>
            <a:r>
              <a:rPr lang="en-GB" dirty="0"/>
              <a:t>Manager </a:t>
            </a:r>
          </a:p>
          <a:p>
            <a:r>
              <a:rPr lang="en-GB" dirty="0"/>
              <a:t>B. Picture Manager </a:t>
            </a:r>
          </a:p>
          <a:p>
            <a:r>
              <a:rPr lang="en-GB" dirty="0"/>
              <a:t>C. Picture Editor </a:t>
            </a:r>
          </a:p>
          <a:p>
            <a:r>
              <a:rPr lang="en-GB" dirty="0"/>
              <a:t>D. Paint Editor</a:t>
            </a:r>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of the following helps navigate from one slide to another slide in the same presentation and to a slide in another presentation?</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dirty="0"/>
              <a:t>Footer </a:t>
            </a:r>
          </a:p>
          <a:p>
            <a:r>
              <a:rPr lang="en-GB" dirty="0"/>
              <a:t>B. Header </a:t>
            </a:r>
          </a:p>
          <a:p>
            <a:r>
              <a:rPr lang="en-GB" dirty="0"/>
              <a:t>C. Hyperlink </a:t>
            </a:r>
          </a:p>
          <a:p>
            <a:r>
              <a:rPr lang="en-GB" dirty="0"/>
              <a:t>D. Attachment</a:t>
            </a:r>
            <a:endParaRPr lang="en-US" dirty="0"/>
          </a:p>
        </p:txBody>
      </p:sp>
    </p:spTree>
    <p:extLst>
      <p:ext uri="{BB962C8B-B14F-4D97-AF65-F5344CB8AC3E}">
        <p14:creationId xmlns:p14="http://schemas.microsoft.com/office/powerpoint/2010/main" val="3262586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of the following helps navigate from one slide to another slide in the same presentation and to a slide in another presentation?</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dirty="0"/>
              <a:t>Footer </a:t>
            </a:r>
          </a:p>
          <a:p>
            <a:r>
              <a:rPr lang="en-GB" dirty="0"/>
              <a:t>B. Header </a:t>
            </a:r>
          </a:p>
          <a:p>
            <a:r>
              <a:rPr lang="en-GB" b="1" dirty="0">
                <a:solidFill>
                  <a:srgbClr val="00B050"/>
                </a:solidFill>
              </a:rPr>
              <a:t>C. Hyperlink </a:t>
            </a:r>
          </a:p>
          <a:p>
            <a:r>
              <a:rPr lang="en-GB" dirty="0"/>
              <a:t>D. Attachment</a:t>
            </a:r>
            <a:endParaRPr lang="en-US" dirty="0"/>
          </a:p>
        </p:txBody>
      </p:sp>
    </p:spTree>
    <p:extLst>
      <p:ext uri="{BB962C8B-B14F-4D97-AF65-F5344CB8AC3E}">
        <p14:creationId xmlns:p14="http://schemas.microsoft.com/office/powerpoint/2010/main" val="2621261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of the following can be used to close a tab on a browser?</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IN" dirty="0" err="1"/>
              <a:t>Ctrl+T</a:t>
            </a:r>
            <a:r>
              <a:rPr lang="en-IN" dirty="0"/>
              <a:t> </a:t>
            </a:r>
          </a:p>
          <a:p>
            <a:r>
              <a:rPr lang="en-IN" dirty="0"/>
              <a:t>B. </a:t>
            </a:r>
            <a:r>
              <a:rPr lang="en-IN" dirty="0" err="1"/>
              <a:t>Ctrl+A</a:t>
            </a:r>
            <a:r>
              <a:rPr lang="en-IN" dirty="0"/>
              <a:t> </a:t>
            </a:r>
          </a:p>
          <a:p>
            <a:r>
              <a:rPr lang="en-IN" dirty="0"/>
              <a:t>C. </a:t>
            </a:r>
            <a:r>
              <a:rPr lang="en-IN" dirty="0" err="1"/>
              <a:t>Ctrl+W</a:t>
            </a:r>
            <a:r>
              <a:rPr lang="en-IN" dirty="0"/>
              <a:t> </a:t>
            </a:r>
          </a:p>
          <a:p>
            <a:r>
              <a:rPr lang="en-IN" dirty="0"/>
              <a:t>D. </a:t>
            </a:r>
            <a:r>
              <a:rPr lang="en-IN" dirty="0" err="1"/>
              <a:t>Ctrl+X</a:t>
            </a:r>
            <a:endParaRPr lang="en-US" dirty="0"/>
          </a:p>
        </p:txBody>
      </p:sp>
    </p:spTree>
    <p:extLst>
      <p:ext uri="{BB962C8B-B14F-4D97-AF65-F5344CB8AC3E}">
        <p14:creationId xmlns:p14="http://schemas.microsoft.com/office/powerpoint/2010/main" val="878378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of the following can be used to close a tab on a browser?</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IN" dirty="0" err="1"/>
              <a:t>Ctrl+T</a:t>
            </a:r>
            <a:r>
              <a:rPr lang="en-IN" dirty="0"/>
              <a:t> </a:t>
            </a:r>
          </a:p>
          <a:p>
            <a:r>
              <a:rPr lang="en-IN" dirty="0"/>
              <a:t>B. </a:t>
            </a:r>
            <a:r>
              <a:rPr lang="en-IN" dirty="0" err="1"/>
              <a:t>Ctrl+A</a:t>
            </a:r>
            <a:r>
              <a:rPr lang="en-IN" dirty="0"/>
              <a:t> </a:t>
            </a:r>
          </a:p>
          <a:p>
            <a:r>
              <a:rPr lang="en-IN" b="1" dirty="0">
                <a:solidFill>
                  <a:srgbClr val="00B050"/>
                </a:solidFill>
              </a:rPr>
              <a:t>C. </a:t>
            </a:r>
            <a:r>
              <a:rPr lang="en-IN" b="1" dirty="0" err="1">
                <a:solidFill>
                  <a:srgbClr val="00B050"/>
                </a:solidFill>
              </a:rPr>
              <a:t>Ctrl+W</a:t>
            </a:r>
            <a:r>
              <a:rPr lang="en-IN" b="1" dirty="0">
                <a:solidFill>
                  <a:srgbClr val="00B050"/>
                </a:solidFill>
              </a:rPr>
              <a:t> </a:t>
            </a:r>
          </a:p>
          <a:p>
            <a:r>
              <a:rPr lang="en-IN" dirty="0"/>
              <a:t>D. </a:t>
            </a:r>
            <a:r>
              <a:rPr lang="en-IN" dirty="0" err="1"/>
              <a:t>Ctrl+X</a:t>
            </a:r>
            <a:endParaRPr lang="en-US" dirty="0"/>
          </a:p>
        </p:txBody>
      </p:sp>
    </p:spTree>
    <p:extLst>
      <p:ext uri="{BB962C8B-B14F-4D97-AF65-F5344CB8AC3E}">
        <p14:creationId xmlns:p14="http://schemas.microsoft.com/office/powerpoint/2010/main" val="853863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In Excel, the notation “B8 : B10” indicates:</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dirty="0"/>
              <a:t>all cells from B8 to B10 </a:t>
            </a:r>
          </a:p>
          <a:p>
            <a:pPr marL="457200" indent="-457200">
              <a:buAutoNum type="alphaUcPeriod"/>
            </a:pPr>
            <a:r>
              <a:rPr lang="en-GB" dirty="0"/>
              <a:t>the product of cell B8 and Cell B10 </a:t>
            </a:r>
          </a:p>
          <a:p>
            <a:r>
              <a:rPr lang="en-GB" dirty="0"/>
              <a:t>C. cell B8 and cell B10 only </a:t>
            </a:r>
          </a:p>
          <a:p>
            <a:r>
              <a:rPr lang="en-GB" dirty="0"/>
              <a:t>D. cell B only</a:t>
            </a:r>
            <a:endParaRPr lang="en-US" dirty="0"/>
          </a:p>
        </p:txBody>
      </p:sp>
    </p:spTree>
    <p:extLst>
      <p:ext uri="{BB962C8B-B14F-4D97-AF65-F5344CB8AC3E}">
        <p14:creationId xmlns:p14="http://schemas.microsoft.com/office/powerpoint/2010/main" val="1870645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In Excel, the notation “B8 : B10” indicates:</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b="1" dirty="0">
                <a:solidFill>
                  <a:srgbClr val="00B050"/>
                </a:solidFill>
              </a:rPr>
              <a:t>all cells from B8 to B10 </a:t>
            </a:r>
          </a:p>
          <a:p>
            <a:pPr marL="457200" indent="-457200">
              <a:buAutoNum type="alphaUcPeriod"/>
            </a:pPr>
            <a:r>
              <a:rPr lang="en-GB" dirty="0"/>
              <a:t>the product of cell B8 and Cell B10 </a:t>
            </a:r>
          </a:p>
          <a:p>
            <a:r>
              <a:rPr lang="en-GB" dirty="0"/>
              <a:t>C. cell B8 and cell B10 only </a:t>
            </a:r>
          </a:p>
          <a:p>
            <a:r>
              <a:rPr lang="en-GB" dirty="0"/>
              <a:t>D. cell B only</a:t>
            </a:r>
            <a:endParaRPr lang="en-US" dirty="0"/>
          </a:p>
        </p:txBody>
      </p:sp>
    </p:spTree>
    <p:extLst>
      <p:ext uri="{BB962C8B-B14F-4D97-AF65-F5344CB8AC3E}">
        <p14:creationId xmlns:p14="http://schemas.microsoft.com/office/powerpoint/2010/main" val="68489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If a mail is accidentally deleted, which folder will save the mail?</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sv-SE" dirty="0"/>
              <a:t>Draft </a:t>
            </a:r>
          </a:p>
          <a:p>
            <a:r>
              <a:rPr lang="sv-SE" dirty="0"/>
              <a:t>B. Spam </a:t>
            </a:r>
          </a:p>
          <a:p>
            <a:r>
              <a:rPr lang="sv-SE" dirty="0"/>
              <a:t>C. Inbox </a:t>
            </a:r>
          </a:p>
          <a:p>
            <a:r>
              <a:rPr lang="sv-SE" dirty="0"/>
              <a:t>D. Trash</a:t>
            </a:r>
            <a:endParaRPr lang="en-US" dirty="0"/>
          </a:p>
        </p:txBody>
      </p:sp>
    </p:spTree>
    <p:extLst>
      <p:ext uri="{BB962C8B-B14F-4D97-AF65-F5344CB8AC3E}">
        <p14:creationId xmlns:p14="http://schemas.microsoft.com/office/powerpoint/2010/main" val="1829780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If a mail is accidentally deleted, which folder will save the mail?</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sv-SE" dirty="0"/>
              <a:t>Draft </a:t>
            </a:r>
          </a:p>
          <a:p>
            <a:r>
              <a:rPr lang="sv-SE" dirty="0"/>
              <a:t>B. Spam </a:t>
            </a:r>
          </a:p>
          <a:p>
            <a:r>
              <a:rPr lang="sv-SE" dirty="0"/>
              <a:t>C. Inbox </a:t>
            </a:r>
          </a:p>
          <a:p>
            <a:r>
              <a:rPr lang="sv-SE" b="1" dirty="0">
                <a:solidFill>
                  <a:srgbClr val="00B050"/>
                </a:solidFill>
              </a:rPr>
              <a:t>D. Trash</a:t>
            </a:r>
            <a:endParaRPr lang="en-US" b="1" dirty="0">
              <a:solidFill>
                <a:srgbClr val="00B050"/>
              </a:solidFill>
            </a:endParaRPr>
          </a:p>
        </p:txBody>
      </p:sp>
    </p:spTree>
    <p:extLst>
      <p:ext uri="{BB962C8B-B14F-4D97-AF65-F5344CB8AC3E}">
        <p14:creationId xmlns:p14="http://schemas.microsoft.com/office/powerpoint/2010/main" val="2314890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key is to be held down to select a word or phrase in MS Word?</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IN" dirty="0"/>
              <a:t>Alt </a:t>
            </a:r>
          </a:p>
          <a:p>
            <a:r>
              <a:rPr lang="en-IN" dirty="0"/>
              <a:t>B. Shift </a:t>
            </a:r>
          </a:p>
          <a:p>
            <a:r>
              <a:rPr lang="en-IN" dirty="0"/>
              <a:t>C. Ctrl </a:t>
            </a:r>
          </a:p>
          <a:p>
            <a:r>
              <a:rPr lang="en-IN" dirty="0"/>
              <a:t>D. Tab</a:t>
            </a:r>
            <a:endParaRPr lang="en-US" dirty="0"/>
          </a:p>
        </p:txBody>
      </p:sp>
    </p:spTree>
    <p:extLst>
      <p:ext uri="{BB962C8B-B14F-4D97-AF65-F5344CB8AC3E}">
        <p14:creationId xmlns:p14="http://schemas.microsoft.com/office/powerpoint/2010/main" val="1413134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key is to be held down to select a word or phrase in MS Word?</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IN" dirty="0"/>
              <a:t>Alt </a:t>
            </a:r>
          </a:p>
          <a:p>
            <a:r>
              <a:rPr lang="en-IN" b="1" dirty="0">
                <a:solidFill>
                  <a:srgbClr val="00B050"/>
                </a:solidFill>
              </a:rPr>
              <a:t>B. Shift </a:t>
            </a:r>
          </a:p>
          <a:p>
            <a:r>
              <a:rPr lang="en-IN" dirty="0"/>
              <a:t>C. Ctrl </a:t>
            </a:r>
          </a:p>
          <a:p>
            <a:r>
              <a:rPr lang="en-IN" dirty="0"/>
              <a:t>D. Tab</a:t>
            </a:r>
            <a:endParaRPr lang="en-US" dirty="0"/>
          </a:p>
        </p:txBody>
      </p:sp>
    </p:spTree>
    <p:extLst>
      <p:ext uri="{BB962C8B-B14F-4D97-AF65-F5344CB8AC3E}">
        <p14:creationId xmlns:p14="http://schemas.microsoft.com/office/powerpoint/2010/main" val="118554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Starting with Microsoft Office 2003, Photo Editor was renamed to:</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pPr marL="457200" indent="-457200">
              <a:buAutoNum type="alphaUcPeriod"/>
            </a:pPr>
            <a:r>
              <a:rPr lang="en-GB" dirty="0"/>
              <a:t>Manager </a:t>
            </a:r>
          </a:p>
          <a:p>
            <a:r>
              <a:rPr lang="en-GB" b="1" dirty="0">
                <a:solidFill>
                  <a:srgbClr val="00B050"/>
                </a:solidFill>
              </a:rPr>
              <a:t>B. Picture Manager </a:t>
            </a:r>
          </a:p>
          <a:p>
            <a:r>
              <a:rPr lang="en-GB" dirty="0"/>
              <a:t>C. Picture Editor </a:t>
            </a:r>
          </a:p>
          <a:p>
            <a:r>
              <a:rPr lang="en-GB" dirty="0"/>
              <a:t>D. Paint Editor</a:t>
            </a:r>
            <a:endParaRPr lang="en-US" dirty="0"/>
          </a:p>
        </p:txBody>
      </p:sp>
    </p:spTree>
    <p:extLst>
      <p:ext uri="{BB962C8B-B14F-4D97-AF65-F5344CB8AC3E}">
        <p14:creationId xmlns:p14="http://schemas.microsoft.com/office/powerpoint/2010/main" val="263966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command will take you two steps backward from any particular directory?</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dirty="0"/>
              <a:t>cd../ </a:t>
            </a:r>
          </a:p>
          <a:p>
            <a:r>
              <a:rPr lang="en-GB" dirty="0"/>
              <a:t>B. cd../.. </a:t>
            </a:r>
          </a:p>
          <a:p>
            <a:r>
              <a:rPr lang="en-GB" dirty="0"/>
              <a:t>C. cd ..</a:t>
            </a:r>
            <a:br>
              <a:rPr lang="en-GB" dirty="0"/>
            </a:br>
            <a:r>
              <a:rPr lang="en-GB" dirty="0"/>
              <a:t>D. cd ....</a:t>
            </a:r>
            <a:endParaRPr lang="en-US" dirty="0"/>
          </a:p>
        </p:txBody>
      </p:sp>
    </p:spTree>
    <p:extLst>
      <p:ext uri="{BB962C8B-B14F-4D97-AF65-F5344CB8AC3E}">
        <p14:creationId xmlns:p14="http://schemas.microsoft.com/office/powerpoint/2010/main" val="1015568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command will take you two steps backward from any particular directory?</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dirty="0"/>
              <a:t>cd../ </a:t>
            </a:r>
          </a:p>
          <a:p>
            <a:r>
              <a:rPr lang="en-GB" b="1" dirty="0">
                <a:solidFill>
                  <a:srgbClr val="00B050"/>
                </a:solidFill>
              </a:rPr>
              <a:t>B. cd../.. </a:t>
            </a:r>
          </a:p>
          <a:p>
            <a:r>
              <a:rPr lang="en-GB" dirty="0"/>
              <a:t>C. cd ..</a:t>
            </a:r>
            <a:br>
              <a:rPr lang="en-GB" dirty="0"/>
            </a:br>
            <a:r>
              <a:rPr lang="en-GB" dirty="0"/>
              <a:t>D. cd ....</a:t>
            </a:r>
            <a:endParaRPr lang="en-US" dirty="0"/>
          </a:p>
        </p:txBody>
      </p:sp>
    </p:spTree>
    <p:extLst>
      <p:ext uri="{BB962C8B-B14F-4D97-AF65-F5344CB8AC3E}">
        <p14:creationId xmlns:p14="http://schemas.microsoft.com/office/powerpoint/2010/main" val="3658125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feature in MS Word allows you to find synonyms of a selected word?</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dirty="0"/>
              <a:t>Thesaurus </a:t>
            </a:r>
          </a:p>
          <a:p>
            <a:r>
              <a:rPr lang="en-GB" dirty="0"/>
              <a:t>B. Dictionary </a:t>
            </a:r>
          </a:p>
          <a:p>
            <a:r>
              <a:rPr lang="en-GB" dirty="0"/>
              <a:t>C. Translator </a:t>
            </a:r>
          </a:p>
          <a:p>
            <a:r>
              <a:rPr lang="en-GB" dirty="0"/>
              <a:t>D. Grammar Check</a:t>
            </a:r>
            <a:endParaRPr lang="en-US" dirty="0"/>
          </a:p>
        </p:txBody>
      </p:sp>
    </p:spTree>
    <p:extLst>
      <p:ext uri="{BB962C8B-B14F-4D97-AF65-F5344CB8AC3E}">
        <p14:creationId xmlns:p14="http://schemas.microsoft.com/office/powerpoint/2010/main" val="2542532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feature in MS Word allows you to find synonyms of a selected word?</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b="1" dirty="0">
                <a:solidFill>
                  <a:srgbClr val="00B050"/>
                </a:solidFill>
              </a:rPr>
              <a:t>Thesaurus </a:t>
            </a:r>
          </a:p>
          <a:p>
            <a:r>
              <a:rPr lang="en-GB" dirty="0"/>
              <a:t>B. Dictionary </a:t>
            </a:r>
          </a:p>
          <a:p>
            <a:r>
              <a:rPr lang="en-GB" dirty="0"/>
              <a:t>C. Translator </a:t>
            </a:r>
          </a:p>
          <a:p>
            <a:r>
              <a:rPr lang="en-GB" dirty="0"/>
              <a:t>D. Grammar Check</a:t>
            </a:r>
            <a:endParaRPr lang="en-US" dirty="0"/>
          </a:p>
        </p:txBody>
      </p:sp>
    </p:spTree>
    <p:extLst>
      <p:ext uri="{BB962C8B-B14F-4D97-AF65-F5344CB8AC3E}">
        <p14:creationId xmlns:p14="http://schemas.microsoft.com/office/powerpoint/2010/main" val="3313185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What is the keyboard shortcut to save a document in MS Word?</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dirty="0" err="1"/>
              <a:t>Ctrl+S</a:t>
            </a:r>
            <a:r>
              <a:rPr lang="en-GB" dirty="0"/>
              <a:t> </a:t>
            </a:r>
          </a:p>
          <a:p>
            <a:r>
              <a:rPr lang="en-GB" dirty="0"/>
              <a:t>B. </a:t>
            </a:r>
            <a:r>
              <a:rPr lang="en-GB" dirty="0" err="1"/>
              <a:t>Ctrl+C</a:t>
            </a:r>
            <a:r>
              <a:rPr lang="en-GB" dirty="0"/>
              <a:t> </a:t>
            </a:r>
          </a:p>
          <a:p>
            <a:r>
              <a:rPr lang="en-GB" dirty="0"/>
              <a:t>C. </a:t>
            </a:r>
            <a:r>
              <a:rPr lang="en-GB" dirty="0" err="1"/>
              <a:t>Ctrl+V</a:t>
            </a:r>
            <a:endParaRPr lang="en-GB" dirty="0"/>
          </a:p>
          <a:p>
            <a:r>
              <a:rPr lang="en-GB" dirty="0"/>
              <a:t>D. </a:t>
            </a:r>
            <a:r>
              <a:rPr lang="en-GB" dirty="0" err="1"/>
              <a:t>Ctrl+P</a:t>
            </a:r>
            <a:endParaRPr lang="en-US" dirty="0"/>
          </a:p>
        </p:txBody>
      </p:sp>
    </p:spTree>
    <p:extLst>
      <p:ext uri="{BB962C8B-B14F-4D97-AF65-F5344CB8AC3E}">
        <p14:creationId xmlns:p14="http://schemas.microsoft.com/office/powerpoint/2010/main" val="2401344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What is the keyboard shortcut to save a document in MS Word?</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b="1" dirty="0" err="1">
                <a:solidFill>
                  <a:srgbClr val="00B050"/>
                </a:solidFill>
              </a:rPr>
              <a:t>Ctrl+S</a:t>
            </a:r>
            <a:r>
              <a:rPr lang="en-GB" b="1" dirty="0">
                <a:solidFill>
                  <a:srgbClr val="00B050"/>
                </a:solidFill>
              </a:rPr>
              <a:t> </a:t>
            </a:r>
          </a:p>
          <a:p>
            <a:r>
              <a:rPr lang="en-GB" dirty="0"/>
              <a:t>B. </a:t>
            </a:r>
            <a:r>
              <a:rPr lang="en-GB" dirty="0" err="1"/>
              <a:t>Ctrl+C</a:t>
            </a:r>
            <a:r>
              <a:rPr lang="en-GB" dirty="0"/>
              <a:t> </a:t>
            </a:r>
          </a:p>
          <a:p>
            <a:r>
              <a:rPr lang="en-GB" dirty="0"/>
              <a:t>C. </a:t>
            </a:r>
            <a:r>
              <a:rPr lang="en-GB" dirty="0" err="1"/>
              <a:t>Ctrl+V</a:t>
            </a:r>
            <a:endParaRPr lang="en-GB" dirty="0"/>
          </a:p>
          <a:p>
            <a:r>
              <a:rPr lang="en-GB" dirty="0"/>
              <a:t>D. </a:t>
            </a:r>
            <a:r>
              <a:rPr lang="en-GB" dirty="0" err="1"/>
              <a:t>Ctrl+P</a:t>
            </a:r>
            <a:endParaRPr lang="en-US" dirty="0"/>
          </a:p>
        </p:txBody>
      </p:sp>
    </p:spTree>
    <p:extLst>
      <p:ext uri="{BB962C8B-B14F-4D97-AF65-F5344CB8AC3E}">
        <p14:creationId xmlns:p14="http://schemas.microsoft.com/office/powerpoint/2010/main" val="1458928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tab in MS Word contains the option to add a table?</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dirty="0"/>
              <a:t>Home </a:t>
            </a:r>
          </a:p>
          <a:p>
            <a:r>
              <a:rPr lang="en-GB" dirty="0"/>
              <a:t>B. Insert </a:t>
            </a:r>
          </a:p>
          <a:p>
            <a:r>
              <a:rPr lang="en-GB" dirty="0"/>
              <a:t>C. Layout</a:t>
            </a:r>
          </a:p>
          <a:p>
            <a:r>
              <a:rPr lang="en-GB" dirty="0"/>
              <a:t>D. Design</a:t>
            </a:r>
            <a:endParaRPr lang="en-US" dirty="0"/>
          </a:p>
        </p:txBody>
      </p:sp>
    </p:spTree>
    <p:extLst>
      <p:ext uri="{BB962C8B-B14F-4D97-AF65-F5344CB8AC3E}">
        <p14:creationId xmlns:p14="http://schemas.microsoft.com/office/powerpoint/2010/main" val="2947096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22952"/>
            <a:ext cx="6583680" cy="1531357"/>
          </a:xfrm>
        </p:spPr>
        <p:txBody>
          <a:bodyPr/>
          <a:lstStyle/>
          <a:p>
            <a:r>
              <a:rPr lang="en-GB" sz="2400" dirty="0"/>
              <a:t>Which tab in MS Word contains the option to add a table?</a:t>
            </a:r>
            <a:endParaRPr lang="en-US" sz="24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749040"/>
            <a:ext cx="6583680" cy="2340675"/>
          </a:xfrm>
        </p:spPr>
        <p:txBody>
          <a:bodyPr/>
          <a:lstStyle/>
          <a:p>
            <a:pPr marL="457200" indent="-457200">
              <a:buAutoNum type="alphaUcPeriod"/>
            </a:pPr>
            <a:r>
              <a:rPr lang="en-GB" dirty="0"/>
              <a:t>Home </a:t>
            </a:r>
          </a:p>
          <a:p>
            <a:r>
              <a:rPr lang="en-GB" b="1" dirty="0">
                <a:solidFill>
                  <a:srgbClr val="00B050"/>
                </a:solidFill>
              </a:rPr>
              <a:t>B. Insert </a:t>
            </a:r>
          </a:p>
          <a:p>
            <a:r>
              <a:rPr lang="en-GB" dirty="0"/>
              <a:t>C. Layout</a:t>
            </a:r>
          </a:p>
          <a:p>
            <a:r>
              <a:rPr lang="en-GB" dirty="0"/>
              <a:t>D. Design</a:t>
            </a:r>
            <a:endParaRPr lang="en-US" dirty="0"/>
          </a:p>
        </p:txBody>
      </p:sp>
    </p:spTree>
    <p:extLst>
      <p:ext uri="{BB962C8B-B14F-4D97-AF65-F5344CB8AC3E}">
        <p14:creationId xmlns:p14="http://schemas.microsoft.com/office/powerpoint/2010/main" val="1063496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Excel, what function is used to calculate the average of a range of cells?</a:t>
            </a:r>
            <a:br>
              <a:rPr lang="en-GB" sz="2400" dirty="0"/>
            </a:br>
            <a:br>
              <a:rPr lang="en-GB" sz="2400" dirty="0"/>
            </a:br>
            <a:r>
              <a:rPr lang="en-GB" sz="2400" dirty="0"/>
              <a:t>A. SUM</a:t>
            </a:r>
            <a:br>
              <a:rPr lang="en-GB" sz="2400" dirty="0"/>
            </a:br>
            <a:r>
              <a:rPr lang="en-GB" sz="2400" dirty="0"/>
              <a:t>B. AVG</a:t>
            </a:r>
            <a:br>
              <a:rPr lang="en-GB" sz="2400" dirty="0"/>
            </a:br>
            <a:r>
              <a:rPr lang="en-GB" sz="2400" dirty="0"/>
              <a:t>C. AVERAGE</a:t>
            </a:r>
            <a:br>
              <a:rPr lang="en-GB" sz="2400" dirty="0"/>
            </a:br>
            <a:r>
              <a:rPr lang="en-GB" sz="2400" dirty="0"/>
              <a:t>D. MEAN</a:t>
            </a:r>
            <a:endParaRPr lang="en-US" sz="2400" dirty="0"/>
          </a:p>
        </p:txBody>
      </p:sp>
    </p:spTree>
    <p:extLst>
      <p:ext uri="{BB962C8B-B14F-4D97-AF65-F5344CB8AC3E}">
        <p14:creationId xmlns:p14="http://schemas.microsoft.com/office/powerpoint/2010/main" val="545917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Excel, what function is used to calculate the average of a range of cells?</a:t>
            </a:r>
            <a:br>
              <a:rPr lang="en-GB" sz="2400" dirty="0"/>
            </a:br>
            <a:br>
              <a:rPr lang="en-GB" sz="2400" dirty="0"/>
            </a:br>
            <a:r>
              <a:rPr lang="en-GB" sz="2400" dirty="0"/>
              <a:t>A. SUM</a:t>
            </a:r>
            <a:br>
              <a:rPr lang="en-GB" sz="2400" dirty="0"/>
            </a:br>
            <a:r>
              <a:rPr lang="en-GB" sz="2400" dirty="0"/>
              <a:t>B. AVG</a:t>
            </a:r>
            <a:br>
              <a:rPr lang="en-GB" sz="2400" dirty="0"/>
            </a:br>
            <a:r>
              <a:rPr lang="en-GB" sz="2400" dirty="0">
                <a:solidFill>
                  <a:srgbClr val="00B050"/>
                </a:solidFill>
              </a:rPr>
              <a:t>C. AVERAGE</a:t>
            </a:r>
            <a:br>
              <a:rPr lang="en-GB" sz="2400" dirty="0"/>
            </a:br>
            <a:r>
              <a:rPr lang="en-GB" sz="2400" dirty="0"/>
              <a:t>D. MEAN</a:t>
            </a:r>
            <a:endParaRPr lang="en-US" sz="2400" dirty="0"/>
          </a:p>
        </p:txBody>
      </p:sp>
    </p:spTree>
    <p:extLst>
      <p:ext uri="{BB962C8B-B14F-4D97-AF65-F5344CB8AC3E}">
        <p14:creationId xmlns:p14="http://schemas.microsoft.com/office/powerpoint/2010/main" val="362636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Is Microsoft Works part of the Microsoft Office Suite?</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r>
              <a:rPr lang="en-IN" dirty="0"/>
              <a:t>A. Yes </a:t>
            </a:r>
          </a:p>
          <a:p>
            <a:r>
              <a:rPr lang="en-IN" dirty="0"/>
              <a:t>B. No</a:t>
            </a:r>
            <a:endParaRPr lang="en-US" dirty="0"/>
          </a:p>
        </p:txBody>
      </p:sp>
    </p:spTree>
    <p:extLst>
      <p:ext uri="{BB962C8B-B14F-4D97-AF65-F5344CB8AC3E}">
        <p14:creationId xmlns:p14="http://schemas.microsoft.com/office/powerpoint/2010/main" val="2653854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default file extension for a Word document in Office 2007 and later?</a:t>
            </a:r>
            <a:br>
              <a:rPr lang="en-GB" sz="2400" dirty="0"/>
            </a:br>
            <a:br>
              <a:rPr lang="en-GB" sz="2400" dirty="0"/>
            </a:br>
            <a:r>
              <a:rPr lang="en-GB" sz="2400" dirty="0"/>
              <a:t>A. .doc</a:t>
            </a:r>
            <a:br>
              <a:rPr lang="en-GB" sz="2400" dirty="0"/>
            </a:br>
            <a:r>
              <a:rPr lang="en-GB" sz="2400" dirty="0"/>
              <a:t>B. .txt</a:t>
            </a:r>
            <a:br>
              <a:rPr lang="en-GB" sz="2400" dirty="0"/>
            </a:br>
            <a:r>
              <a:rPr lang="en-GB" sz="2400" dirty="0"/>
              <a:t>C. .pdf</a:t>
            </a:r>
            <a:br>
              <a:rPr lang="en-GB" sz="2400" dirty="0"/>
            </a:br>
            <a:r>
              <a:rPr lang="en-GB" sz="2400" dirty="0"/>
              <a:t>D. .docx</a:t>
            </a:r>
            <a:endParaRPr lang="en-US" sz="2400" dirty="0"/>
          </a:p>
        </p:txBody>
      </p:sp>
    </p:spTree>
    <p:extLst>
      <p:ext uri="{BB962C8B-B14F-4D97-AF65-F5344CB8AC3E}">
        <p14:creationId xmlns:p14="http://schemas.microsoft.com/office/powerpoint/2010/main" val="2699854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C6D71347-4832-2C68-5B42-18B9FD5D65E4}"/>
              </a:ext>
            </a:extLst>
          </p:cNvPr>
          <p:cNvSpPr/>
          <p:nvPr/>
        </p:nvSpPr>
        <p:spPr>
          <a:xfrm>
            <a:off x="1781666" y="3951795"/>
            <a:ext cx="3976540" cy="725864"/>
          </a:xfrm>
          <a:prstGeom prst="roundRect">
            <a:avLst>
              <a:gd name="adj" fmla="val 3355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3021072-4A77-DB4D-DF41-58EADB7DA94E}"/>
              </a:ext>
            </a:extLst>
          </p:cNvPr>
          <p:cNvSpPr>
            <a:spLocks noGrp="1"/>
          </p:cNvSpPr>
          <p:nvPr>
            <p:ph type="title" idx="4294967295"/>
          </p:nvPr>
        </p:nvSpPr>
        <p:spPr>
          <a:xfrm>
            <a:off x="3280528" y="262772"/>
            <a:ext cx="5250730" cy="435990"/>
          </a:xfrm>
        </p:spPr>
        <p:txBody>
          <a:bodyPr/>
          <a:lstStyle/>
          <a:p>
            <a:r>
              <a:rPr lang="en-GB" sz="3600" dirty="0"/>
              <a:t>MOCK SESSIONS</a:t>
            </a:r>
            <a:endParaRPr lang="en-US" sz="3600" dirty="0"/>
          </a:p>
        </p:txBody>
      </p:sp>
      <p:sp>
        <p:nvSpPr>
          <p:cNvPr id="3" name="AutoShape 4" descr="Video thumbnail: Must-Have Resources to Ace Accenture OA Technical Assessment!">
            <a:extLst>
              <a:ext uri="{FF2B5EF4-FFF2-40B4-BE49-F238E27FC236}">
                <a16:creationId xmlns:a16="http://schemas.microsoft.com/office/drawing/2014/main" id="{CF450E69-8EB5-A5EE-761D-F4D293C94671}"/>
              </a:ext>
            </a:extLst>
          </p:cNvPr>
          <p:cNvSpPr>
            <a:spLocks noChangeAspect="1" noChangeArrowheads="1"/>
          </p:cNvSpPr>
          <p:nvPr/>
        </p:nvSpPr>
        <p:spPr bwMode="auto">
          <a:xfrm>
            <a:off x="3736157" y="1069157"/>
            <a:ext cx="2512243" cy="25122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Video thumbnail: Must-Have Resources to Ace Accenture OA Technical Assessment!">
            <a:extLst>
              <a:ext uri="{FF2B5EF4-FFF2-40B4-BE49-F238E27FC236}">
                <a16:creationId xmlns:a16="http://schemas.microsoft.com/office/drawing/2014/main" id="{5A12624D-5475-017C-B2C1-0EADE48A9B34}"/>
              </a:ext>
            </a:extLst>
          </p:cNvPr>
          <p:cNvSpPr>
            <a:spLocks noChangeAspect="1" noChangeArrowheads="1"/>
          </p:cNvSpPr>
          <p:nvPr/>
        </p:nvSpPr>
        <p:spPr bwMode="auto">
          <a:xfrm>
            <a:off x="2460396" y="3276600"/>
            <a:ext cx="3297810" cy="32978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7AC411CA-B060-7AE3-1451-841535409D5A}"/>
              </a:ext>
            </a:extLst>
          </p:cNvPr>
          <p:cNvSpPr txBox="1"/>
          <p:nvPr/>
        </p:nvSpPr>
        <p:spPr>
          <a:xfrm>
            <a:off x="1696826" y="1141041"/>
            <a:ext cx="7680488" cy="2062103"/>
          </a:xfrm>
          <a:prstGeom prst="rect">
            <a:avLst/>
          </a:prstGeom>
          <a:noFill/>
        </p:spPr>
        <p:txBody>
          <a:bodyPr wrap="square">
            <a:spAutoFit/>
          </a:bodyPr>
          <a:lstStyle/>
          <a:p>
            <a:pPr>
              <a:buFont typeface="Arial" panose="020B0604020202020204" pitchFamily="34" charset="0"/>
              <a:buChar char="•"/>
            </a:pPr>
            <a:r>
              <a:rPr lang="en-GB" sz="3200" b="1" i="0" dirty="0">
                <a:solidFill>
                  <a:srgbClr val="0C306D"/>
                </a:solidFill>
                <a:effectLst/>
              </a:rPr>
              <a:t>Ace Your Interviews</a:t>
            </a:r>
            <a:endParaRPr lang="en-GB" sz="3200" dirty="0"/>
          </a:p>
          <a:p>
            <a:pPr>
              <a:buFont typeface="Arial" panose="020B0604020202020204" pitchFamily="34" charset="0"/>
              <a:buChar char="•"/>
            </a:pPr>
            <a:r>
              <a:rPr lang="en-GB" sz="3200" b="1" i="0" dirty="0">
                <a:solidFill>
                  <a:srgbClr val="0C306D"/>
                </a:solidFill>
                <a:effectLst/>
              </a:rPr>
              <a:t>Expert Feedback</a:t>
            </a:r>
            <a:endParaRPr lang="en-GB" sz="3200" dirty="0"/>
          </a:p>
          <a:p>
            <a:pPr>
              <a:buFont typeface="Arial" panose="020B0604020202020204" pitchFamily="34" charset="0"/>
              <a:buChar char="•"/>
            </a:pPr>
            <a:r>
              <a:rPr lang="en-GB" sz="3200" b="1" i="0" dirty="0">
                <a:solidFill>
                  <a:srgbClr val="0C306D"/>
                </a:solidFill>
                <a:effectLst/>
              </a:rPr>
              <a:t>Real-World Simulation</a:t>
            </a:r>
            <a:endParaRPr lang="en-GB" sz="3200" dirty="0"/>
          </a:p>
          <a:p>
            <a:pPr>
              <a:buFont typeface="Arial" panose="020B0604020202020204" pitchFamily="34" charset="0"/>
              <a:buChar char="•"/>
            </a:pPr>
            <a:r>
              <a:rPr lang="en-GB" sz="3200" b="1" i="0" dirty="0">
                <a:solidFill>
                  <a:srgbClr val="0C306D"/>
                </a:solidFill>
                <a:effectLst/>
              </a:rPr>
              <a:t>Boost Your Confidence</a:t>
            </a:r>
            <a:endParaRPr lang="en-GB" sz="3200" dirty="0"/>
          </a:p>
        </p:txBody>
      </p:sp>
      <p:sp>
        <p:nvSpPr>
          <p:cNvPr id="12" name="TextBox 11">
            <a:extLst>
              <a:ext uri="{FF2B5EF4-FFF2-40B4-BE49-F238E27FC236}">
                <a16:creationId xmlns:a16="http://schemas.microsoft.com/office/drawing/2014/main" id="{4D4BE936-6B8F-9BAF-7CAE-65B2B90A24AB}"/>
              </a:ext>
            </a:extLst>
          </p:cNvPr>
          <p:cNvSpPr txBox="1"/>
          <p:nvPr/>
        </p:nvSpPr>
        <p:spPr>
          <a:xfrm>
            <a:off x="1945064" y="4083894"/>
            <a:ext cx="6094428" cy="461665"/>
          </a:xfrm>
          <a:prstGeom prst="rect">
            <a:avLst/>
          </a:prstGeom>
          <a:noFill/>
        </p:spPr>
        <p:txBody>
          <a:bodyPr wrap="square">
            <a:spAutoFit/>
          </a:bodyPr>
          <a:lstStyle/>
          <a:p>
            <a:r>
              <a:rPr lang="en-IN" sz="2400" dirty="0">
                <a:solidFill>
                  <a:schemeClr val="bg1"/>
                </a:solidFill>
                <a:latin typeface="Segoe UI Emoji" panose="020B0502040204020203" pitchFamily="34" charset="0"/>
                <a:ea typeface="Segoe UI Emoji" panose="020B0502040204020203" pitchFamily="34" charset="0"/>
              </a:rPr>
              <a:t>WWW.PRIMECODING.IN</a:t>
            </a:r>
          </a:p>
        </p:txBody>
      </p:sp>
    </p:spTree>
    <p:extLst>
      <p:ext uri="{BB962C8B-B14F-4D97-AF65-F5344CB8AC3E}">
        <p14:creationId xmlns:p14="http://schemas.microsoft.com/office/powerpoint/2010/main" val="3087398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default file extension for a Word document in Office 2007 and later?</a:t>
            </a:r>
            <a:br>
              <a:rPr lang="en-GB" sz="2400" dirty="0"/>
            </a:br>
            <a:br>
              <a:rPr lang="en-GB" sz="2400" dirty="0"/>
            </a:br>
            <a:r>
              <a:rPr lang="en-GB" sz="2400" dirty="0"/>
              <a:t>A. .doc</a:t>
            </a:r>
            <a:br>
              <a:rPr lang="en-GB" sz="2400" dirty="0"/>
            </a:br>
            <a:r>
              <a:rPr lang="en-GB" sz="2400" dirty="0"/>
              <a:t>B. .txt</a:t>
            </a:r>
            <a:br>
              <a:rPr lang="en-GB" sz="2400" dirty="0"/>
            </a:br>
            <a:r>
              <a:rPr lang="en-GB" sz="2400" dirty="0"/>
              <a:t>C. .pdf</a:t>
            </a:r>
            <a:br>
              <a:rPr lang="en-GB" sz="2400" dirty="0"/>
            </a:br>
            <a:r>
              <a:rPr lang="en-GB" sz="2400" dirty="0">
                <a:solidFill>
                  <a:srgbClr val="00B050"/>
                </a:solidFill>
              </a:rPr>
              <a:t>D. .docx</a:t>
            </a:r>
            <a:endParaRPr lang="en-US" sz="2400" dirty="0">
              <a:solidFill>
                <a:srgbClr val="00B050"/>
              </a:solidFill>
            </a:endParaRPr>
          </a:p>
        </p:txBody>
      </p:sp>
    </p:spTree>
    <p:extLst>
      <p:ext uri="{BB962C8B-B14F-4D97-AF65-F5344CB8AC3E}">
        <p14:creationId xmlns:p14="http://schemas.microsoft.com/office/powerpoint/2010/main" val="1535121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How can you quickly copy formatting from one cell to another in Excel?</a:t>
            </a:r>
            <a:br>
              <a:rPr lang="en-GB" sz="2400" dirty="0"/>
            </a:br>
            <a:br>
              <a:rPr lang="en-GB" sz="2400" dirty="0"/>
            </a:br>
            <a:r>
              <a:rPr lang="en-GB" sz="2400" dirty="0"/>
              <a:t>A. Copy and Paste</a:t>
            </a:r>
            <a:br>
              <a:rPr lang="en-GB" sz="2400" dirty="0"/>
            </a:br>
            <a:r>
              <a:rPr lang="en-GB" sz="2400" dirty="0"/>
              <a:t>B. Format Painter</a:t>
            </a:r>
            <a:br>
              <a:rPr lang="en-GB" sz="2400" dirty="0"/>
            </a:br>
            <a:r>
              <a:rPr lang="en-GB" sz="2400" dirty="0"/>
              <a:t>C. Fill Handle</a:t>
            </a:r>
            <a:br>
              <a:rPr lang="en-GB" sz="2400" dirty="0"/>
            </a:br>
            <a:r>
              <a:rPr lang="en-GB" sz="2400" dirty="0"/>
              <a:t>D. Drag and Drop</a:t>
            </a:r>
            <a:endParaRPr lang="en-US" sz="2400" dirty="0"/>
          </a:p>
        </p:txBody>
      </p:sp>
    </p:spTree>
    <p:extLst>
      <p:ext uri="{BB962C8B-B14F-4D97-AF65-F5344CB8AC3E}">
        <p14:creationId xmlns:p14="http://schemas.microsoft.com/office/powerpoint/2010/main" val="3941466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How can you quickly copy formatting from one cell to another in Excel?</a:t>
            </a:r>
            <a:br>
              <a:rPr lang="en-GB" sz="2400" dirty="0"/>
            </a:br>
            <a:br>
              <a:rPr lang="en-GB" sz="2400" dirty="0"/>
            </a:br>
            <a:r>
              <a:rPr lang="en-GB" sz="2400" dirty="0"/>
              <a:t>A. Copy and Paste</a:t>
            </a:r>
            <a:br>
              <a:rPr lang="en-GB" sz="2400" dirty="0"/>
            </a:br>
            <a:r>
              <a:rPr lang="en-GB" sz="2400" dirty="0">
                <a:solidFill>
                  <a:srgbClr val="00B050"/>
                </a:solidFill>
              </a:rPr>
              <a:t>B. Format Painter</a:t>
            </a:r>
            <a:br>
              <a:rPr lang="en-GB" sz="2400" dirty="0"/>
            </a:br>
            <a:r>
              <a:rPr lang="en-GB" sz="2400" dirty="0"/>
              <a:t>C. Fill Handle</a:t>
            </a:r>
            <a:br>
              <a:rPr lang="en-GB" sz="2400" dirty="0"/>
            </a:br>
            <a:r>
              <a:rPr lang="en-GB" sz="2400" dirty="0"/>
              <a:t>D. Drag and Drop</a:t>
            </a:r>
            <a:endParaRPr lang="en-US" sz="2400" dirty="0"/>
          </a:p>
        </p:txBody>
      </p:sp>
    </p:spTree>
    <p:extLst>
      <p:ext uri="{BB962C8B-B14F-4D97-AF65-F5344CB8AC3E}">
        <p14:creationId xmlns:p14="http://schemas.microsoft.com/office/powerpoint/2010/main" val="3149225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Which feature in PowerPoint allows you to add movement to text and objects?</a:t>
            </a:r>
            <a:br>
              <a:rPr lang="en-GB" sz="2400" dirty="0"/>
            </a:br>
            <a:br>
              <a:rPr lang="en-GB" sz="2400" dirty="0"/>
            </a:br>
            <a:r>
              <a:rPr lang="en-GB" sz="2400" dirty="0"/>
              <a:t>A. Transitions</a:t>
            </a:r>
            <a:br>
              <a:rPr lang="en-GB" sz="2400" dirty="0"/>
            </a:br>
            <a:r>
              <a:rPr lang="en-GB" sz="2400" dirty="0"/>
              <a:t>B. Animations</a:t>
            </a:r>
            <a:br>
              <a:rPr lang="en-GB" sz="2400" dirty="0"/>
            </a:br>
            <a:r>
              <a:rPr lang="en-GB" sz="2400" dirty="0"/>
              <a:t>C. Slide Show</a:t>
            </a:r>
            <a:br>
              <a:rPr lang="en-GB" sz="2400" dirty="0"/>
            </a:br>
            <a:r>
              <a:rPr lang="en-GB" sz="2400" dirty="0"/>
              <a:t>D. Design</a:t>
            </a:r>
            <a:endParaRPr lang="en-US" sz="2400" dirty="0"/>
          </a:p>
        </p:txBody>
      </p:sp>
    </p:spTree>
    <p:extLst>
      <p:ext uri="{BB962C8B-B14F-4D97-AF65-F5344CB8AC3E}">
        <p14:creationId xmlns:p14="http://schemas.microsoft.com/office/powerpoint/2010/main" val="341129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Which feature in PowerPoint allows you to add movement to text and objects?</a:t>
            </a:r>
            <a:br>
              <a:rPr lang="en-GB" sz="2400" dirty="0"/>
            </a:br>
            <a:br>
              <a:rPr lang="en-GB" sz="2400" dirty="0"/>
            </a:br>
            <a:r>
              <a:rPr lang="en-GB" sz="2400" dirty="0"/>
              <a:t>A. Transitions</a:t>
            </a:r>
            <a:br>
              <a:rPr lang="en-GB" sz="2400" dirty="0"/>
            </a:br>
            <a:r>
              <a:rPr lang="en-GB" sz="2400" dirty="0">
                <a:solidFill>
                  <a:srgbClr val="00B050"/>
                </a:solidFill>
              </a:rPr>
              <a:t>B. Animations</a:t>
            </a:r>
            <a:br>
              <a:rPr lang="en-GB" sz="2400" dirty="0"/>
            </a:br>
            <a:r>
              <a:rPr lang="en-GB" sz="2400" dirty="0"/>
              <a:t>C. Slide Show</a:t>
            </a:r>
            <a:br>
              <a:rPr lang="en-GB" sz="2400" dirty="0"/>
            </a:br>
            <a:r>
              <a:rPr lang="en-GB" sz="2400" dirty="0"/>
              <a:t>D. Design</a:t>
            </a:r>
            <a:endParaRPr lang="en-US" sz="2400" dirty="0"/>
          </a:p>
        </p:txBody>
      </p:sp>
    </p:spTree>
    <p:extLst>
      <p:ext uri="{BB962C8B-B14F-4D97-AF65-F5344CB8AC3E}">
        <p14:creationId xmlns:p14="http://schemas.microsoft.com/office/powerpoint/2010/main" val="1236882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shortcut key for undoing an action in MS Office?</a:t>
            </a:r>
            <a:br>
              <a:rPr lang="en-GB" sz="2400" dirty="0"/>
            </a:br>
            <a:br>
              <a:rPr lang="en-GB" sz="2400" dirty="0"/>
            </a:br>
            <a:r>
              <a:rPr lang="en-GB" sz="2400" dirty="0"/>
              <a:t>A. </a:t>
            </a:r>
            <a:r>
              <a:rPr lang="en-GB" sz="2400" dirty="0" err="1"/>
              <a:t>Ctrl+Y</a:t>
            </a:r>
            <a:br>
              <a:rPr lang="en-GB" sz="2400" dirty="0"/>
            </a:br>
            <a:r>
              <a:rPr lang="en-GB" sz="2400" dirty="0"/>
              <a:t>B. </a:t>
            </a:r>
            <a:r>
              <a:rPr lang="en-GB" sz="2400" dirty="0" err="1"/>
              <a:t>Ctrl+Z</a:t>
            </a:r>
            <a:br>
              <a:rPr lang="en-GB" sz="2400" dirty="0"/>
            </a:br>
            <a:r>
              <a:rPr lang="en-GB" sz="2400" dirty="0"/>
              <a:t>C. </a:t>
            </a:r>
            <a:r>
              <a:rPr lang="en-GB" sz="2400" dirty="0" err="1"/>
              <a:t>Ctrl+X</a:t>
            </a:r>
            <a:br>
              <a:rPr lang="en-GB" sz="2400" dirty="0"/>
            </a:br>
            <a:r>
              <a:rPr lang="en-GB" sz="2400" dirty="0"/>
              <a:t>D. </a:t>
            </a:r>
            <a:r>
              <a:rPr lang="en-GB" sz="2400" dirty="0" err="1"/>
              <a:t>Ctrl+U</a:t>
            </a:r>
            <a:endParaRPr lang="en-US" sz="2400" dirty="0"/>
          </a:p>
        </p:txBody>
      </p:sp>
    </p:spTree>
    <p:extLst>
      <p:ext uri="{BB962C8B-B14F-4D97-AF65-F5344CB8AC3E}">
        <p14:creationId xmlns:p14="http://schemas.microsoft.com/office/powerpoint/2010/main" val="2404136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shortcut key for undoing an action in MS Office?</a:t>
            </a:r>
            <a:br>
              <a:rPr lang="en-GB" sz="2400" dirty="0"/>
            </a:br>
            <a:br>
              <a:rPr lang="en-GB" sz="2400" dirty="0"/>
            </a:br>
            <a:r>
              <a:rPr lang="en-GB" sz="2400" dirty="0"/>
              <a:t>A. </a:t>
            </a:r>
            <a:r>
              <a:rPr lang="en-GB" sz="2400" dirty="0" err="1"/>
              <a:t>Ctrl+Y</a:t>
            </a:r>
            <a:br>
              <a:rPr lang="en-GB" sz="2400" dirty="0"/>
            </a:br>
            <a:r>
              <a:rPr lang="en-GB" sz="2400" dirty="0">
                <a:solidFill>
                  <a:srgbClr val="00B050"/>
                </a:solidFill>
              </a:rPr>
              <a:t>B. </a:t>
            </a:r>
            <a:r>
              <a:rPr lang="en-GB" sz="2400" dirty="0" err="1">
                <a:solidFill>
                  <a:srgbClr val="00B050"/>
                </a:solidFill>
              </a:rPr>
              <a:t>Ctrl+Z</a:t>
            </a:r>
            <a:br>
              <a:rPr lang="en-GB" sz="2400" dirty="0"/>
            </a:br>
            <a:r>
              <a:rPr lang="en-GB" sz="2400" dirty="0"/>
              <a:t>C. </a:t>
            </a:r>
            <a:r>
              <a:rPr lang="en-GB" sz="2400" dirty="0" err="1"/>
              <a:t>Ctrl+X</a:t>
            </a:r>
            <a:br>
              <a:rPr lang="en-GB" sz="2400" dirty="0"/>
            </a:br>
            <a:r>
              <a:rPr lang="en-GB" sz="2400" dirty="0"/>
              <a:t>D. </a:t>
            </a:r>
            <a:r>
              <a:rPr lang="en-GB" sz="2400" dirty="0" err="1"/>
              <a:t>Ctrl+U</a:t>
            </a:r>
            <a:endParaRPr lang="en-US" sz="2400" dirty="0"/>
          </a:p>
        </p:txBody>
      </p:sp>
    </p:spTree>
    <p:extLst>
      <p:ext uri="{BB962C8B-B14F-4D97-AF65-F5344CB8AC3E}">
        <p14:creationId xmlns:p14="http://schemas.microsoft.com/office/powerpoint/2010/main" val="3178799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Outlook, which feature allows you to set an automatic reply when you are out of the office?</a:t>
            </a:r>
            <a:br>
              <a:rPr lang="en-GB" sz="2400" dirty="0"/>
            </a:br>
            <a:br>
              <a:rPr lang="en-GB" sz="2400" dirty="0"/>
            </a:br>
            <a:r>
              <a:rPr lang="en-GB" sz="2400" dirty="0"/>
              <a:t>A. Auto-Reply</a:t>
            </a:r>
            <a:br>
              <a:rPr lang="en-GB" sz="2400" dirty="0"/>
            </a:br>
            <a:r>
              <a:rPr lang="en-GB" sz="2400" dirty="0"/>
              <a:t>B. Vacation Mode</a:t>
            </a:r>
            <a:br>
              <a:rPr lang="en-GB" sz="2400" dirty="0"/>
            </a:br>
            <a:r>
              <a:rPr lang="en-GB" sz="2400" dirty="0"/>
              <a:t>C. Out of Office Assistant</a:t>
            </a:r>
            <a:br>
              <a:rPr lang="en-GB" sz="2400" dirty="0"/>
            </a:br>
            <a:r>
              <a:rPr lang="en-GB" sz="2400" dirty="0"/>
              <a:t>D. Away Message</a:t>
            </a:r>
            <a:endParaRPr lang="en-US" sz="2400" dirty="0"/>
          </a:p>
        </p:txBody>
      </p:sp>
    </p:spTree>
    <p:extLst>
      <p:ext uri="{BB962C8B-B14F-4D97-AF65-F5344CB8AC3E}">
        <p14:creationId xmlns:p14="http://schemas.microsoft.com/office/powerpoint/2010/main" val="253643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Is Microsoft Works part of the Microsoft Office Suite?</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r>
              <a:rPr lang="en-IN" dirty="0"/>
              <a:t>A. Yes </a:t>
            </a:r>
          </a:p>
          <a:p>
            <a:r>
              <a:rPr lang="en-IN" b="1" dirty="0">
                <a:solidFill>
                  <a:srgbClr val="00B050"/>
                </a:solidFill>
              </a:rPr>
              <a:t>B. No</a:t>
            </a:r>
            <a:endParaRPr lang="en-US" b="1" dirty="0">
              <a:solidFill>
                <a:srgbClr val="00B050"/>
              </a:solidFill>
            </a:endParaRPr>
          </a:p>
        </p:txBody>
      </p:sp>
    </p:spTree>
    <p:extLst>
      <p:ext uri="{BB962C8B-B14F-4D97-AF65-F5344CB8AC3E}">
        <p14:creationId xmlns:p14="http://schemas.microsoft.com/office/powerpoint/2010/main" val="3107919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Outlook, which feature allows you to set an automatic reply when you are out of the office?</a:t>
            </a:r>
            <a:br>
              <a:rPr lang="en-GB" sz="2400" dirty="0"/>
            </a:br>
            <a:br>
              <a:rPr lang="en-GB" sz="2400" dirty="0"/>
            </a:br>
            <a:r>
              <a:rPr lang="en-GB" sz="2400" dirty="0"/>
              <a:t>A. Auto-Reply</a:t>
            </a:r>
            <a:br>
              <a:rPr lang="en-GB" sz="2400" dirty="0"/>
            </a:br>
            <a:r>
              <a:rPr lang="en-GB" sz="2400" dirty="0"/>
              <a:t>B. Vacation Mode</a:t>
            </a:r>
            <a:br>
              <a:rPr lang="en-GB" sz="2400" dirty="0"/>
            </a:br>
            <a:r>
              <a:rPr lang="en-GB" sz="2400" dirty="0">
                <a:solidFill>
                  <a:srgbClr val="00B050"/>
                </a:solidFill>
              </a:rPr>
              <a:t>C. Out of Office Assistant</a:t>
            </a:r>
            <a:br>
              <a:rPr lang="en-GB" sz="2400" dirty="0"/>
            </a:br>
            <a:r>
              <a:rPr lang="en-GB" sz="2400" dirty="0"/>
              <a:t>D. Away Message</a:t>
            </a:r>
            <a:endParaRPr lang="en-US" sz="2400" dirty="0"/>
          </a:p>
        </p:txBody>
      </p:sp>
    </p:spTree>
    <p:extLst>
      <p:ext uri="{BB962C8B-B14F-4D97-AF65-F5344CB8AC3E}">
        <p14:creationId xmlns:p14="http://schemas.microsoft.com/office/powerpoint/2010/main" val="435536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shortcut key to open a new document in MS Word?</a:t>
            </a:r>
            <a:br>
              <a:rPr lang="en-GB" sz="2400" dirty="0"/>
            </a:br>
            <a:br>
              <a:rPr lang="en-GB" sz="2400" dirty="0"/>
            </a:br>
            <a:r>
              <a:rPr lang="en-GB" sz="2400" dirty="0"/>
              <a:t>A. </a:t>
            </a:r>
            <a:r>
              <a:rPr lang="en-GB" sz="2400" dirty="0" err="1"/>
              <a:t>Ctrl+O</a:t>
            </a:r>
            <a:br>
              <a:rPr lang="en-GB" sz="2400" dirty="0"/>
            </a:br>
            <a:r>
              <a:rPr lang="en-GB" sz="2400" dirty="0"/>
              <a:t>B. </a:t>
            </a:r>
            <a:r>
              <a:rPr lang="en-GB" sz="2400" dirty="0" err="1"/>
              <a:t>Ctrl+N</a:t>
            </a:r>
            <a:br>
              <a:rPr lang="en-GB" sz="2400" dirty="0"/>
            </a:br>
            <a:r>
              <a:rPr lang="en-GB" sz="2400" dirty="0"/>
              <a:t>C. </a:t>
            </a:r>
            <a:r>
              <a:rPr lang="en-GB" sz="2400" dirty="0" err="1"/>
              <a:t>Ctrl+M</a:t>
            </a:r>
            <a:br>
              <a:rPr lang="en-GB" sz="2400" dirty="0"/>
            </a:br>
            <a:r>
              <a:rPr lang="en-GB" sz="2400" dirty="0"/>
              <a:t>D. </a:t>
            </a:r>
            <a:r>
              <a:rPr lang="en-GB" sz="2400" dirty="0" err="1"/>
              <a:t>Ctrl+P</a:t>
            </a:r>
            <a:endParaRPr lang="en-US" sz="2400" dirty="0"/>
          </a:p>
        </p:txBody>
      </p:sp>
    </p:spTree>
    <p:extLst>
      <p:ext uri="{BB962C8B-B14F-4D97-AF65-F5344CB8AC3E}">
        <p14:creationId xmlns:p14="http://schemas.microsoft.com/office/powerpoint/2010/main" val="43320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shortcut key to open a new document in MS Word?</a:t>
            </a:r>
            <a:br>
              <a:rPr lang="en-GB" sz="2400" dirty="0"/>
            </a:br>
            <a:br>
              <a:rPr lang="en-GB" sz="2400" dirty="0"/>
            </a:br>
            <a:r>
              <a:rPr lang="en-GB" sz="2400" dirty="0"/>
              <a:t>A. </a:t>
            </a:r>
            <a:r>
              <a:rPr lang="en-GB" sz="2400" dirty="0" err="1"/>
              <a:t>Ctrl+O</a:t>
            </a:r>
            <a:br>
              <a:rPr lang="en-GB" sz="2400" dirty="0"/>
            </a:br>
            <a:r>
              <a:rPr lang="en-GB" sz="2400" dirty="0">
                <a:solidFill>
                  <a:srgbClr val="00B050"/>
                </a:solidFill>
              </a:rPr>
              <a:t>B. </a:t>
            </a:r>
            <a:r>
              <a:rPr lang="en-GB" sz="2400" dirty="0" err="1">
                <a:solidFill>
                  <a:srgbClr val="00B050"/>
                </a:solidFill>
              </a:rPr>
              <a:t>Ctrl+N</a:t>
            </a:r>
            <a:br>
              <a:rPr lang="en-GB" sz="2400" dirty="0"/>
            </a:br>
            <a:r>
              <a:rPr lang="en-GB" sz="2400" dirty="0"/>
              <a:t>C. </a:t>
            </a:r>
            <a:r>
              <a:rPr lang="en-GB" sz="2400" dirty="0" err="1"/>
              <a:t>Ctrl+M</a:t>
            </a:r>
            <a:br>
              <a:rPr lang="en-GB" sz="2400" dirty="0"/>
            </a:br>
            <a:r>
              <a:rPr lang="en-GB" sz="2400" dirty="0"/>
              <a:t>D. </a:t>
            </a:r>
            <a:r>
              <a:rPr lang="en-GB" sz="2400" dirty="0" err="1"/>
              <a:t>Ctrl+P</a:t>
            </a:r>
            <a:endParaRPr lang="en-US" sz="2400" dirty="0"/>
          </a:p>
        </p:txBody>
      </p:sp>
    </p:spTree>
    <p:extLst>
      <p:ext uri="{BB962C8B-B14F-4D97-AF65-F5344CB8AC3E}">
        <p14:creationId xmlns:p14="http://schemas.microsoft.com/office/powerpoint/2010/main" val="1807103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Excel, what function is used to sum a range of cells?</a:t>
            </a:r>
            <a:br>
              <a:rPr lang="en-GB" sz="2400" dirty="0"/>
            </a:br>
            <a:br>
              <a:rPr lang="en-GB" sz="2400" dirty="0"/>
            </a:br>
            <a:r>
              <a:rPr lang="en-GB" sz="2400" dirty="0"/>
              <a:t>A. ADD</a:t>
            </a:r>
            <a:br>
              <a:rPr lang="en-GB" sz="2400" dirty="0"/>
            </a:br>
            <a:r>
              <a:rPr lang="en-GB" sz="2400" dirty="0"/>
              <a:t>B. TOTAL</a:t>
            </a:r>
            <a:br>
              <a:rPr lang="en-GB" sz="2400" dirty="0"/>
            </a:br>
            <a:r>
              <a:rPr lang="en-GB" sz="2400" dirty="0"/>
              <a:t>C. SUM</a:t>
            </a:r>
            <a:br>
              <a:rPr lang="en-GB" sz="2400" dirty="0"/>
            </a:br>
            <a:r>
              <a:rPr lang="en-GB" sz="2400" dirty="0"/>
              <a:t>D. COMBINE</a:t>
            </a:r>
            <a:endParaRPr lang="en-US" sz="2400" dirty="0"/>
          </a:p>
        </p:txBody>
      </p:sp>
    </p:spTree>
    <p:extLst>
      <p:ext uri="{BB962C8B-B14F-4D97-AF65-F5344CB8AC3E}">
        <p14:creationId xmlns:p14="http://schemas.microsoft.com/office/powerpoint/2010/main" val="2815812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Excel, what function is used to sum a range of cells?</a:t>
            </a:r>
            <a:br>
              <a:rPr lang="en-GB" sz="2400" dirty="0"/>
            </a:br>
            <a:br>
              <a:rPr lang="en-GB" sz="2400" dirty="0"/>
            </a:br>
            <a:r>
              <a:rPr lang="en-GB" sz="2400" dirty="0"/>
              <a:t>A. ADD</a:t>
            </a:r>
            <a:br>
              <a:rPr lang="en-GB" sz="2400" dirty="0"/>
            </a:br>
            <a:r>
              <a:rPr lang="en-GB" sz="2400" dirty="0"/>
              <a:t>B. TOTAL</a:t>
            </a:r>
            <a:br>
              <a:rPr lang="en-GB" sz="2400" dirty="0"/>
            </a:br>
            <a:r>
              <a:rPr lang="en-GB" sz="2400" dirty="0">
                <a:solidFill>
                  <a:srgbClr val="00B050"/>
                </a:solidFill>
              </a:rPr>
              <a:t>C. SUM</a:t>
            </a:r>
            <a:br>
              <a:rPr lang="en-GB" sz="2400" dirty="0"/>
            </a:br>
            <a:r>
              <a:rPr lang="en-GB" sz="2400" dirty="0"/>
              <a:t>D. COMBINE</a:t>
            </a:r>
            <a:endParaRPr lang="en-US" sz="2400" dirty="0"/>
          </a:p>
        </p:txBody>
      </p:sp>
    </p:spTree>
    <p:extLst>
      <p:ext uri="{BB962C8B-B14F-4D97-AF65-F5344CB8AC3E}">
        <p14:creationId xmlns:p14="http://schemas.microsoft.com/office/powerpoint/2010/main" val="3103977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feature in MS Word that corrects common typing errors as you type?</a:t>
            </a:r>
            <a:br>
              <a:rPr lang="en-GB" sz="2400" dirty="0"/>
            </a:br>
            <a:br>
              <a:rPr lang="en-GB" sz="2400" dirty="0"/>
            </a:br>
            <a:r>
              <a:rPr lang="en-GB" sz="2400" dirty="0"/>
              <a:t>A. AutoFormat</a:t>
            </a:r>
            <a:br>
              <a:rPr lang="en-GB" sz="2400" dirty="0"/>
            </a:br>
            <a:r>
              <a:rPr lang="en-GB" sz="2400" dirty="0">
                <a:solidFill>
                  <a:srgbClr val="00B050"/>
                </a:solidFill>
              </a:rPr>
              <a:t>B. AutoCorrect</a:t>
            </a:r>
            <a:br>
              <a:rPr lang="en-GB" sz="2400" dirty="0"/>
            </a:br>
            <a:r>
              <a:rPr lang="en-GB" sz="2400" dirty="0"/>
              <a:t>C. Spell Check</a:t>
            </a:r>
            <a:br>
              <a:rPr lang="en-GB" sz="2400" dirty="0"/>
            </a:br>
            <a:r>
              <a:rPr lang="en-GB" sz="2400" dirty="0"/>
              <a:t>D. Grammar Check</a:t>
            </a:r>
            <a:endParaRPr lang="en-US" sz="2400" dirty="0"/>
          </a:p>
        </p:txBody>
      </p:sp>
    </p:spTree>
    <p:extLst>
      <p:ext uri="{BB962C8B-B14F-4D97-AF65-F5344CB8AC3E}">
        <p14:creationId xmlns:p14="http://schemas.microsoft.com/office/powerpoint/2010/main" val="876711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Which tab in PowerPoint contains the option to insert a new slide?</a:t>
            </a:r>
            <a:br>
              <a:rPr lang="en-GB" sz="2400" dirty="0"/>
            </a:br>
            <a:br>
              <a:rPr lang="en-GB" sz="2400" dirty="0"/>
            </a:br>
            <a:r>
              <a:rPr lang="en-GB" sz="2400" dirty="0"/>
              <a:t>A. Home</a:t>
            </a:r>
            <a:br>
              <a:rPr lang="en-GB" sz="2400" dirty="0"/>
            </a:br>
            <a:r>
              <a:rPr lang="en-GB" sz="2400" dirty="0"/>
              <a:t>B. Insert</a:t>
            </a:r>
            <a:br>
              <a:rPr lang="en-GB" sz="2400" dirty="0"/>
            </a:br>
            <a:r>
              <a:rPr lang="en-GB" sz="2400" dirty="0"/>
              <a:t>C. Design</a:t>
            </a:r>
            <a:br>
              <a:rPr lang="en-GB" sz="2400" dirty="0"/>
            </a:br>
            <a:r>
              <a:rPr lang="en-GB" sz="2400" dirty="0"/>
              <a:t>D. Transitions</a:t>
            </a:r>
            <a:endParaRPr lang="en-US" sz="2400" dirty="0"/>
          </a:p>
        </p:txBody>
      </p:sp>
    </p:spTree>
    <p:extLst>
      <p:ext uri="{BB962C8B-B14F-4D97-AF65-F5344CB8AC3E}">
        <p14:creationId xmlns:p14="http://schemas.microsoft.com/office/powerpoint/2010/main" val="4100558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Which tab in PowerPoint contains the option to insert a new slide?</a:t>
            </a:r>
            <a:br>
              <a:rPr lang="en-GB" sz="2400" dirty="0"/>
            </a:br>
            <a:br>
              <a:rPr lang="en-GB" sz="2400" dirty="0"/>
            </a:br>
            <a:r>
              <a:rPr lang="en-GB" sz="2400" dirty="0">
                <a:solidFill>
                  <a:srgbClr val="00B050"/>
                </a:solidFill>
              </a:rPr>
              <a:t>A. Home</a:t>
            </a:r>
            <a:br>
              <a:rPr lang="en-GB" sz="2400" dirty="0"/>
            </a:br>
            <a:r>
              <a:rPr lang="en-GB" sz="2400" dirty="0"/>
              <a:t>B. Insert</a:t>
            </a:r>
            <a:br>
              <a:rPr lang="en-GB" sz="2400" dirty="0"/>
            </a:br>
            <a:r>
              <a:rPr lang="en-GB" sz="2400" dirty="0"/>
              <a:t>C. Design</a:t>
            </a:r>
            <a:br>
              <a:rPr lang="en-GB" sz="2400" dirty="0"/>
            </a:br>
            <a:r>
              <a:rPr lang="en-GB" sz="2400" dirty="0"/>
              <a:t>D. Transitions</a:t>
            </a:r>
            <a:endParaRPr lang="en-US" sz="2400" dirty="0"/>
          </a:p>
        </p:txBody>
      </p:sp>
    </p:spTree>
    <p:extLst>
      <p:ext uri="{BB962C8B-B14F-4D97-AF65-F5344CB8AC3E}">
        <p14:creationId xmlns:p14="http://schemas.microsoft.com/office/powerpoint/2010/main" val="27520357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Excel, what is the function of the Fill Handle?</a:t>
            </a:r>
            <a:br>
              <a:rPr lang="en-GB" sz="2400" dirty="0"/>
            </a:br>
            <a:br>
              <a:rPr lang="en-GB" sz="2400" dirty="0"/>
            </a:br>
            <a:r>
              <a:rPr lang="en-GB" sz="2400" dirty="0"/>
              <a:t>A. To copy data or formulas to    	adjacent cells</a:t>
            </a:r>
            <a:br>
              <a:rPr lang="en-GB" sz="2400" dirty="0"/>
            </a:br>
            <a:r>
              <a:rPr lang="en-GB" sz="2400" dirty="0"/>
              <a:t>B. To format cells</a:t>
            </a:r>
            <a:br>
              <a:rPr lang="en-GB" sz="2400" dirty="0"/>
            </a:br>
            <a:r>
              <a:rPr lang="en-GB" sz="2400" dirty="0"/>
              <a:t>C. To sort data</a:t>
            </a:r>
            <a:br>
              <a:rPr lang="en-GB" sz="2400" dirty="0"/>
            </a:br>
            <a:r>
              <a:rPr lang="en-GB" sz="2400" dirty="0"/>
              <a:t>D. To create charts</a:t>
            </a:r>
            <a:endParaRPr lang="en-US" sz="2400" dirty="0"/>
          </a:p>
        </p:txBody>
      </p:sp>
    </p:spTree>
    <p:extLst>
      <p:ext uri="{BB962C8B-B14F-4D97-AF65-F5344CB8AC3E}">
        <p14:creationId xmlns:p14="http://schemas.microsoft.com/office/powerpoint/2010/main" val="11937565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Excel, what is the function of the Fill Handle?</a:t>
            </a:r>
            <a:br>
              <a:rPr lang="en-GB" sz="2400" dirty="0"/>
            </a:br>
            <a:br>
              <a:rPr lang="en-GB" sz="2400" dirty="0"/>
            </a:br>
            <a:r>
              <a:rPr lang="en-GB" sz="2400" dirty="0">
                <a:solidFill>
                  <a:srgbClr val="00B050"/>
                </a:solidFill>
              </a:rPr>
              <a:t>A. To copy data or formulas to    	adjacent cells</a:t>
            </a:r>
            <a:br>
              <a:rPr lang="en-GB" sz="2400" dirty="0"/>
            </a:br>
            <a:r>
              <a:rPr lang="en-GB" sz="2400" dirty="0"/>
              <a:t>B. To format cells</a:t>
            </a:r>
            <a:br>
              <a:rPr lang="en-GB" sz="2400" dirty="0"/>
            </a:br>
            <a:r>
              <a:rPr lang="en-GB" sz="2400" dirty="0"/>
              <a:t>C. To sort data</a:t>
            </a:r>
            <a:br>
              <a:rPr lang="en-GB" sz="2400" dirty="0"/>
            </a:br>
            <a:r>
              <a:rPr lang="en-GB" sz="2400" dirty="0"/>
              <a:t>D. To create charts</a:t>
            </a:r>
            <a:endParaRPr lang="en-US" sz="2400" dirty="0"/>
          </a:p>
        </p:txBody>
      </p:sp>
    </p:spTree>
    <p:extLst>
      <p:ext uri="{BB962C8B-B14F-4D97-AF65-F5344CB8AC3E}">
        <p14:creationId xmlns:p14="http://schemas.microsoft.com/office/powerpoint/2010/main" val="383929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A feature of MS Office that saves the document automatically after a certain interval is called:</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pPr marL="457200" indent="-457200">
              <a:buAutoNum type="alphaUcPeriod"/>
            </a:pPr>
            <a:r>
              <a:rPr lang="en-IN" dirty="0"/>
              <a:t>Web Page </a:t>
            </a:r>
          </a:p>
          <a:p>
            <a:r>
              <a:rPr lang="en-IN" dirty="0"/>
              <a:t>B. Explorer </a:t>
            </a:r>
          </a:p>
          <a:p>
            <a:r>
              <a:rPr lang="en-IN" dirty="0"/>
              <a:t>C. FrontPage </a:t>
            </a:r>
          </a:p>
          <a:p>
            <a:r>
              <a:rPr lang="en-IN" dirty="0"/>
              <a:t>D. </a:t>
            </a:r>
            <a:r>
              <a:rPr lang="en-IN" dirty="0" err="1"/>
              <a:t>DreamWeaver</a:t>
            </a:r>
            <a:endParaRPr lang="en-US" dirty="0"/>
          </a:p>
        </p:txBody>
      </p:sp>
    </p:spTree>
    <p:extLst>
      <p:ext uri="{BB962C8B-B14F-4D97-AF65-F5344CB8AC3E}">
        <p14:creationId xmlns:p14="http://schemas.microsoft.com/office/powerpoint/2010/main" val="767715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keyboard shortcut to select all content in a document?</a:t>
            </a:r>
            <a:br>
              <a:rPr lang="en-GB" sz="2400" dirty="0"/>
            </a:br>
            <a:br>
              <a:rPr lang="en-GB" sz="2400" dirty="0"/>
            </a:br>
            <a:r>
              <a:rPr lang="en-GB" sz="2400" dirty="0"/>
              <a:t>A. </a:t>
            </a:r>
            <a:r>
              <a:rPr lang="en-GB" sz="2400" dirty="0" err="1"/>
              <a:t>Ctrl+C</a:t>
            </a:r>
            <a:br>
              <a:rPr lang="en-GB" sz="2400" dirty="0"/>
            </a:br>
            <a:r>
              <a:rPr lang="en-GB" sz="2400" dirty="0"/>
              <a:t>B. </a:t>
            </a:r>
            <a:r>
              <a:rPr lang="en-GB" sz="2400" dirty="0" err="1"/>
              <a:t>Ctrl+A</a:t>
            </a:r>
            <a:br>
              <a:rPr lang="en-GB" sz="2400" dirty="0"/>
            </a:br>
            <a:r>
              <a:rPr lang="en-GB" sz="2400" dirty="0"/>
              <a:t>C. </a:t>
            </a:r>
            <a:r>
              <a:rPr lang="en-GB" sz="2400" dirty="0" err="1"/>
              <a:t>Ctrl+V</a:t>
            </a:r>
            <a:br>
              <a:rPr lang="en-GB" sz="2400" dirty="0"/>
            </a:br>
            <a:r>
              <a:rPr lang="en-GB" sz="2400" dirty="0"/>
              <a:t>D. </a:t>
            </a:r>
            <a:r>
              <a:rPr lang="en-GB" sz="2400" dirty="0" err="1"/>
              <a:t>Ctrl+X</a:t>
            </a:r>
            <a:endParaRPr lang="en-US" sz="2400" dirty="0"/>
          </a:p>
        </p:txBody>
      </p:sp>
    </p:spTree>
    <p:extLst>
      <p:ext uri="{BB962C8B-B14F-4D97-AF65-F5344CB8AC3E}">
        <p14:creationId xmlns:p14="http://schemas.microsoft.com/office/powerpoint/2010/main" val="1605047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keyboard shortcut to select all content in a document?</a:t>
            </a:r>
            <a:br>
              <a:rPr lang="en-GB" sz="2400" dirty="0"/>
            </a:br>
            <a:br>
              <a:rPr lang="en-GB" sz="2400" dirty="0"/>
            </a:br>
            <a:r>
              <a:rPr lang="en-GB" sz="2400" dirty="0"/>
              <a:t>A. </a:t>
            </a:r>
            <a:r>
              <a:rPr lang="en-GB" sz="2400" dirty="0" err="1"/>
              <a:t>Ctrl+C</a:t>
            </a:r>
            <a:br>
              <a:rPr lang="en-GB" sz="2400" dirty="0"/>
            </a:br>
            <a:r>
              <a:rPr lang="en-GB" sz="2400" dirty="0">
                <a:solidFill>
                  <a:srgbClr val="00B050"/>
                </a:solidFill>
              </a:rPr>
              <a:t>B. </a:t>
            </a:r>
            <a:r>
              <a:rPr lang="en-GB" sz="2400" dirty="0" err="1">
                <a:solidFill>
                  <a:srgbClr val="00B050"/>
                </a:solidFill>
              </a:rPr>
              <a:t>Ctrl+A</a:t>
            </a:r>
            <a:br>
              <a:rPr lang="en-GB" sz="2400" dirty="0"/>
            </a:br>
            <a:r>
              <a:rPr lang="en-GB" sz="2400" dirty="0"/>
              <a:t>C. </a:t>
            </a:r>
            <a:r>
              <a:rPr lang="en-GB" sz="2400" dirty="0" err="1"/>
              <a:t>Ctrl+V</a:t>
            </a:r>
            <a:br>
              <a:rPr lang="en-GB" sz="2400" dirty="0"/>
            </a:br>
            <a:r>
              <a:rPr lang="en-GB" sz="2400" dirty="0"/>
              <a:t>D. </a:t>
            </a:r>
            <a:r>
              <a:rPr lang="en-GB" sz="2400" dirty="0" err="1"/>
              <a:t>Ctrl+X</a:t>
            </a:r>
            <a:endParaRPr lang="en-US" sz="2400" dirty="0"/>
          </a:p>
        </p:txBody>
      </p:sp>
    </p:spTree>
    <p:extLst>
      <p:ext uri="{BB962C8B-B14F-4D97-AF65-F5344CB8AC3E}">
        <p14:creationId xmlns:p14="http://schemas.microsoft.com/office/powerpoint/2010/main" val="1345873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Outlook, which folder contains emails that have been marked as junk mail?</a:t>
            </a:r>
            <a:br>
              <a:rPr lang="en-GB" sz="2400" dirty="0"/>
            </a:br>
            <a:br>
              <a:rPr lang="en-GB" sz="2400" dirty="0"/>
            </a:br>
            <a:r>
              <a:rPr lang="en-GB" sz="2400" dirty="0"/>
              <a:t>A. Inbox</a:t>
            </a:r>
            <a:br>
              <a:rPr lang="en-GB" sz="2400" dirty="0"/>
            </a:br>
            <a:r>
              <a:rPr lang="en-GB" sz="2400" dirty="0"/>
              <a:t>B. Sent Items</a:t>
            </a:r>
            <a:br>
              <a:rPr lang="en-GB" sz="2400" dirty="0"/>
            </a:br>
            <a:r>
              <a:rPr lang="en-GB" sz="2400" dirty="0"/>
              <a:t>C. Spam</a:t>
            </a:r>
            <a:br>
              <a:rPr lang="en-GB" sz="2400" dirty="0"/>
            </a:br>
            <a:r>
              <a:rPr lang="en-GB" sz="2400" dirty="0"/>
              <a:t>D. Drafts</a:t>
            </a:r>
            <a:endParaRPr lang="en-US" sz="2400" dirty="0"/>
          </a:p>
        </p:txBody>
      </p:sp>
    </p:spTree>
    <p:extLst>
      <p:ext uri="{BB962C8B-B14F-4D97-AF65-F5344CB8AC3E}">
        <p14:creationId xmlns:p14="http://schemas.microsoft.com/office/powerpoint/2010/main" val="2383692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Outlook, which folder contains emails that have been marked as junk mail?</a:t>
            </a:r>
            <a:br>
              <a:rPr lang="en-GB" sz="2400" dirty="0"/>
            </a:br>
            <a:br>
              <a:rPr lang="en-GB" sz="2400" dirty="0"/>
            </a:br>
            <a:r>
              <a:rPr lang="en-GB" sz="2400" dirty="0"/>
              <a:t>A. Inbox</a:t>
            </a:r>
            <a:br>
              <a:rPr lang="en-GB" sz="2400" dirty="0"/>
            </a:br>
            <a:r>
              <a:rPr lang="en-GB" sz="2400" dirty="0"/>
              <a:t>B. Sent Items</a:t>
            </a:r>
            <a:br>
              <a:rPr lang="en-GB" sz="2400" dirty="0"/>
            </a:br>
            <a:r>
              <a:rPr lang="en-GB" sz="2400" dirty="0">
                <a:solidFill>
                  <a:srgbClr val="00B050"/>
                </a:solidFill>
              </a:rPr>
              <a:t>C. Spam</a:t>
            </a:r>
            <a:br>
              <a:rPr lang="en-GB" sz="2400" dirty="0"/>
            </a:br>
            <a:r>
              <a:rPr lang="en-GB" sz="2400" dirty="0"/>
              <a:t>D. Drafts</a:t>
            </a:r>
            <a:endParaRPr lang="en-US" sz="2400" dirty="0"/>
          </a:p>
        </p:txBody>
      </p:sp>
    </p:spTree>
    <p:extLst>
      <p:ext uri="{BB962C8B-B14F-4D97-AF65-F5344CB8AC3E}">
        <p14:creationId xmlns:p14="http://schemas.microsoft.com/office/powerpoint/2010/main" val="3621184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default file extension for an Excel workbook in Office 2007 and later?</a:t>
            </a:r>
            <a:br>
              <a:rPr lang="en-GB" sz="2400" dirty="0"/>
            </a:br>
            <a:br>
              <a:rPr lang="en-GB" sz="2400" dirty="0"/>
            </a:br>
            <a:r>
              <a:rPr lang="en-GB" sz="2400" dirty="0"/>
              <a:t>A. .</a:t>
            </a:r>
            <a:r>
              <a:rPr lang="en-GB" sz="2400" dirty="0" err="1"/>
              <a:t>xls</a:t>
            </a:r>
            <a:br>
              <a:rPr lang="en-GB" sz="2400" dirty="0"/>
            </a:br>
            <a:r>
              <a:rPr lang="en-GB" sz="2400" dirty="0"/>
              <a:t>B. .xlsx</a:t>
            </a:r>
            <a:br>
              <a:rPr lang="en-GB" sz="2400" dirty="0"/>
            </a:br>
            <a:r>
              <a:rPr lang="en-GB" sz="2400" dirty="0"/>
              <a:t>C. .csv</a:t>
            </a:r>
            <a:br>
              <a:rPr lang="en-GB" sz="2400" dirty="0"/>
            </a:br>
            <a:r>
              <a:rPr lang="en-GB" sz="2400" dirty="0"/>
              <a:t>D. .txt</a:t>
            </a:r>
            <a:endParaRPr lang="en-US" sz="2400" dirty="0"/>
          </a:p>
        </p:txBody>
      </p:sp>
    </p:spTree>
    <p:extLst>
      <p:ext uri="{BB962C8B-B14F-4D97-AF65-F5344CB8AC3E}">
        <p14:creationId xmlns:p14="http://schemas.microsoft.com/office/powerpoint/2010/main" val="2048910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default file extension for an Excel workbook in Office 2007 and later?</a:t>
            </a:r>
            <a:br>
              <a:rPr lang="en-GB" sz="2400" dirty="0"/>
            </a:br>
            <a:br>
              <a:rPr lang="en-GB" sz="2400" dirty="0"/>
            </a:br>
            <a:r>
              <a:rPr lang="en-GB" sz="2400" dirty="0"/>
              <a:t>A. .</a:t>
            </a:r>
            <a:r>
              <a:rPr lang="en-GB" sz="2400" dirty="0" err="1"/>
              <a:t>xls</a:t>
            </a:r>
            <a:br>
              <a:rPr lang="en-GB" sz="2400" dirty="0"/>
            </a:br>
            <a:r>
              <a:rPr lang="en-GB" sz="2400" dirty="0">
                <a:solidFill>
                  <a:srgbClr val="00B050"/>
                </a:solidFill>
              </a:rPr>
              <a:t>B. .xlsx</a:t>
            </a:r>
            <a:br>
              <a:rPr lang="en-GB" sz="2400" dirty="0"/>
            </a:br>
            <a:r>
              <a:rPr lang="en-GB" sz="2400" dirty="0"/>
              <a:t>C. .csv</a:t>
            </a:r>
            <a:br>
              <a:rPr lang="en-GB" sz="2400" dirty="0"/>
            </a:br>
            <a:r>
              <a:rPr lang="en-GB" sz="2400" dirty="0"/>
              <a:t>D. .txt</a:t>
            </a:r>
            <a:endParaRPr lang="en-US" sz="2400" dirty="0"/>
          </a:p>
        </p:txBody>
      </p:sp>
    </p:spTree>
    <p:extLst>
      <p:ext uri="{BB962C8B-B14F-4D97-AF65-F5344CB8AC3E}">
        <p14:creationId xmlns:p14="http://schemas.microsoft.com/office/powerpoint/2010/main" val="34067210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MS Word, what feature allows you to track changes made to a document?</a:t>
            </a:r>
            <a:br>
              <a:rPr lang="en-GB" sz="2400" dirty="0"/>
            </a:br>
            <a:br>
              <a:rPr lang="en-GB" sz="2400" dirty="0"/>
            </a:br>
            <a:r>
              <a:rPr lang="en-GB" sz="2400" dirty="0"/>
              <a:t>A. Review Mode</a:t>
            </a:r>
            <a:br>
              <a:rPr lang="en-GB" sz="2400" dirty="0"/>
            </a:br>
            <a:r>
              <a:rPr lang="en-GB" sz="2400" dirty="0">
                <a:solidFill>
                  <a:srgbClr val="00B050"/>
                </a:solidFill>
              </a:rPr>
              <a:t>B. Track Changes</a:t>
            </a:r>
            <a:br>
              <a:rPr lang="en-GB" sz="2400" dirty="0"/>
            </a:br>
            <a:r>
              <a:rPr lang="en-GB" sz="2400" dirty="0"/>
              <a:t>C. Comments</a:t>
            </a:r>
            <a:br>
              <a:rPr lang="en-GB" sz="2400" dirty="0"/>
            </a:br>
            <a:r>
              <a:rPr lang="en-GB" sz="2400" dirty="0"/>
              <a:t>D. Compare Documents</a:t>
            </a:r>
            <a:endParaRPr lang="en-US" sz="2400" dirty="0"/>
          </a:p>
        </p:txBody>
      </p:sp>
    </p:spTree>
    <p:extLst>
      <p:ext uri="{BB962C8B-B14F-4D97-AF65-F5344CB8AC3E}">
        <p14:creationId xmlns:p14="http://schemas.microsoft.com/office/powerpoint/2010/main" val="300634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Which feature in Excel allows you to create a graphical representation of data?</a:t>
            </a:r>
            <a:br>
              <a:rPr lang="en-GB" sz="2400" dirty="0"/>
            </a:br>
            <a:br>
              <a:rPr lang="en-GB" sz="2400" dirty="0"/>
            </a:br>
            <a:r>
              <a:rPr lang="en-GB" sz="2400" dirty="0"/>
              <a:t>A. Charts</a:t>
            </a:r>
            <a:br>
              <a:rPr lang="en-GB" sz="2400" dirty="0"/>
            </a:br>
            <a:r>
              <a:rPr lang="en-GB" sz="2400" dirty="0"/>
              <a:t>B. Tables</a:t>
            </a:r>
            <a:br>
              <a:rPr lang="en-GB" sz="2400" dirty="0"/>
            </a:br>
            <a:r>
              <a:rPr lang="en-GB" sz="2400" dirty="0"/>
              <a:t>C. Filters</a:t>
            </a:r>
            <a:br>
              <a:rPr lang="en-GB" sz="2400" dirty="0"/>
            </a:br>
            <a:r>
              <a:rPr lang="en-GB" sz="2400" dirty="0"/>
              <a:t>D. Conditional Formatting</a:t>
            </a:r>
            <a:endParaRPr lang="en-US" sz="2400" dirty="0"/>
          </a:p>
        </p:txBody>
      </p:sp>
    </p:spTree>
    <p:extLst>
      <p:ext uri="{BB962C8B-B14F-4D97-AF65-F5344CB8AC3E}">
        <p14:creationId xmlns:p14="http://schemas.microsoft.com/office/powerpoint/2010/main" val="32906241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Which feature in Excel allows you to create a graphical representation of data?</a:t>
            </a:r>
            <a:br>
              <a:rPr lang="en-GB" sz="2400" dirty="0"/>
            </a:br>
            <a:br>
              <a:rPr lang="en-GB" sz="2400" dirty="0"/>
            </a:br>
            <a:r>
              <a:rPr lang="en-GB" sz="2400" dirty="0">
                <a:solidFill>
                  <a:srgbClr val="00B050"/>
                </a:solidFill>
              </a:rPr>
              <a:t>A. Charts</a:t>
            </a:r>
            <a:br>
              <a:rPr lang="en-GB" sz="2400" dirty="0"/>
            </a:br>
            <a:r>
              <a:rPr lang="en-GB" sz="2400" dirty="0"/>
              <a:t>B. Tables</a:t>
            </a:r>
            <a:br>
              <a:rPr lang="en-GB" sz="2400" dirty="0"/>
            </a:br>
            <a:r>
              <a:rPr lang="en-GB" sz="2400" dirty="0"/>
              <a:t>C. Filters</a:t>
            </a:r>
            <a:br>
              <a:rPr lang="en-GB" sz="2400" dirty="0"/>
            </a:br>
            <a:r>
              <a:rPr lang="en-GB" sz="2400" dirty="0"/>
              <a:t>D. Conditional Formatting</a:t>
            </a:r>
            <a:endParaRPr lang="en-US" sz="2400" dirty="0"/>
          </a:p>
        </p:txBody>
      </p:sp>
    </p:spTree>
    <p:extLst>
      <p:ext uri="{BB962C8B-B14F-4D97-AF65-F5344CB8AC3E}">
        <p14:creationId xmlns:p14="http://schemas.microsoft.com/office/powerpoint/2010/main" val="21937451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shortcut key to paste copied content in MS Office?</a:t>
            </a:r>
            <a:br>
              <a:rPr lang="en-GB" sz="2400" dirty="0"/>
            </a:br>
            <a:br>
              <a:rPr lang="en-GB" sz="2400" dirty="0"/>
            </a:br>
            <a:r>
              <a:rPr lang="en-GB" sz="2400" dirty="0"/>
              <a:t>A. </a:t>
            </a:r>
            <a:r>
              <a:rPr lang="en-GB" sz="2400" dirty="0" err="1"/>
              <a:t>Ctrl+X</a:t>
            </a:r>
            <a:br>
              <a:rPr lang="en-GB" sz="2400" dirty="0"/>
            </a:br>
            <a:r>
              <a:rPr lang="en-GB" sz="2400" dirty="0"/>
              <a:t>B. </a:t>
            </a:r>
            <a:r>
              <a:rPr lang="en-GB" sz="2400" dirty="0" err="1"/>
              <a:t>Ctrl+C</a:t>
            </a:r>
            <a:br>
              <a:rPr lang="en-GB" sz="2400" dirty="0"/>
            </a:br>
            <a:r>
              <a:rPr lang="en-GB" sz="2400" dirty="0"/>
              <a:t>C. </a:t>
            </a:r>
            <a:r>
              <a:rPr lang="en-GB" sz="2400" dirty="0" err="1"/>
              <a:t>Ctrl+V</a:t>
            </a:r>
            <a:br>
              <a:rPr lang="en-GB" sz="2400" dirty="0"/>
            </a:br>
            <a:r>
              <a:rPr lang="en-GB" sz="2400" dirty="0"/>
              <a:t>D. </a:t>
            </a:r>
            <a:r>
              <a:rPr lang="en-GB" sz="2400" dirty="0" err="1"/>
              <a:t>Ctrl+P</a:t>
            </a:r>
            <a:endParaRPr lang="en-US" sz="2400" dirty="0"/>
          </a:p>
        </p:txBody>
      </p:sp>
    </p:spTree>
    <p:extLst>
      <p:ext uri="{BB962C8B-B14F-4D97-AF65-F5344CB8AC3E}">
        <p14:creationId xmlns:p14="http://schemas.microsoft.com/office/powerpoint/2010/main" val="76340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A feature of MS Office that saves the document automatically after a certain interval is called:</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pPr marL="457200" indent="-457200">
              <a:buAutoNum type="alphaUcPeriod"/>
            </a:pPr>
            <a:r>
              <a:rPr lang="en-IN" dirty="0"/>
              <a:t>Web Page </a:t>
            </a:r>
          </a:p>
          <a:p>
            <a:r>
              <a:rPr lang="en-IN" dirty="0"/>
              <a:t>B. Explorer </a:t>
            </a:r>
          </a:p>
          <a:p>
            <a:r>
              <a:rPr lang="en-IN" b="1" dirty="0">
                <a:solidFill>
                  <a:srgbClr val="00B050"/>
                </a:solidFill>
              </a:rPr>
              <a:t>C. FrontPage </a:t>
            </a:r>
          </a:p>
          <a:p>
            <a:r>
              <a:rPr lang="en-IN" dirty="0"/>
              <a:t>D. </a:t>
            </a:r>
            <a:r>
              <a:rPr lang="en-IN" dirty="0" err="1"/>
              <a:t>DreamWeaver</a:t>
            </a:r>
            <a:endParaRPr lang="en-US" dirty="0"/>
          </a:p>
        </p:txBody>
      </p:sp>
    </p:spTree>
    <p:extLst>
      <p:ext uri="{BB962C8B-B14F-4D97-AF65-F5344CB8AC3E}">
        <p14:creationId xmlns:p14="http://schemas.microsoft.com/office/powerpoint/2010/main" val="40787272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What is the shortcut key to paste copied content in MS Office?</a:t>
            </a:r>
            <a:br>
              <a:rPr lang="en-GB" sz="2400" dirty="0"/>
            </a:br>
            <a:br>
              <a:rPr lang="en-GB" sz="2400" dirty="0"/>
            </a:br>
            <a:r>
              <a:rPr lang="en-GB" sz="2400" dirty="0"/>
              <a:t>A. </a:t>
            </a:r>
            <a:r>
              <a:rPr lang="en-GB" sz="2400" dirty="0" err="1"/>
              <a:t>Ctrl+X</a:t>
            </a:r>
            <a:br>
              <a:rPr lang="en-GB" sz="2400" dirty="0"/>
            </a:br>
            <a:r>
              <a:rPr lang="en-GB" sz="2400" dirty="0"/>
              <a:t>B. </a:t>
            </a:r>
            <a:r>
              <a:rPr lang="en-GB" sz="2400" dirty="0" err="1"/>
              <a:t>Ctrl+C</a:t>
            </a:r>
            <a:br>
              <a:rPr lang="en-GB" sz="2400" dirty="0"/>
            </a:br>
            <a:r>
              <a:rPr lang="en-GB" sz="2400" dirty="0">
                <a:solidFill>
                  <a:srgbClr val="00B050"/>
                </a:solidFill>
              </a:rPr>
              <a:t>C. </a:t>
            </a:r>
            <a:r>
              <a:rPr lang="en-GB" sz="2400" dirty="0" err="1">
                <a:solidFill>
                  <a:srgbClr val="00B050"/>
                </a:solidFill>
              </a:rPr>
              <a:t>Ctrl+V</a:t>
            </a:r>
            <a:br>
              <a:rPr lang="en-GB" sz="2400" dirty="0"/>
            </a:br>
            <a:r>
              <a:rPr lang="en-GB" sz="2400" dirty="0"/>
              <a:t>D. </a:t>
            </a:r>
            <a:r>
              <a:rPr lang="en-GB" sz="2400" dirty="0" err="1"/>
              <a:t>Ctrl+P</a:t>
            </a:r>
            <a:endParaRPr lang="en-US" sz="2400" dirty="0"/>
          </a:p>
        </p:txBody>
      </p:sp>
    </p:spTree>
    <p:extLst>
      <p:ext uri="{BB962C8B-B14F-4D97-AF65-F5344CB8AC3E}">
        <p14:creationId xmlns:p14="http://schemas.microsoft.com/office/powerpoint/2010/main" val="14727376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PowerPoint, what feature allows you to add sound effects to your presentation?</a:t>
            </a:r>
            <a:br>
              <a:rPr lang="en-GB" sz="2400" dirty="0"/>
            </a:br>
            <a:br>
              <a:rPr lang="en-GB" sz="2400" dirty="0"/>
            </a:br>
            <a:r>
              <a:rPr lang="en-GB" sz="2400" dirty="0"/>
              <a:t>A. Animations</a:t>
            </a:r>
            <a:br>
              <a:rPr lang="en-GB" sz="2400" dirty="0"/>
            </a:br>
            <a:r>
              <a:rPr lang="en-GB" sz="2400" dirty="0"/>
              <a:t>B. Audio</a:t>
            </a:r>
            <a:br>
              <a:rPr lang="en-GB" sz="2400" dirty="0"/>
            </a:br>
            <a:r>
              <a:rPr lang="en-GB" sz="2400" dirty="0"/>
              <a:t>C. Transitions</a:t>
            </a:r>
            <a:br>
              <a:rPr lang="en-GB" sz="2400" dirty="0"/>
            </a:br>
            <a:r>
              <a:rPr lang="en-GB" sz="2400" dirty="0"/>
              <a:t>D. Design</a:t>
            </a:r>
            <a:endParaRPr lang="en-US" sz="2400" dirty="0"/>
          </a:p>
        </p:txBody>
      </p:sp>
    </p:spTree>
    <p:extLst>
      <p:ext uri="{BB962C8B-B14F-4D97-AF65-F5344CB8AC3E}">
        <p14:creationId xmlns:p14="http://schemas.microsoft.com/office/powerpoint/2010/main" val="38000509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PowerPoint, what feature allows you to add sound effects to your presentation?</a:t>
            </a:r>
            <a:br>
              <a:rPr lang="en-GB" sz="2400" dirty="0"/>
            </a:br>
            <a:br>
              <a:rPr lang="en-GB" sz="2400" dirty="0"/>
            </a:br>
            <a:r>
              <a:rPr lang="en-GB" sz="2400" dirty="0"/>
              <a:t>A. Animations</a:t>
            </a:r>
            <a:br>
              <a:rPr lang="en-GB" sz="2400" dirty="0"/>
            </a:br>
            <a:r>
              <a:rPr lang="en-GB" sz="2400" dirty="0">
                <a:solidFill>
                  <a:srgbClr val="00B050"/>
                </a:solidFill>
              </a:rPr>
              <a:t>B. Audio</a:t>
            </a:r>
            <a:br>
              <a:rPr lang="en-GB" sz="2400" dirty="0"/>
            </a:br>
            <a:r>
              <a:rPr lang="en-GB" sz="2400" dirty="0"/>
              <a:t>C. Transitions</a:t>
            </a:r>
            <a:br>
              <a:rPr lang="en-GB" sz="2400" dirty="0"/>
            </a:br>
            <a:r>
              <a:rPr lang="en-GB" sz="2400" dirty="0"/>
              <a:t>D. Design</a:t>
            </a:r>
            <a:endParaRPr lang="en-US" sz="2400" dirty="0"/>
          </a:p>
        </p:txBody>
      </p:sp>
    </p:spTree>
    <p:extLst>
      <p:ext uri="{BB962C8B-B14F-4D97-AF65-F5344CB8AC3E}">
        <p14:creationId xmlns:p14="http://schemas.microsoft.com/office/powerpoint/2010/main" val="1288797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MS Word, what is the shortcut key to print a document?</a:t>
            </a:r>
            <a:br>
              <a:rPr lang="en-GB" sz="2400" dirty="0"/>
            </a:br>
            <a:br>
              <a:rPr lang="en-GB" sz="2400" dirty="0"/>
            </a:br>
            <a:r>
              <a:rPr lang="en-GB" sz="2400" dirty="0"/>
              <a:t>A. </a:t>
            </a:r>
            <a:r>
              <a:rPr lang="en-GB" sz="2400" dirty="0" err="1"/>
              <a:t>Ctrl+P</a:t>
            </a:r>
            <a:br>
              <a:rPr lang="en-GB" sz="2400" dirty="0"/>
            </a:br>
            <a:r>
              <a:rPr lang="en-GB" sz="2400" dirty="0"/>
              <a:t>B. </a:t>
            </a:r>
            <a:r>
              <a:rPr lang="en-GB" sz="2400" dirty="0" err="1"/>
              <a:t>Ctrl+S</a:t>
            </a:r>
            <a:br>
              <a:rPr lang="en-GB" sz="2400" dirty="0"/>
            </a:br>
            <a:r>
              <a:rPr lang="en-GB" sz="2400" dirty="0"/>
              <a:t>C. </a:t>
            </a:r>
            <a:r>
              <a:rPr lang="en-GB" sz="2400" dirty="0" err="1"/>
              <a:t>Ctrl+N</a:t>
            </a:r>
            <a:br>
              <a:rPr lang="en-GB" sz="2400" dirty="0"/>
            </a:br>
            <a:r>
              <a:rPr lang="en-GB" sz="2400" dirty="0"/>
              <a:t>D. </a:t>
            </a:r>
            <a:r>
              <a:rPr lang="en-GB" sz="2400" dirty="0" err="1"/>
              <a:t>Ctrl+O</a:t>
            </a:r>
            <a:endParaRPr lang="en-US" sz="2400" dirty="0"/>
          </a:p>
        </p:txBody>
      </p:sp>
    </p:spTree>
    <p:extLst>
      <p:ext uri="{BB962C8B-B14F-4D97-AF65-F5344CB8AC3E}">
        <p14:creationId xmlns:p14="http://schemas.microsoft.com/office/powerpoint/2010/main" val="29466783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MS Word, what is the shortcut key to print a document?</a:t>
            </a:r>
            <a:br>
              <a:rPr lang="en-GB" sz="2400" dirty="0"/>
            </a:br>
            <a:br>
              <a:rPr lang="en-GB" sz="2400" dirty="0"/>
            </a:br>
            <a:r>
              <a:rPr lang="en-GB" sz="2400" dirty="0">
                <a:solidFill>
                  <a:srgbClr val="00B050"/>
                </a:solidFill>
              </a:rPr>
              <a:t>A. </a:t>
            </a:r>
            <a:r>
              <a:rPr lang="en-GB" sz="2400" dirty="0" err="1">
                <a:solidFill>
                  <a:srgbClr val="00B050"/>
                </a:solidFill>
              </a:rPr>
              <a:t>Ctrl+P</a:t>
            </a:r>
            <a:br>
              <a:rPr lang="en-GB" sz="2400" dirty="0"/>
            </a:br>
            <a:r>
              <a:rPr lang="en-GB" sz="2400" dirty="0"/>
              <a:t>B. </a:t>
            </a:r>
            <a:r>
              <a:rPr lang="en-GB" sz="2400" dirty="0" err="1"/>
              <a:t>Ctrl+S</a:t>
            </a:r>
            <a:br>
              <a:rPr lang="en-GB" sz="2400" dirty="0"/>
            </a:br>
            <a:r>
              <a:rPr lang="en-GB" sz="2400" dirty="0"/>
              <a:t>C. </a:t>
            </a:r>
            <a:r>
              <a:rPr lang="en-GB" sz="2400" dirty="0" err="1"/>
              <a:t>Ctrl+N</a:t>
            </a:r>
            <a:br>
              <a:rPr lang="en-GB" sz="2400" dirty="0"/>
            </a:br>
            <a:r>
              <a:rPr lang="en-GB" sz="2400" dirty="0"/>
              <a:t>D. </a:t>
            </a:r>
            <a:r>
              <a:rPr lang="en-GB" sz="2400" dirty="0" err="1"/>
              <a:t>Ctrl+O</a:t>
            </a:r>
            <a:endParaRPr lang="en-US" sz="2400" dirty="0"/>
          </a:p>
        </p:txBody>
      </p:sp>
    </p:spTree>
    <p:extLst>
      <p:ext uri="{BB962C8B-B14F-4D97-AF65-F5344CB8AC3E}">
        <p14:creationId xmlns:p14="http://schemas.microsoft.com/office/powerpoint/2010/main" val="4991071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Which tab in Excel contains the option to insert a chart?</a:t>
            </a:r>
            <a:br>
              <a:rPr lang="en-GB" sz="2400" dirty="0"/>
            </a:br>
            <a:br>
              <a:rPr lang="en-GB" sz="2400" dirty="0"/>
            </a:br>
            <a:r>
              <a:rPr lang="en-GB" sz="2400" dirty="0"/>
              <a:t>A. Home</a:t>
            </a:r>
            <a:br>
              <a:rPr lang="en-GB" sz="2400" dirty="0"/>
            </a:br>
            <a:r>
              <a:rPr lang="en-GB" sz="2400" dirty="0">
                <a:solidFill>
                  <a:srgbClr val="00B050"/>
                </a:solidFill>
              </a:rPr>
              <a:t>B. Insert</a:t>
            </a:r>
            <a:br>
              <a:rPr lang="en-GB" sz="2400" dirty="0"/>
            </a:br>
            <a:r>
              <a:rPr lang="en-GB" sz="2400" dirty="0"/>
              <a:t>C. Data</a:t>
            </a:r>
            <a:br>
              <a:rPr lang="en-GB" sz="2400" dirty="0"/>
            </a:br>
            <a:r>
              <a:rPr lang="en-GB" sz="2400" dirty="0"/>
              <a:t>D. Review</a:t>
            </a:r>
            <a:endParaRPr lang="en-US" sz="2400" dirty="0"/>
          </a:p>
        </p:txBody>
      </p:sp>
    </p:spTree>
    <p:extLst>
      <p:ext uri="{BB962C8B-B14F-4D97-AF65-F5344CB8AC3E}">
        <p14:creationId xmlns:p14="http://schemas.microsoft.com/office/powerpoint/2010/main" val="23479303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Outlook, what is the feature that helps manage emails by filtering and sorting them?</a:t>
            </a:r>
            <a:br>
              <a:rPr lang="en-GB" sz="2400" dirty="0"/>
            </a:br>
            <a:br>
              <a:rPr lang="en-GB" sz="2400" dirty="0"/>
            </a:br>
            <a:r>
              <a:rPr lang="en-GB" sz="2400" dirty="0"/>
              <a:t>A. Labels</a:t>
            </a:r>
            <a:br>
              <a:rPr lang="en-GB" sz="2400" dirty="0"/>
            </a:br>
            <a:r>
              <a:rPr lang="en-GB" sz="2400" dirty="0"/>
              <a:t>B. Filters</a:t>
            </a:r>
            <a:br>
              <a:rPr lang="en-GB" sz="2400" dirty="0"/>
            </a:br>
            <a:r>
              <a:rPr lang="en-GB" sz="2400" dirty="0"/>
              <a:t>C. Rules</a:t>
            </a:r>
            <a:br>
              <a:rPr lang="en-GB" sz="2400" dirty="0"/>
            </a:br>
            <a:r>
              <a:rPr lang="en-GB" sz="2400" dirty="0"/>
              <a:t>D. Categories</a:t>
            </a:r>
            <a:endParaRPr lang="en-US" sz="2400" dirty="0"/>
          </a:p>
        </p:txBody>
      </p:sp>
    </p:spTree>
    <p:extLst>
      <p:ext uri="{BB962C8B-B14F-4D97-AF65-F5344CB8AC3E}">
        <p14:creationId xmlns:p14="http://schemas.microsoft.com/office/powerpoint/2010/main" val="8608667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Outlook, what is the feature that helps manage emails by filtering and sorting them?</a:t>
            </a:r>
            <a:br>
              <a:rPr lang="en-GB" sz="2400" dirty="0"/>
            </a:br>
            <a:br>
              <a:rPr lang="en-GB" sz="2400" dirty="0"/>
            </a:br>
            <a:r>
              <a:rPr lang="en-GB" sz="2400" dirty="0"/>
              <a:t>A. Labels</a:t>
            </a:r>
            <a:br>
              <a:rPr lang="en-GB" sz="2400" dirty="0"/>
            </a:br>
            <a:r>
              <a:rPr lang="en-GB" sz="2400" dirty="0"/>
              <a:t>B. Filters</a:t>
            </a:r>
            <a:br>
              <a:rPr lang="en-GB" sz="2400" dirty="0"/>
            </a:br>
            <a:r>
              <a:rPr lang="en-GB" sz="2400" dirty="0">
                <a:solidFill>
                  <a:srgbClr val="00B050"/>
                </a:solidFill>
              </a:rPr>
              <a:t>C. Rules</a:t>
            </a:r>
            <a:br>
              <a:rPr lang="en-GB" sz="2400" dirty="0"/>
            </a:br>
            <a:r>
              <a:rPr lang="en-GB" sz="2400" dirty="0"/>
              <a:t>D. Categories</a:t>
            </a:r>
            <a:endParaRPr lang="en-US" sz="2400" dirty="0"/>
          </a:p>
        </p:txBody>
      </p:sp>
    </p:spTree>
    <p:extLst>
      <p:ext uri="{BB962C8B-B14F-4D97-AF65-F5344CB8AC3E}">
        <p14:creationId xmlns:p14="http://schemas.microsoft.com/office/powerpoint/2010/main" val="1597808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Excel, what feature allows you to quickly apply a set of formatting choices?</a:t>
            </a:r>
            <a:br>
              <a:rPr lang="en-GB" sz="2400" dirty="0"/>
            </a:br>
            <a:br>
              <a:rPr lang="en-GB" sz="2400" dirty="0"/>
            </a:br>
            <a:r>
              <a:rPr lang="en-GB" sz="2400" dirty="0"/>
              <a:t>A. Cell Styles</a:t>
            </a:r>
            <a:br>
              <a:rPr lang="en-GB" sz="2400" dirty="0"/>
            </a:br>
            <a:r>
              <a:rPr lang="en-GB" sz="2400" dirty="0"/>
              <a:t>B. Conditional Formatting</a:t>
            </a:r>
            <a:br>
              <a:rPr lang="en-GB" sz="2400" dirty="0"/>
            </a:br>
            <a:r>
              <a:rPr lang="en-GB" sz="2400" dirty="0"/>
              <a:t>C. Themes</a:t>
            </a:r>
            <a:br>
              <a:rPr lang="en-GB" sz="2400" dirty="0"/>
            </a:br>
            <a:r>
              <a:rPr lang="en-GB" sz="2400" dirty="0"/>
              <a:t>D. Templates</a:t>
            </a:r>
            <a:endParaRPr lang="en-US" sz="2400" dirty="0"/>
          </a:p>
        </p:txBody>
      </p:sp>
    </p:spTree>
    <p:extLst>
      <p:ext uri="{BB962C8B-B14F-4D97-AF65-F5344CB8AC3E}">
        <p14:creationId xmlns:p14="http://schemas.microsoft.com/office/powerpoint/2010/main" val="40984471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16438" y="3429000"/>
            <a:ext cx="6583680" cy="1531357"/>
          </a:xfrm>
        </p:spPr>
        <p:txBody>
          <a:bodyPr/>
          <a:lstStyle/>
          <a:p>
            <a:r>
              <a:rPr lang="en-GB" sz="2400" dirty="0"/>
              <a:t>In Excel, what feature allows you to quickly apply a set of formatting choices?</a:t>
            </a:r>
            <a:br>
              <a:rPr lang="en-GB" sz="2400" dirty="0"/>
            </a:br>
            <a:br>
              <a:rPr lang="en-GB" sz="2400" dirty="0"/>
            </a:br>
            <a:r>
              <a:rPr lang="en-GB" sz="2400" dirty="0">
                <a:solidFill>
                  <a:srgbClr val="00B050"/>
                </a:solidFill>
              </a:rPr>
              <a:t>A. Cell Styles</a:t>
            </a:r>
            <a:br>
              <a:rPr lang="en-GB" sz="2400" dirty="0"/>
            </a:br>
            <a:r>
              <a:rPr lang="en-GB" sz="2400" dirty="0"/>
              <a:t>B. Conditional Formatting</a:t>
            </a:r>
            <a:br>
              <a:rPr lang="en-GB" sz="2400" dirty="0"/>
            </a:br>
            <a:r>
              <a:rPr lang="en-GB" sz="2400" dirty="0"/>
              <a:t>C. Themes</a:t>
            </a:r>
            <a:br>
              <a:rPr lang="en-GB" sz="2400" dirty="0"/>
            </a:br>
            <a:r>
              <a:rPr lang="en-GB" sz="2400" dirty="0"/>
              <a:t>D. Templates</a:t>
            </a:r>
            <a:endParaRPr lang="en-US" sz="2400" dirty="0"/>
          </a:p>
        </p:txBody>
      </p:sp>
    </p:spTree>
    <p:extLst>
      <p:ext uri="{BB962C8B-B14F-4D97-AF65-F5344CB8AC3E}">
        <p14:creationId xmlns:p14="http://schemas.microsoft.com/office/powerpoint/2010/main" val="141337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Which feature is used to make the selected sentence in All Capital Letters or All Small Letters?</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pPr marL="457200" indent="-457200">
              <a:buAutoNum type="alphaUcPeriod"/>
            </a:pPr>
            <a:r>
              <a:rPr lang="en-IN" dirty="0"/>
              <a:t>Change Letter </a:t>
            </a:r>
          </a:p>
          <a:p>
            <a:r>
              <a:rPr lang="en-IN" dirty="0"/>
              <a:t>B. Change Sentence </a:t>
            </a:r>
          </a:p>
          <a:p>
            <a:r>
              <a:rPr lang="en-IN" dirty="0"/>
              <a:t>C. Change Case </a:t>
            </a:r>
          </a:p>
          <a:p>
            <a:r>
              <a:rPr lang="en-IN" dirty="0"/>
              <a:t>D. Change Word</a:t>
            </a:r>
            <a:endParaRPr lang="en-US" dirty="0"/>
          </a:p>
        </p:txBody>
      </p:sp>
    </p:spTree>
    <p:extLst>
      <p:ext uri="{BB962C8B-B14F-4D97-AF65-F5344CB8AC3E}">
        <p14:creationId xmlns:p14="http://schemas.microsoft.com/office/powerpoint/2010/main" val="1016868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idx="4294967295"/>
          </p:nvPr>
        </p:nvSpPr>
        <p:spPr>
          <a:xfrm>
            <a:off x="3280528" y="262772"/>
            <a:ext cx="3789575" cy="435990"/>
          </a:xfrm>
        </p:spPr>
        <p:txBody>
          <a:bodyPr/>
          <a:lstStyle/>
          <a:p>
            <a:r>
              <a:rPr lang="en-GB" sz="3600" dirty="0"/>
              <a:t>RESOURCES</a:t>
            </a:r>
            <a:endParaRPr lang="en-US" sz="3600" dirty="0"/>
          </a:p>
        </p:txBody>
      </p:sp>
      <p:pic>
        <p:nvPicPr>
          <p:cNvPr id="1026" name="Picture 2" descr="Video thumbnail: Infosys 2025 Placement: Top Coding Sheet Solutions - Part 1">
            <a:extLst>
              <a:ext uri="{FF2B5EF4-FFF2-40B4-BE49-F238E27FC236}">
                <a16:creationId xmlns:a16="http://schemas.microsoft.com/office/drawing/2014/main" id="{FE2DC9E3-4C70-6D0D-24BD-040477828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157" y="1176583"/>
            <a:ext cx="3048000" cy="17145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Video thumbnail: Must-Have Resources to Ace Accenture OA Technical Assessment!">
            <a:extLst>
              <a:ext uri="{FF2B5EF4-FFF2-40B4-BE49-F238E27FC236}">
                <a16:creationId xmlns:a16="http://schemas.microsoft.com/office/drawing/2014/main" id="{CF450E69-8EB5-A5EE-761D-F4D293C94671}"/>
              </a:ext>
            </a:extLst>
          </p:cNvPr>
          <p:cNvSpPr>
            <a:spLocks noChangeAspect="1" noChangeArrowheads="1"/>
          </p:cNvSpPr>
          <p:nvPr/>
        </p:nvSpPr>
        <p:spPr bwMode="auto">
          <a:xfrm>
            <a:off x="3736157" y="1069157"/>
            <a:ext cx="2512243" cy="25122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Video thumbnail: Must-Have Resources to Ace Accenture OA Technical Assessment!">
            <a:extLst>
              <a:ext uri="{FF2B5EF4-FFF2-40B4-BE49-F238E27FC236}">
                <a16:creationId xmlns:a16="http://schemas.microsoft.com/office/drawing/2014/main" id="{5A12624D-5475-017C-B2C1-0EADE48A9B34}"/>
              </a:ext>
            </a:extLst>
          </p:cNvPr>
          <p:cNvSpPr>
            <a:spLocks noChangeAspect="1" noChangeArrowheads="1"/>
          </p:cNvSpPr>
          <p:nvPr/>
        </p:nvSpPr>
        <p:spPr bwMode="auto">
          <a:xfrm>
            <a:off x="2460396" y="3276600"/>
            <a:ext cx="3297810" cy="32978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Video thumbnail: Most Asked Strings Questions in Accenture">
            <a:extLst>
              <a:ext uri="{FF2B5EF4-FFF2-40B4-BE49-F238E27FC236}">
                <a16:creationId xmlns:a16="http://schemas.microsoft.com/office/drawing/2014/main" id="{C1A96D62-4BAA-AF41-0EDB-C9BE91F28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183" y="1191705"/>
            <a:ext cx="3048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8E58D88-0024-0D28-3AAF-6D35DFE4D717}"/>
              </a:ext>
            </a:extLst>
          </p:cNvPr>
          <p:cNvPicPr>
            <a:picLocks noChangeAspect="1"/>
          </p:cNvPicPr>
          <p:nvPr/>
        </p:nvPicPr>
        <p:blipFill>
          <a:blip r:embed="rId5"/>
          <a:stretch>
            <a:fillRect/>
          </a:stretch>
        </p:blipFill>
        <p:spPr>
          <a:xfrm>
            <a:off x="688157" y="3392667"/>
            <a:ext cx="3048000" cy="1714500"/>
          </a:xfrm>
          <a:prstGeom prst="rect">
            <a:avLst/>
          </a:prstGeom>
        </p:spPr>
      </p:pic>
      <p:pic>
        <p:nvPicPr>
          <p:cNvPr id="8" name="Picture 7">
            <a:extLst>
              <a:ext uri="{FF2B5EF4-FFF2-40B4-BE49-F238E27FC236}">
                <a16:creationId xmlns:a16="http://schemas.microsoft.com/office/drawing/2014/main" id="{8C465997-6202-5F0F-348D-C63DCFF56DC3}"/>
              </a:ext>
            </a:extLst>
          </p:cNvPr>
          <p:cNvPicPr>
            <a:picLocks noChangeAspect="1"/>
          </p:cNvPicPr>
          <p:nvPr/>
        </p:nvPicPr>
        <p:blipFill>
          <a:blip r:embed="rId6"/>
          <a:stretch>
            <a:fillRect/>
          </a:stretch>
        </p:blipFill>
        <p:spPr>
          <a:xfrm>
            <a:off x="4355183" y="3429000"/>
            <a:ext cx="3048000" cy="1714500"/>
          </a:xfrm>
          <a:prstGeom prst="rect">
            <a:avLst/>
          </a:prstGeom>
        </p:spPr>
      </p:pic>
    </p:spTree>
    <p:extLst>
      <p:ext uri="{BB962C8B-B14F-4D97-AF65-F5344CB8AC3E}">
        <p14:creationId xmlns:p14="http://schemas.microsoft.com/office/powerpoint/2010/main" val="30208623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normAutofit/>
          </a:bodyPr>
          <a:lstStyle/>
          <a:p>
            <a:r>
              <a:rPr lang="en-US" sz="5400" dirty="0"/>
              <a:t>PRIME CODING</a:t>
            </a:r>
          </a:p>
        </p:txBody>
      </p:sp>
    </p:spTree>
    <p:extLst>
      <p:ext uri="{BB962C8B-B14F-4D97-AF65-F5344CB8AC3E}">
        <p14:creationId xmlns:p14="http://schemas.microsoft.com/office/powerpoint/2010/main" val="197317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GB" sz="2800" dirty="0"/>
              <a:t>Which feature is used to make the selected sentence in All Capital Letters or All Small Letters?</a:t>
            </a:r>
            <a:endParaRPr lang="en-US" sz="2800"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340675"/>
          </a:xfrm>
        </p:spPr>
        <p:txBody>
          <a:bodyPr/>
          <a:lstStyle/>
          <a:p>
            <a:pPr marL="457200" indent="-457200">
              <a:buAutoNum type="alphaUcPeriod"/>
            </a:pPr>
            <a:r>
              <a:rPr lang="en-IN" dirty="0"/>
              <a:t>Change Letter </a:t>
            </a:r>
          </a:p>
          <a:p>
            <a:r>
              <a:rPr lang="en-IN" dirty="0"/>
              <a:t>B. Change Sentence </a:t>
            </a:r>
          </a:p>
          <a:p>
            <a:r>
              <a:rPr lang="en-IN" b="1" dirty="0">
                <a:solidFill>
                  <a:srgbClr val="00B050"/>
                </a:solidFill>
              </a:rPr>
              <a:t>C. Change Case </a:t>
            </a:r>
          </a:p>
          <a:p>
            <a:r>
              <a:rPr lang="en-IN" dirty="0"/>
              <a:t>D. Change Word</a:t>
            </a:r>
            <a:endParaRPr lang="en-US" dirty="0"/>
          </a:p>
        </p:txBody>
      </p:sp>
    </p:spTree>
    <p:extLst>
      <p:ext uri="{BB962C8B-B14F-4D97-AF65-F5344CB8AC3E}">
        <p14:creationId xmlns:p14="http://schemas.microsoft.com/office/powerpoint/2010/main" val="205859345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{A39089E2-F254-4169-B715-D2B59D331BEC}tf78438558_win32</Template>
  <TotalTime>54</TotalTime>
  <Words>2855</Words>
  <Application>Microsoft Office PowerPoint</Application>
  <PresentationFormat>Widescreen</PresentationFormat>
  <Paragraphs>226</Paragraphs>
  <Slides>81</Slides>
  <Notes>81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Arial Black</vt:lpstr>
      <vt:lpstr>Calibri</vt:lpstr>
      <vt:lpstr>Sabon Next LT</vt:lpstr>
      <vt:lpstr>Segoe UI Emoji</vt:lpstr>
      <vt:lpstr>Custom</vt:lpstr>
      <vt:lpstr>Accenture</vt:lpstr>
      <vt:lpstr>Starting with Microsoft Office 2003, Photo Editor was renamed to:</vt:lpstr>
      <vt:lpstr>Starting with Microsoft Office 2003, Photo Editor was renamed to:</vt:lpstr>
      <vt:lpstr>Is Microsoft Works part of the Microsoft Office Suite?</vt:lpstr>
      <vt:lpstr>Is Microsoft Works part of the Microsoft Office Suite?</vt:lpstr>
      <vt:lpstr>A feature of MS Office that saves the document automatically after a certain interval is called:</vt:lpstr>
      <vt:lpstr>A feature of MS Office that saves the document automatically after a certain interval is called:</vt:lpstr>
      <vt:lpstr>Which feature is used to make the selected sentence in All Capital Letters or All Small Letters?</vt:lpstr>
      <vt:lpstr>Which feature is used to make the selected sentence in All Capital Letters or All Small Letters?</vt:lpstr>
      <vt:lpstr>Which of these software applications was not part of the first version of Microsoft Office?</vt:lpstr>
      <vt:lpstr>Which of these software applications was not part of the first version of Microsoft Office?</vt:lpstr>
      <vt:lpstr>How would you insert the international character shown in the image given below?</vt:lpstr>
      <vt:lpstr>How would you insert the international character shown in the image given below?</vt:lpstr>
      <vt:lpstr>When you activate the Mini Translator in MS Word, it will stay active until you deactivate it within the Translation menu. Also, when the Mini Translator is activated, the document will be sent to Microsoft Translator as you type. Are both statements correct?</vt:lpstr>
      <vt:lpstr>When you activate the Mini Translator in MS Word, it will stay active until you deactivate it within the Translation menu. Also, when the Mini Translator is activated, the document will be sent to Microsoft Translator as you type. Are both statements correct?</vt:lpstr>
      <vt:lpstr>What can be done to stop Word’s Numbering command from supplying automatic numbers to sequential paragraphs?</vt:lpstr>
      <vt:lpstr>What can be done to stop Word’s Numbering command from supplying automatic numbers to sequential paragraphs?</vt:lpstr>
      <vt:lpstr>If there is any contextual error in the document, the text will be underlined with a green line in a word document. If there is any spelling error in the document, the text will be underlined with a blue line in a word document. If there is any grammatical error in the document, the text will be underlined with a red line in a word document. Are these statements correct?</vt:lpstr>
      <vt:lpstr>If there is any contextual error in the document, the text will be underlined with a green line in a word document. If there is any spelling error in the document, the text will be underlined with a blue line in a word document. If there is any grammatical error in the document, the text will be underlined with a red line in a word document. Are these statements correct?</vt:lpstr>
      <vt:lpstr>Which of the following helps navigate from one slide to another slide in the same presentation and to a slide in another presentation?</vt:lpstr>
      <vt:lpstr>Which of the following helps navigate from one slide to another slide in the same presentation and to a slide in another presentation?</vt:lpstr>
      <vt:lpstr>Which of the following can be used to close a tab on a browser?</vt:lpstr>
      <vt:lpstr>Which of the following can be used to close a tab on a browser?</vt:lpstr>
      <vt:lpstr>In Excel, the notation “B8 : B10” indicates:</vt:lpstr>
      <vt:lpstr>In Excel, the notation “B8 : B10” indicates:</vt:lpstr>
      <vt:lpstr>If a mail is accidentally deleted, which folder will save the mail?</vt:lpstr>
      <vt:lpstr>If a mail is accidentally deleted, which folder will save the mail?</vt:lpstr>
      <vt:lpstr>Which key is to be held down to select a word or phrase in MS Word?</vt:lpstr>
      <vt:lpstr>Which key is to be held down to select a word or phrase in MS Word?</vt:lpstr>
      <vt:lpstr>Which command will take you two steps backward from any particular directory?</vt:lpstr>
      <vt:lpstr>Which command will take you two steps backward from any particular directory?</vt:lpstr>
      <vt:lpstr>Which feature in MS Word allows you to find synonyms of a selected word?</vt:lpstr>
      <vt:lpstr>Which feature in MS Word allows you to find synonyms of a selected word?</vt:lpstr>
      <vt:lpstr>What is the keyboard shortcut to save a document in MS Word?</vt:lpstr>
      <vt:lpstr>What is the keyboard shortcut to save a document in MS Word?</vt:lpstr>
      <vt:lpstr>Which tab in MS Word contains the option to add a table?</vt:lpstr>
      <vt:lpstr>Which tab in MS Word contains the option to add a table?</vt:lpstr>
      <vt:lpstr>In Excel, what function is used to calculate the average of a range of cells?  A. SUM B. AVG C. AVERAGE D. MEAN</vt:lpstr>
      <vt:lpstr>In Excel, what function is used to calculate the average of a range of cells?  A. SUM B. AVG C. AVERAGE D. MEAN</vt:lpstr>
      <vt:lpstr>What is the default file extension for a Word document in Office 2007 and later?  A. .doc B. .txt C. .pdf D. .docx</vt:lpstr>
      <vt:lpstr>MOCK SESSIONS</vt:lpstr>
      <vt:lpstr>What is the default file extension for a Word document in Office 2007 and later?  A. .doc B. .txt C. .pdf D. .docx</vt:lpstr>
      <vt:lpstr>How can you quickly copy formatting from one cell to another in Excel?  A. Copy and Paste B. Format Painter C. Fill Handle D. Drag and Drop</vt:lpstr>
      <vt:lpstr>How can you quickly copy formatting from one cell to another in Excel?  A. Copy and Paste B. Format Painter C. Fill Handle D. Drag and Drop</vt:lpstr>
      <vt:lpstr>Which feature in PowerPoint allows you to add movement to text and objects?  A. Transitions B. Animations C. Slide Show D. Design</vt:lpstr>
      <vt:lpstr>Which feature in PowerPoint allows you to add movement to text and objects?  A. Transitions B. Animations C. Slide Show D. Design</vt:lpstr>
      <vt:lpstr>What is the shortcut key for undoing an action in MS Office?  A. Ctrl+Y B. Ctrl+Z C. Ctrl+X D. Ctrl+U</vt:lpstr>
      <vt:lpstr>What is the shortcut key for undoing an action in MS Office?  A. Ctrl+Y B. Ctrl+Z C. Ctrl+X D. Ctrl+U</vt:lpstr>
      <vt:lpstr>In Outlook, which feature allows you to set an automatic reply when you are out of the office?  A. Auto-Reply B. Vacation Mode C. Out of Office Assistant D. Away Message</vt:lpstr>
      <vt:lpstr>In Outlook, which feature allows you to set an automatic reply when you are out of the office?  A. Auto-Reply B. Vacation Mode C. Out of Office Assistant D. Away Message</vt:lpstr>
      <vt:lpstr>What is the shortcut key to open a new document in MS Word?  A. Ctrl+O B. Ctrl+N C. Ctrl+M D. Ctrl+P</vt:lpstr>
      <vt:lpstr>What is the shortcut key to open a new document in MS Word?  A. Ctrl+O B. Ctrl+N C. Ctrl+M D. Ctrl+P</vt:lpstr>
      <vt:lpstr>In Excel, what function is used to sum a range of cells?  A. ADD B. TOTAL C. SUM D. COMBINE</vt:lpstr>
      <vt:lpstr>In Excel, what function is used to sum a range of cells?  A. ADD B. TOTAL C. SUM D. COMBINE</vt:lpstr>
      <vt:lpstr>What is the feature in MS Word that corrects common typing errors as you type?  A. AutoFormat B. AutoCorrect C. Spell Check D. Grammar Check</vt:lpstr>
      <vt:lpstr>Which tab in PowerPoint contains the option to insert a new slide?  A. Home B. Insert C. Design D. Transitions</vt:lpstr>
      <vt:lpstr>Which tab in PowerPoint contains the option to insert a new slide?  A. Home B. Insert C. Design D. Transitions</vt:lpstr>
      <vt:lpstr>In Excel, what is the function of the Fill Handle?  A. To copy data or formulas to     adjacent cells B. To format cells C. To sort data D. To create charts</vt:lpstr>
      <vt:lpstr>In Excel, what is the function of the Fill Handle?  A. To copy data or formulas to     adjacent cells B. To format cells C. To sort data D. To create charts</vt:lpstr>
      <vt:lpstr>What is the keyboard shortcut to select all content in a document?  A. Ctrl+C B. Ctrl+A C. Ctrl+V D. Ctrl+X</vt:lpstr>
      <vt:lpstr>What is the keyboard shortcut to select all content in a document?  A. Ctrl+C B. Ctrl+A C. Ctrl+V D. Ctrl+X</vt:lpstr>
      <vt:lpstr>In Outlook, which folder contains emails that have been marked as junk mail?  A. Inbox B. Sent Items C. Spam D. Drafts</vt:lpstr>
      <vt:lpstr>In Outlook, which folder contains emails that have been marked as junk mail?  A. Inbox B. Sent Items C. Spam D. Drafts</vt:lpstr>
      <vt:lpstr>What is the default file extension for an Excel workbook in Office 2007 and later?  A. .xls B. .xlsx C. .csv D. .txt</vt:lpstr>
      <vt:lpstr>What is the default file extension for an Excel workbook in Office 2007 and later?  A. .xls B. .xlsx C. .csv D. .txt</vt:lpstr>
      <vt:lpstr>In MS Word, what feature allows you to track changes made to a document?  A. Review Mode B. Track Changes C. Comments D. Compare Documents</vt:lpstr>
      <vt:lpstr>Which feature in Excel allows you to create a graphical representation of data?  A. Charts B. Tables C. Filters D. Conditional Formatting</vt:lpstr>
      <vt:lpstr>Which feature in Excel allows you to create a graphical representation of data?  A. Charts B. Tables C. Filters D. Conditional Formatting</vt:lpstr>
      <vt:lpstr>What is the shortcut key to paste copied content in MS Office?  A. Ctrl+X B. Ctrl+C C. Ctrl+V D. Ctrl+P</vt:lpstr>
      <vt:lpstr>What is the shortcut key to paste copied content in MS Office?  A. Ctrl+X B. Ctrl+C C. Ctrl+V D. Ctrl+P</vt:lpstr>
      <vt:lpstr>In PowerPoint, what feature allows you to add sound effects to your presentation?  A. Animations B. Audio C. Transitions D. Design</vt:lpstr>
      <vt:lpstr>In PowerPoint, what feature allows you to add sound effects to your presentation?  A. Animations B. Audio C. Transitions D. Design</vt:lpstr>
      <vt:lpstr>In MS Word, what is the shortcut key to print a document?  A. Ctrl+P B. Ctrl+S C. Ctrl+N D. Ctrl+O</vt:lpstr>
      <vt:lpstr>In MS Word, what is the shortcut key to print a document?  A. Ctrl+P B. Ctrl+S C. Ctrl+N D. Ctrl+O</vt:lpstr>
      <vt:lpstr>Which tab in Excel contains the option to insert a chart?  A. Home B. Insert C. Data D. Review</vt:lpstr>
      <vt:lpstr>In Outlook, what is the feature that helps manage emails by filtering and sorting them?  A. Labels B. Filters C. Rules D. Categories</vt:lpstr>
      <vt:lpstr>In Outlook, what is the feature that helps manage emails by filtering and sorting them?  A. Labels B. Filters C. Rules D. Categories</vt:lpstr>
      <vt:lpstr>In Excel, what feature allows you to quickly apply a set of formatting choices?  A. Cell Styles B. Conditional Formatting C. Themes D. Templates</vt:lpstr>
      <vt:lpstr>In Excel, what feature allows you to quickly apply a set of formatting choices?  A. Cell Styles B. Conditional Formatting C. Themes D. Templates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Yash Choudhary</dc:creator>
  <cp:lastModifiedBy>Yash Choudhary</cp:lastModifiedBy>
  <cp:revision>1</cp:revision>
  <dcterms:created xsi:type="dcterms:W3CDTF">2024-07-30T19:14:35Z</dcterms:created>
  <dcterms:modified xsi:type="dcterms:W3CDTF">2024-07-30T20:08:37Z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