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</p:sldIdLst>
  <p:sldSz cx="18288000" cy="10287000"/>
  <p:notesSz cx="6858000" cy="9144000"/>
  <p:embeddedFontLst>
    <p:embeddedFont>
      <p:font typeface="Poppins Bold" charset="1" panose="02000000000000000000"/>
      <p:regular r:id="rId97"/>
    </p:embeddedFont>
    <p:embeddedFont>
      <p:font typeface="League Spartan" charset="1" panose="00000800000000000000"/>
      <p:regular r:id="rId98"/>
    </p:embeddedFont>
    <p:embeddedFont>
      <p:font typeface="Tabarra Sans Heavy" charset="1" panose="00000000000000000000"/>
      <p:regular r:id="rId99"/>
    </p:embeddedFont>
    <p:embeddedFont>
      <p:font typeface="Tabarra Sans Bold" charset="1" panose="00000000000000000000"/>
      <p:regular r:id="rId100"/>
    </p:embeddedFont>
    <p:embeddedFont>
      <p:font typeface="Arimo" charset="1" panose="020B0604020202020204"/>
      <p:regular r:id="rId10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fonts/font100.fntdata" Type="http://schemas.openxmlformats.org/officeDocument/2006/relationships/font"/><Relationship Id="rId101" Target="fonts/font101.fntdata" Type="http://schemas.openxmlformats.org/officeDocument/2006/relationships/font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fonts/font97.fntdata" Type="http://schemas.openxmlformats.org/officeDocument/2006/relationships/font"/><Relationship Id="rId98" Target="fonts/font98.fntdata" Type="http://schemas.openxmlformats.org/officeDocument/2006/relationships/font"/><Relationship Id="rId99" Target="fonts/font9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920896" cy="10287000"/>
            <a:chOff x="0" y="0"/>
            <a:chExt cx="3694229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4229" cy="3479800"/>
            </a:xfrm>
            <a:custGeom>
              <a:avLst/>
              <a:gdLst/>
              <a:ahLst/>
              <a:cxnLst/>
              <a:rect r="r" b="b" t="t" l="l"/>
              <a:pathLst>
                <a:path h="3479800" w="3694229">
                  <a:moveTo>
                    <a:pt x="0" y="0"/>
                  </a:moveTo>
                  <a:lnTo>
                    <a:pt x="3694229" y="0"/>
                  </a:lnTo>
                  <a:lnTo>
                    <a:pt x="369422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6B614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20436" y="4358893"/>
            <a:ext cx="8480024" cy="3727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4"/>
              </a:lnSpc>
            </a:pPr>
            <a:r>
              <a:rPr lang="en-US" sz="9004">
                <a:solidFill>
                  <a:srgbClr val="F5F5EF"/>
                </a:solidFill>
                <a:latin typeface="Poppins Bold"/>
                <a:ea typeface="Poppins Bold"/>
                <a:cs typeface="Poppins Bold"/>
                <a:sym typeface="Poppins Bold"/>
              </a:rPr>
              <a:t>NETWORKING, SECURITY, AND CLOUD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0436" y="1737666"/>
            <a:ext cx="8480024" cy="128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4"/>
              </a:lnSpc>
            </a:pPr>
            <a:r>
              <a:rPr lang="en-US" sz="9004">
                <a:solidFill>
                  <a:srgbClr val="FFDE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ACCENTURE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8813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AES stand for in encryption?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Advanced Encryption Standard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Application Encryption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Automatic Encryption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Advanced Encoding System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8813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AES stand for in encryption?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Advanced Encryption Standard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Application Encryption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Automatic Encryption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Advanced Encoding System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encryption algor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ithm uses a 56-bit key?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RSA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DES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Blowfish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encryption algor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ithm uses a 56-bit key?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RSA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DES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Blowfish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type of device is a UTM?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Universal Traffic Monitor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Unified Threat Management device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Universal Transmission Module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Unified Transmission Manager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22475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type of device is a UTM?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Universal Traffic Monitor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Unified Threat Management device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Universal Transmission Module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Unified Transmission Manager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8813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device inspects incoming and outgoing network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traffic and decides whether to allow or block specific traffic based on a defined set of security rules?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Switch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Router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Firewall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Hub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8813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device inspects incoming and outgoing network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traffic and decides whether to allow or block specific traffic based on a defined set of security rules?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Switch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Router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Firewall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Hub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8813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DDoS attack?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Data Decryption Over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Distributed Denial of Service attack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Direct Data Overwrite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Distributed Data Operation Service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8813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DDoS attack?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Data Decryption Over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Distributed Denial of Service attack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Direct Data Overwrite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Distributed Data Operation Service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8813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primary function of a router in a network?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To connect devices within a single network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To forward data packets between computer networks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To store and retrieve data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To monitor network traffic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attack involves sending unsolicited bulk messages?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Phishing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Hacking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Spam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Spoofing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attack involves sending unsolicited bulk messages?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Phishing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Hacking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Spam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Spoofing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phishing?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technique to gain personal informati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on for identity theft, using fraudulent emails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type of malware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network protocol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firewall configuration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phishing?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technique to gain personal informati</a:t>
              </a: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on for identity theft, using fraudulent emails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type of malware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network protocol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firewall configuration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957" y="965200"/>
            <a:ext cx="10449597" cy="8356600"/>
            <a:chOff x="0" y="0"/>
            <a:chExt cx="13932796" cy="11142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3932796" cy="11256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stateful firewall?</a:t>
              </a:r>
            </a:p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firewall that blocks all incoming traffic</a:t>
              </a:r>
            </a:p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firewall that inspects each packet individually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firewall that monitors the state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of active connections and determines which network packets to allow through the firewall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A firewall that only allows outgoing traffic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697272" y="5808642"/>
              <a:ext cx="12700" cy="4028205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957" y="965200"/>
            <a:ext cx="10449597" cy="8356600"/>
            <a:chOff x="0" y="0"/>
            <a:chExt cx="13932796" cy="11142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3932796" cy="11256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stateful firewall?</a:t>
              </a:r>
            </a:p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firewall that blocks all incoming traffic</a:t>
              </a:r>
            </a:p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firewall that inspects each packet individually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firewall that monitors the state</a:t>
              </a: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of active connections and determines which network packets to allow through the firewall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A firewall that only allows outgoing traffic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697272" y="5808642"/>
              <a:ext cx="12700" cy="4028205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35710"/>
            <a:ext cx="9089527" cy="7651750"/>
            <a:chOff x="0" y="0"/>
            <a:chExt cx="12119369" cy="102023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10316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packet-filtering firewall?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firewall that filters traffic by examining the header of each packet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firewall that encrypts all outgoing traffic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firewall that monitors user activities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firewall that blocks all external connections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51309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35710"/>
            <a:ext cx="9089527" cy="7651750"/>
            <a:chOff x="0" y="0"/>
            <a:chExt cx="12119369" cy="102023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10316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packet-filtering firewall?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firewall that filters traffic by examining the header of each packet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firewall that encrypts all outgoing traffic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firewall that monitors user activities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firewall that blocks all external connections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51309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cloud computing?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The delivery of computing services over the internet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type of computer hardware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software development method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network protocol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cloud computing?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The delivery of computing services over the internet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type of computer hardware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software development method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network protocol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8813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primary function of a router in a network?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To connect devices within a single network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To forward data packets between computer networks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To store and retrieve data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To monitor network traffic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1800" y="3079750"/>
            <a:ext cx="9089527" cy="4127500"/>
            <a:chOff x="0" y="0"/>
            <a:chExt cx="12119369" cy="55033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561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IaaS stand for?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Information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Infrastructure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Internet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Interface as a Service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27814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1800" y="3079750"/>
            <a:ext cx="9089527" cy="4127500"/>
            <a:chOff x="0" y="0"/>
            <a:chExt cx="12119369" cy="55033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561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IaaS stand for?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Information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Infrastructure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Internet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Interface as a Service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27814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primary role of a client in a client-server architecture?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To request services from a server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To manage network traffic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To store data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To provide services to other clients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primary role of a client in a client-server architecture?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To request services from a server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To manage network traffic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To store data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To provide services to other clients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35710"/>
            <a:ext cx="9089527" cy="7651750"/>
            <a:chOff x="0" y="0"/>
            <a:chExt cx="12119369" cy="102023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10316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server?</a:t>
              </a:r>
            </a:p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network protocol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computer or system that pr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ovides resources, data, services, or programs to other computers, known as clients, over a network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type of software application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security device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51309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35710"/>
            <a:ext cx="9089527" cy="7651750"/>
            <a:chOff x="0" y="0"/>
            <a:chExt cx="12119369" cy="102023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10316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server?</a:t>
              </a:r>
            </a:p>
            <a:p>
              <a:pPr algn="l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network protocol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computer or system that pr</a:t>
              </a: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ovides resources, data, services, or programs to other computers, known as clients, over a network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type of software application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security device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51309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1477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cloud data center?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facility used to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house computer systems and associated components for cloud computing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type of cloud storage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software development platform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type of network protocol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1477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cloud data center?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facility used to</a:t>
              </a: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house computer systems and associated components for cloud computing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type of cloud storage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software development platform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type of network protocol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key advantage of using cloud data centers?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Limited storage capacity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High maintenance cost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Scalability and flexibility in resource management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Fixed resource allocation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key advantage of using cloud data centers?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Limited storage capacity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High maintenance cost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Scalability and flexibility in resource management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Fixed resource allocation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protocol is used for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secure data transmission over the internet?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HTTP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FTP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HTTPS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SMTP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Name a popular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cloud service provider.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Oracle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AWS (Amazon Web Services)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SAP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IBM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primary service offered by Google Cloud?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Cloud computing services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Hardware sales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Internet browsing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Social networking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primary service offered by Google Cloud?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Cloud computing services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Hardware sales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Internet browsing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Social networking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83285"/>
            <a:ext cx="9089527" cy="8356600"/>
            <a:chOff x="0" y="0"/>
            <a:chExt cx="12119369" cy="11142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11256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Microsoft Azure primarily known for?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Providing search engine services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Offering e-commerce solutions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</a:t>
              </a: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Providing a range of cloud services including analytics, storage, and networking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Developing mobile applications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56008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cloud platform is known for its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extensive machine learning services?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IBM Cloud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Google Cloud Platform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Oracle Cloud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Salesforce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cloud platform is known for its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extensive machine learning services?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IBM Cloud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Google Cloud Platform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Oracle Cloud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Salesforce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97835"/>
            <a:ext cx="9089527" cy="4127500"/>
            <a:chOff x="0" y="0"/>
            <a:chExt cx="12119369" cy="55033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561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PaaS stand for?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Program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Platform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Protocol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Process as a Service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27814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97835"/>
            <a:ext cx="9089527" cy="4127500"/>
            <a:chOff x="0" y="0"/>
            <a:chExt cx="12119369" cy="55033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561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PaaS stand for?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Program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Platform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Protocol as a Service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Process as a Service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27814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cloud service model provides on-demand software applications?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SaaS (Software as a Service)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DaaS (Data as a Service)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CaaS (Content as a Service)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BaaS (Backup as a Service)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435726" cy="5537200"/>
            <a:chOff x="0" y="0"/>
            <a:chExt cx="125809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5809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cloud service model provides on-demand software applications?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SaaS (Software as a Service)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DaaS (Data as a Service)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CaaS (Content as a Service)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BaaS (Backup as a Service)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337928" y="3654560"/>
              <a:ext cx="12700" cy="3637369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protocol is used for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secure data transmission over the internet?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HTTP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FTP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HTTPS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SMTP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function of a VPN?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To increase internet speed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To create a secure connection over a less secure network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To block unwanted emails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To manage network traffic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function of a VPN?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To increase internet speed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To create a secure connection over a less secure network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To block unwanted emails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To manage network traffic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0563427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00"/>
              </a:lnSpc>
              <a:spcBef>
                <a:spcPct val="0"/>
              </a:spcBef>
            </a:pPr>
            <a:r>
              <a:rPr lang="en-US" sz="6000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Mock 1:1 Interview Session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48232"/>
            <a:ext cx="11980330" cy="3015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879"/>
              </a:lnSpc>
              <a:buFont typeface="Arial"/>
              <a:buChar char="•"/>
            </a:pPr>
            <a:r>
              <a:rPr lang="en-US" sz="3999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Ace Your Interviews</a:t>
            </a:r>
          </a:p>
          <a:p>
            <a:pPr algn="l" marL="863599" indent="-431800" lvl="1">
              <a:lnSpc>
                <a:spcPts val="5879"/>
              </a:lnSpc>
              <a:buFont typeface="Arial"/>
              <a:buChar char="•"/>
            </a:pPr>
            <a:r>
              <a:rPr lang="en-US" sz="3999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Expert Feedback</a:t>
            </a:r>
          </a:p>
          <a:p>
            <a:pPr algn="l" marL="863599" indent="-431800" lvl="1">
              <a:lnSpc>
                <a:spcPts val="5879"/>
              </a:lnSpc>
              <a:buFont typeface="Arial"/>
              <a:buChar char="•"/>
            </a:pPr>
            <a:r>
              <a:rPr lang="en-US" sz="3999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Real-World Simulation</a:t>
            </a:r>
          </a:p>
          <a:p>
            <a:pPr algn="l" marL="863599" indent="-431800" lvl="1">
              <a:lnSpc>
                <a:spcPts val="5879"/>
              </a:lnSpc>
              <a:buFont typeface="Arial"/>
              <a:buChar char="•"/>
            </a:pPr>
            <a:r>
              <a:rPr lang="en-US" sz="3999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Boost Your Confidence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354422"/>
            <a:ext cx="9589709" cy="1597612"/>
            <a:chOff x="0" y="0"/>
            <a:chExt cx="2525685" cy="4207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25685" cy="420770"/>
            </a:xfrm>
            <a:custGeom>
              <a:avLst/>
              <a:gdLst/>
              <a:ahLst/>
              <a:cxnLst/>
              <a:rect r="r" b="b" t="t" l="l"/>
              <a:pathLst>
                <a:path h="420770" w="2525685">
                  <a:moveTo>
                    <a:pt x="41173" y="0"/>
                  </a:moveTo>
                  <a:lnTo>
                    <a:pt x="2484512" y="0"/>
                  </a:lnTo>
                  <a:cubicBezTo>
                    <a:pt x="2507251" y="0"/>
                    <a:pt x="2525685" y="18434"/>
                    <a:pt x="2525685" y="41173"/>
                  </a:cubicBezTo>
                  <a:lnTo>
                    <a:pt x="2525685" y="379597"/>
                  </a:lnTo>
                  <a:cubicBezTo>
                    <a:pt x="2525685" y="390517"/>
                    <a:pt x="2521347" y="400989"/>
                    <a:pt x="2513625" y="408711"/>
                  </a:cubicBezTo>
                  <a:cubicBezTo>
                    <a:pt x="2505904" y="416432"/>
                    <a:pt x="2495431" y="420770"/>
                    <a:pt x="2484512" y="420770"/>
                  </a:cubicBezTo>
                  <a:lnTo>
                    <a:pt x="41173" y="420770"/>
                  </a:lnTo>
                  <a:cubicBezTo>
                    <a:pt x="30253" y="420770"/>
                    <a:pt x="19781" y="416432"/>
                    <a:pt x="12059" y="408711"/>
                  </a:cubicBezTo>
                  <a:cubicBezTo>
                    <a:pt x="4338" y="400989"/>
                    <a:pt x="0" y="390517"/>
                    <a:pt x="0" y="379597"/>
                  </a:cubicBezTo>
                  <a:lnTo>
                    <a:pt x="0" y="41173"/>
                  </a:lnTo>
                  <a:cubicBezTo>
                    <a:pt x="0" y="30253"/>
                    <a:pt x="4338" y="19781"/>
                    <a:pt x="12059" y="12059"/>
                  </a:cubicBezTo>
                  <a:cubicBezTo>
                    <a:pt x="19781" y="4338"/>
                    <a:pt x="30253" y="0"/>
                    <a:pt x="41173" y="0"/>
                  </a:cubicBezTo>
                  <a:close/>
                </a:path>
              </a:pathLst>
            </a:custGeom>
            <a:solidFill>
              <a:srgbClr val="0C306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525685" cy="4588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99628" y="6619828"/>
            <a:ext cx="1198033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5000" spc="63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WWW.PRIMECODING.IN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27325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proto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col is used to ensure secure remote login?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FTP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HTTP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SSH (Secure Shell)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SMTP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27325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proto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col is used to ensure secure remote login?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FTP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HTTP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SSH (Secure Shell)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SMTP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IDS stand for in network security?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Information Detection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Internet Data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Intrusion Detection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Internal Data System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IDS stand for in network security?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Information Detection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Internet Data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Intrusion Detection System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Internal Data System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main benefit of cloud elasticity?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Fixed resource allocation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High maintenance cost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The ability to scale computing resources up or down as needed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Limited storage capacity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main benefit of cloud elasticity?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Fixed resource allocation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High maintenance cost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</a:t>
              </a: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The ability to scale computing resources up or down as needed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Limited storage capacity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hybrid cloud refer to?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private cloud only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public cloud only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combination of private and public cloud environments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type of cloud storage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firewall's main purpose?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To enhance network speed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To block unauthorized access while permitting outward communication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To store backup data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To manage network addresses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hybrid cloud refer to?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 private cloud only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 public cloud only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 combination of private and public cloud environments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 type of cloud storage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83285"/>
            <a:ext cx="9089527" cy="8356600"/>
            <a:chOff x="0" y="0"/>
            <a:chExt cx="12119369" cy="11142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11256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cloud migration?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The process of moving data, applications, or other business elements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to a cloud computing environment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The process of creating cloud applications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The process of securing cloud data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The process of networking cloud resources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56008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83285"/>
            <a:ext cx="9089527" cy="8356600"/>
            <a:chOff x="0" y="0"/>
            <a:chExt cx="12119369" cy="11142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11256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cloud migration?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The process of moving data, applications, or other business elements</a:t>
              </a: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to a cloud computing environment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The process of creating cloud applications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The process of securing cloud data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The process of networking cloud resources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56008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cloud service provider is known for its simple storag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 service (S3)?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Google Cloud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Microsoft Azure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IBM Cloud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AWS (Amazon Web Services)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cloud service provider is known for its simple storag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 service (S3)?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Google Cloud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Microsoft Azure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IBM Cloud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AWS (Amazon Web Services)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command allows you to determine whether an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IP access list is enabled on a particular interface?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show ip access-list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show ip interface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show ip route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show ip protocol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command allows you to determine whether an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IP access list is enabled on a particular interface?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show ip access-list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show ip interface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show ip route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show ip protocol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35710"/>
            <a:ext cx="9089527" cy="7651750"/>
            <a:chOff x="0" y="0"/>
            <a:chExt cx="12119369" cy="102023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10316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router command will permit SMTP mail to only host 1.1.1.1?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access-list 110 deny tcp any host 1.1.1.1 eq smtp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access-list 110 permit tcp any host 1.1.1.1 eq smtp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access-list 110 permit udp any host 1.1.1.1 eq smtp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access-list 110 permit icmp any host 1.1.1.1 eq smtp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51309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35710"/>
            <a:ext cx="9089527" cy="7651750"/>
            <a:chOff x="0" y="0"/>
            <a:chExt cx="12119369" cy="102023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10316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router command will permit SMTP mail to only host 1.1.1.1?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access-list 110 deny tcp any host 1.1.1.1 eq smtp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access-list 110 permit tcp any host 1.1.1.1 eq smtp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access-list 110 permit udp any host 1.1.1.1 eq smtp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access-list 110 permit icmp any host 1.1.1.1 eq smtp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51309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type of network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security device scans for viruses and malware?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Firewall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IDS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Antivirus scanning devices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VPN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a firewall's main purpose?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To enhance network speed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To block unauthorized access while permitting outward communication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To store backup data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To manage network addresses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type of network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security device scans for viruses and malware?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Firewall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IDS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Antivirus scanning devices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VPN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cloud service provider should be chosen for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extensive support of Linux, Windows Server, and SQL Server?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Google Cloud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AWS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Azure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IBM Cloud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cloud service provider should be chosen for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extensive support of Linux, Windows Server, and SQL Server?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Google Cloud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AWS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Azure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IBM Cloud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8813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How can you stop automatic numbering in MS Word?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Press the Esc key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Press the Enter key twice or click the Numbering button again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Click the Format menu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Right-click and select Stop Numbering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88135"/>
            <a:ext cx="9089527" cy="6946900"/>
            <a:chOff x="0" y="0"/>
            <a:chExt cx="12119369" cy="92625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9376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How can you stop automatic numbering in MS Word?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Press the Esc key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Press the Enter key twice or click the Numbering button again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Click the Format menu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Right-click and select Stop Numbering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6610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key combination is used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to select a word or phrase in MS Word?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Ctrl+Shift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Ctrl+Alt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Shift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Alt+Tab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key combination is used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to select a word or phrase in MS Word?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Ctrl+Shift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Ctrl+Alt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Shift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Alt+Tab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shortcut key to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open the Find dialog box in MS Word?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Ctrl+H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Ctrl+G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Ctrl+F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Ctrl+P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shortcut key to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open the Find dialog box in MS Word?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Ctrl+H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Ctrl+G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Ctrl+F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Ctrl+P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How would you close a tab in a browser?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Ctrl+T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Ctrl+W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Ctrl+Q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Ctrl+R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security method encrypts data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to prevent unauthorized access?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Compression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Encryption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Decryption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Fragmentation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How would you close a tab in a browser?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Ctrl+T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Ctrl+W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Ctrl+Q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Ctrl+R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 Excel, what function finds the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highest value in a range of cells?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SUM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AVG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MAX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MIN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 Excel, what function finds the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highest value in a range of cells?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SUM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AVG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MAX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MIN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command takes you two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steps backward from any particular directory in the command prompt?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cd ..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cd ../..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cd ~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cd /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60"/>
            <a:ext cx="9089527" cy="6242050"/>
            <a:chOff x="0" y="0"/>
            <a:chExt cx="12119369" cy="83227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8437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command takes you two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steps backward from any particular directory in the command prompt?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cd ..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</a:t>
              </a: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cd ../..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cd ~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cd /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41911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a green underline in MS Word signify?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Spelling error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Contextual error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Grammatical error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Formatting error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45410"/>
            <a:ext cx="9089527" cy="4832350"/>
            <a:chOff x="0" y="0"/>
            <a:chExt cx="12119369" cy="6443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6557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does a green underline in MS Word signify?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Spelling error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Contextual error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Grammatical error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Formatting error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2513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Excel feature quickly applies a set of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formatting choices to a range of cells?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Cell Styles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Conditional Formatting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Data Validation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PivotTable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Excel feature quickly applies a set of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formatting choices to a range of cells?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Cell Styles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Conditional Formatting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Data Validation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PivotTable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 a network,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what attack involves forging an IP address to impersonate another device?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Spoofing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Phishing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Hacking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Spamming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Which security method encrypts data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to prevent unauthorized access?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A) Compression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Encryption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Decryption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Fragmentation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92985"/>
            <a:ext cx="9089527" cy="5537200"/>
            <a:chOff x="0" y="0"/>
            <a:chExt cx="12119369" cy="73829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119369" cy="7497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 a network,</a:t>
              </a: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what attack involves forging an IP address to impersonate another device?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</a:t>
              </a:r>
              <a:r>
                <a:rPr lang="en-US" sz="3999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) Spoofing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B) Phishing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C) Hacking</a:t>
              </a:r>
            </a:p>
            <a:p>
              <a:pPr algn="l" marL="863599" indent="-431800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D) Spamming</a:t>
              </a:r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3721288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4129" y="385145"/>
            <a:ext cx="9089527" cy="2182471"/>
            <a:chOff x="0" y="0"/>
            <a:chExt cx="12119369" cy="290996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19075"/>
              <a:ext cx="12119369" cy="174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00"/>
                </a:lnSpc>
                <a:spcBef>
                  <a:spcPct val="0"/>
                </a:spcBef>
              </a:pPr>
              <a:r>
                <a:rPr lang="en-US" sz="750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RESOURCES</a:t>
              </a:r>
            </a:p>
          </p:txBody>
        </p:sp>
        <p:sp>
          <p:nvSpPr>
            <p:cNvPr name="AutoShape 4" id="4"/>
            <p:cNvSpPr/>
            <p:nvPr/>
          </p:nvSpPr>
          <p:spPr>
            <a:xfrm rot="-5400000">
              <a:off x="3215226" y="1151654"/>
              <a:ext cx="12700" cy="350391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776211" y="3930542"/>
            <a:ext cx="9525" cy="1905841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698610" y="1800950"/>
            <a:ext cx="5488489" cy="3087275"/>
          </a:xfrm>
          <a:custGeom>
            <a:avLst/>
            <a:gdLst/>
            <a:ahLst/>
            <a:cxnLst/>
            <a:rect r="r" b="b" t="t" l="l"/>
            <a:pathLst>
              <a:path h="3087275" w="5488489">
                <a:moveTo>
                  <a:pt x="0" y="0"/>
                </a:moveTo>
                <a:lnTo>
                  <a:pt x="5488489" y="0"/>
                </a:lnTo>
                <a:lnTo>
                  <a:pt x="5488489" y="3087275"/>
                </a:lnTo>
                <a:lnTo>
                  <a:pt x="0" y="3087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51345" y="1800950"/>
            <a:ext cx="5488489" cy="3087275"/>
          </a:xfrm>
          <a:custGeom>
            <a:avLst/>
            <a:gdLst/>
            <a:ahLst/>
            <a:cxnLst/>
            <a:rect r="r" b="b" t="t" l="l"/>
            <a:pathLst>
              <a:path h="3087275" w="5488489">
                <a:moveTo>
                  <a:pt x="0" y="0"/>
                </a:moveTo>
                <a:lnTo>
                  <a:pt x="5488489" y="0"/>
                </a:lnTo>
                <a:lnTo>
                  <a:pt x="5488489" y="3087275"/>
                </a:lnTo>
                <a:lnTo>
                  <a:pt x="0" y="30872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8610" y="5757518"/>
            <a:ext cx="5488489" cy="3087275"/>
          </a:xfrm>
          <a:custGeom>
            <a:avLst/>
            <a:gdLst/>
            <a:ahLst/>
            <a:cxnLst/>
            <a:rect r="r" b="b" t="t" l="l"/>
            <a:pathLst>
              <a:path h="3087275" w="5488489">
                <a:moveTo>
                  <a:pt x="0" y="0"/>
                </a:moveTo>
                <a:lnTo>
                  <a:pt x="5488489" y="0"/>
                </a:lnTo>
                <a:lnTo>
                  <a:pt x="5488489" y="3087275"/>
                </a:lnTo>
                <a:lnTo>
                  <a:pt x="0" y="3087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1345" y="5757518"/>
            <a:ext cx="5286559" cy="2973689"/>
          </a:xfrm>
          <a:custGeom>
            <a:avLst/>
            <a:gdLst/>
            <a:ahLst/>
            <a:cxnLst/>
            <a:rect r="r" b="b" t="t" l="l"/>
            <a:pathLst>
              <a:path h="2973689" w="5286559">
                <a:moveTo>
                  <a:pt x="0" y="0"/>
                </a:moveTo>
                <a:lnTo>
                  <a:pt x="5286559" y="0"/>
                </a:lnTo>
                <a:lnTo>
                  <a:pt x="5286559" y="2973690"/>
                </a:lnTo>
                <a:lnTo>
                  <a:pt x="0" y="29736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DAGMc6R0cmU</dc:identifier>
  <dcterms:modified xsi:type="dcterms:W3CDTF">2011-08-01T06:04:30Z</dcterms:modified>
  <cp:revision>1</cp:revision>
  <dc:title>Accenture Networking</dc:title>
</cp:coreProperties>
</file>