
<file path=[Content_Types].xml><?xml version="1.0" encoding="utf-8"?>
<Types xmlns="http://schemas.openxmlformats.org/package/2006/content-types">
  <Default ContentType="image/svg+xml" Extension="sv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 Id="rId3" Target="https://arxiv.org/abs/2201.08239" TargetMode="External" Type="http://schemas.openxmlformats.org/officeDocument/2006/relationships/hyperlink"/><Relationship Id="rId4" Target="https://arxiv.org/abs/2201.08239" TargetMode="External" Type="http://schemas.openxmlformats.org/officeDocument/2006/relationships/hyperlink"/><Relationship Id="rId5" Target="https://arxiv.org/abs/2201.08239" TargetMode="External" Type="http://schemas.openxmlformats.org/officeDocument/2006/relationships/hyperlink"/><Relationship Id="rId6" Target="https://arxiv.org/abs/1706.03762" TargetMode="External" Type="http://schemas.openxmlformats.org/officeDocument/2006/relationships/hyperlink"/><Relationship Id="rId7" Target="https://arxiv.org/abs/1706.03762" TargetMode="External" Type="http://schemas.openxmlformats.org/officeDocument/2006/relationships/hyperlink"/><Relationship Id="rId8" Target="https://arxiv.org/abs/2209.14375" TargetMode="External" Type="http://schemas.openxmlformats.org/officeDocument/2006/relationships/hyperlink"/></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https://arxiv.org/abs/1706.03762" TargetMode="External" Type="http://schemas.openxmlformats.org/officeDocument/2006/relationships/hyperlink"/><Relationship Id="rId2" Target="https://arxiv.org/abs/1706.03762" TargetMode="External" Type="http://schemas.openxmlformats.org/officeDocument/2006/relationships/hyperlink"/><Relationship Id="rId3" Target="https://arxiv.org/abs/2201.08239" TargetMode="External" Type="http://schemas.openxmlformats.org/officeDocument/2006/relationships/hyperlink"/><Relationship Id="rId4" Target="https://arxiv.org/abs/2201.08239" TargetMode="External" Type="http://schemas.openxmlformats.org/officeDocument/2006/relationships/hyperlink"/><Relationship Id="rId5" Target="https://arxiv.org/abs/2201.08239" TargetMode="External" Type="http://schemas.openxmlformats.org/officeDocument/2006/relationships/hyperlink"/><Relationship Id="rId6" Target="https://arxiv.org/abs/1706.03762" TargetMode="External" Type="http://schemas.openxmlformats.org/officeDocument/2006/relationships/hyperlink"/><Relationship Id="rId7" Target="https://arxiv.org/abs/1706.03762" TargetMode="External" Type="http://schemas.openxmlformats.org/officeDocument/2006/relationships/hyperlink"/><Relationship Id="rId8" Target="https://arxiv.org/abs/1706.03762" TargetMode="External" Type="http://schemas.openxmlformats.org/officeDocument/2006/relationships/hyperlink"/><Relationship Id="rId9" Target="https://arxiv.org/abs/1706.03762" TargetMode="External" Type="http://schemas.openxmlformats.org/officeDocument/2006/relationships/hyperlink"/></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 Id="rId3" Target="https://arxiv.org/pdf/1706.03762.pdf"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 Id="rId3" Target="https://arxiv.org/abs/2201.08239" TargetMode="External" Type="http://schemas.openxmlformats.org/officeDocument/2006/relationships/hyperlink"/><Relationship Id="rId4" Target="https://arxiv.org/abs/2201.08239" TargetMode="External" Type="http://schemas.openxmlformats.org/officeDocument/2006/relationships/hyperlink"/><Relationship Id="rId5" Target="https://arxiv.org/abs/1706.03762" TargetMode="External" Type="http://schemas.openxmlformats.org/officeDocument/2006/relationships/hyperlink"/></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2201.08239" TargetMode="External" Type="http://schemas.openxmlformats.org/officeDocument/2006/relationships/hyperlink"/><Relationship Id="rId3" Target="https://arxiv.org/abs/2201.08239" TargetMode="External" Type="http://schemas.openxmlformats.org/officeDocument/2006/relationships/hyperlink"/></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 Id="rId3" Target="https://arxiv.org/abs/1706.03762"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s://arxiv.org/abs/1706.03762"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554109"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alphaModFix amt="7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305792" y="102870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alphaModFix amt="70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881242" y="3871716"/>
            <a:ext cx="12525516" cy="4596612"/>
            <a:chOff x="0" y="0"/>
            <a:chExt cx="2418881" cy="887681"/>
          </a:xfrm>
        </p:grpSpPr>
        <p:sp>
          <p:nvSpPr>
            <p:cNvPr name="Freeform 6" id="6"/>
            <p:cNvSpPr/>
            <p:nvPr/>
          </p:nvSpPr>
          <p:spPr>
            <a:xfrm flipH="false" flipV="false" rot="0">
              <a:off x="0" y="0"/>
              <a:ext cx="2418881" cy="887681"/>
            </a:xfrm>
            <a:custGeom>
              <a:avLst/>
              <a:gdLst/>
              <a:ahLst/>
              <a:cxnLst/>
              <a:rect r="r" b="b" t="t" l="l"/>
              <a:pathLst>
                <a:path h="887681" w="2418881">
                  <a:moveTo>
                    <a:pt x="32759" y="0"/>
                  </a:moveTo>
                  <a:lnTo>
                    <a:pt x="2386122" y="0"/>
                  </a:lnTo>
                  <a:cubicBezTo>
                    <a:pt x="2404214" y="0"/>
                    <a:pt x="2418881" y="14667"/>
                    <a:pt x="2418881" y="32759"/>
                  </a:cubicBezTo>
                  <a:lnTo>
                    <a:pt x="2418881" y="854922"/>
                  </a:lnTo>
                  <a:cubicBezTo>
                    <a:pt x="2418881" y="873014"/>
                    <a:pt x="2404214" y="887681"/>
                    <a:pt x="2386122" y="887681"/>
                  </a:cubicBezTo>
                  <a:lnTo>
                    <a:pt x="32759" y="887681"/>
                  </a:lnTo>
                  <a:cubicBezTo>
                    <a:pt x="24071" y="887681"/>
                    <a:pt x="15738" y="884229"/>
                    <a:pt x="9595" y="878086"/>
                  </a:cubicBezTo>
                  <a:cubicBezTo>
                    <a:pt x="3451" y="871942"/>
                    <a:pt x="0" y="863610"/>
                    <a:pt x="0" y="854922"/>
                  </a:cubicBezTo>
                  <a:lnTo>
                    <a:pt x="0" y="32759"/>
                  </a:lnTo>
                  <a:cubicBezTo>
                    <a:pt x="0" y="24071"/>
                    <a:pt x="3451" y="15738"/>
                    <a:pt x="9595" y="9595"/>
                  </a:cubicBezTo>
                  <a:cubicBezTo>
                    <a:pt x="15738" y="3451"/>
                    <a:pt x="24071" y="0"/>
                    <a:pt x="32759" y="0"/>
                  </a:cubicBezTo>
                  <a:close/>
                </a:path>
              </a:pathLst>
            </a:custGeom>
            <a:solidFill>
              <a:srgbClr val="000000">
                <a:alpha val="0"/>
              </a:srgbClr>
            </a:solidFill>
            <a:ln w="38100" cap="rnd">
              <a:solidFill>
                <a:srgbClr val="000000"/>
              </a:solidFill>
              <a:prstDash val="sysDot"/>
              <a:round/>
            </a:ln>
          </p:spPr>
        </p:sp>
        <p:sp>
          <p:nvSpPr>
            <p:cNvPr name="TextBox 7" id="7"/>
            <p:cNvSpPr txBox="true"/>
            <p:nvPr/>
          </p:nvSpPr>
          <p:spPr>
            <a:xfrm>
              <a:off x="0" y="-19050"/>
              <a:ext cx="2418881" cy="906731"/>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0" y="0"/>
            <a:ext cx="2532881" cy="2532881"/>
          </a:xfrm>
          <a:custGeom>
            <a:avLst/>
            <a:gdLst/>
            <a:ahLst/>
            <a:cxnLst/>
            <a:rect r="r" b="b" t="t" l="l"/>
            <a:pathLst>
              <a:path h="2532881" w="2532881">
                <a:moveTo>
                  <a:pt x="0" y="0"/>
                </a:moveTo>
                <a:lnTo>
                  <a:pt x="2532881" y="0"/>
                </a:lnTo>
                <a:lnTo>
                  <a:pt x="2532881" y="2532881"/>
                </a:lnTo>
                <a:lnTo>
                  <a:pt x="0" y="2532881"/>
                </a:lnTo>
                <a:lnTo>
                  <a:pt x="0" y="0"/>
                </a:lnTo>
                <a:close/>
              </a:path>
            </a:pathLst>
          </a:custGeom>
          <a:blipFill>
            <a:blip r:embed="rId5"/>
            <a:stretch>
              <a:fillRect l="0" t="0" r="0" b="0"/>
            </a:stretch>
          </a:blipFill>
        </p:spPr>
      </p:sp>
      <p:sp>
        <p:nvSpPr>
          <p:cNvPr name="TextBox 9" id="9"/>
          <p:cNvSpPr txBox="true"/>
          <p:nvPr/>
        </p:nvSpPr>
        <p:spPr>
          <a:xfrm rot="0">
            <a:off x="3229603" y="4080876"/>
            <a:ext cx="11828793" cy="4044944"/>
          </a:xfrm>
          <a:prstGeom prst="rect">
            <a:avLst/>
          </a:prstGeom>
        </p:spPr>
        <p:txBody>
          <a:bodyPr anchor="t" rtlCol="false" tIns="0" lIns="0" bIns="0" rIns="0">
            <a:spAutoFit/>
          </a:bodyPr>
          <a:lstStyle/>
          <a:p>
            <a:pPr algn="ctr">
              <a:lnSpc>
                <a:spcPts val="10778"/>
              </a:lnSpc>
            </a:pPr>
            <a:r>
              <a:rPr lang="en-US" sz="7810" spc="765">
                <a:solidFill>
                  <a:srgbClr val="000000"/>
                </a:solidFill>
                <a:latin typeface="Oswald Bold"/>
              </a:rPr>
              <a:t>LLM</a:t>
            </a:r>
            <a:r>
              <a:rPr lang="en-US" sz="7810" spc="765">
                <a:solidFill>
                  <a:srgbClr val="231F20"/>
                </a:solidFill>
                <a:latin typeface="Oswald Bold"/>
              </a:rPr>
              <a:t> BASED </a:t>
            </a:r>
            <a:r>
              <a:rPr lang="en-US" sz="7810" spc="765">
                <a:solidFill>
                  <a:srgbClr val="000000"/>
                </a:solidFill>
                <a:latin typeface="Oswald Bold"/>
              </a:rPr>
              <a:t>AGENT</a:t>
            </a:r>
            <a:r>
              <a:rPr lang="en-US" sz="7810" spc="765">
                <a:solidFill>
                  <a:srgbClr val="7ED957"/>
                </a:solidFill>
                <a:latin typeface="Oswald Bold"/>
              </a:rPr>
              <a:t> </a:t>
            </a:r>
            <a:r>
              <a:rPr lang="en-US" sz="7810" spc="765">
                <a:solidFill>
                  <a:srgbClr val="231F20"/>
                </a:solidFill>
                <a:latin typeface="Oswald Bold"/>
              </a:rPr>
              <a:t>FOR GENERATING </a:t>
            </a:r>
            <a:r>
              <a:rPr lang="en-US" sz="7810" spc="765">
                <a:solidFill>
                  <a:srgbClr val="000000"/>
                </a:solidFill>
                <a:latin typeface="Oswald Bold"/>
              </a:rPr>
              <a:t>USER</a:t>
            </a:r>
            <a:r>
              <a:rPr lang="en-US" sz="7810" spc="765">
                <a:solidFill>
                  <a:srgbClr val="231F20"/>
                </a:solidFill>
                <a:latin typeface="Oswald Bold"/>
              </a:rPr>
              <a:t> CONTENT</a:t>
            </a:r>
          </a:p>
        </p:txBody>
      </p:sp>
      <p:sp>
        <p:nvSpPr>
          <p:cNvPr name="TextBox 10" id="10"/>
          <p:cNvSpPr txBox="true"/>
          <p:nvPr/>
        </p:nvSpPr>
        <p:spPr>
          <a:xfrm rot="0">
            <a:off x="2532881" y="318131"/>
            <a:ext cx="14537386" cy="948309"/>
          </a:xfrm>
          <a:prstGeom prst="rect">
            <a:avLst/>
          </a:prstGeom>
        </p:spPr>
        <p:txBody>
          <a:bodyPr anchor="t" rtlCol="false" tIns="0" lIns="0" bIns="0" rIns="0">
            <a:spAutoFit/>
          </a:bodyPr>
          <a:lstStyle/>
          <a:p>
            <a:pPr algn="ctr">
              <a:lnSpc>
                <a:spcPts val="7728"/>
              </a:lnSpc>
            </a:pPr>
            <a:r>
              <a:rPr lang="en-US" sz="5600" spc="548">
                <a:solidFill>
                  <a:srgbClr val="231F20"/>
                </a:solidFill>
                <a:latin typeface="Oswald Bold"/>
              </a:rPr>
              <a:t>SIDDAGANGA INSTITUTE OF TECHNOLOGY</a:t>
            </a:r>
          </a:p>
        </p:txBody>
      </p:sp>
      <p:sp>
        <p:nvSpPr>
          <p:cNvPr name="TextBox 11" id="11"/>
          <p:cNvSpPr txBox="true"/>
          <p:nvPr/>
        </p:nvSpPr>
        <p:spPr>
          <a:xfrm rot="0">
            <a:off x="4091711" y="1373476"/>
            <a:ext cx="10104578" cy="540384"/>
          </a:xfrm>
          <a:prstGeom prst="rect">
            <a:avLst/>
          </a:prstGeom>
        </p:spPr>
        <p:txBody>
          <a:bodyPr anchor="t" rtlCol="false" tIns="0" lIns="0" bIns="0" rIns="0">
            <a:spAutoFit/>
          </a:bodyPr>
          <a:lstStyle/>
          <a:p>
            <a:pPr algn="just">
              <a:lnSpc>
                <a:spcPts val="2240"/>
              </a:lnSpc>
            </a:pPr>
            <a:r>
              <a:rPr lang="en-US" sz="1600">
                <a:solidFill>
                  <a:srgbClr val="000000"/>
                </a:solidFill>
                <a:latin typeface="Oswald Bold"/>
              </a:rPr>
              <a:t>(An Autonomous institution affiliated to Visvesvaraya Technological University- Belagavi, Approved by AICTE, Accredited by NAAC with ‘A++’ Grade, Awarded Diamond College Rating by QS I-GAUGE &amp; ISO 9001:2015 certified )</a:t>
            </a:r>
          </a:p>
        </p:txBody>
      </p:sp>
      <p:sp>
        <p:nvSpPr>
          <p:cNvPr name="TextBox 12" id="12"/>
          <p:cNvSpPr txBox="true"/>
          <p:nvPr/>
        </p:nvSpPr>
        <p:spPr>
          <a:xfrm rot="0">
            <a:off x="4303453" y="2255386"/>
            <a:ext cx="9681094" cy="497840"/>
          </a:xfrm>
          <a:prstGeom prst="rect">
            <a:avLst/>
          </a:prstGeom>
        </p:spPr>
        <p:txBody>
          <a:bodyPr anchor="t" rtlCol="false" tIns="0" lIns="0" bIns="0" rIns="0">
            <a:spAutoFit/>
          </a:bodyPr>
          <a:lstStyle/>
          <a:p>
            <a:pPr algn="ctr">
              <a:lnSpc>
                <a:spcPts val="4060"/>
              </a:lnSpc>
            </a:pPr>
            <a:r>
              <a:rPr lang="en-US" sz="2900">
                <a:solidFill>
                  <a:srgbClr val="000000"/>
                </a:solidFill>
                <a:latin typeface="Oswald Bold"/>
              </a:rPr>
              <a:t>Department of Computer Science and Engineering</a:t>
            </a:r>
          </a:p>
        </p:txBody>
      </p:sp>
      <p:sp>
        <p:nvSpPr>
          <p:cNvPr name="TextBox 13" id="13"/>
          <p:cNvSpPr txBox="true"/>
          <p:nvPr/>
        </p:nvSpPr>
        <p:spPr>
          <a:xfrm rot="0">
            <a:off x="687850" y="8934767"/>
            <a:ext cx="2474044" cy="580390"/>
          </a:xfrm>
          <a:prstGeom prst="rect">
            <a:avLst/>
          </a:prstGeom>
        </p:spPr>
        <p:txBody>
          <a:bodyPr anchor="t" rtlCol="false" tIns="0" lIns="0" bIns="0" rIns="0">
            <a:spAutoFit/>
          </a:bodyPr>
          <a:lstStyle/>
          <a:p>
            <a:pPr algn="ctr">
              <a:lnSpc>
                <a:spcPts val="4759"/>
              </a:lnSpc>
            </a:pPr>
            <a:r>
              <a:rPr lang="en-US" sz="3399">
                <a:solidFill>
                  <a:srgbClr val="000000"/>
                </a:solidFill>
                <a:latin typeface="Oswald Bold"/>
              </a:rPr>
              <a:t>Batch No: B14</a:t>
            </a:r>
          </a:p>
        </p:txBody>
      </p:sp>
      <p:sp>
        <p:nvSpPr>
          <p:cNvPr name="TextBox 14" id="14"/>
          <p:cNvSpPr txBox="true"/>
          <p:nvPr/>
        </p:nvSpPr>
        <p:spPr>
          <a:xfrm rot="0">
            <a:off x="10174760" y="4819967"/>
            <a:ext cx="1758875" cy="580390"/>
          </a:xfrm>
          <a:prstGeom prst="rect">
            <a:avLst/>
          </a:prstGeom>
        </p:spPr>
        <p:txBody>
          <a:bodyPr anchor="t" rtlCol="false" tIns="0" lIns="0" bIns="0" rIns="0">
            <a:spAutoFit/>
          </a:bodyPr>
          <a:lstStyle/>
          <a:p>
            <a:pPr algn="ctr">
              <a:lnSpc>
                <a:spcPts val="47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28700"/>
          <a:ext cx="15771873" cy="8229600"/>
        </p:xfrm>
        <a:graphic>
          <a:graphicData uri="http://schemas.openxmlformats.org/drawingml/2006/table">
            <a:tbl>
              <a:tblPr/>
              <a:tblGrid>
                <a:gridCol w="1050411"/>
                <a:gridCol w="6956737"/>
                <a:gridCol w="7764725"/>
              </a:tblGrid>
              <a:tr h="1215301">
                <a:tc>
                  <a:txBody>
                    <a:bodyPr anchor="t" rtlCol="false"/>
                    <a:lstStyle/>
                    <a:p>
                      <a:pPr algn="ctr">
                        <a:lnSpc>
                          <a:spcPts val="2939"/>
                        </a:lnSpc>
                        <a:defRPr/>
                      </a:pPr>
                      <a:r>
                        <a:rPr lang="en-US" sz="2099">
                          <a:solidFill>
                            <a:srgbClr val="000000"/>
                          </a:solidFill>
                          <a:latin typeface="Canva Sans Bold"/>
                        </a:rPr>
                        <a:t>SL. 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Bold"/>
                        </a:rPr>
                        <a:t>Research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48919">
                <a:tc>
                  <a:txBody>
                    <a:bodyPr anchor="t" rtlCol="false"/>
                    <a:lstStyle/>
                    <a:p>
                      <a:pPr algn="ctr">
                        <a:lnSpc>
                          <a:spcPts val="2520"/>
                        </a:lnSpc>
                        <a:defRPr/>
                      </a:pPr>
                      <a:r>
                        <a:rPr lang="en-US" sz="1800">
                          <a:solidFill>
                            <a:srgbClr val="000000"/>
                          </a:solidFill>
                          <a:latin typeface="Canva Sans"/>
                        </a:rPr>
                        <a:t>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rPr>
                        <a:t>LLM-Adapters: An Adapter Family for Parameter-Efficient Fine-Tuning of Large Language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This research paper introduces a novel approach for fine-tuning large language models (LLMs) with fewer parameters. The method leverages parameter sparsity to enhance model stability and generalization. Additionally, the paper presents the concept of LLM-Adapters, which integrates various adapters into LLMs for task-specific fine-tuning.</a:t>
                      </a:r>
                      <a:endParaRPr lang="en-US" sz="1100"/>
                    </a:p>
                    <a:p>
                      <a:pPr algn="just">
                        <a:lnSpc>
                          <a:spcPts val="2799"/>
                        </a:lnSpc>
                      </a:pPr>
                      <a:r>
                        <a:rPr lang="en-US" sz="1999">
                          <a:solidFill>
                            <a:srgbClr val="5271FF"/>
                          </a:solidFill>
                          <a:latin typeface="Canva Sans Bold"/>
                        </a:rPr>
                        <a:t>https://arxiv.org/abs/2304.01933</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65379">
                <a:tc>
                  <a:txBody>
                    <a:bodyPr anchor="t" rtlCol="false"/>
                    <a:lstStyle/>
                    <a:p>
                      <a:pPr algn="ctr">
                        <a:lnSpc>
                          <a:spcPts val="2520"/>
                        </a:lnSpc>
                        <a:defRPr/>
                      </a:pPr>
                      <a:r>
                        <a:rPr lang="en-US" sz="1800">
                          <a:solidFill>
                            <a:srgbClr val="000000"/>
                          </a:solidFill>
                          <a:latin typeface="Canva Sans"/>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hlinkClick r:id="rId2" tooltip="https://arxiv.org/abs/1706.03762"/>
                        </a:rPr>
                        <a:t>Enhancing LLM with Evolutionary Fine Tuning for News Summary Generation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The study speaks about new method for generating news summaries using large language models (LLMs). The method uses LLMs to extract and evolve event patterns from news paragraphs, and then inputs the most adaptive event pattern to the LLM to generate a summary.</a:t>
                      </a:r>
                      <a:endParaRPr lang="en-US" sz="1100"/>
                    </a:p>
                    <a:p>
                      <a:pPr algn="just">
                        <a:lnSpc>
                          <a:spcPts val="2799"/>
                        </a:lnSpc>
                      </a:pPr>
                      <a:r>
                        <a:rPr lang="en-US" sz="1999">
                          <a:solidFill>
                            <a:srgbClr val="5271FF"/>
                          </a:solidFill>
                          <a:latin typeface="Canva Sans Bold"/>
                        </a:rPr>
                        <a:t>https://arxiv.org/abs/2307.02839</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30238" y="2210655"/>
            <a:ext cx="16627524" cy="7239901"/>
          </a:xfrm>
          <a:custGeom>
            <a:avLst/>
            <a:gdLst/>
            <a:ahLst/>
            <a:cxnLst/>
            <a:rect r="r" b="b" t="t" l="l"/>
            <a:pathLst>
              <a:path h="7239901" w="16627524">
                <a:moveTo>
                  <a:pt x="0" y="0"/>
                </a:moveTo>
                <a:lnTo>
                  <a:pt x="16627524" y="0"/>
                </a:lnTo>
                <a:lnTo>
                  <a:pt x="16627524" y="7239901"/>
                </a:lnTo>
                <a:lnTo>
                  <a:pt x="0" y="7239901"/>
                </a:lnTo>
                <a:lnTo>
                  <a:pt x="0" y="0"/>
                </a:lnTo>
                <a:close/>
              </a:path>
            </a:pathLst>
          </a:custGeom>
          <a:blipFill>
            <a:blip r:embed="rId2"/>
            <a:stretch>
              <a:fillRect l="0" t="0" r="0" b="0"/>
            </a:stretch>
          </a:blipFill>
        </p:spPr>
      </p:sp>
      <p:sp>
        <p:nvSpPr>
          <p:cNvPr name="TextBox 3" id="3"/>
          <p:cNvSpPr txBox="true"/>
          <p:nvPr/>
        </p:nvSpPr>
        <p:spPr>
          <a:xfrm rot="0">
            <a:off x="631776" y="180975"/>
            <a:ext cx="9643503"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High level design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AutoShape 2" id="2"/>
          <p:cNvSpPr/>
          <p:nvPr/>
        </p:nvSpPr>
        <p:spPr>
          <a:xfrm rot="0">
            <a:off x="140036" y="6283"/>
            <a:ext cx="18288000" cy="10287000"/>
          </a:xfrm>
          <a:prstGeom prst="rect">
            <a:avLst/>
          </a:prstGeom>
          <a:solidFill>
            <a:srgbClr val="F2F4F5"/>
          </a:solidFill>
        </p:spPr>
      </p:sp>
      <p:sp>
        <p:nvSpPr>
          <p:cNvPr name="TextBox 3" id="3"/>
          <p:cNvSpPr txBox="true"/>
          <p:nvPr/>
        </p:nvSpPr>
        <p:spPr>
          <a:xfrm rot="0">
            <a:off x="664853" y="287927"/>
            <a:ext cx="5525416"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Outcome</a:t>
            </a:r>
          </a:p>
        </p:txBody>
      </p:sp>
      <p:sp>
        <p:nvSpPr>
          <p:cNvPr name="TextBox 4" id="4"/>
          <p:cNvSpPr txBox="true"/>
          <p:nvPr/>
        </p:nvSpPr>
        <p:spPr>
          <a:xfrm rot="0">
            <a:off x="1319689" y="10207558"/>
            <a:ext cx="12289631" cy="795020"/>
          </a:xfrm>
          <a:prstGeom prst="rect">
            <a:avLst/>
          </a:prstGeom>
        </p:spPr>
        <p:txBody>
          <a:bodyPr anchor="t" rtlCol="false" tIns="0" lIns="0" bIns="0" rIns="0">
            <a:spAutoFit/>
          </a:bodyPr>
          <a:lstStyle/>
          <a:p>
            <a:pPr algn="ctr" marL="1014732" indent="-507366" lvl="1">
              <a:lnSpc>
                <a:spcPts val="6580"/>
              </a:lnSpc>
              <a:buFont typeface="Arial"/>
              <a:buChar char="•"/>
            </a:pPr>
            <a:r>
              <a:rPr lang="en-US" sz="4700">
                <a:solidFill>
                  <a:srgbClr val="000000"/>
                </a:solidFill>
                <a:latin typeface="Canva Sans"/>
              </a:rPr>
              <a:t>Agent can make reasonable suggestion </a:t>
            </a:r>
          </a:p>
        </p:txBody>
      </p:sp>
      <p:sp>
        <p:nvSpPr>
          <p:cNvPr name="TextBox 5" id="5"/>
          <p:cNvSpPr txBox="true"/>
          <p:nvPr/>
        </p:nvSpPr>
        <p:spPr>
          <a:xfrm rot="0">
            <a:off x="1319689" y="11250228"/>
            <a:ext cx="14545627" cy="795020"/>
          </a:xfrm>
          <a:prstGeom prst="rect">
            <a:avLst/>
          </a:prstGeom>
        </p:spPr>
        <p:txBody>
          <a:bodyPr anchor="t" rtlCol="false" tIns="0" lIns="0" bIns="0" rIns="0">
            <a:spAutoFit/>
          </a:bodyPr>
          <a:lstStyle/>
          <a:p>
            <a:pPr algn="ctr" marL="1014732" indent="-507366" lvl="1">
              <a:lnSpc>
                <a:spcPts val="6580"/>
              </a:lnSpc>
              <a:buFont typeface="Arial"/>
              <a:buChar char="•"/>
            </a:pPr>
            <a:r>
              <a:rPr lang="en-US" sz="4700">
                <a:solidFill>
                  <a:srgbClr val="000000"/>
                </a:solidFill>
                <a:latin typeface="Canva Sans"/>
              </a:rPr>
              <a:t>Agent can be integrated with other application </a:t>
            </a:r>
          </a:p>
        </p:txBody>
      </p:sp>
      <p:sp>
        <p:nvSpPr>
          <p:cNvPr name="TextBox 6" id="6"/>
          <p:cNvSpPr txBox="true"/>
          <p:nvPr/>
        </p:nvSpPr>
        <p:spPr>
          <a:xfrm rot="0">
            <a:off x="1028700" y="2629535"/>
            <a:ext cx="16230600" cy="693737"/>
          </a:xfrm>
          <a:prstGeom prst="rect">
            <a:avLst/>
          </a:prstGeom>
        </p:spPr>
        <p:txBody>
          <a:bodyPr anchor="t" rtlCol="false" tIns="0" lIns="0" bIns="0" rIns="0">
            <a:spAutoFit/>
          </a:bodyPr>
          <a:lstStyle/>
          <a:p>
            <a:pPr marL="863606" indent="-431803" lvl="1">
              <a:lnSpc>
                <a:spcPts val="5600"/>
              </a:lnSpc>
              <a:buFont typeface="Arial"/>
              <a:buChar char="•"/>
            </a:pPr>
            <a:r>
              <a:rPr lang="en-US" sz="4000">
                <a:solidFill>
                  <a:srgbClr val="000000"/>
                </a:solidFill>
                <a:latin typeface="Canva Sans"/>
              </a:rPr>
              <a:t>The agent will able to </a:t>
            </a:r>
            <a:r>
              <a:rPr lang="en-US" sz="4000">
                <a:solidFill>
                  <a:srgbClr val="38B6FF"/>
                </a:solidFill>
                <a:latin typeface="Canva Sans Bold"/>
              </a:rPr>
              <a:t>understand</a:t>
            </a:r>
            <a:r>
              <a:rPr lang="en-US" sz="4000">
                <a:solidFill>
                  <a:srgbClr val="000000"/>
                </a:solidFill>
                <a:latin typeface="Canva Sans"/>
              </a:rPr>
              <a:t> and </a:t>
            </a:r>
            <a:r>
              <a:rPr lang="en-US" sz="4000">
                <a:solidFill>
                  <a:srgbClr val="38B6FF"/>
                </a:solidFill>
                <a:latin typeface="Canva Sans Bold"/>
              </a:rPr>
              <a:t>communicate in english</a:t>
            </a:r>
          </a:p>
        </p:txBody>
      </p:sp>
      <p:sp>
        <p:nvSpPr>
          <p:cNvPr name="TextBox 7" id="7"/>
          <p:cNvSpPr txBox="true"/>
          <p:nvPr/>
        </p:nvSpPr>
        <p:spPr>
          <a:xfrm rot="0">
            <a:off x="1924723" y="3640002"/>
            <a:ext cx="14718627" cy="869948"/>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Canva Sans"/>
              </a:rPr>
              <a:t>T</a:t>
            </a:r>
            <a:r>
              <a:rPr lang="en-US" sz="2500">
                <a:solidFill>
                  <a:srgbClr val="000000"/>
                </a:solidFill>
                <a:latin typeface="Canva Sans"/>
              </a:rPr>
              <a:t>he successful development of the project will lead to understanding of the English language and more efficient communication between users and AI agents.</a:t>
            </a:r>
          </a:p>
        </p:txBody>
      </p:sp>
      <p:sp>
        <p:nvSpPr>
          <p:cNvPr name="TextBox 8" id="8"/>
          <p:cNvSpPr txBox="true"/>
          <p:nvPr/>
        </p:nvSpPr>
        <p:spPr>
          <a:xfrm rot="0">
            <a:off x="1696127" y="7073902"/>
            <a:ext cx="14947223" cy="1308098"/>
          </a:xfrm>
          <a:prstGeom prst="rect">
            <a:avLst/>
          </a:prstGeom>
        </p:spPr>
        <p:txBody>
          <a:bodyPr anchor="t" rtlCol="false" tIns="0" lIns="0" bIns="0" rIns="0">
            <a:spAutoFit/>
          </a:bodyPr>
          <a:lstStyle/>
          <a:p>
            <a:pPr>
              <a:lnSpc>
                <a:spcPts val="3500"/>
              </a:lnSpc>
              <a:spcBef>
                <a:spcPct val="0"/>
              </a:spcBef>
            </a:pPr>
            <a:r>
              <a:rPr lang="en-US" sz="2500">
                <a:solidFill>
                  <a:srgbClr val="000000"/>
                </a:solidFill>
                <a:latin typeface="Canva Sans"/>
              </a:rPr>
              <a:t>AI agents offer accurate and relevant responses to user queries based on their ability to process vast amounts of data and learn from it. This saves time and ensures reliable and personalized information.</a:t>
            </a:r>
          </a:p>
        </p:txBody>
      </p:sp>
      <p:sp>
        <p:nvSpPr>
          <p:cNvPr name="TextBox 9" id="9"/>
          <p:cNvSpPr txBox="true"/>
          <p:nvPr/>
        </p:nvSpPr>
        <p:spPr>
          <a:xfrm rot="0">
            <a:off x="886256" y="5319575"/>
            <a:ext cx="15412493" cy="1398587"/>
          </a:xfrm>
          <a:prstGeom prst="rect">
            <a:avLst/>
          </a:prstGeom>
        </p:spPr>
        <p:txBody>
          <a:bodyPr anchor="t" rtlCol="false" tIns="0" lIns="0" bIns="0" rIns="0">
            <a:spAutoFit/>
          </a:bodyPr>
          <a:lstStyle/>
          <a:p>
            <a:pPr marL="863606" indent="-431803" lvl="1">
              <a:lnSpc>
                <a:spcPts val="5600"/>
              </a:lnSpc>
              <a:buFont typeface="Arial"/>
              <a:buChar char="•"/>
            </a:pPr>
            <a:r>
              <a:rPr lang="en-US" sz="4000">
                <a:solidFill>
                  <a:srgbClr val="000000"/>
                </a:solidFill>
                <a:latin typeface="Canva Sans"/>
              </a:rPr>
              <a:t>It will provide </a:t>
            </a:r>
            <a:r>
              <a:rPr lang="en-US" sz="4000">
                <a:solidFill>
                  <a:srgbClr val="7ED957"/>
                </a:solidFill>
                <a:latin typeface="Canva Sans Bold"/>
              </a:rPr>
              <a:t>response or suggestion </a:t>
            </a:r>
            <a:r>
              <a:rPr lang="en-US" sz="4000">
                <a:solidFill>
                  <a:srgbClr val="000000"/>
                </a:solidFill>
                <a:latin typeface="Canva Sans"/>
              </a:rPr>
              <a:t>to  posed question based on the information given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AutoShape 2" id="2"/>
          <p:cNvSpPr/>
          <p:nvPr/>
        </p:nvSpPr>
        <p:spPr>
          <a:xfrm rot="0">
            <a:off x="0" y="6283"/>
            <a:ext cx="18288000" cy="10287000"/>
          </a:xfrm>
          <a:prstGeom prst="rect">
            <a:avLst/>
          </a:prstGeom>
          <a:solidFill>
            <a:srgbClr val="F2F4F5"/>
          </a:solidFill>
        </p:spPr>
      </p:sp>
      <p:sp>
        <p:nvSpPr>
          <p:cNvPr name="TextBox 3" id="3"/>
          <p:cNvSpPr txBox="true"/>
          <p:nvPr/>
        </p:nvSpPr>
        <p:spPr>
          <a:xfrm rot="0">
            <a:off x="1319689" y="10207558"/>
            <a:ext cx="12289631" cy="795020"/>
          </a:xfrm>
          <a:prstGeom prst="rect">
            <a:avLst/>
          </a:prstGeom>
        </p:spPr>
        <p:txBody>
          <a:bodyPr anchor="t" rtlCol="false" tIns="0" lIns="0" bIns="0" rIns="0">
            <a:spAutoFit/>
          </a:bodyPr>
          <a:lstStyle/>
          <a:p>
            <a:pPr algn="ctr" marL="1014732" indent="-507366" lvl="1">
              <a:lnSpc>
                <a:spcPts val="6580"/>
              </a:lnSpc>
              <a:buFont typeface="Arial"/>
              <a:buChar char="•"/>
            </a:pPr>
            <a:r>
              <a:rPr lang="en-US" sz="4700">
                <a:solidFill>
                  <a:srgbClr val="000000"/>
                </a:solidFill>
                <a:latin typeface="Canva Sans"/>
              </a:rPr>
              <a:t>Agent can make reasonable suggestion </a:t>
            </a:r>
          </a:p>
        </p:txBody>
      </p:sp>
      <p:sp>
        <p:nvSpPr>
          <p:cNvPr name="TextBox 4" id="4"/>
          <p:cNvSpPr txBox="true"/>
          <p:nvPr/>
        </p:nvSpPr>
        <p:spPr>
          <a:xfrm rot="0">
            <a:off x="1319689" y="11250228"/>
            <a:ext cx="14545627" cy="795020"/>
          </a:xfrm>
          <a:prstGeom prst="rect">
            <a:avLst/>
          </a:prstGeom>
        </p:spPr>
        <p:txBody>
          <a:bodyPr anchor="t" rtlCol="false" tIns="0" lIns="0" bIns="0" rIns="0">
            <a:spAutoFit/>
          </a:bodyPr>
          <a:lstStyle/>
          <a:p>
            <a:pPr algn="ctr" marL="1014732" indent="-507366" lvl="1">
              <a:lnSpc>
                <a:spcPts val="6580"/>
              </a:lnSpc>
              <a:buFont typeface="Arial"/>
              <a:buChar char="•"/>
            </a:pPr>
            <a:r>
              <a:rPr lang="en-US" sz="4700">
                <a:solidFill>
                  <a:srgbClr val="000000"/>
                </a:solidFill>
                <a:latin typeface="Canva Sans"/>
              </a:rPr>
              <a:t>Agent can be integrated with other application </a:t>
            </a:r>
          </a:p>
        </p:txBody>
      </p:sp>
      <p:sp>
        <p:nvSpPr>
          <p:cNvPr name="TextBox 5" id="5"/>
          <p:cNvSpPr txBox="true"/>
          <p:nvPr/>
        </p:nvSpPr>
        <p:spPr>
          <a:xfrm rot="0">
            <a:off x="1941648" y="2798352"/>
            <a:ext cx="15734410" cy="1308099"/>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rPr>
              <a:t>The AI Agent can accept information in various formats, such as PDF or text files, allowing for greater flexibility in user interaction and a wider range of data processing. This feature improves the user experience and can lead to more accurate results.</a:t>
            </a:r>
          </a:p>
        </p:txBody>
      </p:sp>
      <p:sp>
        <p:nvSpPr>
          <p:cNvPr name="TextBox 6" id="6"/>
          <p:cNvSpPr txBox="true"/>
          <p:nvPr/>
        </p:nvSpPr>
        <p:spPr>
          <a:xfrm rot="0">
            <a:off x="1028700" y="952500"/>
            <a:ext cx="15734410" cy="1460182"/>
          </a:xfrm>
          <a:prstGeom prst="rect">
            <a:avLst/>
          </a:prstGeom>
        </p:spPr>
        <p:txBody>
          <a:bodyPr anchor="t" rtlCol="false" tIns="0" lIns="0" bIns="0" rIns="0">
            <a:spAutoFit/>
          </a:bodyPr>
          <a:lstStyle/>
          <a:p>
            <a:pPr marL="906780" indent="-453390" lvl="1">
              <a:lnSpc>
                <a:spcPts val="5880"/>
              </a:lnSpc>
              <a:buFont typeface="Arial"/>
              <a:buChar char="•"/>
            </a:pPr>
            <a:r>
              <a:rPr lang="en-US" sz="4200">
                <a:solidFill>
                  <a:srgbClr val="000000"/>
                </a:solidFill>
                <a:latin typeface="Canva Sans"/>
              </a:rPr>
              <a:t>Agent will able to accept information in </a:t>
            </a:r>
            <a:r>
              <a:rPr lang="en-US" sz="4200">
                <a:solidFill>
                  <a:srgbClr val="38B6FF"/>
                </a:solidFill>
                <a:latin typeface="Canva Sans Bold"/>
              </a:rPr>
              <a:t>different format</a:t>
            </a:r>
          </a:p>
          <a:p>
            <a:pPr>
              <a:lnSpc>
                <a:spcPts val="5880"/>
              </a:lnSpc>
            </a:pPr>
            <a:r>
              <a:rPr lang="en-US" sz="4200">
                <a:solidFill>
                  <a:srgbClr val="000000"/>
                </a:solidFill>
                <a:latin typeface="Canva Sans"/>
              </a:rPr>
              <a:t>       like: </a:t>
            </a:r>
            <a:r>
              <a:rPr lang="en-US" sz="4200">
                <a:solidFill>
                  <a:srgbClr val="FFBD59"/>
                </a:solidFill>
                <a:latin typeface="Canva Sans Bold Italics"/>
              </a:rPr>
              <a:t>pdf</a:t>
            </a:r>
            <a:r>
              <a:rPr lang="en-US" sz="4200">
                <a:solidFill>
                  <a:srgbClr val="000000"/>
                </a:solidFill>
                <a:latin typeface="Canva Sans"/>
              </a:rPr>
              <a:t>,</a:t>
            </a:r>
            <a:r>
              <a:rPr lang="en-US" sz="4200">
                <a:solidFill>
                  <a:srgbClr val="FFBD59"/>
                </a:solidFill>
                <a:latin typeface="Canva Sans Bold Italics"/>
              </a:rPr>
              <a:t>text</a:t>
            </a:r>
            <a:r>
              <a:rPr lang="en-US" sz="4200">
                <a:solidFill>
                  <a:srgbClr val="000000"/>
                </a:solidFill>
                <a:latin typeface="Canva Sans"/>
              </a:rPr>
              <a:t> </a:t>
            </a:r>
          </a:p>
        </p:txBody>
      </p:sp>
      <p:sp>
        <p:nvSpPr>
          <p:cNvPr name="TextBox 7" id="7"/>
          <p:cNvSpPr txBox="true"/>
          <p:nvPr/>
        </p:nvSpPr>
        <p:spPr>
          <a:xfrm rot="0">
            <a:off x="1941648" y="6364640"/>
            <a:ext cx="15734410" cy="1746248"/>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Canva Sans"/>
              </a:rPr>
              <a:t>AI agent applications are popular for automating tasks and processes, increasing efficiency, and integrating with other applications through API protocols like REST and GraphQL for seamless communication and data sharing. They enable businesses to streamline operations and deliver better value to customers.</a:t>
            </a:r>
          </a:p>
        </p:txBody>
      </p:sp>
      <p:sp>
        <p:nvSpPr>
          <p:cNvPr name="TextBox 8" id="8"/>
          <p:cNvSpPr txBox="true"/>
          <p:nvPr/>
        </p:nvSpPr>
        <p:spPr>
          <a:xfrm rot="0">
            <a:off x="1028700" y="5057775"/>
            <a:ext cx="13860661" cy="795020"/>
          </a:xfrm>
          <a:prstGeom prst="rect">
            <a:avLst/>
          </a:prstGeom>
        </p:spPr>
        <p:txBody>
          <a:bodyPr anchor="t" rtlCol="false" tIns="0" lIns="0" bIns="0" rIns="0">
            <a:spAutoFit/>
          </a:bodyPr>
          <a:lstStyle/>
          <a:p>
            <a:pPr algn="just" marL="1014732" indent="-507366" lvl="1">
              <a:lnSpc>
                <a:spcPts val="6580"/>
              </a:lnSpc>
              <a:buFont typeface="Arial"/>
              <a:buChar char="•"/>
            </a:pPr>
            <a:r>
              <a:rPr lang="en-US" sz="4700">
                <a:solidFill>
                  <a:srgbClr val="000000"/>
                </a:solidFill>
                <a:latin typeface="Canva Sans"/>
              </a:rPr>
              <a:t>It will able </a:t>
            </a:r>
            <a:r>
              <a:rPr lang="en-US" sz="4700">
                <a:solidFill>
                  <a:srgbClr val="38B6FF"/>
                </a:solidFill>
                <a:latin typeface="Canva Sans Bold"/>
              </a:rPr>
              <a:t>integrate</a:t>
            </a:r>
            <a:r>
              <a:rPr lang="en-US" sz="4700">
                <a:solidFill>
                  <a:srgbClr val="000000"/>
                </a:solidFill>
                <a:latin typeface="Canva Sans"/>
              </a:rPr>
              <a:t> with other applications.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6208588" y="724942"/>
            <a:ext cx="587082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Thank you</a:t>
            </a:r>
          </a:p>
        </p:txBody>
      </p:sp>
      <p:sp>
        <p:nvSpPr>
          <p:cNvPr name="TextBox 3" id="3"/>
          <p:cNvSpPr txBox="true"/>
          <p:nvPr/>
        </p:nvSpPr>
        <p:spPr>
          <a:xfrm rot="0">
            <a:off x="3644685" y="4267450"/>
            <a:ext cx="11274266" cy="4938395"/>
          </a:xfrm>
          <a:prstGeom prst="rect">
            <a:avLst/>
          </a:prstGeom>
        </p:spPr>
        <p:txBody>
          <a:bodyPr anchor="t" rtlCol="false" tIns="0" lIns="0" bIns="0" rIns="0">
            <a:spAutoFit/>
          </a:bodyPr>
          <a:lstStyle/>
          <a:p>
            <a:pPr algn="ctr">
              <a:lnSpc>
                <a:spcPts val="6580"/>
              </a:lnSpc>
            </a:pPr>
            <a:r>
              <a:rPr lang="en-US" sz="4700">
                <a:solidFill>
                  <a:srgbClr val="000000"/>
                </a:solidFill>
                <a:latin typeface="Canva Sans"/>
              </a:rPr>
              <a:t>A presentation by</a:t>
            </a:r>
          </a:p>
          <a:p>
            <a:pPr algn="ctr">
              <a:lnSpc>
                <a:spcPts val="6580"/>
              </a:lnSpc>
            </a:pPr>
          </a:p>
          <a:p>
            <a:pPr marL="1014732" indent="-507366" lvl="1">
              <a:lnSpc>
                <a:spcPts val="6580"/>
              </a:lnSpc>
              <a:buFont typeface="Arial"/>
              <a:buChar char="•"/>
            </a:pPr>
            <a:r>
              <a:rPr lang="en-US" sz="4700">
                <a:solidFill>
                  <a:srgbClr val="000000"/>
                </a:solidFill>
                <a:latin typeface="Canva Sans"/>
              </a:rPr>
              <a:t>Adarsh Reddy P               1SI20CS</a:t>
            </a:r>
            <a:r>
              <a:rPr lang="en-US" sz="4700">
                <a:solidFill>
                  <a:srgbClr val="000000"/>
                </a:solidFill>
                <a:latin typeface="Canva Sans Bold"/>
              </a:rPr>
              <a:t>137</a:t>
            </a:r>
          </a:p>
          <a:p>
            <a:pPr marL="1014732" indent="-507366" lvl="1">
              <a:lnSpc>
                <a:spcPts val="6580"/>
              </a:lnSpc>
              <a:buFont typeface="Arial"/>
              <a:buChar char="•"/>
            </a:pPr>
            <a:r>
              <a:rPr lang="en-US" sz="4700">
                <a:solidFill>
                  <a:srgbClr val="000000"/>
                </a:solidFill>
                <a:latin typeface="Canva Sans"/>
              </a:rPr>
              <a:t>Brijesh Krishna G A         1SI20CS</a:t>
            </a:r>
            <a:r>
              <a:rPr lang="en-US" sz="4700">
                <a:solidFill>
                  <a:srgbClr val="000000"/>
                </a:solidFill>
                <a:latin typeface="Canva Sans Bold"/>
              </a:rPr>
              <a:t>139</a:t>
            </a:r>
          </a:p>
          <a:p>
            <a:pPr marL="1014732" indent="-507366" lvl="1">
              <a:lnSpc>
                <a:spcPts val="6580"/>
              </a:lnSpc>
              <a:buFont typeface="Arial"/>
              <a:buChar char="•"/>
            </a:pPr>
            <a:r>
              <a:rPr lang="en-US" sz="4700">
                <a:solidFill>
                  <a:srgbClr val="000000"/>
                </a:solidFill>
                <a:latin typeface="Canva Sans"/>
              </a:rPr>
              <a:t>Puneeth A R                      1SI20CS</a:t>
            </a:r>
            <a:r>
              <a:rPr lang="en-US" sz="4700">
                <a:solidFill>
                  <a:srgbClr val="000000"/>
                </a:solidFill>
                <a:latin typeface="Canva Sans Bold"/>
              </a:rPr>
              <a:t>083</a:t>
            </a:r>
          </a:p>
          <a:p>
            <a:pPr marL="1014732" indent="-507366" lvl="1">
              <a:lnSpc>
                <a:spcPts val="6580"/>
              </a:lnSpc>
              <a:buFont typeface="Arial"/>
              <a:buChar char="•"/>
            </a:pPr>
            <a:r>
              <a:rPr lang="en-US" sz="4700">
                <a:solidFill>
                  <a:srgbClr val="000000"/>
                </a:solidFill>
                <a:latin typeface="Canva Sans"/>
              </a:rPr>
              <a:t>S N Saagar                         1SI20CS</a:t>
            </a:r>
            <a:r>
              <a:rPr lang="en-US" sz="4700">
                <a:solidFill>
                  <a:srgbClr val="000000"/>
                </a:solidFill>
                <a:latin typeface="Canva Sans Bold"/>
              </a:rPr>
              <a:t>093</a:t>
            </a:r>
          </a:p>
        </p:txBody>
      </p:sp>
      <p:sp>
        <p:nvSpPr>
          <p:cNvPr name="TextBox 4" id="4"/>
          <p:cNvSpPr txBox="true"/>
          <p:nvPr/>
        </p:nvSpPr>
        <p:spPr>
          <a:xfrm rot="0">
            <a:off x="3385437" y="2648914"/>
            <a:ext cx="11792764" cy="1261109"/>
          </a:xfrm>
          <a:prstGeom prst="rect">
            <a:avLst/>
          </a:prstGeom>
        </p:spPr>
        <p:txBody>
          <a:bodyPr anchor="t" rtlCol="false" tIns="0" lIns="0" bIns="0" rIns="0">
            <a:spAutoFit/>
          </a:bodyPr>
          <a:lstStyle/>
          <a:p>
            <a:pPr algn="ctr">
              <a:lnSpc>
                <a:spcPts val="6580"/>
              </a:lnSpc>
            </a:pPr>
            <a:r>
              <a:rPr lang="en-US" sz="4700">
                <a:solidFill>
                  <a:srgbClr val="000000"/>
                </a:solidFill>
                <a:latin typeface="Canva Sans"/>
              </a:rPr>
              <a:t>Guide : </a:t>
            </a:r>
            <a:r>
              <a:rPr lang="en-US" sz="4700">
                <a:solidFill>
                  <a:srgbClr val="000000"/>
                </a:solidFill>
                <a:latin typeface="Canva Sans Italics"/>
              </a:rPr>
              <a:t>Sowmya M N</a:t>
            </a:r>
          </a:p>
          <a:p>
            <a:pPr algn="ctr">
              <a:lnSpc>
                <a:spcPts val="3500"/>
              </a:lnSpc>
            </a:pPr>
            <a:r>
              <a:rPr lang="en-US" sz="2500">
                <a:solidFill>
                  <a:srgbClr val="000000"/>
                </a:solidFill>
                <a:latin typeface="Canva Sans Bold Italics"/>
              </a:rPr>
              <a:t>                             </a:t>
            </a:r>
            <a:r>
              <a:rPr lang="en-US" sz="2500">
                <a:solidFill>
                  <a:srgbClr val="5271FF"/>
                </a:solidFill>
                <a:latin typeface="Canva Sans Bold Italics"/>
              </a:rPr>
              <a:t> </a:t>
            </a:r>
            <a:r>
              <a:rPr lang="en-US" sz="2500">
                <a:solidFill>
                  <a:srgbClr val="5271FF"/>
                </a:solidFill>
                <a:latin typeface="Canva Sans Bold Italics"/>
              </a:rPr>
              <a:t>Assistant Professor CSE</a:t>
            </a:r>
            <a:r>
              <a:rPr lang="en-US" sz="2500">
                <a:solidFill>
                  <a:srgbClr val="5271FF"/>
                </a:solidFill>
                <a:latin typeface="Canva Sans Bold"/>
              </a:rPr>
              <a:t>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446540" y="180975"/>
            <a:ext cx="5806571"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Objective</a:t>
            </a:r>
          </a:p>
        </p:txBody>
      </p:sp>
      <p:sp>
        <p:nvSpPr>
          <p:cNvPr name="TextBox 3" id="3"/>
          <p:cNvSpPr txBox="true"/>
          <p:nvPr/>
        </p:nvSpPr>
        <p:spPr>
          <a:xfrm rot="0">
            <a:off x="78899" y="2602098"/>
            <a:ext cx="15614650" cy="1460182"/>
          </a:xfrm>
          <a:prstGeom prst="rect">
            <a:avLst/>
          </a:prstGeom>
        </p:spPr>
        <p:txBody>
          <a:bodyPr anchor="t" rtlCol="false" tIns="0" lIns="0" bIns="0" rIns="0">
            <a:spAutoFit/>
          </a:bodyPr>
          <a:lstStyle/>
          <a:p>
            <a:pPr algn="just" marL="906785" indent="-453392" lvl="1">
              <a:lnSpc>
                <a:spcPts val="5880"/>
              </a:lnSpc>
              <a:buFont typeface="Arial"/>
              <a:buChar char="•"/>
            </a:pPr>
            <a:r>
              <a:rPr lang="en-US" sz="4200">
                <a:solidFill>
                  <a:srgbClr val="000000"/>
                </a:solidFill>
                <a:latin typeface="Canva Sans"/>
              </a:rPr>
              <a:t>Making the agent able to </a:t>
            </a:r>
            <a:r>
              <a:rPr lang="en-US" sz="4200">
                <a:solidFill>
                  <a:srgbClr val="7ED957"/>
                </a:solidFill>
                <a:latin typeface="Canva Sans Bold"/>
              </a:rPr>
              <a:t>understand</a:t>
            </a:r>
            <a:r>
              <a:rPr lang="en-US" sz="4200">
                <a:solidFill>
                  <a:srgbClr val="000000"/>
                </a:solidFill>
                <a:latin typeface="Canva Sans"/>
              </a:rPr>
              <a:t> the human language.</a:t>
            </a:r>
          </a:p>
        </p:txBody>
      </p:sp>
      <p:sp>
        <p:nvSpPr>
          <p:cNvPr name="TextBox 4" id="4"/>
          <p:cNvSpPr txBox="true"/>
          <p:nvPr/>
        </p:nvSpPr>
        <p:spPr>
          <a:xfrm rot="0">
            <a:off x="44927" y="4257916"/>
            <a:ext cx="15614650" cy="1623695"/>
          </a:xfrm>
          <a:prstGeom prst="rect">
            <a:avLst/>
          </a:prstGeom>
        </p:spPr>
        <p:txBody>
          <a:bodyPr anchor="t" rtlCol="false" tIns="0" lIns="0" bIns="0" rIns="0">
            <a:spAutoFit/>
          </a:bodyPr>
          <a:lstStyle/>
          <a:p>
            <a:pPr algn="just" marL="1014732" indent="-507366" lvl="1">
              <a:lnSpc>
                <a:spcPts val="6580"/>
              </a:lnSpc>
              <a:buFont typeface="Arial"/>
              <a:buChar char="•"/>
            </a:pPr>
            <a:r>
              <a:rPr lang="en-US" sz="4700">
                <a:solidFill>
                  <a:srgbClr val="000000"/>
                </a:solidFill>
                <a:latin typeface="Canva Sans"/>
              </a:rPr>
              <a:t>Agent can </a:t>
            </a:r>
            <a:r>
              <a:rPr lang="en-US" sz="4700">
                <a:solidFill>
                  <a:srgbClr val="7ED957"/>
                </a:solidFill>
                <a:latin typeface="Canva Sans Bold"/>
              </a:rPr>
              <a:t>answer questions</a:t>
            </a:r>
            <a:r>
              <a:rPr lang="en-US" sz="4700">
                <a:solidFill>
                  <a:srgbClr val="000000"/>
                </a:solidFill>
                <a:latin typeface="Canva Sans"/>
              </a:rPr>
              <a:t> based on the information given to it.</a:t>
            </a:r>
          </a:p>
        </p:txBody>
      </p:sp>
      <p:sp>
        <p:nvSpPr>
          <p:cNvPr name="TextBox 5" id="5"/>
          <p:cNvSpPr txBox="true"/>
          <p:nvPr/>
        </p:nvSpPr>
        <p:spPr>
          <a:xfrm rot="0">
            <a:off x="0" y="6131036"/>
            <a:ext cx="12767114" cy="795020"/>
          </a:xfrm>
          <a:prstGeom prst="rect">
            <a:avLst/>
          </a:prstGeom>
        </p:spPr>
        <p:txBody>
          <a:bodyPr anchor="t" rtlCol="false" tIns="0" lIns="0" bIns="0" rIns="0">
            <a:spAutoFit/>
          </a:bodyPr>
          <a:lstStyle/>
          <a:p>
            <a:pPr algn="ctr" marL="1014732" indent="-507366" lvl="1">
              <a:lnSpc>
                <a:spcPts val="6580"/>
              </a:lnSpc>
              <a:buFont typeface="Arial"/>
              <a:buChar char="•"/>
            </a:pPr>
            <a:r>
              <a:rPr lang="en-US" sz="4700">
                <a:solidFill>
                  <a:srgbClr val="000000"/>
                </a:solidFill>
                <a:latin typeface="Canva Sans"/>
              </a:rPr>
              <a:t>Agent can make reasonable </a:t>
            </a:r>
            <a:r>
              <a:rPr lang="en-US" sz="4700">
                <a:solidFill>
                  <a:srgbClr val="38B6FF"/>
                </a:solidFill>
                <a:latin typeface="Canva Sans Bold"/>
              </a:rPr>
              <a:t>suggestions</a:t>
            </a:r>
            <a:r>
              <a:rPr lang="en-US" sz="4700">
                <a:solidFill>
                  <a:srgbClr val="000000"/>
                </a:solidFill>
                <a:latin typeface="Canva Sans"/>
              </a:rPr>
              <a:t>.</a:t>
            </a:r>
          </a:p>
        </p:txBody>
      </p:sp>
      <p:sp>
        <p:nvSpPr>
          <p:cNvPr name="TextBox 6" id="6"/>
          <p:cNvSpPr txBox="true"/>
          <p:nvPr/>
        </p:nvSpPr>
        <p:spPr>
          <a:xfrm rot="0">
            <a:off x="0" y="7173705"/>
            <a:ext cx="15693549" cy="1623695"/>
          </a:xfrm>
          <a:prstGeom prst="rect">
            <a:avLst/>
          </a:prstGeom>
        </p:spPr>
        <p:txBody>
          <a:bodyPr anchor="t" rtlCol="false" tIns="0" lIns="0" bIns="0" rIns="0">
            <a:spAutoFit/>
          </a:bodyPr>
          <a:lstStyle/>
          <a:p>
            <a:pPr algn="just" marL="1014732" indent="-507366" lvl="1">
              <a:lnSpc>
                <a:spcPts val="6580"/>
              </a:lnSpc>
              <a:buFont typeface="Arial"/>
              <a:buChar char="•"/>
            </a:pPr>
            <a:r>
              <a:rPr lang="en-US" sz="4700">
                <a:solidFill>
                  <a:srgbClr val="000000"/>
                </a:solidFill>
                <a:latin typeface="Canva Sans"/>
              </a:rPr>
              <a:t>Making Agent can be </a:t>
            </a:r>
            <a:r>
              <a:rPr lang="en-US" sz="4700">
                <a:solidFill>
                  <a:srgbClr val="38B6FF"/>
                </a:solidFill>
                <a:latin typeface="Canva Sans Bold"/>
              </a:rPr>
              <a:t>integrated</a:t>
            </a:r>
            <a:r>
              <a:rPr lang="en-US" sz="4700">
                <a:solidFill>
                  <a:srgbClr val="000000"/>
                </a:solidFill>
                <a:latin typeface="Canva Sans"/>
              </a:rPr>
              <a:t> with other application easily with a GraphQL or REST-API.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677297" y="1610690"/>
            <a:ext cx="9749758"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000000"/>
                </a:solidFill>
                <a:latin typeface="Canva Sans Bold"/>
                <a:hlinkClick r:id="rId2" tooltip="https://arxiv.org/abs/1706.03762"/>
              </a:rPr>
              <a:t> Improving Alignment of Dialogue Agents </a:t>
            </a:r>
          </a:p>
        </p:txBody>
      </p:sp>
      <p:sp>
        <p:nvSpPr>
          <p:cNvPr name="TextBox 3" id="3"/>
          <p:cNvSpPr txBox="true"/>
          <p:nvPr/>
        </p:nvSpPr>
        <p:spPr>
          <a:xfrm rot="0">
            <a:off x="1677297" y="5558342"/>
            <a:ext cx="15284310"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000000"/>
                </a:solidFill>
                <a:latin typeface="Canva Sans Bold"/>
                <a:hlinkClick r:id="rId3" tooltip="https://arxiv.org/abs/2201.08239"/>
              </a:rPr>
              <a:t>Tokenize and Embed All for Multi-modal Large Language</a:t>
            </a:r>
            <a:r>
              <a:rPr lang="en-US" sz="3500">
                <a:solidFill>
                  <a:srgbClr val="000000"/>
                </a:solidFill>
                <a:latin typeface="Canva Sans Bold"/>
              </a:rPr>
              <a:t> </a:t>
            </a:r>
            <a:r>
              <a:rPr lang="en-US" sz="3500">
                <a:solidFill>
                  <a:srgbClr val="000000"/>
                </a:solidFill>
                <a:latin typeface="Canva Sans Bold"/>
                <a:hlinkClick r:id="rId4" tooltip="https://arxiv.org/abs/2201.08239"/>
              </a:rPr>
              <a:t>Models.</a:t>
            </a:r>
          </a:p>
        </p:txBody>
      </p:sp>
      <p:sp>
        <p:nvSpPr>
          <p:cNvPr name="TextBox 4" id="4"/>
          <p:cNvSpPr txBox="true"/>
          <p:nvPr/>
        </p:nvSpPr>
        <p:spPr>
          <a:xfrm rot="0">
            <a:off x="3176353" y="6776169"/>
            <a:ext cx="13785254" cy="1661795"/>
          </a:xfrm>
          <a:prstGeom prst="rect">
            <a:avLst/>
          </a:prstGeom>
        </p:spPr>
        <p:txBody>
          <a:bodyPr anchor="t" rtlCol="false" tIns="0" lIns="0" bIns="0" rIns="0">
            <a:spAutoFit/>
          </a:bodyPr>
          <a:lstStyle/>
          <a:p>
            <a:pPr>
              <a:lnSpc>
                <a:spcPts val="4480"/>
              </a:lnSpc>
            </a:pPr>
            <a:r>
              <a:rPr lang="en-US" sz="3200">
                <a:solidFill>
                  <a:srgbClr val="000000"/>
                </a:solidFill>
                <a:latin typeface="Canva Sans"/>
                <a:hlinkClick r:id="rId5" tooltip="https://arxiv.org/abs/2201.08239"/>
              </a:rPr>
              <a:t>Discusses about Tokenizing the inputs and Embedding</a:t>
            </a:r>
            <a:r>
              <a:rPr lang="en-US" sz="3200">
                <a:solidFill>
                  <a:srgbClr val="000000"/>
                </a:solidFill>
                <a:latin typeface="Canva Sans"/>
              </a:rPr>
              <a:t>s. Converting a input to meaningful numbers.</a:t>
            </a:r>
          </a:p>
          <a:p>
            <a:pPr>
              <a:lnSpc>
                <a:spcPts val="4480"/>
              </a:lnSpc>
            </a:pPr>
            <a:r>
              <a:rPr lang="en-US" sz="3200" u="sng">
                <a:solidFill>
                  <a:srgbClr val="5271FF"/>
                </a:solidFill>
                <a:latin typeface="Canva Sans Italics"/>
              </a:rPr>
              <a:t>https://arxiv.org/abs/2311.04589</a:t>
            </a:r>
          </a:p>
        </p:txBody>
      </p:sp>
      <p:sp>
        <p:nvSpPr>
          <p:cNvPr name="TextBox 5" id="5"/>
          <p:cNvSpPr txBox="true"/>
          <p:nvPr/>
        </p:nvSpPr>
        <p:spPr>
          <a:xfrm rot="0">
            <a:off x="3176353" y="2637256"/>
            <a:ext cx="13785254" cy="1661795"/>
          </a:xfrm>
          <a:prstGeom prst="rect">
            <a:avLst/>
          </a:prstGeom>
        </p:spPr>
        <p:txBody>
          <a:bodyPr anchor="t" rtlCol="false" tIns="0" lIns="0" bIns="0" rIns="0">
            <a:spAutoFit/>
          </a:bodyPr>
          <a:lstStyle/>
          <a:p>
            <a:pPr>
              <a:lnSpc>
                <a:spcPts val="4480"/>
              </a:lnSpc>
            </a:pPr>
            <a:r>
              <a:rPr lang="en-US" sz="3200">
                <a:solidFill>
                  <a:srgbClr val="000000"/>
                </a:solidFill>
                <a:latin typeface="Canva Sans"/>
              </a:rPr>
              <a:t>T</a:t>
            </a:r>
            <a:r>
              <a:rPr lang="en-US" sz="3200">
                <a:solidFill>
                  <a:srgbClr val="000000"/>
                </a:solidFill>
                <a:latin typeface="Canva Sans"/>
                <a:hlinkClick r:id="rId6" tooltip="https://arxiv.org/abs/1706.03762"/>
              </a:rPr>
              <a:t>alks about the benefit of using</a:t>
            </a:r>
            <a:r>
              <a:rPr lang="en-US" sz="3200">
                <a:solidFill>
                  <a:srgbClr val="000000"/>
                </a:solidFill>
                <a:latin typeface="Canva Sans"/>
              </a:rPr>
              <a:t> </a:t>
            </a:r>
            <a:r>
              <a:rPr lang="en-US" sz="3200">
                <a:solidFill>
                  <a:srgbClr val="000000"/>
                </a:solidFill>
                <a:latin typeface="Canva Sans"/>
                <a:hlinkClick r:id="rId7" tooltip="https://arxiv.org/abs/1706.03762"/>
              </a:rPr>
              <a:t>reinforcement learning along with human feedback to fine tune per-trained LLM based agents</a:t>
            </a:r>
            <a:r>
              <a:rPr lang="en-US" sz="3200">
                <a:solidFill>
                  <a:srgbClr val="000000"/>
                </a:solidFill>
                <a:latin typeface="Canva Sans"/>
              </a:rPr>
              <a:t>.</a:t>
            </a:r>
          </a:p>
          <a:p>
            <a:pPr>
              <a:lnSpc>
                <a:spcPts val="4480"/>
              </a:lnSpc>
            </a:pPr>
            <a:r>
              <a:rPr lang="en-US" sz="3200">
                <a:solidFill>
                  <a:srgbClr val="5271FF"/>
                </a:solidFill>
                <a:latin typeface="Canva Sans Italics"/>
                <a:hlinkClick r:id="rId8" tooltip="https://arxiv.org/abs/2209.14375"/>
              </a:rPr>
              <a:t>https://arxiv.org/abs/1810.04805</a:t>
            </a:r>
          </a:p>
        </p:txBody>
      </p:sp>
      <p:sp>
        <p:nvSpPr>
          <p:cNvPr name="TextBox 6" id="6"/>
          <p:cNvSpPr txBox="true"/>
          <p:nvPr/>
        </p:nvSpPr>
        <p:spPr>
          <a:xfrm rot="0">
            <a:off x="6942387" y="696913"/>
            <a:ext cx="3988513" cy="596899"/>
          </a:xfrm>
          <a:prstGeom prst="rect">
            <a:avLst/>
          </a:prstGeom>
        </p:spPr>
        <p:txBody>
          <a:bodyPr anchor="t" rtlCol="false" tIns="0" lIns="0" bIns="0" rIns="0">
            <a:spAutoFit/>
          </a:bodyPr>
          <a:lstStyle/>
          <a:p>
            <a:pPr algn="ctr">
              <a:lnSpc>
                <a:spcPts val="4900"/>
              </a:lnSpc>
            </a:pPr>
            <a:r>
              <a:rPr lang="en-US" sz="3500" u="sng">
                <a:solidFill>
                  <a:srgbClr val="FF914D"/>
                </a:solidFill>
                <a:latin typeface="Canva Sans Bold Italics"/>
              </a:rPr>
              <a:t>Working of LLMs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1626541"/>
            <a:ext cx="10350990"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000000"/>
                </a:solidFill>
                <a:latin typeface="Canva Sans Bold"/>
                <a:hlinkClick r:id="rId2" tooltip="https://arxiv.org/abs/1706.03762"/>
              </a:rPr>
              <a:t>Processing Data for Large Language Models.</a:t>
            </a:r>
          </a:p>
        </p:txBody>
      </p:sp>
      <p:sp>
        <p:nvSpPr>
          <p:cNvPr name="TextBox 3" id="3"/>
          <p:cNvSpPr txBox="true"/>
          <p:nvPr/>
        </p:nvSpPr>
        <p:spPr>
          <a:xfrm rot="0">
            <a:off x="1028700" y="5596782"/>
            <a:ext cx="12753919" cy="596899"/>
          </a:xfrm>
          <a:prstGeom prst="rect">
            <a:avLst/>
          </a:prstGeom>
        </p:spPr>
        <p:txBody>
          <a:bodyPr anchor="t" rtlCol="false" tIns="0" lIns="0" bIns="0" rIns="0">
            <a:spAutoFit/>
          </a:bodyPr>
          <a:lstStyle/>
          <a:p>
            <a:pPr marL="755659" indent="-377829" lvl="1">
              <a:lnSpc>
                <a:spcPts val="4900"/>
              </a:lnSpc>
              <a:buFont typeface="Arial"/>
              <a:buChar char="•"/>
            </a:pPr>
            <a:r>
              <a:rPr lang="en-US" sz="3500">
                <a:solidFill>
                  <a:srgbClr val="000000"/>
                </a:solidFill>
                <a:latin typeface="Canva Sans Bold"/>
                <a:hlinkClick r:id="rId3" tooltip="https://arxiv.org/abs/2201.08239"/>
              </a:rPr>
              <a:t>Full Parameter Fine-Tuning for Large Language Models </a:t>
            </a:r>
          </a:p>
        </p:txBody>
      </p:sp>
      <p:sp>
        <p:nvSpPr>
          <p:cNvPr name="TextBox 4" id="4"/>
          <p:cNvSpPr txBox="true"/>
          <p:nvPr/>
        </p:nvSpPr>
        <p:spPr>
          <a:xfrm rot="0">
            <a:off x="2709679" y="6931989"/>
            <a:ext cx="13438390" cy="2785745"/>
          </a:xfrm>
          <a:prstGeom prst="rect">
            <a:avLst/>
          </a:prstGeom>
        </p:spPr>
        <p:txBody>
          <a:bodyPr anchor="t" rtlCol="false" tIns="0" lIns="0" bIns="0" rIns="0">
            <a:spAutoFit/>
          </a:bodyPr>
          <a:lstStyle/>
          <a:p>
            <a:pPr>
              <a:lnSpc>
                <a:spcPts val="4480"/>
              </a:lnSpc>
            </a:pPr>
            <a:r>
              <a:rPr lang="en-US" sz="3200">
                <a:solidFill>
                  <a:srgbClr val="000000"/>
                </a:solidFill>
                <a:latin typeface="Canva Sans"/>
              </a:rPr>
              <a:t>T</a:t>
            </a:r>
            <a:r>
              <a:rPr lang="en-US" sz="3200">
                <a:solidFill>
                  <a:srgbClr val="000000"/>
                </a:solidFill>
                <a:latin typeface="Canva Sans"/>
                <a:hlinkClick r:id="rId4" tooltip="https://arxiv.org/abs/2201.08239"/>
              </a:rPr>
              <a:t>alks about methods to o</a:t>
            </a:r>
            <a:r>
              <a:rPr lang="en-US" sz="3200">
                <a:solidFill>
                  <a:srgbClr val="000000"/>
                </a:solidFill>
                <a:latin typeface="Canva Sans"/>
                <a:hlinkClick r:id="rId5" tooltip="https://arxiv.org/abs/2201.08239"/>
              </a:rPr>
              <a:t>ptimization</a:t>
            </a:r>
            <a:r>
              <a:rPr lang="en-US" sz="3200">
                <a:solidFill>
                  <a:srgbClr val="000000"/>
                </a:solidFill>
                <a:latin typeface="Canva Sans"/>
              </a:rPr>
              <a:t> data processing before training begins.</a:t>
            </a:r>
          </a:p>
          <a:p>
            <a:pPr>
              <a:lnSpc>
                <a:spcPts val="4480"/>
              </a:lnSpc>
            </a:pPr>
            <a:r>
              <a:rPr lang="en-US" sz="3200">
                <a:solidFill>
                  <a:srgbClr val="5271FF"/>
                </a:solidFill>
                <a:latin typeface="Canva Sans Italics"/>
              </a:rPr>
              <a:t>https://wandb.ai/wandb_gen/llm-data-processing/reports/Processing-Data-for-Large-Language-Models--mlldzozMDg4MTM2</a:t>
            </a:r>
          </a:p>
        </p:txBody>
      </p:sp>
      <p:sp>
        <p:nvSpPr>
          <p:cNvPr name="TextBox 5" id="5"/>
          <p:cNvSpPr txBox="true"/>
          <p:nvPr/>
        </p:nvSpPr>
        <p:spPr>
          <a:xfrm rot="0">
            <a:off x="2709679" y="2495383"/>
            <a:ext cx="13438390" cy="2223770"/>
          </a:xfrm>
          <a:prstGeom prst="rect">
            <a:avLst/>
          </a:prstGeom>
        </p:spPr>
        <p:txBody>
          <a:bodyPr anchor="t" rtlCol="false" tIns="0" lIns="0" bIns="0" rIns="0">
            <a:spAutoFit/>
          </a:bodyPr>
          <a:lstStyle/>
          <a:p>
            <a:pPr>
              <a:lnSpc>
                <a:spcPts val="4480"/>
              </a:lnSpc>
            </a:pPr>
            <a:r>
              <a:rPr lang="en-US" sz="3200" u="sng">
                <a:solidFill>
                  <a:srgbClr val="000000"/>
                </a:solidFill>
                <a:latin typeface="Canva Sans"/>
                <a:hlinkClick r:id="rId6" tooltip="https://arxiv.org/abs/1706.03762"/>
              </a:rPr>
              <a:t>Discusses about</a:t>
            </a:r>
            <a:r>
              <a:rPr lang="en-US" sz="3200">
                <a:solidFill>
                  <a:srgbClr val="000000"/>
                </a:solidFill>
                <a:latin typeface="Canva Sans"/>
              </a:rPr>
              <a:t> h</a:t>
            </a:r>
            <a:r>
              <a:rPr lang="en-US" sz="3200">
                <a:solidFill>
                  <a:srgbClr val="000000"/>
                </a:solidFill>
                <a:latin typeface="Canva Sans"/>
                <a:hlinkClick r:id="rId7" tooltip="https://arxiv.org/abs/1706.03762"/>
              </a:rPr>
              <a:t>andling junk data </a:t>
            </a:r>
            <a:r>
              <a:rPr lang="en-US" sz="3200">
                <a:solidFill>
                  <a:srgbClr val="000000"/>
                </a:solidFill>
                <a:latin typeface="Canva Sans"/>
              </a:rPr>
              <a:t>, </a:t>
            </a:r>
            <a:r>
              <a:rPr lang="en-US" sz="3200">
                <a:solidFill>
                  <a:srgbClr val="000000"/>
                </a:solidFill>
                <a:latin typeface="Canva Sans"/>
                <a:hlinkClick r:id="rId8" tooltip="https://arxiv.org/abs/1706.03762"/>
              </a:rPr>
              <a:t>d</a:t>
            </a:r>
            <a:r>
              <a:rPr lang="en-US" sz="3200">
                <a:solidFill>
                  <a:srgbClr val="000000"/>
                </a:solidFill>
                <a:latin typeface="Canva Sans"/>
                <a:hlinkClick r:id="rId9" tooltip="https://arxiv.org/abs/1706.03762"/>
              </a:rPr>
              <a:t>e-duplication , Bias Control</a:t>
            </a:r>
          </a:p>
          <a:p>
            <a:pPr>
              <a:lnSpc>
                <a:spcPts val="4480"/>
              </a:lnSpc>
            </a:pPr>
            <a:r>
              <a:rPr lang="en-US" sz="3200">
                <a:solidFill>
                  <a:srgbClr val="000000"/>
                </a:solidFill>
                <a:latin typeface="Canva Sans"/>
                <a:hlinkClick r:id="rId10" tooltip="https://arxiv.org/abs/1706.03762"/>
              </a:rPr>
              <a:t>Personally Identifiable Information Control</a:t>
            </a:r>
            <a:r>
              <a:rPr lang="en-US" sz="3200">
                <a:solidFill>
                  <a:srgbClr val="000000"/>
                </a:solidFill>
                <a:latin typeface="Canva Sans"/>
              </a:rPr>
              <a:t>.</a:t>
            </a:r>
          </a:p>
          <a:p>
            <a:pPr>
              <a:lnSpc>
                <a:spcPts val="4480"/>
              </a:lnSpc>
            </a:pPr>
            <a:r>
              <a:rPr lang="en-US" sz="3200">
                <a:solidFill>
                  <a:srgbClr val="5271FF"/>
                </a:solidFill>
                <a:latin typeface="Canva Sans Italics"/>
              </a:rPr>
              <a:t>https://wandb.ai/wandb_gen/llm-data-processing/reports/Processing-Data-for-Large-Language-Models-- mlldzozMDg4MTM2</a:t>
            </a:r>
          </a:p>
        </p:txBody>
      </p:sp>
      <p:sp>
        <p:nvSpPr>
          <p:cNvPr name="TextBox 6" id="6"/>
          <p:cNvSpPr txBox="true"/>
          <p:nvPr/>
        </p:nvSpPr>
        <p:spPr>
          <a:xfrm rot="0">
            <a:off x="4702045" y="696913"/>
            <a:ext cx="8883909" cy="596899"/>
          </a:xfrm>
          <a:prstGeom prst="rect">
            <a:avLst/>
          </a:prstGeom>
        </p:spPr>
        <p:txBody>
          <a:bodyPr anchor="t" rtlCol="false" tIns="0" lIns="0" bIns="0" rIns="0">
            <a:spAutoFit/>
          </a:bodyPr>
          <a:lstStyle/>
          <a:p>
            <a:pPr algn="ctr">
              <a:lnSpc>
                <a:spcPts val="4900"/>
              </a:lnSpc>
            </a:pPr>
            <a:r>
              <a:rPr lang="en-US" sz="3500">
                <a:solidFill>
                  <a:srgbClr val="FF914D"/>
                </a:solidFill>
                <a:latin typeface="Canva Sans Bold Italics"/>
              </a:rPr>
              <a:t>Improving the performance of LLMs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780622" y="180975"/>
            <a:ext cx="9990812"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Literature survey</a:t>
            </a:r>
          </a:p>
        </p:txBody>
      </p:sp>
      <p:sp>
        <p:nvSpPr>
          <p:cNvPr name="TextBox 3" id="3"/>
          <p:cNvSpPr txBox="true"/>
          <p:nvPr/>
        </p:nvSpPr>
        <p:spPr>
          <a:xfrm rot="0">
            <a:off x="2342172" y="3589361"/>
            <a:ext cx="13068150"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000000"/>
                </a:solidFill>
                <a:latin typeface="Canva Sans Bold"/>
              </a:rPr>
              <a:t>A Comprehensive Overview of </a:t>
            </a:r>
            <a:r>
              <a:rPr lang="en-US" sz="3500">
                <a:solidFill>
                  <a:srgbClr val="000000"/>
                </a:solidFill>
                <a:latin typeface="Canva Sans Bold"/>
              </a:rPr>
              <a:t>Large Language Models</a:t>
            </a:r>
          </a:p>
        </p:txBody>
      </p:sp>
      <p:sp>
        <p:nvSpPr>
          <p:cNvPr name="TextBox 4" id="4"/>
          <p:cNvSpPr txBox="true"/>
          <p:nvPr/>
        </p:nvSpPr>
        <p:spPr>
          <a:xfrm rot="0">
            <a:off x="4308142" y="4440327"/>
            <a:ext cx="10766584" cy="1099820"/>
          </a:xfrm>
          <a:prstGeom prst="rect">
            <a:avLst/>
          </a:prstGeom>
        </p:spPr>
        <p:txBody>
          <a:bodyPr anchor="t" rtlCol="false" tIns="0" lIns="0" bIns="0" rIns="0">
            <a:spAutoFit/>
          </a:bodyPr>
          <a:lstStyle/>
          <a:p>
            <a:pPr>
              <a:lnSpc>
                <a:spcPts val="4480"/>
              </a:lnSpc>
            </a:pPr>
            <a:r>
              <a:rPr lang="en-US" sz="3200">
                <a:solidFill>
                  <a:srgbClr val="000000"/>
                </a:solidFill>
                <a:latin typeface="Canva Sans"/>
              </a:rPr>
              <a:t>Understanding and Overview of large language models </a:t>
            </a:r>
          </a:p>
          <a:p>
            <a:pPr>
              <a:lnSpc>
                <a:spcPts val="4480"/>
              </a:lnSpc>
            </a:pPr>
            <a:r>
              <a:rPr lang="en-US" sz="3200">
                <a:solidFill>
                  <a:srgbClr val="5271FF"/>
                </a:solidFill>
                <a:latin typeface="Canva Sans Italics"/>
              </a:rPr>
              <a:t>https://arxiv.org/pdf/2307.06435.pdf</a:t>
            </a:r>
          </a:p>
        </p:txBody>
      </p:sp>
      <p:sp>
        <p:nvSpPr>
          <p:cNvPr name="TextBox 5" id="5"/>
          <p:cNvSpPr txBox="true"/>
          <p:nvPr/>
        </p:nvSpPr>
        <p:spPr>
          <a:xfrm rot="0">
            <a:off x="2342172" y="6250875"/>
            <a:ext cx="6651212"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000000"/>
                </a:solidFill>
                <a:latin typeface="Canva Sans Bold"/>
                <a:hlinkClick r:id="rId2" tooltip="https://arxiv.org/abs/1706.03762"/>
              </a:rPr>
              <a:t>Attention Is All You Need</a:t>
            </a:r>
            <a:r>
              <a:rPr lang="en-US" sz="3500">
                <a:solidFill>
                  <a:srgbClr val="000000"/>
                </a:solidFill>
                <a:latin typeface="Canva Sans Bold"/>
              </a:rPr>
              <a:t> </a:t>
            </a:r>
          </a:p>
        </p:txBody>
      </p:sp>
      <p:sp>
        <p:nvSpPr>
          <p:cNvPr name="TextBox 6" id="6"/>
          <p:cNvSpPr txBox="true"/>
          <p:nvPr/>
        </p:nvSpPr>
        <p:spPr>
          <a:xfrm rot="0">
            <a:off x="4308142" y="7104949"/>
            <a:ext cx="12008640" cy="1661795"/>
          </a:xfrm>
          <a:prstGeom prst="rect">
            <a:avLst/>
          </a:prstGeom>
        </p:spPr>
        <p:txBody>
          <a:bodyPr anchor="t" rtlCol="false" tIns="0" lIns="0" bIns="0" rIns="0">
            <a:spAutoFit/>
          </a:bodyPr>
          <a:lstStyle/>
          <a:p>
            <a:pPr>
              <a:lnSpc>
                <a:spcPts val="4480"/>
              </a:lnSpc>
            </a:pPr>
            <a:r>
              <a:rPr lang="en-US" sz="3200">
                <a:solidFill>
                  <a:srgbClr val="000000"/>
                </a:solidFill>
                <a:latin typeface="Canva Sans"/>
              </a:rPr>
              <a:t>Presents the original transformer model. it helps with sequence-to-sequence tasks, such as machine translation. </a:t>
            </a:r>
          </a:p>
          <a:p>
            <a:pPr>
              <a:lnSpc>
                <a:spcPts val="4480"/>
              </a:lnSpc>
            </a:pPr>
            <a:r>
              <a:rPr lang="en-US" sz="3200">
                <a:solidFill>
                  <a:srgbClr val="5271FF"/>
                </a:solidFill>
                <a:latin typeface="Canva Sans Italics"/>
              </a:rPr>
              <a:t>h</a:t>
            </a:r>
            <a:r>
              <a:rPr lang="en-US" sz="3200" u="sng">
                <a:solidFill>
                  <a:srgbClr val="5271FF"/>
                </a:solidFill>
                <a:latin typeface="Canva Sans Italics"/>
                <a:hlinkClick r:id="rId3" tooltip="https://arxiv.org/pdf/1706.03762.pdf"/>
              </a:rPr>
              <a:t>ttps://arxiv.org/pdf/2307.06435.pdf</a:t>
            </a:r>
          </a:p>
        </p:txBody>
      </p:sp>
      <p:sp>
        <p:nvSpPr>
          <p:cNvPr name="TextBox 7" id="7"/>
          <p:cNvSpPr txBox="true"/>
          <p:nvPr/>
        </p:nvSpPr>
        <p:spPr>
          <a:xfrm rot="0">
            <a:off x="2795402" y="2414042"/>
            <a:ext cx="13068150" cy="596899"/>
          </a:xfrm>
          <a:prstGeom prst="rect">
            <a:avLst/>
          </a:prstGeom>
        </p:spPr>
        <p:txBody>
          <a:bodyPr anchor="t" rtlCol="false" tIns="0" lIns="0" bIns="0" rIns="0">
            <a:spAutoFit/>
          </a:bodyPr>
          <a:lstStyle/>
          <a:p>
            <a:pPr algn="ctr">
              <a:lnSpc>
                <a:spcPts val="4900"/>
              </a:lnSpc>
            </a:pPr>
            <a:r>
              <a:rPr lang="en-US" sz="3500" u="sng">
                <a:solidFill>
                  <a:srgbClr val="FF914D"/>
                </a:solidFill>
                <a:latin typeface="Canva Sans Bold Italics"/>
              </a:rPr>
              <a:t>Understand architectures of LLMs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559557"/>
            <a:ext cx="4306253" cy="1566544"/>
          </a:xfrm>
          <a:prstGeom prst="rect">
            <a:avLst/>
          </a:prstGeom>
        </p:spPr>
        <p:txBody>
          <a:bodyPr anchor="t" rtlCol="false" tIns="0" lIns="0" bIns="0" rIns="0">
            <a:spAutoFit/>
          </a:bodyPr>
          <a:lstStyle/>
          <a:p>
            <a:pPr algn="ctr">
              <a:lnSpc>
                <a:spcPts val="12880"/>
              </a:lnSpc>
            </a:pPr>
            <a:r>
              <a:rPr lang="en-US" sz="9200" u="sng">
                <a:solidFill>
                  <a:srgbClr val="000000"/>
                </a:solidFill>
                <a:latin typeface="Canva Sans Bold"/>
              </a:rPr>
              <a:t>Agenda</a:t>
            </a:r>
          </a:p>
        </p:txBody>
      </p:sp>
      <p:sp>
        <p:nvSpPr>
          <p:cNvPr name="TextBox 3" id="3"/>
          <p:cNvSpPr txBox="true"/>
          <p:nvPr/>
        </p:nvSpPr>
        <p:spPr>
          <a:xfrm rot="0">
            <a:off x="1028700" y="3018285"/>
            <a:ext cx="8066881" cy="6084570"/>
          </a:xfrm>
          <a:prstGeom prst="rect">
            <a:avLst/>
          </a:prstGeom>
        </p:spPr>
        <p:txBody>
          <a:bodyPr anchor="t" rtlCol="false" tIns="0" lIns="0" bIns="0" rIns="0">
            <a:spAutoFit/>
          </a:bodyPr>
          <a:lstStyle/>
          <a:p>
            <a:pPr marL="1230630" indent="-615315" lvl="1">
              <a:lnSpc>
                <a:spcPts val="7980"/>
              </a:lnSpc>
              <a:buFont typeface="Arial"/>
              <a:buChar char="•"/>
            </a:pPr>
            <a:r>
              <a:rPr lang="en-US" sz="5700">
                <a:solidFill>
                  <a:srgbClr val="000000"/>
                </a:solidFill>
                <a:latin typeface="Canva Sans"/>
              </a:rPr>
              <a:t>Problem Statement</a:t>
            </a:r>
          </a:p>
          <a:p>
            <a:pPr marL="1230630" indent="-615315" lvl="1">
              <a:lnSpc>
                <a:spcPts val="7980"/>
              </a:lnSpc>
              <a:buFont typeface="Arial"/>
              <a:buChar char="•"/>
            </a:pPr>
            <a:r>
              <a:rPr lang="en-US" sz="5700">
                <a:solidFill>
                  <a:srgbClr val="000000"/>
                </a:solidFill>
                <a:latin typeface="Canva Sans"/>
              </a:rPr>
              <a:t>Motivation</a:t>
            </a:r>
          </a:p>
          <a:p>
            <a:pPr marL="1230630" indent="-615315" lvl="1">
              <a:lnSpc>
                <a:spcPts val="7980"/>
              </a:lnSpc>
              <a:buFont typeface="Arial"/>
              <a:buChar char="•"/>
            </a:pPr>
            <a:r>
              <a:rPr lang="en-US" sz="5700">
                <a:solidFill>
                  <a:srgbClr val="000000"/>
                </a:solidFill>
                <a:latin typeface="Canva Sans"/>
              </a:rPr>
              <a:t>Literature Survey</a:t>
            </a:r>
          </a:p>
          <a:p>
            <a:pPr marL="1230630" indent="-615315" lvl="1">
              <a:lnSpc>
                <a:spcPts val="7980"/>
              </a:lnSpc>
              <a:buFont typeface="Arial"/>
              <a:buChar char="•"/>
            </a:pPr>
            <a:r>
              <a:rPr lang="en-US" sz="5700">
                <a:solidFill>
                  <a:srgbClr val="000000"/>
                </a:solidFill>
                <a:latin typeface="Canva Sans"/>
              </a:rPr>
              <a:t>Objective</a:t>
            </a:r>
          </a:p>
          <a:p>
            <a:pPr marL="1230630" indent="-615315" lvl="1">
              <a:lnSpc>
                <a:spcPts val="7980"/>
              </a:lnSpc>
              <a:buFont typeface="Arial"/>
              <a:buChar char="•"/>
            </a:pPr>
            <a:r>
              <a:rPr lang="en-US" sz="5700">
                <a:solidFill>
                  <a:srgbClr val="000000"/>
                </a:solidFill>
                <a:latin typeface="Canva Sans"/>
              </a:rPr>
              <a:t>High-Level Design</a:t>
            </a:r>
          </a:p>
          <a:p>
            <a:pPr marL="1230630" indent="-615315" lvl="1">
              <a:lnSpc>
                <a:spcPts val="7980"/>
              </a:lnSpc>
              <a:buFont typeface="Arial"/>
              <a:buChar char="•"/>
            </a:pPr>
            <a:r>
              <a:rPr lang="en-US" sz="5700">
                <a:solidFill>
                  <a:srgbClr val="000000"/>
                </a:solidFill>
                <a:latin typeface="Canva Sans"/>
              </a:rPr>
              <a:t>Project Outcomes</a:t>
            </a:r>
          </a:p>
        </p:txBody>
      </p:sp>
      <p:sp>
        <p:nvSpPr>
          <p:cNvPr name="Freeform 4" id="4"/>
          <p:cNvSpPr/>
          <p:nvPr/>
        </p:nvSpPr>
        <p:spPr>
          <a:xfrm flipH="false" flipV="false" rot="0">
            <a:off x="15645827" y="4880515"/>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2054087" y="1547056"/>
            <a:ext cx="1965969"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000000"/>
                </a:solidFill>
                <a:latin typeface="Canva Sans Bold"/>
                <a:hlinkClick r:id="rId2" tooltip="https://arxiv.org/abs/1706.03762"/>
              </a:rPr>
              <a:t>BERT</a:t>
            </a:r>
          </a:p>
        </p:txBody>
      </p:sp>
      <p:sp>
        <p:nvSpPr>
          <p:cNvPr name="TextBox 3" id="3"/>
          <p:cNvSpPr txBox="true"/>
          <p:nvPr/>
        </p:nvSpPr>
        <p:spPr>
          <a:xfrm rot="0">
            <a:off x="2054087" y="5463210"/>
            <a:ext cx="2582740"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u="sng">
                <a:solidFill>
                  <a:srgbClr val="000000"/>
                </a:solidFill>
                <a:latin typeface="Canva Sans Bold"/>
                <a:hlinkClick r:id="rId3" tooltip="https://arxiv.org/abs/2201.08239"/>
              </a:rPr>
              <a:t>LaMDA</a:t>
            </a:r>
          </a:p>
        </p:txBody>
      </p:sp>
      <p:sp>
        <p:nvSpPr>
          <p:cNvPr name="TextBox 4" id="4"/>
          <p:cNvSpPr txBox="true"/>
          <p:nvPr/>
        </p:nvSpPr>
        <p:spPr>
          <a:xfrm rot="0">
            <a:off x="4020056" y="6449499"/>
            <a:ext cx="12008640" cy="1661795"/>
          </a:xfrm>
          <a:prstGeom prst="rect">
            <a:avLst/>
          </a:prstGeom>
        </p:spPr>
        <p:txBody>
          <a:bodyPr anchor="t" rtlCol="false" tIns="0" lIns="0" bIns="0" rIns="0">
            <a:spAutoFit/>
          </a:bodyPr>
          <a:lstStyle/>
          <a:p>
            <a:pPr>
              <a:lnSpc>
                <a:spcPts val="4480"/>
              </a:lnSpc>
            </a:pPr>
            <a:r>
              <a:rPr lang="en-US" sz="3200">
                <a:solidFill>
                  <a:srgbClr val="000000"/>
                </a:solidFill>
                <a:latin typeface="Canva Sans"/>
                <a:hlinkClick r:id="rId4" tooltip="https://arxiv.org/abs/2201.08239"/>
              </a:rPr>
              <a:t>Language Models for Dialog Applications</a:t>
            </a:r>
            <a:r>
              <a:rPr lang="en-US" sz="3200">
                <a:solidFill>
                  <a:srgbClr val="000000"/>
                </a:solidFill>
                <a:latin typeface="Canva Sans"/>
              </a:rPr>
              <a:t> is Transformer-based neural language models.</a:t>
            </a:r>
          </a:p>
          <a:p>
            <a:pPr>
              <a:lnSpc>
                <a:spcPts val="4480"/>
              </a:lnSpc>
            </a:pPr>
            <a:r>
              <a:rPr lang="en-US" sz="3200">
                <a:solidFill>
                  <a:srgbClr val="5271FF"/>
                </a:solidFill>
                <a:latin typeface="Canva Sans"/>
              </a:rPr>
              <a:t>https://arxiv.org/abs/2201.08239</a:t>
            </a:r>
          </a:p>
        </p:txBody>
      </p:sp>
      <p:sp>
        <p:nvSpPr>
          <p:cNvPr name="TextBox 5" id="5"/>
          <p:cNvSpPr txBox="true"/>
          <p:nvPr/>
        </p:nvSpPr>
        <p:spPr>
          <a:xfrm rot="0">
            <a:off x="4020056" y="2351504"/>
            <a:ext cx="12008640" cy="1661795"/>
          </a:xfrm>
          <a:prstGeom prst="rect">
            <a:avLst/>
          </a:prstGeom>
        </p:spPr>
        <p:txBody>
          <a:bodyPr anchor="t" rtlCol="false" tIns="0" lIns="0" bIns="0" rIns="0">
            <a:spAutoFit/>
          </a:bodyPr>
          <a:lstStyle/>
          <a:p>
            <a:pPr>
              <a:lnSpc>
                <a:spcPts val="4480"/>
              </a:lnSpc>
            </a:pPr>
            <a:r>
              <a:rPr lang="en-US" sz="3200">
                <a:solidFill>
                  <a:srgbClr val="000000"/>
                </a:solidFill>
                <a:latin typeface="Canva Sans"/>
                <a:hlinkClick r:id="rId5" tooltip="https://arxiv.org/abs/1706.03762"/>
              </a:rPr>
              <a:t>Pre-training of Deep Bi-directional Transformers for Language Understanding ,helps in modeling and prediction.</a:t>
            </a:r>
          </a:p>
          <a:p>
            <a:pPr>
              <a:lnSpc>
                <a:spcPts val="4480"/>
              </a:lnSpc>
            </a:pPr>
            <a:r>
              <a:rPr lang="en-US" sz="3200">
                <a:solidFill>
                  <a:srgbClr val="5271FF"/>
                </a:solidFill>
                <a:latin typeface="Canva Sans"/>
              </a:rPr>
              <a:t>https://arxiv.org/abs/1810.04805</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313880" y="2538570"/>
            <a:ext cx="16974120" cy="488313"/>
          </a:xfrm>
          <a:prstGeom prst="rect">
            <a:avLst/>
          </a:prstGeom>
        </p:spPr>
        <p:txBody>
          <a:bodyPr anchor="t" rtlCol="false" tIns="0" lIns="0" bIns="0" rIns="0">
            <a:spAutoFit/>
          </a:bodyPr>
          <a:lstStyle/>
          <a:p>
            <a:pPr algn="just" marL="302280" indent="-151140" lvl="1">
              <a:lnSpc>
                <a:spcPts val="1960"/>
              </a:lnSpc>
              <a:buFont typeface="Arial"/>
              <a:buChar char="•"/>
            </a:pPr>
            <a:r>
              <a:rPr lang="en-US" sz="1400">
                <a:solidFill>
                  <a:srgbClr val="000000"/>
                </a:solidFill>
                <a:latin typeface="Canva Sans"/>
              </a:rPr>
              <a:t>AI agent applications are popular for automating tasks and processes, increasing efficiency, and integrating with other applications through API protocols like REST and GraphQL for seamless communication and data sharing. They enable businesses to streamline operations and deliver better value to customers.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1127410"/>
            <a:ext cx="15317387" cy="596899"/>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000000"/>
                </a:solidFill>
                <a:latin typeface="Canva Sans Bold"/>
                <a:hlinkClick r:id="rId2" tooltip="https://arxiv.org/abs/2201.08239"/>
              </a:rPr>
              <a:t>Cramming: Training a Language Model on a Single GPU in One Day</a:t>
            </a:r>
          </a:p>
        </p:txBody>
      </p:sp>
      <p:sp>
        <p:nvSpPr>
          <p:cNvPr name="TextBox 3" id="3"/>
          <p:cNvSpPr txBox="true"/>
          <p:nvPr/>
        </p:nvSpPr>
        <p:spPr>
          <a:xfrm rot="0">
            <a:off x="2957756" y="2209366"/>
            <a:ext cx="12008640" cy="1661795"/>
          </a:xfrm>
          <a:prstGeom prst="rect">
            <a:avLst/>
          </a:prstGeom>
        </p:spPr>
        <p:txBody>
          <a:bodyPr anchor="t" rtlCol="false" tIns="0" lIns="0" bIns="0" rIns="0">
            <a:spAutoFit/>
          </a:bodyPr>
          <a:lstStyle/>
          <a:p>
            <a:pPr algn="ctr">
              <a:lnSpc>
                <a:spcPts val="4480"/>
              </a:lnSpc>
            </a:pPr>
            <a:r>
              <a:rPr lang="en-US" sz="3200" u="sng">
                <a:solidFill>
                  <a:srgbClr val="000000"/>
                </a:solidFill>
                <a:latin typeface="Canva Sans"/>
                <a:hlinkClick r:id="rId3" tooltip="https://arxiv.org/abs/2201.08239"/>
              </a:rPr>
              <a:t>Paper focuses on a way to increase the performance by using minimum computing power.</a:t>
            </a:r>
          </a:p>
          <a:p>
            <a:pPr algn="ctr">
              <a:lnSpc>
                <a:spcPts val="4480"/>
              </a:lnSpc>
            </a:pPr>
            <a:r>
              <a:rPr lang="en-US" sz="3200" u="sng">
                <a:solidFill>
                  <a:srgbClr val="5271FF"/>
                </a:solidFill>
                <a:latin typeface="Canva Sans"/>
              </a:rPr>
              <a:t>https://arxiv.org/abs/2212.14034</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881962" y="180975"/>
            <a:ext cx="6135846"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Motivation</a:t>
            </a:r>
          </a:p>
        </p:txBody>
      </p:sp>
      <p:sp>
        <p:nvSpPr>
          <p:cNvPr name="TextBox 3" id="3"/>
          <p:cNvSpPr txBox="true"/>
          <p:nvPr/>
        </p:nvSpPr>
        <p:spPr>
          <a:xfrm rot="0">
            <a:off x="881962" y="2136691"/>
            <a:ext cx="16377338" cy="4556473"/>
          </a:xfrm>
          <a:prstGeom prst="rect">
            <a:avLst/>
          </a:prstGeom>
        </p:spPr>
        <p:txBody>
          <a:bodyPr anchor="t" rtlCol="false" tIns="0" lIns="0" bIns="0" rIns="0">
            <a:spAutoFit/>
          </a:bodyPr>
          <a:lstStyle/>
          <a:p>
            <a:pPr>
              <a:lnSpc>
                <a:spcPts val="2430"/>
              </a:lnSpc>
              <a:spcBef>
                <a:spcPct val="0"/>
              </a:spcBef>
            </a:pPr>
            <a:r>
              <a:rPr lang="en-US" sz="1736">
                <a:solidFill>
                  <a:srgbClr val="000000"/>
                </a:solidFill>
                <a:latin typeface="Canva Sans"/>
              </a:rPr>
              <a:t>For a free and open based ai agent for understanding and communicating human language , which is able to answer question based on the user given information which can accept the data in any format and able to produce a appropriate responce and this agent can be integrated with other application using Api </a:t>
            </a:r>
          </a:p>
          <a:p>
            <a:pPr>
              <a:lnSpc>
                <a:spcPts val="2430"/>
              </a:lnSpc>
              <a:spcBef>
                <a:spcPct val="0"/>
              </a:spcBef>
            </a:pPr>
          </a:p>
          <a:p>
            <a:pPr>
              <a:lnSpc>
                <a:spcPts val="2430"/>
              </a:lnSpc>
              <a:spcBef>
                <a:spcPct val="0"/>
              </a:spcBef>
            </a:pPr>
          </a:p>
          <a:p>
            <a:pPr>
              <a:lnSpc>
                <a:spcPts val="2430"/>
              </a:lnSpc>
              <a:spcBef>
                <a:spcPct val="0"/>
              </a:spcBef>
            </a:pPr>
            <a:r>
              <a:rPr lang="en-US" sz="1736">
                <a:solidFill>
                  <a:srgbClr val="000000"/>
                </a:solidFill>
                <a:latin typeface="Canva Sans"/>
                <a:ea typeface="Canva Sans"/>
              </a:rPr>
              <a:t>use﻿r content generation  AI agent is becoming increasingly important in today's world, where communication is a vital aspect of almost every industry. With the ability to understand and process natural language, this AI agent can provide quick and accurate answers to user queries, making it an invaluable tool for businesses and individuals alike.</a:t>
            </a:r>
          </a:p>
          <a:p>
            <a:pPr>
              <a:lnSpc>
                <a:spcPts val="2430"/>
              </a:lnSpc>
              <a:spcBef>
                <a:spcPct val="0"/>
              </a:spcBef>
            </a:pPr>
          </a:p>
          <a:p>
            <a:pPr>
              <a:lnSpc>
                <a:spcPts val="2430"/>
              </a:lnSpc>
              <a:spcBef>
                <a:spcPct val="0"/>
              </a:spcBef>
            </a:pPr>
            <a:r>
              <a:rPr lang="en-US" sz="1736">
                <a:solidFill>
                  <a:srgbClr val="000000"/>
                </a:solidFill>
                <a:latin typeface="Canva Sans"/>
              </a:rPr>
              <a:t>Furthermore, this AI agent can be easily integrated with other applications using an API. This means that businesses can incorporate the agent into their existing software infrastructure, allowing for seamless communication between the agent and other tools.</a:t>
            </a:r>
          </a:p>
          <a:p>
            <a:pPr>
              <a:lnSpc>
                <a:spcPts val="2430"/>
              </a:lnSpc>
              <a:spcBef>
                <a:spcPct val="0"/>
              </a:spcBef>
            </a:pPr>
          </a:p>
          <a:p>
            <a:pPr>
              <a:lnSpc>
                <a:spcPts val="2430"/>
              </a:lnSpc>
              <a:spcBef>
                <a:spcPct val="0"/>
              </a:spcBef>
            </a:pPr>
            <a:r>
              <a:rPr lang="en-US" sz="1736">
                <a:solidFill>
                  <a:srgbClr val="000000"/>
                </a:solidFill>
                <a:latin typeface="Canva Sans"/>
              </a:rPr>
              <a:t>Overall, this free and open-based AI agent for understanding and communicating human language is a powerful tool that has the potential to revolutionize the way we interact with technology. Its ability to process natural language and its flexibility when it comes to data formats make it an invaluable asset for businesses and individuals alike.</a:t>
            </a:r>
          </a:p>
        </p:txBody>
      </p:sp>
      <p:sp>
        <p:nvSpPr>
          <p:cNvPr name="TextBox 4" id="4"/>
          <p:cNvSpPr txBox="true"/>
          <p:nvPr/>
        </p:nvSpPr>
        <p:spPr>
          <a:xfrm rot="0">
            <a:off x="881962" y="7348305"/>
            <a:ext cx="16230600" cy="869948"/>
          </a:xfrm>
          <a:prstGeom prst="rect">
            <a:avLst/>
          </a:prstGeom>
        </p:spPr>
        <p:txBody>
          <a:bodyPr anchor="t" rtlCol="false" tIns="0" lIns="0" bIns="0" rIns="0">
            <a:spAutoFit/>
          </a:bodyPr>
          <a:lstStyle/>
          <a:p>
            <a:pPr algn="ctr">
              <a:lnSpc>
                <a:spcPts val="3500"/>
              </a:lnSpc>
              <a:spcBef>
                <a:spcPct val="0"/>
              </a:spcBef>
            </a:pPr>
            <a:r>
              <a:rPr lang="en-US" sz="2500">
                <a:solidFill>
                  <a:srgbClr val="000000"/>
                </a:solidFill>
                <a:latin typeface="Canva Sans"/>
              </a:rPr>
              <a:t>This AI agent is highly flexible and can accept data in any format, including text, voice, and images, making it easily accessible to users who can communicate in the way that is most convenient for them.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554109"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532881" y="4011384"/>
            <a:ext cx="13387623" cy="5246916"/>
            <a:chOff x="0" y="0"/>
            <a:chExt cx="2585368" cy="1013265"/>
          </a:xfrm>
        </p:grpSpPr>
        <p:sp>
          <p:nvSpPr>
            <p:cNvPr name="Freeform 6" id="6"/>
            <p:cNvSpPr/>
            <p:nvPr/>
          </p:nvSpPr>
          <p:spPr>
            <a:xfrm flipH="false" flipV="false" rot="0">
              <a:off x="0" y="0"/>
              <a:ext cx="2585368" cy="1013265"/>
            </a:xfrm>
            <a:custGeom>
              <a:avLst/>
              <a:gdLst/>
              <a:ahLst/>
              <a:cxnLst/>
              <a:rect r="r" b="b" t="t" l="l"/>
              <a:pathLst>
                <a:path h="1013265" w="2585368">
                  <a:moveTo>
                    <a:pt x="30649" y="0"/>
                  </a:moveTo>
                  <a:lnTo>
                    <a:pt x="2554718" y="0"/>
                  </a:lnTo>
                  <a:cubicBezTo>
                    <a:pt x="2562847" y="0"/>
                    <a:pt x="2570643" y="3229"/>
                    <a:pt x="2576391" y="8977"/>
                  </a:cubicBezTo>
                  <a:cubicBezTo>
                    <a:pt x="2582139" y="14725"/>
                    <a:pt x="2585368" y="22521"/>
                    <a:pt x="2585368" y="30649"/>
                  </a:cubicBezTo>
                  <a:lnTo>
                    <a:pt x="2585368" y="982616"/>
                  </a:lnTo>
                  <a:cubicBezTo>
                    <a:pt x="2585368" y="990744"/>
                    <a:pt x="2582139" y="998540"/>
                    <a:pt x="2576391" y="1004288"/>
                  </a:cubicBezTo>
                  <a:cubicBezTo>
                    <a:pt x="2570643" y="1010036"/>
                    <a:pt x="2562847" y="1013265"/>
                    <a:pt x="2554718" y="1013265"/>
                  </a:cubicBezTo>
                  <a:lnTo>
                    <a:pt x="30649" y="1013265"/>
                  </a:lnTo>
                  <a:cubicBezTo>
                    <a:pt x="22521" y="1013265"/>
                    <a:pt x="14725" y="1010036"/>
                    <a:pt x="8977" y="1004288"/>
                  </a:cubicBezTo>
                  <a:cubicBezTo>
                    <a:pt x="3229" y="998540"/>
                    <a:pt x="0" y="990744"/>
                    <a:pt x="0" y="982616"/>
                  </a:cubicBezTo>
                  <a:lnTo>
                    <a:pt x="0" y="30649"/>
                  </a:lnTo>
                  <a:cubicBezTo>
                    <a:pt x="0" y="22521"/>
                    <a:pt x="3229" y="14725"/>
                    <a:pt x="8977" y="8977"/>
                  </a:cubicBezTo>
                  <a:cubicBezTo>
                    <a:pt x="14725" y="3229"/>
                    <a:pt x="22521" y="0"/>
                    <a:pt x="30649" y="0"/>
                  </a:cubicBezTo>
                  <a:close/>
                </a:path>
              </a:pathLst>
            </a:custGeom>
            <a:solidFill>
              <a:srgbClr val="000000">
                <a:alpha val="0"/>
              </a:srgbClr>
            </a:solidFill>
            <a:ln w="38100" cap="rnd">
              <a:solidFill>
                <a:srgbClr val="000000"/>
              </a:solidFill>
              <a:prstDash val="sysDot"/>
              <a:round/>
            </a:ln>
          </p:spPr>
        </p:sp>
        <p:sp>
          <p:nvSpPr>
            <p:cNvPr name="TextBox 7" id="7"/>
            <p:cNvSpPr txBox="true"/>
            <p:nvPr/>
          </p:nvSpPr>
          <p:spPr>
            <a:xfrm>
              <a:off x="0" y="-19050"/>
              <a:ext cx="2585368" cy="1032315"/>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584535" y="0"/>
            <a:ext cx="2532881" cy="2532881"/>
          </a:xfrm>
          <a:custGeom>
            <a:avLst/>
            <a:gdLst/>
            <a:ahLst/>
            <a:cxnLst/>
            <a:rect r="r" b="b" t="t" l="l"/>
            <a:pathLst>
              <a:path h="2532881" w="2532881">
                <a:moveTo>
                  <a:pt x="0" y="0"/>
                </a:moveTo>
                <a:lnTo>
                  <a:pt x="2532881" y="0"/>
                </a:lnTo>
                <a:lnTo>
                  <a:pt x="2532881" y="2532881"/>
                </a:lnTo>
                <a:lnTo>
                  <a:pt x="0" y="2532881"/>
                </a:lnTo>
                <a:lnTo>
                  <a:pt x="0" y="0"/>
                </a:lnTo>
                <a:close/>
              </a:path>
            </a:pathLst>
          </a:custGeom>
          <a:blipFill>
            <a:blip r:embed="rId5"/>
            <a:stretch>
              <a:fillRect l="0" t="0" r="0" b="0"/>
            </a:stretch>
          </a:blipFill>
        </p:spPr>
      </p:sp>
      <p:sp>
        <p:nvSpPr>
          <p:cNvPr name="TextBox 9" id="9"/>
          <p:cNvSpPr txBox="true"/>
          <p:nvPr/>
        </p:nvSpPr>
        <p:spPr>
          <a:xfrm rot="0">
            <a:off x="2532881" y="4471979"/>
            <a:ext cx="13387623" cy="4569949"/>
          </a:xfrm>
          <a:prstGeom prst="rect">
            <a:avLst/>
          </a:prstGeom>
        </p:spPr>
        <p:txBody>
          <a:bodyPr anchor="t" rtlCol="false" tIns="0" lIns="0" bIns="0" rIns="0">
            <a:spAutoFit/>
          </a:bodyPr>
          <a:lstStyle/>
          <a:p>
            <a:pPr algn="ctr">
              <a:lnSpc>
                <a:spcPts val="12198"/>
              </a:lnSpc>
            </a:pPr>
            <a:r>
              <a:rPr lang="en-US" sz="8839" spc="866">
                <a:solidFill>
                  <a:srgbClr val="FFBD59"/>
                </a:solidFill>
                <a:latin typeface="Oswald Bold"/>
              </a:rPr>
              <a:t>LLM</a:t>
            </a:r>
            <a:r>
              <a:rPr lang="en-US" sz="8839" spc="866">
                <a:solidFill>
                  <a:srgbClr val="231F20"/>
                </a:solidFill>
                <a:latin typeface="Oswald Bold"/>
              </a:rPr>
              <a:t> BASED </a:t>
            </a:r>
            <a:r>
              <a:rPr lang="en-US" sz="8839" spc="866">
                <a:solidFill>
                  <a:srgbClr val="7ED957"/>
                </a:solidFill>
                <a:latin typeface="Oswald Bold"/>
              </a:rPr>
              <a:t>AGENT </a:t>
            </a:r>
            <a:r>
              <a:rPr lang="en-US" sz="8839" spc="866">
                <a:solidFill>
                  <a:srgbClr val="231F20"/>
                </a:solidFill>
                <a:latin typeface="Oswald Bold"/>
              </a:rPr>
              <a:t>FOR GENERATING </a:t>
            </a:r>
            <a:r>
              <a:rPr lang="en-US" sz="8839" spc="866">
                <a:solidFill>
                  <a:srgbClr val="5CE1E6"/>
                </a:solidFill>
                <a:latin typeface="Oswald Bold"/>
              </a:rPr>
              <a:t>USER</a:t>
            </a:r>
            <a:r>
              <a:rPr lang="en-US" sz="8839" spc="866">
                <a:solidFill>
                  <a:srgbClr val="231F20"/>
                </a:solidFill>
                <a:latin typeface="Oswald Bold"/>
              </a:rPr>
              <a:t> CONTENT</a:t>
            </a:r>
          </a:p>
        </p:txBody>
      </p:sp>
      <p:sp>
        <p:nvSpPr>
          <p:cNvPr name="TextBox 10" id="10"/>
          <p:cNvSpPr txBox="true"/>
          <p:nvPr/>
        </p:nvSpPr>
        <p:spPr>
          <a:xfrm rot="0">
            <a:off x="3983243" y="904875"/>
            <a:ext cx="11937261" cy="2464012"/>
          </a:xfrm>
          <a:prstGeom prst="rect">
            <a:avLst/>
          </a:prstGeom>
        </p:spPr>
        <p:txBody>
          <a:bodyPr anchor="t" rtlCol="false" tIns="0" lIns="0" bIns="0" rIns="0">
            <a:spAutoFit/>
          </a:bodyPr>
          <a:lstStyle/>
          <a:p>
            <a:pPr algn="ctr">
              <a:lnSpc>
                <a:spcPts val="9889"/>
              </a:lnSpc>
            </a:pPr>
            <a:r>
              <a:rPr lang="en-US" sz="7166" spc="702">
                <a:solidFill>
                  <a:srgbClr val="231F20"/>
                </a:solidFill>
                <a:latin typeface="Oswald Bold"/>
              </a:rPr>
              <a:t>SIDDAGANGA INSTITUTE OF TECHNOLOGY</a:t>
            </a:r>
          </a:p>
        </p:txBody>
      </p:sp>
      <p:sp>
        <p:nvSpPr>
          <p:cNvPr name="TextBox 11" id="11"/>
          <p:cNvSpPr txBox="true"/>
          <p:nvPr/>
        </p:nvSpPr>
        <p:spPr>
          <a:xfrm rot="0">
            <a:off x="152955" y="49498"/>
            <a:ext cx="1751491" cy="823674"/>
          </a:xfrm>
          <a:prstGeom prst="rect">
            <a:avLst/>
          </a:prstGeom>
        </p:spPr>
        <p:txBody>
          <a:bodyPr anchor="t" rtlCol="false" tIns="0" lIns="0" bIns="0" rIns="0">
            <a:spAutoFit/>
          </a:bodyPr>
          <a:lstStyle/>
          <a:p>
            <a:pPr algn="ctr">
              <a:lnSpc>
                <a:spcPts val="6706"/>
              </a:lnSpc>
            </a:pPr>
            <a:r>
              <a:rPr lang="en-US" sz="4859" spc="476">
                <a:solidFill>
                  <a:srgbClr val="231F20"/>
                </a:solidFill>
                <a:latin typeface="Oswald Bold"/>
              </a:rPr>
              <a:t>B14</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F2F4F5"/>
          </a:solidFill>
        </p:spPr>
      </p:sp>
      <p:sp>
        <p:nvSpPr>
          <p:cNvPr name="TextBox 3" id="3"/>
          <p:cNvSpPr txBox="true"/>
          <p:nvPr/>
        </p:nvSpPr>
        <p:spPr>
          <a:xfrm rot="0">
            <a:off x="664853" y="287927"/>
            <a:ext cx="5525416"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Outcome</a:t>
            </a:r>
          </a:p>
        </p:txBody>
      </p:sp>
      <p:sp>
        <p:nvSpPr>
          <p:cNvPr name="TextBox 4" id="4"/>
          <p:cNvSpPr txBox="true"/>
          <p:nvPr/>
        </p:nvSpPr>
        <p:spPr>
          <a:xfrm rot="0">
            <a:off x="1319689" y="10207558"/>
            <a:ext cx="12289631" cy="795020"/>
          </a:xfrm>
          <a:prstGeom prst="rect">
            <a:avLst/>
          </a:prstGeom>
        </p:spPr>
        <p:txBody>
          <a:bodyPr anchor="t" rtlCol="false" tIns="0" lIns="0" bIns="0" rIns="0">
            <a:spAutoFit/>
          </a:bodyPr>
          <a:lstStyle/>
          <a:p>
            <a:pPr algn="ctr" marL="1014732" indent="-507366" lvl="1">
              <a:lnSpc>
                <a:spcPts val="6580"/>
              </a:lnSpc>
              <a:buFont typeface="Arial"/>
              <a:buChar char="•"/>
            </a:pPr>
            <a:r>
              <a:rPr lang="en-US" sz="4700">
                <a:solidFill>
                  <a:srgbClr val="000000"/>
                </a:solidFill>
                <a:latin typeface="Canva Sans"/>
              </a:rPr>
              <a:t>Agent can make reasonable suggestion </a:t>
            </a:r>
          </a:p>
        </p:txBody>
      </p:sp>
      <p:sp>
        <p:nvSpPr>
          <p:cNvPr name="TextBox 5" id="5"/>
          <p:cNvSpPr txBox="true"/>
          <p:nvPr/>
        </p:nvSpPr>
        <p:spPr>
          <a:xfrm rot="0">
            <a:off x="1319689" y="11250228"/>
            <a:ext cx="14545627" cy="795020"/>
          </a:xfrm>
          <a:prstGeom prst="rect">
            <a:avLst/>
          </a:prstGeom>
        </p:spPr>
        <p:txBody>
          <a:bodyPr anchor="t" rtlCol="false" tIns="0" lIns="0" bIns="0" rIns="0">
            <a:spAutoFit/>
          </a:bodyPr>
          <a:lstStyle/>
          <a:p>
            <a:pPr algn="ctr" marL="1014732" indent="-507366" lvl="1">
              <a:lnSpc>
                <a:spcPts val="6580"/>
              </a:lnSpc>
              <a:buFont typeface="Arial"/>
              <a:buChar char="•"/>
            </a:pPr>
            <a:r>
              <a:rPr lang="en-US" sz="4700">
                <a:solidFill>
                  <a:srgbClr val="000000"/>
                </a:solidFill>
                <a:latin typeface="Canva Sans"/>
              </a:rPr>
              <a:t>Agent can be integrated with other application </a:t>
            </a:r>
          </a:p>
        </p:txBody>
      </p:sp>
      <p:sp>
        <p:nvSpPr>
          <p:cNvPr name="TextBox 6" id="6"/>
          <p:cNvSpPr txBox="true"/>
          <p:nvPr/>
        </p:nvSpPr>
        <p:spPr>
          <a:xfrm rot="0">
            <a:off x="1644650" y="2512645"/>
            <a:ext cx="15614650" cy="1455419"/>
          </a:xfrm>
          <a:prstGeom prst="rect">
            <a:avLst/>
          </a:prstGeom>
        </p:spPr>
        <p:txBody>
          <a:bodyPr anchor="t" rtlCol="false" tIns="0" lIns="0" bIns="0" rIns="0">
            <a:spAutoFit/>
          </a:bodyPr>
          <a:lstStyle/>
          <a:p>
            <a:pPr marL="906785" indent="-453392" lvl="1">
              <a:lnSpc>
                <a:spcPts val="5880"/>
              </a:lnSpc>
              <a:buFont typeface="Arial"/>
              <a:buChar char="•"/>
            </a:pPr>
            <a:r>
              <a:rPr lang="en-US" sz="4200">
                <a:solidFill>
                  <a:srgbClr val="000000"/>
                </a:solidFill>
                <a:latin typeface="Canva Sans"/>
              </a:rPr>
              <a:t>The agent will able to </a:t>
            </a:r>
            <a:r>
              <a:rPr lang="en-US" sz="4200">
                <a:solidFill>
                  <a:srgbClr val="38B6FF"/>
                </a:solidFill>
                <a:latin typeface="Canva Sans Bold"/>
              </a:rPr>
              <a:t>understand</a:t>
            </a:r>
            <a:r>
              <a:rPr lang="en-US" sz="4200">
                <a:solidFill>
                  <a:srgbClr val="000000"/>
                </a:solidFill>
                <a:latin typeface="Canva Sans"/>
              </a:rPr>
              <a:t> and </a:t>
            </a:r>
            <a:r>
              <a:rPr lang="en-US" sz="4200">
                <a:solidFill>
                  <a:srgbClr val="38B6FF"/>
                </a:solidFill>
                <a:latin typeface="Canva Sans Bold"/>
              </a:rPr>
              <a:t>communicate in  english</a:t>
            </a:r>
          </a:p>
        </p:txBody>
      </p:sp>
      <p:sp>
        <p:nvSpPr>
          <p:cNvPr name="TextBox 7" id="7"/>
          <p:cNvSpPr txBox="true"/>
          <p:nvPr/>
        </p:nvSpPr>
        <p:spPr>
          <a:xfrm rot="0">
            <a:off x="1644650" y="4178606"/>
            <a:ext cx="15412493" cy="1455419"/>
          </a:xfrm>
          <a:prstGeom prst="rect">
            <a:avLst/>
          </a:prstGeom>
        </p:spPr>
        <p:txBody>
          <a:bodyPr anchor="t" rtlCol="false" tIns="0" lIns="0" bIns="0" rIns="0">
            <a:spAutoFit/>
          </a:bodyPr>
          <a:lstStyle/>
          <a:p>
            <a:pPr marL="906785" indent="-453392" lvl="1">
              <a:lnSpc>
                <a:spcPts val="5880"/>
              </a:lnSpc>
              <a:buFont typeface="Arial"/>
              <a:buChar char="•"/>
            </a:pPr>
            <a:r>
              <a:rPr lang="en-US" sz="4200">
                <a:solidFill>
                  <a:srgbClr val="000000"/>
                </a:solidFill>
                <a:latin typeface="Canva Sans"/>
              </a:rPr>
              <a:t>It will provide appropriate a </a:t>
            </a:r>
            <a:r>
              <a:rPr lang="en-US" sz="4200">
                <a:solidFill>
                  <a:srgbClr val="7ED957"/>
                </a:solidFill>
                <a:latin typeface="Canva Sans Bold"/>
              </a:rPr>
              <a:t>response or suggestion </a:t>
            </a:r>
            <a:r>
              <a:rPr lang="en-US" sz="4200">
                <a:solidFill>
                  <a:srgbClr val="000000"/>
                </a:solidFill>
                <a:latin typeface="Canva Sans"/>
              </a:rPr>
              <a:t>to  posed question based on the information given</a:t>
            </a:r>
          </a:p>
        </p:txBody>
      </p:sp>
      <p:sp>
        <p:nvSpPr>
          <p:cNvPr name="TextBox 8" id="8"/>
          <p:cNvSpPr txBox="true"/>
          <p:nvPr/>
        </p:nvSpPr>
        <p:spPr>
          <a:xfrm rot="0">
            <a:off x="1644650" y="7525663"/>
            <a:ext cx="13860661" cy="795020"/>
          </a:xfrm>
          <a:prstGeom prst="rect">
            <a:avLst/>
          </a:prstGeom>
        </p:spPr>
        <p:txBody>
          <a:bodyPr anchor="t" rtlCol="false" tIns="0" lIns="0" bIns="0" rIns="0">
            <a:spAutoFit/>
          </a:bodyPr>
          <a:lstStyle/>
          <a:p>
            <a:pPr algn="just" marL="1014732" indent="-507366" lvl="1">
              <a:lnSpc>
                <a:spcPts val="6580"/>
              </a:lnSpc>
              <a:buFont typeface="Arial"/>
              <a:buChar char="•"/>
            </a:pPr>
            <a:r>
              <a:rPr lang="en-US" sz="4700">
                <a:solidFill>
                  <a:srgbClr val="000000"/>
                </a:solidFill>
                <a:latin typeface="Canva Sans"/>
              </a:rPr>
              <a:t>It will able </a:t>
            </a:r>
            <a:r>
              <a:rPr lang="en-US" sz="4700">
                <a:solidFill>
                  <a:srgbClr val="38B6FF"/>
                </a:solidFill>
                <a:latin typeface="Canva Sans Bold"/>
              </a:rPr>
              <a:t>integrate</a:t>
            </a:r>
            <a:r>
              <a:rPr lang="en-US" sz="4700">
                <a:solidFill>
                  <a:srgbClr val="000000"/>
                </a:solidFill>
                <a:latin typeface="Canva Sans"/>
              </a:rPr>
              <a:t> with other applications. </a:t>
            </a:r>
          </a:p>
        </p:txBody>
      </p:sp>
      <p:sp>
        <p:nvSpPr>
          <p:cNvPr name="TextBox 9" id="9"/>
          <p:cNvSpPr txBox="true"/>
          <p:nvPr/>
        </p:nvSpPr>
        <p:spPr>
          <a:xfrm rot="0">
            <a:off x="1644650" y="5844567"/>
            <a:ext cx="15734410" cy="1460182"/>
          </a:xfrm>
          <a:prstGeom prst="rect">
            <a:avLst/>
          </a:prstGeom>
        </p:spPr>
        <p:txBody>
          <a:bodyPr anchor="t" rtlCol="false" tIns="0" lIns="0" bIns="0" rIns="0">
            <a:spAutoFit/>
          </a:bodyPr>
          <a:lstStyle/>
          <a:p>
            <a:pPr marL="906780" indent="-453390" lvl="1">
              <a:lnSpc>
                <a:spcPts val="5880"/>
              </a:lnSpc>
              <a:buFont typeface="Arial"/>
              <a:buChar char="•"/>
            </a:pPr>
            <a:r>
              <a:rPr lang="en-US" sz="4200">
                <a:solidFill>
                  <a:srgbClr val="000000"/>
                </a:solidFill>
                <a:latin typeface="Canva Sans"/>
              </a:rPr>
              <a:t>Agent will able to accept information in </a:t>
            </a:r>
            <a:r>
              <a:rPr lang="en-US" sz="4200">
                <a:solidFill>
                  <a:srgbClr val="38B6FF"/>
                </a:solidFill>
                <a:latin typeface="Canva Sans Bold"/>
              </a:rPr>
              <a:t>different format</a:t>
            </a:r>
          </a:p>
          <a:p>
            <a:pPr>
              <a:lnSpc>
                <a:spcPts val="5880"/>
              </a:lnSpc>
            </a:pPr>
            <a:r>
              <a:rPr lang="en-US" sz="4200">
                <a:solidFill>
                  <a:srgbClr val="000000"/>
                </a:solidFill>
                <a:latin typeface="Canva Sans"/>
              </a:rPr>
              <a:t>       like: </a:t>
            </a:r>
            <a:r>
              <a:rPr lang="en-US" sz="4200">
                <a:solidFill>
                  <a:srgbClr val="FFBD59"/>
                </a:solidFill>
                <a:latin typeface="Canva Sans Bold Italics"/>
              </a:rPr>
              <a:t>pdf</a:t>
            </a:r>
            <a:r>
              <a:rPr lang="en-US" sz="4200">
                <a:solidFill>
                  <a:srgbClr val="000000"/>
                </a:solidFill>
                <a:latin typeface="Canva Sans"/>
              </a:rPr>
              <a:t>,</a:t>
            </a:r>
            <a:r>
              <a:rPr lang="en-US" sz="4200">
                <a:solidFill>
                  <a:srgbClr val="FFBD59"/>
                </a:solidFill>
                <a:latin typeface="Canva Sans Bold Italics"/>
              </a:rPr>
              <a:t>test</a:t>
            </a:r>
            <a:r>
              <a:rPr lang="en-US" sz="4200">
                <a:solidFill>
                  <a:srgbClr val="000000"/>
                </a:solidFill>
                <a:latin typeface="Canva Sans"/>
              </a:rPr>
              <a:t>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180975"/>
            <a:ext cx="17395733" cy="1394454"/>
          </a:xfrm>
          <a:prstGeom prst="rect">
            <a:avLst/>
          </a:prstGeom>
        </p:spPr>
        <p:txBody>
          <a:bodyPr anchor="t" rtlCol="false" tIns="0" lIns="0" bIns="0" rIns="0">
            <a:spAutoFit/>
          </a:bodyPr>
          <a:lstStyle/>
          <a:p>
            <a:pPr algn="ctr" marL="0" indent="0" lvl="0">
              <a:lnSpc>
                <a:spcPts val="11340"/>
              </a:lnSpc>
              <a:spcBef>
                <a:spcPct val="0"/>
              </a:spcBef>
            </a:pPr>
            <a:r>
              <a:rPr lang="en-US" sz="8100" u="sng">
                <a:solidFill>
                  <a:srgbClr val="000000"/>
                </a:solidFill>
                <a:latin typeface="Canva Sans Bold"/>
              </a:rPr>
              <a:t>Problem Statement &amp; Motivation</a:t>
            </a:r>
          </a:p>
        </p:txBody>
      </p:sp>
      <p:sp>
        <p:nvSpPr>
          <p:cNvPr name="TextBox 3" id="3"/>
          <p:cNvSpPr txBox="true"/>
          <p:nvPr/>
        </p:nvSpPr>
        <p:spPr>
          <a:xfrm rot="0">
            <a:off x="524474" y="2001403"/>
            <a:ext cx="17394034" cy="8807422"/>
          </a:xfrm>
          <a:prstGeom prst="rect">
            <a:avLst/>
          </a:prstGeom>
        </p:spPr>
        <p:txBody>
          <a:bodyPr anchor="t" rtlCol="false" tIns="0" lIns="0" bIns="0" rIns="0">
            <a:spAutoFit/>
          </a:bodyPr>
          <a:lstStyle/>
          <a:p>
            <a:pPr algn="just">
              <a:lnSpc>
                <a:spcPts val="2801"/>
              </a:lnSpc>
            </a:pPr>
            <a:r>
              <a:rPr lang="en-US" sz="2001">
                <a:solidFill>
                  <a:srgbClr val="000000"/>
                </a:solidFill>
                <a:latin typeface="Arimo"/>
              </a:rPr>
              <a:t>The motivation behind our project lies in addressing the challenges faced by individuals in generating diverse and compelling content efficiently. LLMs, with their ability to understand context, nuances, and diverse linguistic styles, have demonstrated remarkable capabilities in natural language understanding and generation. By harnessing the power of LLMs, we aim to develop an intelligent agent that not only assists but elevates the content creation process to new heights.</a:t>
            </a:r>
          </a:p>
          <a:p>
            <a:pPr algn="just">
              <a:lnSpc>
                <a:spcPts val="2801"/>
              </a:lnSpc>
            </a:pPr>
          </a:p>
          <a:p>
            <a:pPr algn="just">
              <a:lnSpc>
                <a:spcPts val="2801"/>
              </a:lnSpc>
            </a:pPr>
            <a:r>
              <a:rPr lang="en-US" sz="2001">
                <a:solidFill>
                  <a:srgbClr val="000000"/>
                </a:solidFill>
                <a:latin typeface="Arimo"/>
              </a:rPr>
              <a:t>The core motivation lies in the quest to optimize and revolutionize the content creation process. By leveraging the advanced capabilities of LLMs, we aim to empower content creators, businesses, and publishers to produce high-quality, informative articles efficiently and with precision. This aspiration aligns with the growing demand for streamlined and effective content generation in various professional contexts.</a:t>
            </a:r>
          </a:p>
          <a:p>
            <a:pPr algn="just">
              <a:lnSpc>
                <a:spcPts val="2801"/>
              </a:lnSpc>
            </a:pPr>
          </a:p>
          <a:p>
            <a:pPr algn="just">
              <a:lnSpc>
                <a:spcPts val="2801"/>
              </a:lnSpc>
            </a:pPr>
            <a:r>
              <a:rPr lang="en-US" sz="2001">
                <a:solidFill>
                  <a:srgbClr val="000000"/>
                </a:solidFill>
                <a:latin typeface="Arimo"/>
              </a:rPr>
              <a:t>The main motivations are, </a:t>
            </a:r>
          </a:p>
          <a:p>
            <a:pPr algn="just">
              <a:lnSpc>
                <a:spcPts val="2801"/>
              </a:lnSpc>
            </a:pPr>
          </a:p>
          <a:p>
            <a:pPr algn="just" marL="432035" indent="-216018" lvl="1">
              <a:lnSpc>
                <a:spcPts val="2801"/>
              </a:lnSpc>
              <a:buFont typeface="Arial"/>
              <a:buChar char="•"/>
            </a:pPr>
            <a:r>
              <a:rPr lang="en-US" sz="2001">
                <a:solidFill>
                  <a:srgbClr val="000000"/>
                </a:solidFill>
                <a:latin typeface="Arimo"/>
              </a:rPr>
              <a:t>Enhanced Creativity</a:t>
            </a:r>
          </a:p>
          <a:p>
            <a:pPr algn="just" marL="432035" indent="-216018" lvl="1">
              <a:lnSpc>
                <a:spcPts val="2801"/>
              </a:lnSpc>
              <a:buFont typeface="Arial"/>
              <a:buChar char="•"/>
            </a:pPr>
            <a:r>
              <a:rPr lang="en-US" sz="2001">
                <a:solidFill>
                  <a:srgbClr val="000000"/>
                </a:solidFill>
                <a:latin typeface="Arimo"/>
              </a:rPr>
              <a:t>Efficiency and Productivity</a:t>
            </a:r>
          </a:p>
          <a:p>
            <a:pPr algn="just" marL="432035" indent="-216018" lvl="1">
              <a:lnSpc>
                <a:spcPts val="2801"/>
              </a:lnSpc>
              <a:buFont typeface="Arial"/>
              <a:buChar char="•"/>
            </a:pPr>
            <a:r>
              <a:rPr lang="en-US" sz="2001">
                <a:solidFill>
                  <a:srgbClr val="000000"/>
                </a:solidFill>
                <a:latin typeface="Arimo"/>
              </a:rPr>
              <a:t>Adaptability to Varied Domains</a:t>
            </a:r>
          </a:p>
          <a:p>
            <a:pPr algn="just" marL="432035" indent="-216018" lvl="1">
              <a:lnSpc>
                <a:spcPts val="2801"/>
              </a:lnSpc>
              <a:buFont typeface="Arial"/>
              <a:buChar char="•"/>
            </a:pPr>
            <a:r>
              <a:rPr lang="en-US" sz="2001">
                <a:solidFill>
                  <a:srgbClr val="000000"/>
                </a:solidFill>
                <a:latin typeface="Arimo"/>
              </a:rPr>
              <a:t>Personalization and Audience Engagement</a:t>
            </a:r>
          </a:p>
          <a:p>
            <a:pPr algn="just" marL="432035" indent="-216018" lvl="1">
              <a:lnSpc>
                <a:spcPts val="2801"/>
              </a:lnSpc>
              <a:buFont typeface="Arial"/>
              <a:buChar char="•"/>
            </a:pPr>
            <a:r>
              <a:rPr lang="en-US" sz="2001">
                <a:solidFill>
                  <a:srgbClr val="000000"/>
                </a:solidFill>
                <a:latin typeface="Arimo"/>
              </a:rPr>
              <a:t>Stay Current with Technological Trends</a:t>
            </a:r>
          </a:p>
          <a:p>
            <a:pPr algn="just" marL="432035" indent="-216018" lvl="1">
              <a:lnSpc>
                <a:spcPts val="2801"/>
              </a:lnSpc>
              <a:buFont typeface="Arial"/>
              <a:buChar char="•"/>
            </a:pPr>
            <a:r>
              <a:rPr lang="en-US" sz="2001">
                <a:solidFill>
                  <a:srgbClr val="000000"/>
                </a:solidFill>
                <a:latin typeface="Arimo"/>
              </a:rPr>
              <a:t>Research and Innovation</a:t>
            </a:r>
          </a:p>
          <a:p>
            <a:pPr algn="just">
              <a:lnSpc>
                <a:spcPts val="2801"/>
              </a:lnSpc>
            </a:pPr>
          </a:p>
          <a:p>
            <a:pPr algn="just">
              <a:lnSpc>
                <a:spcPts val="2801"/>
              </a:lnSpc>
            </a:pPr>
            <a:r>
              <a:rPr lang="en-US" sz="2001">
                <a:solidFill>
                  <a:srgbClr val="000000"/>
                </a:solidFill>
                <a:latin typeface="Arimo"/>
              </a:rPr>
              <a:t>In conclusion, our motivation is rooted in the belief that the convergence of these objectives will not only advance the field of natural language processing but will also yield practical applications that redefine content creation, scriptwriting, information retrieval, and user engagement. Through this project, we aspire to contribute meaningfully to the evolution of language models and their impact on diverse professional and user-oriented domains.</a:t>
            </a:r>
          </a:p>
          <a:p>
            <a:pPr>
              <a:lnSpc>
                <a:spcPts val="2801"/>
              </a:lnSpc>
            </a:pPr>
          </a:p>
          <a:p>
            <a:pPr>
              <a:lnSpc>
                <a:spcPts val="2801"/>
              </a:lnSpc>
            </a:pPr>
          </a:p>
          <a:p>
            <a:pPr>
              <a:lnSpc>
                <a:spcPts val="2801"/>
              </a:lnSpc>
            </a:pPr>
          </a:p>
          <a:p>
            <a:pPr>
              <a:lnSpc>
                <a:spcPts val="2801"/>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570366" y="2476803"/>
            <a:ext cx="15614650" cy="693737"/>
          </a:xfrm>
          <a:prstGeom prst="rect">
            <a:avLst/>
          </a:prstGeom>
        </p:spPr>
        <p:txBody>
          <a:bodyPr anchor="t" rtlCol="false" tIns="0" lIns="0" bIns="0" rIns="0">
            <a:spAutoFit/>
          </a:bodyPr>
          <a:lstStyle/>
          <a:p>
            <a:pPr algn="just" marL="863606" indent="-431803" lvl="1">
              <a:lnSpc>
                <a:spcPts val="5600"/>
              </a:lnSpc>
              <a:buFont typeface="Arial"/>
              <a:buChar char="•"/>
            </a:pPr>
            <a:r>
              <a:rPr lang="en-US" sz="4000">
                <a:solidFill>
                  <a:srgbClr val="7ED957"/>
                </a:solidFill>
                <a:latin typeface="Canva Sans Bold"/>
              </a:rPr>
              <a:t>Understand</a:t>
            </a:r>
            <a:r>
              <a:rPr lang="en-US" sz="4000">
                <a:solidFill>
                  <a:srgbClr val="000000"/>
                </a:solidFill>
                <a:latin typeface="Canva Sans"/>
              </a:rPr>
              <a:t> the human language.</a:t>
            </a:r>
          </a:p>
        </p:txBody>
      </p:sp>
      <p:sp>
        <p:nvSpPr>
          <p:cNvPr name="TextBox 3" id="3"/>
          <p:cNvSpPr txBox="true"/>
          <p:nvPr/>
        </p:nvSpPr>
        <p:spPr>
          <a:xfrm rot="0">
            <a:off x="446540" y="6027536"/>
            <a:ext cx="15614650" cy="693737"/>
          </a:xfrm>
          <a:prstGeom prst="rect">
            <a:avLst/>
          </a:prstGeom>
        </p:spPr>
        <p:txBody>
          <a:bodyPr anchor="t" rtlCol="false" tIns="0" lIns="0" bIns="0" rIns="0">
            <a:spAutoFit/>
          </a:bodyPr>
          <a:lstStyle/>
          <a:p>
            <a:pPr algn="just" marL="863606" indent="-431803" lvl="1">
              <a:lnSpc>
                <a:spcPts val="5600"/>
              </a:lnSpc>
              <a:buFont typeface="Arial"/>
              <a:buChar char="•"/>
            </a:pPr>
            <a:r>
              <a:rPr lang="en-US" sz="4000">
                <a:solidFill>
                  <a:srgbClr val="7ED957"/>
                </a:solidFill>
                <a:latin typeface="Canva Sans Bold"/>
              </a:rPr>
              <a:t>Answering questions</a:t>
            </a:r>
            <a:r>
              <a:rPr lang="en-US" sz="4000">
                <a:solidFill>
                  <a:srgbClr val="000000"/>
                </a:solidFill>
                <a:latin typeface="Canva Sans"/>
              </a:rPr>
              <a:t> based on the information given to it.</a:t>
            </a:r>
          </a:p>
        </p:txBody>
      </p:sp>
      <p:sp>
        <p:nvSpPr>
          <p:cNvPr name="TextBox 4" id="4"/>
          <p:cNvSpPr txBox="true"/>
          <p:nvPr/>
        </p:nvSpPr>
        <p:spPr>
          <a:xfrm rot="0">
            <a:off x="1287060" y="3302258"/>
            <a:ext cx="15614650" cy="2230650"/>
          </a:xfrm>
          <a:prstGeom prst="rect">
            <a:avLst/>
          </a:prstGeom>
        </p:spPr>
        <p:txBody>
          <a:bodyPr anchor="t" rtlCol="false" tIns="0" lIns="0" bIns="0" rIns="0">
            <a:spAutoFit/>
          </a:bodyPr>
          <a:lstStyle/>
          <a:p>
            <a:pPr algn="just">
              <a:lnSpc>
                <a:spcPts val="3575"/>
              </a:lnSpc>
            </a:pPr>
            <a:r>
              <a:rPr lang="en-US" sz="2554">
                <a:solidFill>
                  <a:srgbClr val="000000"/>
                </a:solidFill>
                <a:latin typeface="Arimo"/>
              </a:rPr>
              <a:t>Developing AI agents that understand human language is a challenging task for natural language processing researchers. It requires a deep understanding of language structure, meaning, and the ability to adapt to new patterns. Significant strides have been made using machine learning and neural networks, and continued research will create more sophisticated and accurate language models for future AI agents to interact with humans more intuitively.</a:t>
            </a:r>
          </a:p>
        </p:txBody>
      </p:sp>
      <p:sp>
        <p:nvSpPr>
          <p:cNvPr name="TextBox 5" id="5"/>
          <p:cNvSpPr txBox="true"/>
          <p:nvPr/>
        </p:nvSpPr>
        <p:spPr>
          <a:xfrm rot="0">
            <a:off x="1287060" y="7083471"/>
            <a:ext cx="15614650" cy="1783080"/>
          </a:xfrm>
          <a:prstGeom prst="rect">
            <a:avLst/>
          </a:prstGeom>
        </p:spPr>
        <p:txBody>
          <a:bodyPr anchor="t" rtlCol="false" tIns="0" lIns="0" bIns="0" rIns="0">
            <a:spAutoFit/>
          </a:bodyPr>
          <a:lstStyle/>
          <a:p>
            <a:pPr>
              <a:lnSpc>
                <a:spcPts val="3569"/>
              </a:lnSpc>
            </a:pPr>
            <a:r>
              <a:rPr lang="en-US" sz="2550">
                <a:solidFill>
                  <a:srgbClr val="000000"/>
                </a:solidFill>
                <a:latin typeface="Arimo"/>
              </a:rPr>
              <a:t>Intelligent systems can answer questions by using natural language processing techniques to understand input and retrieve relevant data from their knowledge base. This feature is useful in fields such as customer support, education, and research. With advancements in AI and machine learning, these systems will become even more valuable tools in the future.</a:t>
            </a:r>
          </a:p>
        </p:txBody>
      </p:sp>
      <p:sp>
        <p:nvSpPr>
          <p:cNvPr name="TextBox 6" id="6"/>
          <p:cNvSpPr txBox="true"/>
          <p:nvPr/>
        </p:nvSpPr>
        <p:spPr>
          <a:xfrm rot="0">
            <a:off x="446540" y="180975"/>
            <a:ext cx="5806571"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Objective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861446" y="1484493"/>
            <a:ext cx="15614650" cy="688974"/>
          </a:xfrm>
          <a:prstGeom prst="rect">
            <a:avLst/>
          </a:prstGeom>
        </p:spPr>
        <p:txBody>
          <a:bodyPr anchor="t" rtlCol="false" tIns="0" lIns="0" bIns="0" rIns="0">
            <a:spAutoFit/>
          </a:bodyPr>
          <a:lstStyle/>
          <a:p>
            <a:pPr algn="just" marL="863606" indent="-431803" lvl="1">
              <a:lnSpc>
                <a:spcPts val="5600"/>
              </a:lnSpc>
              <a:buFont typeface="Arial"/>
              <a:buChar char="•"/>
            </a:pPr>
            <a:r>
              <a:rPr lang="en-US" sz="4000">
                <a:solidFill>
                  <a:srgbClr val="7ED957"/>
                </a:solidFill>
                <a:latin typeface="Canva Sans Bold"/>
              </a:rPr>
              <a:t>Improved</a:t>
            </a:r>
            <a:r>
              <a:rPr lang="en-US" sz="4000">
                <a:solidFill>
                  <a:srgbClr val="38B6FF"/>
                </a:solidFill>
                <a:latin typeface="Canva Sans Bold"/>
              </a:rPr>
              <a:t> </a:t>
            </a:r>
            <a:r>
              <a:rPr lang="en-US" sz="4000">
                <a:solidFill>
                  <a:srgbClr val="000000"/>
                </a:solidFill>
                <a:latin typeface="Canva Sans Bold"/>
                <a:ea typeface="Canva Sans Bold"/>
              </a:rPr>
              <a:t>B﻿ook Comprehension</a:t>
            </a:r>
          </a:p>
        </p:txBody>
      </p:sp>
      <p:sp>
        <p:nvSpPr>
          <p:cNvPr name="TextBox 3" id="3"/>
          <p:cNvSpPr txBox="true"/>
          <p:nvPr/>
        </p:nvSpPr>
        <p:spPr>
          <a:xfrm rot="0">
            <a:off x="1578140" y="2532576"/>
            <a:ext cx="15614650" cy="869948"/>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Canva Sans"/>
              </a:rPr>
              <a:t> Enhanced book comprehension. By providing clear explanations and answers to complex concepts, students are expected to better understand the material in their textbooks.</a:t>
            </a:r>
          </a:p>
        </p:txBody>
      </p:sp>
      <p:sp>
        <p:nvSpPr>
          <p:cNvPr name="TextBox 4" id="4"/>
          <p:cNvSpPr txBox="true"/>
          <p:nvPr/>
        </p:nvSpPr>
        <p:spPr>
          <a:xfrm rot="0">
            <a:off x="1578140" y="6238297"/>
            <a:ext cx="15972240" cy="1308098"/>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Canva Sans"/>
              </a:rPr>
              <a:t>The application's feature allows for seamless integration with other tools and platforms through GraphQL or REST-API. This enables data sharing, workflow automation, and process streamlining, boosting productivity and driving success for developers, project managers, and business owners.</a:t>
            </a:r>
          </a:p>
        </p:txBody>
      </p:sp>
      <p:sp>
        <p:nvSpPr>
          <p:cNvPr name="TextBox 5" id="5"/>
          <p:cNvSpPr txBox="true"/>
          <p:nvPr/>
        </p:nvSpPr>
        <p:spPr>
          <a:xfrm rot="0">
            <a:off x="861446" y="5057775"/>
            <a:ext cx="15693549" cy="688974"/>
          </a:xfrm>
          <a:prstGeom prst="rect">
            <a:avLst/>
          </a:prstGeom>
        </p:spPr>
        <p:txBody>
          <a:bodyPr anchor="t" rtlCol="false" tIns="0" lIns="0" bIns="0" rIns="0">
            <a:spAutoFit/>
          </a:bodyPr>
          <a:lstStyle/>
          <a:p>
            <a:pPr algn="just" marL="863606" indent="-431803" lvl="1">
              <a:lnSpc>
                <a:spcPts val="5600"/>
              </a:lnSpc>
              <a:buFont typeface="Arial"/>
              <a:buChar char="•"/>
            </a:pPr>
            <a:r>
              <a:rPr lang="en-US" sz="4000">
                <a:solidFill>
                  <a:srgbClr val="7ED957"/>
                </a:solidFill>
                <a:latin typeface="Canva Sans Bold"/>
              </a:rPr>
              <a:t>Easy integrating</a:t>
            </a:r>
            <a:r>
              <a:rPr lang="en-US" sz="4000">
                <a:solidFill>
                  <a:srgbClr val="000000"/>
                </a:solidFill>
                <a:latin typeface="Canva Sans"/>
              </a:rPr>
              <a:t> with other application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661071"/>
          <a:ext cx="16230600" cy="7813501"/>
        </p:xfrm>
        <a:graphic>
          <a:graphicData uri="http://schemas.openxmlformats.org/drawingml/2006/table">
            <a:tbl>
              <a:tblPr/>
              <a:tblGrid>
                <a:gridCol w="1050339"/>
                <a:gridCol w="6392629"/>
                <a:gridCol w="8787632"/>
              </a:tblGrid>
              <a:tr h="1215602">
                <a:tc>
                  <a:txBody>
                    <a:bodyPr anchor="t" rtlCol="false"/>
                    <a:lstStyle/>
                    <a:p>
                      <a:pPr algn="ctr">
                        <a:lnSpc>
                          <a:spcPts val="2939"/>
                        </a:lnSpc>
                        <a:defRPr/>
                      </a:pPr>
                      <a:r>
                        <a:rPr lang="en-US" sz="2099">
                          <a:solidFill>
                            <a:srgbClr val="000000"/>
                          </a:solidFill>
                          <a:latin typeface="Canva Sans Bold"/>
                        </a:rPr>
                        <a:t>SL. 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Bold"/>
                        </a:rPr>
                        <a:t>Research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49823">
                <a:tc>
                  <a:txBody>
                    <a:bodyPr anchor="t" rtlCol="false"/>
                    <a:lstStyle/>
                    <a:p>
                      <a:pPr algn="ctr">
                        <a:lnSpc>
                          <a:spcPts val="2520"/>
                        </a:lnSpc>
                        <a:defRPr/>
                      </a:pPr>
                      <a:r>
                        <a:rPr lang="en-US" sz="1800">
                          <a:solidFill>
                            <a:srgbClr val="000000"/>
                          </a:solidFill>
                          <a:latin typeface="Canva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rPr>
                        <a:t>A Comprehensive Overview of Large Language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The article presents a comprehensive overview of concepts related to LLMs, including both basic and advanced topics. It aims to help researchers and practitioners in the field by providing insights into existing works and advancing LLM research. LLMs have shown exceptional capabilities in natural language processing, leading to numerous contributions in areas such as training strategies, fine-tuning, and multi-modal LLMs.</a:t>
                      </a:r>
                      <a:endParaRPr lang="en-US" sz="1100"/>
                    </a:p>
                    <a:p>
                      <a:pPr algn="just">
                        <a:lnSpc>
                          <a:spcPts val="2799"/>
                        </a:lnSpc>
                      </a:pPr>
                      <a:r>
                        <a:rPr lang="en-US" sz="1999">
                          <a:solidFill>
                            <a:srgbClr val="5271FF"/>
                          </a:solidFill>
                          <a:latin typeface="Canva Sans Bold Italics"/>
                        </a:rPr>
                        <a:t>https://arxiv.org/pdf/2307.06435.pdf</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948075">
                <a:tc>
                  <a:txBody>
                    <a:bodyPr anchor="t" rtlCol="false"/>
                    <a:lstStyle/>
                    <a:p>
                      <a:pPr algn="ctr">
                        <a:lnSpc>
                          <a:spcPts val="2520"/>
                        </a:lnSpc>
                        <a:defRPr/>
                      </a:pPr>
                      <a:r>
                        <a:rPr lang="en-US" sz="1800">
                          <a:solidFill>
                            <a:srgbClr val="000000"/>
                          </a:solidFill>
                          <a:latin typeface="Canva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u="sng">
                          <a:solidFill>
                            <a:srgbClr val="000000"/>
                          </a:solidFill>
                          <a:latin typeface="Canva Sans"/>
                          <a:hlinkClick r:id="rId2" tooltip="https://arxiv.org/abs/1706.03762"/>
                        </a:rPr>
                        <a:t>Attention Is All You Need</a:t>
                      </a:r>
                      <a:r>
                        <a:rPr lang="en-US" sz="2499">
                          <a:solidFill>
                            <a:srgbClr val="000000"/>
                          </a:solidFill>
                          <a:latin typeface="Canva Sans"/>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This paper presents a new network architecture called the Transformer, based only on attention mechanisms, for sequence transduction tasks. It outperforms existing models, is more parallelizable, and requires less time to train. The model achieves state-of-the-art results on machine translation tasks and generalizes well to other tasks.</a:t>
                      </a:r>
                      <a:endParaRPr lang="en-US" sz="1100"/>
                    </a:p>
                    <a:p>
                      <a:pPr algn="just">
                        <a:lnSpc>
                          <a:spcPts val="2799"/>
                        </a:lnSpc>
                      </a:pPr>
                      <a:r>
                        <a:rPr lang="en-US" sz="1999">
                          <a:solidFill>
                            <a:srgbClr val="5271FF"/>
                          </a:solidFill>
                          <a:latin typeface="Canva Sans Bold Italics"/>
                        </a:rPr>
                        <a:t>https://arxiv.org/pdf/1706.03762.pdf</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49852" y="-4762"/>
            <a:ext cx="9990812" cy="1533525"/>
          </a:xfrm>
          <a:prstGeom prst="rect">
            <a:avLst/>
          </a:prstGeom>
        </p:spPr>
        <p:txBody>
          <a:bodyPr anchor="t" rtlCol="false" tIns="0" lIns="0" bIns="0" rIns="0">
            <a:spAutoFit/>
          </a:bodyPr>
          <a:lstStyle/>
          <a:p>
            <a:pPr algn="ctr" marL="0" indent="0" lvl="0">
              <a:lnSpc>
                <a:spcPts val="12599"/>
              </a:lnSpc>
              <a:spcBef>
                <a:spcPct val="0"/>
              </a:spcBef>
            </a:pPr>
            <a:r>
              <a:rPr lang="en-US" sz="9000" u="sng">
                <a:solidFill>
                  <a:srgbClr val="000000"/>
                </a:solidFill>
                <a:latin typeface="Canva Sans Bold"/>
              </a:rPr>
              <a:t>Literature survey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58064" y="1085850"/>
          <a:ext cx="16001236" cy="8172450"/>
        </p:xfrm>
        <a:graphic>
          <a:graphicData uri="http://schemas.openxmlformats.org/drawingml/2006/table">
            <a:tbl>
              <a:tblPr/>
              <a:tblGrid>
                <a:gridCol w="1050375"/>
                <a:gridCol w="6591788"/>
                <a:gridCol w="8359073"/>
              </a:tblGrid>
              <a:tr h="1215341">
                <a:tc>
                  <a:txBody>
                    <a:bodyPr anchor="t" rtlCol="false"/>
                    <a:lstStyle/>
                    <a:p>
                      <a:pPr algn="ctr">
                        <a:lnSpc>
                          <a:spcPts val="2939"/>
                        </a:lnSpc>
                        <a:defRPr/>
                      </a:pPr>
                      <a:r>
                        <a:rPr lang="en-US" sz="2099">
                          <a:solidFill>
                            <a:srgbClr val="000000"/>
                          </a:solidFill>
                          <a:latin typeface="Canva Sans Bold"/>
                        </a:rPr>
                        <a:t>SL. 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Bold"/>
                        </a:rPr>
                        <a:t>Research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49038">
                <a:tc>
                  <a:txBody>
                    <a:bodyPr anchor="t" rtlCol="false"/>
                    <a:lstStyle/>
                    <a:p>
                      <a:pPr algn="ctr">
                        <a:lnSpc>
                          <a:spcPts val="2520"/>
                        </a:lnSpc>
                        <a:defRPr/>
                      </a:pPr>
                      <a:r>
                        <a:rPr lang="en-US" sz="1800">
                          <a:solidFill>
                            <a:srgbClr val="000000"/>
                          </a:solidFill>
                          <a:latin typeface="Canva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rPr>
                        <a:t>Improving alignment of dialogue agents via targeted human judgements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Reinforcement learning from human feedback (RLHF) is essential for machine learning systems operating in settings without an objective program. Human judgments of behavior are crucial for training, but effective human supervision relies on informed and motivated humans and a robust data collection setup, applicable to natural language, robotics, and other tasks.</a:t>
                      </a:r>
                      <a:endParaRPr lang="en-US" sz="1100"/>
                    </a:p>
                    <a:p>
                      <a:pPr algn="just">
                        <a:lnSpc>
                          <a:spcPts val="2799"/>
                        </a:lnSpc>
                      </a:pPr>
                      <a:r>
                        <a:rPr lang="en-US" sz="1999">
                          <a:solidFill>
                            <a:srgbClr val="5271FF"/>
                          </a:solidFill>
                          <a:latin typeface="Canva Sans Bold Italics"/>
                        </a:rPr>
                        <a:t>https://arxiv.org/pdf/2209.14375.pdf</a:t>
                      </a:r>
                    </a:p>
                    <a:p>
                      <a:pPr algn="just">
                        <a:lnSpc>
                          <a:spcPts val="279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08071">
                <a:tc>
                  <a:txBody>
                    <a:bodyPr anchor="t" rtlCol="false"/>
                    <a:lstStyle/>
                    <a:p>
                      <a:pPr algn="ctr">
                        <a:lnSpc>
                          <a:spcPts val="2520"/>
                        </a:lnSpc>
                        <a:defRPr/>
                      </a:pPr>
                      <a:r>
                        <a:rPr lang="en-US" sz="1800">
                          <a:solidFill>
                            <a:srgbClr val="000000"/>
                          </a:solidFill>
                          <a:latin typeface="Canva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hlinkClick r:id="rId2" tooltip="https://arxiv.org/abs/1706.03762"/>
                        </a:rPr>
                        <a:t>TEAL: Tokenize  and embed all  for multi-modal large language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TEAL proposes to treat input from any modality as a token sequence and learn a joint embedding space for all modalities, enabling LLMs to predict multi-modal tokens  and perform both understanding and generation tasks involving non-textual modalities with substantial improvements. It offers a simple scheme for multi-modal generations.</a:t>
                      </a:r>
                      <a:endParaRPr lang="en-US" sz="1100"/>
                    </a:p>
                    <a:p>
                      <a:pPr algn="just">
                        <a:lnSpc>
                          <a:spcPts val="2799"/>
                        </a:lnSpc>
                      </a:pPr>
                      <a:r>
                        <a:rPr lang="en-US" sz="1999">
                          <a:solidFill>
                            <a:srgbClr val="5271FF"/>
                          </a:solidFill>
                          <a:latin typeface="Canva Sans Bold Italics"/>
                        </a:rPr>
                        <a:t>https://arxiv.org/pdf/2311.04589.pdf</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58064" y="1085850"/>
          <a:ext cx="15771873" cy="8178974"/>
        </p:xfrm>
        <a:graphic>
          <a:graphicData uri="http://schemas.openxmlformats.org/drawingml/2006/table">
            <a:tbl>
              <a:tblPr/>
              <a:tblGrid>
                <a:gridCol w="1050411"/>
                <a:gridCol w="6956737"/>
                <a:gridCol w="7764725"/>
              </a:tblGrid>
              <a:tr h="1215336">
                <a:tc>
                  <a:txBody>
                    <a:bodyPr anchor="t" rtlCol="false"/>
                    <a:lstStyle/>
                    <a:p>
                      <a:pPr algn="ctr">
                        <a:lnSpc>
                          <a:spcPts val="2939"/>
                        </a:lnSpc>
                        <a:defRPr/>
                      </a:pPr>
                      <a:r>
                        <a:rPr lang="en-US" sz="2099">
                          <a:solidFill>
                            <a:srgbClr val="000000"/>
                          </a:solidFill>
                          <a:latin typeface="Canva Sans Bold"/>
                        </a:rPr>
                        <a:t>SL. 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Bold"/>
                        </a:rPr>
                        <a:t>Research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55579">
                <a:tc>
                  <a:txBody>
                    <a:bodyPr anchor="t" rtlCol="false"/>
                    <a:lstStyle/>
                    <a:p>
                      <a:pPr algn="ctr">
                        <a:lnSpc>
                          <a:spcPts val="2520"/>
                        </a:lnSpc>
                        <a:defRPr/>
                      </a:pPr>
                      <a:r>
                        <a:rPr lang="en-US" sz="1800">
                          <a:solidFill>
                            <a:srgbClr val="000000"/>
                          </a:solidFill>
                          <a:latin typeface="Canva Sans"/>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rPr>
                        <a:t>Processing Data for Large Language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The article offers a guide to help practitioners developing large language models (LLMs) overcome challenges such as handling junk data, de-duplication, bias control, and personally identifiable information control. The complexity of LLMs presents significant challenges, particularly in terms of scale.</a:t>
                      </a:r>
                      <a:endParaRPr lang="en-US" sz="1100"/>
                    </a:p>
                    <a:p>
                      <a:pPr algn="just">
                        <a:lnSpc>
                          <a:spcPts val="2799"/>
                        </a:lnSpc>
                      </a:pPr>
                      <a:r>
                        <a:rPr lang="en-US" sz="1999">
                          <a:solidFill>
                            <a:srgbClr val="5271FF"/>
                          </a:solidFill>
                          <a:latin typeface="Canva Sans Bold Italics"/>
                        </a:rPr>
                        <a:t>https://wandb.ai/wandb_gen/llm-data-processing/reports/Processing-Data-for-Large-Language-Models--VmlldzozMDg4MTM2</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08059">
                <a:tc>
                  <a:txBody>
                    <a:bodyPr anchor="t" rtlCol="false"/>
                    <a:lstStyle/>
                    <a:p>
                      <a:pPr algn="ctr">
                        <a:lnSpc>
                          <a:spcPts val="2520"/>
                        </a:lnSpc>
                        <a:defRPr/>
                      </a:pPr>
                      <a:r>
                        <a:rPr lang="en-US" sz="1800">
                          <a:solidFill>
                            <a:srgbClr val="000000"/>
                          </a:solidFill>
                          <a:latin typeface="Canva Sans"/>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hlinkClick r:id="rId2" tooltip="https://arxiv.org/abs/1706.03762"/>
                        </a:rPr>
                        <a:t>Full Parameter Fine-Tuning for Large Language Models With</a:t>
                      </a:r>
                      <a:r>
                        <a:rPr lang="en-US" sz="2499">
                          <a:solidFill>
                            <a:srgbClr val="000000"/>
                          </a:solidFill>
                          <a:latin typeface="Canva Sans"/>
                        </a:rPr>
                        <a:t> </a:t>
                      </a:r>
                      <a:r>
                        <a:rPr lang="en-US" sz="2499">
                          <a:solidFill>
                            <a:srgbClr val="000000"/>
                          </a:solidFill>
                          <a:latin typeface="Canva Sans"/>
                          <a:hlinkClick r:id="rId3" tooltip="https://arxiv.org/abs/1706.03762"/>
                        </a:rPr>
                        <a:t>Limited Resources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TEAL proposes to treat input from any modality as a token sequence and learn a joint embedding space for all modalities, enabling LLMs to predict multi-modal tokens  and perform both understanding and generation tasks involving non-textual modalities with substantial improvements. It offers a simple scheme for multi-modal generations.</a:t>
                      </a:r>
                      <a:endParaRPr lang="en-US" sz="1100"/>
                    </a:p>
                    <a:p>
                      <a:pPr algn="just">
                        <a:lnSpc>
                          <a:spcPts val="2799"/>
                        </a:lnSpc>
                      </a:pPr>
                      <a:r>
                        <a:rPr lang="en-US" sz="1999">
                          <a:solidFill>
                            <a:srgbClr val="5271FF"/>
                          </a:solidFill>
                          <a:latin typeface="Canva Sans Bold Italics"/>
                        </a:rPr>
                        <a:t>https://arxiv.org/pdf/2311.04589.pdf</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60537"/>
          <a:ext cx="15771873" cy="8165926"/>
        </p:xfrm>
        <a:graphic>
          <a:graphicData uri="http://schemas.openxmlformats.org/drawingml/2006/table">
            <a:tbl>
              <a:tblPr/>
              <a:tblGrid>
                <a:gridCol w="1050411"/>
                <a:gridCol w="6956737"/>
                <a:gridCol w="7764725"/>
              </a:tblGrid>
              <a:tr h="1215345">
                <a:tc>
                  <a:txBody>
                    <a:bodyPr anchor="t" rtlCol="false"/>
                    <a:lstStyle/>
                    <a:p>
                      <a:pPr algn="ctr">
                        <a:lnSpc>
                          <a:spcPts val="2939"/>
                        </a:lnSpc>
                        <a:defRPr/>
                      </a:pPr>
                      <a:r>
                        <a:rPr lang="en-US" sz="2099">
                          <a:solidFill>
                            <a:srgbClr val="000000"/>
                          </a:solidFill>
                          <a:latin typeface="Canva Sans Bold"/>
                        </a:rPr>
                        <a:t>SL. 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Bold"/>
                        </a:rPr>
                        <a:t>Research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49052">
                <a:tc>
                  <a:txBody>
                    <a:bodyPr anchor="t" rtlCol="false"/>
                    <a:lstStyle/>
                    <a:p>
                      <a:pPr algn="ctr">
                        <a:lnSpc>
                          <a:spcPts val="2520"/>
                        </a:lnSpc>
                        <a:defRPr/>
                      </a:pPr>
                      <a:r>
                        <a:rPr lang="en-US" sz="1800">
                          <a:solidFill>
                            <a:srgbClr val="000000"/>
                          </a:solidFill>
                          <a:latin typeface="Canva Sans"/>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rPr>
                        <a:t>BERT: Pre-training of Deep Bidirectional Transformers for Language Understanding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BERT is a language representation model that pre-trains deep bidirectional representations from unlabeled text by conditioning on both left and right context in all layers. It can be fine-tuned with one additional output layer for various natural language processing tasks, achieving state-of-the-art results on eleven tasks, including question answering and language inference</a:t>
                      </a:r>
                      <a:endParaRPr lang="en-US" sz="1100"/>
                    </a:p>
                    <a:p>
                      <a:pPr algn="just">
                        <a:lnSpc>
                          <a:spcPts val="2799"/>
                        </a:lnSpc>
                      </a:pPr>
                      <a:r>
                        <a:rPr lang="en-US" sz="1999">
                          <a:solidFill>
                            <a:srgbClr val="5271FF"/>
                          </a:solidFill>
                          <a:latin typeface="Canva Sans Bold"/>
                        </a:rPr>
                        <a:t>https://arxiv.org/pdf/1810.04805.pdf</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01529">
                <a:tc>
                  <a:txBody>
                    <a:bodyPr anchor="t" rtlCol="false"/>
                    <a:lstStyle/>
                    <a:p>
                      <a:pPr algn="ctr">
                        <a:lnSpc>
                          <a:spcPts val="2520"/>
                        </a:lnSpc>
                        <a:defRPr/>
                      </a:pPr>
                      <a:r>
                        <a:rPr lang="en-US" sz="1800">
                          <a:solidFill>
                            <a:srgbClr val="000000"/>
                          </a:solidFill>
                          <a:latin typeface="Canva Sans"/>
                        </a:rPr>
                        <a:t>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nva Sans"/>
                          <a:hlinkClick r:id="rId2" tooltip="https://arxiv.org/abs/1706.03762"/>
                        </a:rPr>
                        <a:t>LaMDA: Language Models for Dialog Applications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799"/>
                        </a:lnSpc>
                        <a:defRPr/>
                      </a:pPr>
                      <a:r>
                        <a:rPr lang="en-US" sz="1999">
                          <a:solidFill>
                            <a:srgbClr val="000000"/>
                          </a:solidFill>
                          <a:latin typeface="Canva Sans"/>
                        </a:rPr>
                        <a:t>LaMDA is a neural language model pre-trained on public dialog data and web text, with up to 137B parameters. It can be fine-tuned with annotated data and external knowledge sources to improve safety and factual grounding. Its potential uses include education and content recommendations, with helpfulness and role consistency analyzed.</a:t>
                      </a:r>
                      <a:endParaRPr lang="en-US" sz="1100"/>
                    </a:p>
                    <a:p>
                      <a:pPr algn="just">
                        <a:lnSpc>
                          <a:spcPts val="2799"/>
                        </a:lnSpc>
                      </a:pPr>
                      <a:r>
                        <a:rPr lang="en-US" sz="1999">
                          <a:solidFill>
                            <a:srgbClr val="5271FF"/>
                          </a:solidFill>
                          <a:latin typeface="Canva Sans Bold Italics"/>
                        </a:rPr>
                        <a:t>https://arxiv.org/pdf/2201.08239.pdf</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