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3797300" y="6628705"/>
            <a:ext cx="10464800" cy="2121595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>
                <a:solidFill>
                  <a:srgbClr val="000000"/>
                </a:solidFill>
              </a:defRPr>
            </a:pPr>
            <a:r>
              <a:rPr sz="244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rPr>
              <a:t>Presented By</a:t>
            </a:r>
            <a:endParaRPr sz="2440">
              <a:solidFill>
                <a:srgbClr val="FFFFFF"/>
              </a:solidFill>
              <a:latin typeface="Apple Chancery"/>
              <a:ea typeface="Apple Chancery"/>
              <a:cs typeface="Apple Chancery"/>
              <a:sym typeface="Apple Chancery"/>
            </a:endParaRPr>
          </a:p>
          <a:p>
            <a:pPr lvl="0" defTabSz="233679">
              <a:defRPr sz="1800">
                <a:solidFill>
                  <a:srgbClr val="000000"/>
                </a:solidFill>
              </a:defRPr>
            </a:pPr>
            <a:r>
              <a:rPr sz="244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rPr>
              <a:t>Brijesh Pant</a:t>
            </a:r>
            <a:endParaRPr sz="2440">
              <a:solidFill>
                <a:srgbClr val="FFFFFF"/>
              </a:solidFill>
              <a:latin typeface="Apple Chancery"/>
              <a:ea typeface="Apple Chancery"/>
              <a:cs typeface="Apple Chancery"/>
              <a:sym typeface="Apple Chancery"/>
            </a:endParaRPr>
          </a:p>
          <a:p>
            <a:pPr lvl="0" defTabSz="233679">
              <a:defRPr sz="1800">
                <a:solidFill>
                  <a:srgbClr val="000000"/>
                </a:solidFill>
              </a:defRPr>
            </a:pPr>
            <a:r>
              <a:rPr sz="244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rPr>
              <a:t>(Senior Consultant)</a:t>
            </a:r>
            <a:endParaRPr sz="2440">
              <a:solidFill>
                <a:srgbClr val="FFFFFF"/>
              </a:solidFill>
              <a:latin typeface="Apple Chancery"/>
              <a:ea typeface="Apple Chancery"/>
              <a:cs typeface="Apple Chancery"/>
              <a:sym typeface="Apple Chancery"/>
            </a:endParaRPr>
          </a:p>
          <a:p>
            <a:pPr lvl="0" defTabSz="233679">
              <a:defRPr sz="1800">
                <a:solidFill>
                  <a:srgbClr val="000000"/>
                </a:solidFill>
              </a:defRPr>
            </a:pPr>
            <a:endParaRPr sz="2440">
              <a:solidFill>
                <a:srgbClr val="FFFFFF"/>
              </a:solidFill>
              <a:latin typeface="Apple Chancery"/>
              <a:ea typeface="Apple Chancery"/>
              <a:cs typeface="Apple Chancery"/>
              <a:sym typeface="Apple Chancery"/>
            </a:endParaRPr>
          </a:p>
          <a:p>
            <a:pPr lvl="0" defTabSz="233679">
              <a:defRPr sz="1800">
                <a:solidFill>
                  <a:srgbClr val="000000"/>
                </a:solidFill>
              </a:defRPr>
            </a:pPr>
            <a:endParaRPr sz="2440">
              <a:solidFill>
                <a:srgbClr val="FFFFFF"/>
              </a:solidFill>
              <a:latin typeface="Apple Chancery"/>
              <a:ea typeface="Apple Chancery"/>
              <a:cs typeface="Apple Chancery"/>
              <a:sym typeface="Apple Chancery"/>
            </a:endParaRPr>
          </a:p>
          <a:p>
            <a:pPr lvl="0" defTabSz="233679">
              <a:defRPr sz="1800">
                <a:solidFill>
                  <a:srgbClr val="000000"/>
                </a:solidFill>
              </a:defRPr>
            </a:pPr>
            <a:r>
              <a:rPr sz="192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rPr>
              <a:t>Senior Consultant</a:t>
            </a:r>
          </a:p>
        </p:txBody>
      </p:sp>
      <p:pic>
        <p:nvPicPr>
          <p:cNvPr id="33" name="akka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427" y="1784945"/>
            <a:ext cx="8356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Resilient Systems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800100" y="1917700"/>
            <a:ext cx="9505950" cy="4800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Embrace Failure</a:t>
            </a:r>
            <a:endParaRPr sz="2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Self  healing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AKKA</a:t>
            </a:r>
          </a:p>
        </p:txBody>
      </p:sp>
      <p:pic>
        <p:nvPicPr>
          <p:cNvPr id="67" name="toolki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778" y="3233464"/>
            <a:ext cx="5527080" cy="552708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217398" y="2978149"/>
            <a:ext cx="6956604" cy="30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AKKA is a toolkit and runtime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for building highly concurrent,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distributed, and resilient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message-driven applications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on the JVM.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3367980" y="586829"/>
            <a:ext cx="5334001" cy="2346871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Actors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92200" y="3613150"/>
            <a:ext cx="10266561" cy="4000500"/>
          </a:xfrm>
          <a:prstGeom prst="rect">
            <a:avLst/>
          </a:prstGeom>
        </p:spPr>
        <p:txBody>
          <a:bodyPr/>
          <a:lstStyle/>
          <a:p>
            <a:pPr lvl="0" marL="421105" indent="-421105" algn="l" defTabSz="2921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Encapsulate sate and its behaviour</a:t>
            </a:r>
            <a:endParaRPr sz="35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Lightweight concurrent entities - 2.5m / GB mem</a:t>
            </a:r>
            <a:endParaRPr sz="35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Uses asynchronous event driven receive loop</a:t>
            </a:r>
            <a:endParaRPr sz="35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Focus is on workflow rather than concurrency</a:t>
            </a:r>
            <a:endParaRPr sz="35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Supports both Scala &amp;  Java</a:t>
            </a:r>
            <a:endParaRPr sz="16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711200" y="1704429"/>
            <a:ext cx="5334000" cy="2346871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Actors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901700" y="5010150"/>
            <a:ext cx="5334000" cy="4000500"/>
          </a:xfrm>
          <a:prstGeom prst="rect">
            <a:avLst/>
          </a:prstGeom>
        </p:spPr>
        <p:txBody>
          <a:bodyPr/>
          <a:lstStyle/>
          <a:p>
            <a:pPr lvl="0" marL="576793" indent="-576793" algn="l" defTabSz="310895">
              <a:lnSpc>
                <a:spcPts val="5000"/>
              </a:lnSpc>
              <a:spcBef>
                <a:spcPts val="8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196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Behaviour </a:t>
            </a:r>
            <a:endParaRPr sz="319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576793" indent="-576793" algn="l" defTabSz="310895">
              <a:lnSpc>
                <a:spcPts val="5000"/>
              </a:lnSpc>
              <a:spcBef>
                <a:spcPts val="8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196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MailBox</a:t>
            </a:r>
            <a:endParaRPr sz="319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576793" indent="-576793" algn="l" defTabSz="310895">
              <a:lnSpc>
                <a:spcPts val="5000"/>
              </a:lnSpc>
              <a:spcBef>
                <a:spcPts val="8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196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Child Actors</a:t>
            </a:r>
            <a:endParaRPr sz="319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576793" indent="-576793" algn="l" defTabSz="310895">
              <a:lnSpc>
                <a:spcPts val="5000"/>
              </a:lnSpc>
              <a:spcBef>
                <a:spcPts val="8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196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Super visor</a:t>
            </a:r>
            <a:endParaRPr sz="816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397256">
              <a:defRPr sz="1800">
                <a:solidFill>
                  <a:srgbClr val="000000"/>
                </a:solidFill>
              </a:defRPr>
            </a:pPr>
            <a:endParaRPr sz="217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397256">
              <a:defRPr sz="1800">
                <a:solidFill>
                  <a:srgbClr val="000000"/>
                </a:solidFill>
              </a:defRPr>
            </a:pPr>
            <a:endParaRPr sz="217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397256">
              <a:defRPr sz="1800">
                <a:solidFill>
                  <a:srgbClr val="000000"/>
                </a:solidFill>
              </a:defRPr>
            </a:pPr>
            <a:endParaRPr sz="2176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</p:txBody>
      </p:sp>
      <p:pic>
        <p:nvPicPr>
          <p:cNvPr id="75" name="takeMess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6279" y="5840610"/>
            <a:ext cx="4169703" cy="3071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dropMess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6279" y="1342077"/>
            <a:ext cx="4169703" cy="3071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407150" y="49593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  <a:endParaRPr sz="1200"/>
          </a:p>
        </p:txBody>
      </p:sp>
      <p:sp>
        <p:nvSpPr>
          <p:cNvPr id="79" name="Shape 79"/>
          <p:cNvSpPr/>
          <p:nvPr/>
        </p:nvSpPr>
        <p:spPr>
          <a:xfrm>
            <a:off x="6610350" y="50990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  <a:endParaRPr sz="1200"/>
          </a:p>
        </p:txBody>
      </p:sp>
      <p:sp>
        <p:nvSpPr>
          <p:cNvPr id="80" name="Shape 80"/>
          <p:cNvSpPr/>
          <p:nvPr/>
        </p:nvSpPr>
        <p:spPr>
          <a:xfrm>
            <a:off x="6612551" y="4169866"/>
            <a:ext cx="14958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000"/>
              <a:t> </a:t>
            </a:r>
          </a:p>
        </p:txBody>
      </p:sp>
      <p:pic>
        <p:nvPicPr>
          <p:cNvPr id="81" name="guardia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143" y="2053195"/>
            <a:ext cx="7564910" cy="756491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3363887" y="660400"/>
            <a:ext cx="581982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FFFFFF"/>
                </a:solidFill>
              </a:rPr>
              <a:t>Actor System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Actor life cycle</a:t>
            </a:r>
          </a:p>
        </p:txBody>
      </p:sp>
      <p:pic>
        <p:nvPicPr>
          <p:cNvPr id="85" name="actor_lifecycl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043" y="1837439"/>
            <a:ext cx="8578386" cy="8199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617219" y="1232733"/>
            <a:ext cx="11099801" cy="17720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Defining An Actor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MyActor </a:t>
            </a: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Actor {</a:t>
            </a:r>
            <a:b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9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receive 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case </a:t>
            </a:r>
            <a: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"Message" 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=&gt; sender ! </a:t>
            </a:r>
            <a: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"Message was received"</a:t>
            </a:r>
            <a:b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9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case </a:t>
            </a:r>
            <a: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"Message2" 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=&gt; </a:t>
            </a:r>
            <a:r>
              <a:rPr i="1"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println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"received Message2"</a:t>
            </a: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9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b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9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9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820419" y="3658433"/>
            <a:ext cx="11099801" cy="1627625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Examples 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2070100" y="2815679"/>
            <a:ext cx="11099800" cy="5426621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20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617219" y="1232733"/>
            <a:ext cx="11099801" cy="17720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Actor Supervision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72978" indent="-372978" defTabSz="457200">
              <a:lnSpc>
                <a:spcPts val="5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Resume the subordinate, keeping its accumulated internal state</a:t>
            </a:r>
            <a:endParaRPr sz="31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372978" indent="-372978" defTabSz="457200">
              <a:lnSpc>
                <a:spcPts val="5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Restart the subordinate, clearing out its accumulated internal state </a:t>
            </a:r>
            <a:endParaRPr sz="31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372978" indent="-372978" defTabSz="457200">
              <a:lnSpc>
                <a:spcPts val="5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Stop the subordinate permanently</a:t>
            </a:r>
            <a:endParaRPr sz="31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372978" indent="-372978" defTabSz="457200">
              <a:lnSpc>
                <a:spcPts val="5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Escalate the failure, thereby failing itself 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889000" y="1176436"/>
            <a:ext cx="10464800" cy="1414364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AKKA use cases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600200" y="3232943"/>
            <a:ext cx="10464800" cy="3967957"/>
          </a:xfrm>
          <a:prstGeom prst="rect">
            <a:avLst/>
          </a:prstGeom>
        </p:spPr>
        <p:txBody>
          <a:bodyPr/>
          <a:lstStyle/>
          <a:p>
            <a:pPr lvl="0" algn="l" defTabSz="182880">
              <a:lnSpc>
                <a:spcPts val="29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2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</a:t>
            </a:r>
            <a:r>
              <a:rPr sz="196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</a:t>
            </a:r>
            <a:endParaRPr sz="196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182880">
              <a:lnSpc>
                <a:spcPts val="52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Investment and Merchant Banking</a:t>
            </a:r>
            <a:b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</a:b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Retail</a:t>
            </a:r>
            <a:endParaRPr sz="388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182880">
              <a:lnSpc>
                <a:spcPts val="52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Social Media </a:t>
            </a:r>
            <a:endParaRPr sz="388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182880">
              <a:lnSpc>
                <a:spcPts val="52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Simulation</a:t>
            </a:r>
            <a:b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</a:b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Gaming and Betting</a:t>
            </a:r>
            <a:b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</a:b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Automobile and Traffic Systems </a:t>
            </a:r>
            <a:endParaRPr sz="388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 defTabSz="182880">
              <a:lnSpc>
                <a:spcPts val="52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Health Care</a:t>
            </a:r>
            <a:b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</a:br>
            <a:r>
              <a:rPr sz="388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• Data Analytics </a:t>
            </a:r>
            <a:endParaRPr sz="196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707877" y="1238250"/>
            <a:ext cx="3446022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6" name="Shape 36"/>
          <p:cNvSpPr/>
          <p:nvPr/>
        </p:nvSpPr>
        <p:spPr>
          <a:xfrm>
            <a:off x="3310926" y="2463799"/>
            <a:ext cx="6757895" cy="1074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Understanding AKKA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Actor System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Communication between Actors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Example using actors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Supervisor Strategy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Falt tolerant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Become/Unbecome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Akka Remoting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457200" indent="-457200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creen Shot 2017-02-09 at 2.45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76" y="3102849"/>
            <a:ext cx="11624797" cy="354790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3643287" y="819149"/>
            <a:ext cx="4321226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3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Active users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270000" y="3930650"/>
            <a:ext cx="1046480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79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FFFFFF"/>
                </a:solidFill>
              </a:rPr>
              <a:t>Questions ?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70000" y="3803650"/>
            <a:ext cx="10464800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95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016000" y="1193800"/>
            <a:ext cx="10464800" cy="192206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39" name="Shape 39"/>
          <p:cNvSpPr/>
          <p:nvPr/>
        </p:nvSpPr>
        <p:spPr>
          <a:xfrm>
            <a:off x="123076" y="3600450"/>
            <a:ext cx="12250648" cy="368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In computer science, concurrency is a property of systems in which 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several computations are making progress simultaneously and potentially 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interacting with each other ,even though they are not executing simultaneously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270000" y="1587500"/>
            <a:ext cx="10464800" cy="14621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42" name="Shape 42"/>
          <p:cNvSpPr/>
          <p:nvPr/>
        </p:nvSpPr>
        <p:spPr>
          <a:xfrm>
            <a:off x="1130727" y="3219450"/>
            <a:ext cx="11298474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BankAccount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private var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deposit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Unit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 &gt;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withdraw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&lt;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&amp;&amp;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&lt;=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-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b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 throw new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IllegalStateException(</a:t>
            </a:r>
            <a:r>
              <a:rPr sz="22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"Balance insufficient"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1587500"/>
            <a:ext cx="10464800" cy="14621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45" name="Shape 45"/>
          <p:cNvSpPr/>
          <p:nvPr/>
        </p:nvSpPr>
        <p:spPr>
          <a:xfrm>
            <a:off x="1013321" y="3911600"/>
            <a:ext cx="10678369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BankAccount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private var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deposit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Unit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 &gt;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withdraw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&lt; amount &amp;&amp; amount &lt;=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- 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b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 throw new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Error(</a:t>
            </a:r>
            <a:r>
              <a:rPr sz="22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"insufficient funds"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1587500"/>
            <a:ext cx="10464800" cy="14621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48" name="Shape 48"/>
          <p:cNvSpPr/>
          <p:nvPr/>
        </p:nvSpPr>
        <p:spPr>
          <a:xfrm>
            <a:off x="305475" y="2876550"/>
            <a:ext cx="12393849" cy="74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BankAccount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private var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deposit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Unit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 &gt; 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withdraw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&lt; amount &amp;&amp; amount &lt;=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- amount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balance</a:t>
            </a:r>
            <a:b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200">
                <a:solidFill>
                  <a:srgbClr val="A98BB9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 throw new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Error(</a:t>
            </a:r>
            <a:r>
              <a:rPr sz="22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rPr>
              <a:t>"insufficient funds"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2200">
                <a:solidFill>
                  <a:srgbClr val="FFD080"/>
                </a:solidFill>
                <a:latin typeface="Menlo"/>
                <a:ea typeface="Menlo"/>
                <a:cs typeface="Menlo"/>
                <a:sym typeface="Menlo"/>
              </a:rPr>
              <a:t>transfer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(from: BankAccount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to: BankAccount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amount: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sz="2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Unit </a:t>
            </a: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from.synchronized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to.synchronized {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from.withdraw(amount)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to.deposit(amount)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  <a:b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1270000" y="1587500"/>
            <a:ext cx="10464800" cy="14621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51" name="Shape 51"/>
          <p:cNvSpPr/>
          <p:nvPr/>
        </p:nvSpPr>
        <p:spPr>
          <a:xfrm>
            <a:off x="305475" y="6210300"/>
            <a:ext cx="127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501450" y="2749550"/>
            <a:ext cx="7430400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It’s not about threads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It’s not about locks as well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Only purpose is to make sure controlled access of  mutable state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65200" y="762000"/>
            <a:ext cx="10464800" cy="1462187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55" name="Shape 55"/>
          <p:cNvSpPr/>
          <p:nvPr/>
        </p:nvSpPr>
        <p:spPr>
          <a:xfrm>
            <a:off x="305475" y="6210300"/>
            <a:ext cx="127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678306" y="3086100"/>
            <a:ext cx="12003787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What if we just don’t share state!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    problem solved isn’t it?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      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It will help to write loosely coupled sate full objects.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 less chances of making state inconsistent.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scalability.</a:t>
            </a: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457200" indent="-4572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406400"/>
            <a:ext cx="11099800" cy="1571725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Resilience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800100" y="1917700"/>
            <a:ext cx="5334000" cy="4800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the ability of a substance or object to spring back into shape; elasticity</a:t>
            </a:r>
            <a:endParaRPr sz="2800">
              <a:solidFill>
                <a:srgbClr val="FFFFFF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the capacity to recover quickly from difficulties; toughness</a:t>
            </a:r>
          </a:p>
        </p:txBody>
      </p:sp>
      <p:pic>
        <p:nvPicPr>
          <p:cNvPr id="60" name="Rubber-Band-Bal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2381" y="1765548"/>
            <a:ext cx="6269038" cy="470177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9995" y="7016750"/>
            <a:ext cx="12773922" cy="248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Resiliency is the ability of a server, network, storage system, or an entire data center, to recover quickly and continue operating even when there has been an equipment failure, power outage or other disruption.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