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5" r:id="rId8"/>
    <p:sldId id="266" r:id="rId9"/>
    <p:sldId id="267" r:id="rId10"/>
    <p:sldId id="2146847056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3D9CC-52A4-7BB9-5926-A17EAD909109}" v="32" dt="2024-12-19T12:09:51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9087" autoAdjust="0"/>
  </p:normalViewPr>
  <p:slideViewPr>
    <p:cSldViewPr snapToGrid="0">
      <p:cViewPr varScale="1">
        <p:scale>
          <a:sx n="93" d="100"/>
          <a:sy n="93" d="100"/>
        </p:scale>
        <p:origin x="-269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200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7/17/2025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7/17/2025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7/17/2025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7/17/2025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7/17/2025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7/17/2025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user_guide.html" TargetMode="External"/><Relationship Id="rId2" Type="http://schemas.openxmlformats.org/officeDocument/2006/relationships/hyperlink" Target="https://archive.ics.uci.edu/ml/datasets/adul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(https:/www.kaggle.com/)" TargetMode="External"/><Relationship Id="rId4" Type="http://schemas.openxmlformats.org/officeDocument/2006/relationships/hyperlink" Target="(https:/docs.streamlit.io/)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ijeshrath67/EMPLOYEE-SALARY-PREDICTION-USING-MACHINE-LEARNING-DEEP-LEARNING-ALGORITHMS.gi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EMPLOYEE SALARY PREDICTION USING MACHINE LEARNING and DEEP LEARNING ALGORITHMS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806231"/>
            <a:ext cx="12086354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33758" y="4480230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Name:-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Brijesh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Rath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College:-Gita Autonomous College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AICTE ID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:-STU6797b40e02a051737995278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Department:-CSE(AI &amp; ML)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20" y="66743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59329"/>
            <a:ext cx="11029615" cy="5553988"/>
          </a:xfrm>
        </p:spPr>
        <p:txBody>
          <a:bodyPr>
            <a:noAutofit/>
          </a:bodyPr>
          <a:lstStyle/>
          <a:p>
            <a:pPr marL="305435" indent="-305435"/>
            <a:r>
              <a:rPr lang="en-IN" sz="1400" b="1" dirty="0"/>
              <a:t>1. UCI Machine Learning Repository – Adult Income </a:t>
            </a:r>
            <a:r>
              <a:rPr lang="en-IN" sz="1400" b="1" dirty="0" smtClean="0"/>
              <a:t>Dataset</a:t>
            </a:r>
          </a:p>
          <a:p>
            <a:pPr marL="0" indent="0">
              <a:buNone/>
            </a:pPr>
            <a:r>
              <a:rPr lang="en-IN" sz="1400" b="1" dirty="0" smtClean="0">
                <a:hlinkClick r:id="rId2"/>
              </a:rPr>
              <a:t>https://archive.ics.uci.edu/ml/datasets/adult</a:t>
            </a:r>
            <a:endParaRPr lang="en-IN" sz="1400" b="1" dirty="0"/>
          </a:p>
          <a:p>
            <a:r>
              <a:rPr lang="en-IN" sz="1400" b="1" dirty="0" smtClean="0"/>
              <a:t>2</a:t>
            </a:r>
            <a:r>
              <a:rPr lang="en-IN" sz="1400" b="1" dirty="0"/>
              <a:t>. </a:t>
            </a:r>
            <a:r>
              <a:rPr lang="en-IN" sz="1400" b="1" dirty="0" err="1"/>
              <a:t>Scikit</a:t>
            </a:r>
            <a:r>
              <a:rPr lang="en-IN" sz="1400" b="1" dirty="0"/>
              <a:t>-learn Documentation – Classification </a:t>
            </a:r>
            <a:r>
              <a:rPr lang="en-IN" sz="1400" b="1" dirty="0" smtClean="0"/>
              <a:t>Algorithms</a:t>
            </a:r>
          </a:p>
          <a:p>
            <a:pPr marL="0" indent="0">
              <a:buNone/>
            </a:pPr>
            <a:r>
              <a:rPr lang="en-IN" sz="1400" b="1" dirty="0" smtClean="0">
                <a:hlinkClick r:id="rId3"/>
              </a:rPr>
              <a:t>https://scikit-learn.org/stable/user_guide.html</a:t>
            </a:r>
            <a:endParaRPr lang="en-IN" sz="1400" b="1" dirty="0"/>
          </a:p>
          <a:p>
            <a:r>
              <a:rPr lang="en-IN" sz="1400" b="1" dirty="0" smtClean="0"/>
              <a:t>3</a:t>
            </a:r>
            <a:r>
              <a:rPr lang="en-IN" sz="1400" b="1" dirty="0"/>
              <a:t>. </a:t>
            </a:r>
            <a:r>
              <a:rPr lang="en-IN" sz="1400" b="1" dirty="0" err="1"/>
              <a:t>Streamlit</a:t>
            </a:r>
            <a:r>
              <a:rPr lang="en-IN" sz="1400" b="1" dirty="0"/>
              <a:t> Official Documentation – Web App </a:t>
            </a:r>
            <a:r>
              <a:rPr lang="en-IN" sz="1400" b="1" dirty="0" smtClean="0"/>
              <a:t>Development</a:t>
            </a:r>
          </a:p>
          <a:p>
            <a:pPr marL="0" indent="0">
              <a:buNone/>
            </a:pPr>
            <a:r>
              <a:rPr lang="en-IN" sz="1400" b="1" dirty="0" smtClean="0">
                <a:hlinkClick r:id="rId4"/>
              </a:rPr>
              <a:t>(https://docs.streamlit.io/)</a:t>
            </a:r>
            <a:endParaRPr lang="en-IN" sz="1400" b="1" dirty="0"/>
          </a:p>
          <a:p>
            <a:r>
              <a:rPr lang="en-IN" sz="1400" b="1" dirty="0" smtClean="0"/>
              <a:t>4</a:t>
            </a:r>
            <a:r>
              <a:rPr lang="en-IN" sz="1400" b="1" dirty="0"/>
              <a:t>. </a:t>
            </a:r>
            <a:r>
              <a:rPr lang="en-IN" sz="1400" b="1" dirty="0" err="1"/>
              <a:t>Kaggle</a:t>
            </a:r>
            <a:r>
              <a:rPr lang="en-IN" sz="1400" b="1" dirty="0"/>
              <a:t> Community – Discussions &amp; Notebooks on Salary </a:t>
            </a:r>
            <a:r>
              <a:rPr lang="en-IN" sz="1400" b="1" dirty="0" smtClean="0"/>
              <a:t>Prediction</a:t>
            </a:r>
          </a:p>
          <a:p>
            <a:pPr marL="0" indent="0">
              <a:buNone/>
            </a:pPr>
            <a:r>
              <a:rPr lang="en-IN" sz="1400" b="1" dirty="0" smtClean="0">
                <a:hlinkClick r:id="rId5"/>
              </a:rPr>
              <a:t>(https://www.kaggle.com/)</a:t>
            </a:r>
            <a:endParaRPr lang="en-IN" sz="1400" b="1" dirty="0"/>
          </a:p>
          <a:p>
            <a:r>
              <a:rPr lang="en-IN" sz="1400" b="1" dirty="0" smtClean="0"/>
              <a:t>5</a:t>
            </a:r>
            <a:r>
              <a:rPr lang="en-IN" sz="1400" b="1" dirty="0"/>
              <a:t>. Python Libraries:</a:t>
            </a:r>
          </a:p>
          <a:p>
            <a:pPr marL="0" indent="0">
              <a:buNone/>
            </a:pPr>
            <a:r>
              <a:rPr lang="en-IN" sz="1400" b="1" dirty="0" smtClean="0"/>
              <a:t>-Pandas </a:t>
            </a:r>
            <a:r>
              <a:rPr lang="en-IN" sz="1400" b="1" dirty="0"/>
              <a:t>for data </a:t>
            </a:r>
            <a:r>
              <a:rPr lang="en-IN" sz="1400" b="1" dirty="0" err="1"/>
              <a:t>preprocessing</a:t>
            </a:r>
            <a:endParaRPr lang="en-IN" sz="1400" b="1" dirty="0"/>
          </a:p>
          <a:p>
            <a:pPr marL="0" indent="0">
              <a:buNone/>
            </a:pPr>
            <a:r>
              <a:rPr lang="en-IN" sz="1400" b="1" dirty="0" smtClean="0"/>
              <a:t>-</a:t>
            </a:r>
            <a:r>
              <a:rPr lang="en-IN" sz="1400" b="1" dirty="0" err="1" smtClean="0"/>
              <a:t>Seaborn</a:t>
            </a:r>
            <a:r>
              <a:rPr lang="en-IN" sz="1400" b="1" dirty="0" smtClean="0"/>
              <a:t> </a:t>
            </a:r>
            <a:r>
              <a:rPr lang="en-IN" sz="1400" b="1" dirty="0"/>
              <a:t>&amp; </a:t>
            </a:r>
            <a:r>
              <a:rPr lang="en-IN" sz="1400" b="1" dirty="0" err="1"/>
              <a:t>Matplotlib</a:t>
            </a:r>
            <a:r>
              <a:rPr lang="en-IN" sz="1400" b="1" dirty="0"/>
              <a:t> for visualization</a:t>
            </a:r>
          </a:p>
          <a:p>
            <a:pPr marL="0" indent="0">
              <a:buNone/>
            </a:pPr>
            <a:r>
              <a:rPr lang="en-IN" sz="1400" b="1" dirty="0" smtClean="0"/>
              <a:t>-</a:t>
            </a:r>
            <a:r>
              <a:rPr lang="en-IN" sz="1400" b="1" dirty="0" err="1" smtClean="0"/>
              <a:t>Joblib</a:t>
            </a:r>
            <a:r>
              <a:rPr lang="en-IN" sz="1400" b="1" dirty="0" smtClean="0"/>
              <a:t> </a:t>
            </a:r>
            <a:r>
              <a:rPr lang="en-IN" sz="1400" b="1" dirty="0"/>
              <a:t>for model saving and </a:t>
            </a:r>
            <a:r>
              <a:rPr lang="en-IN" sz="1400" b="1" dirty="0" smtClean="0"/>
              <a:t>loading</a:t>
            </a:r>
          </a:p>
          <a:p>
            <a:pPr marL="0" indent="0">
              <a:buNone/>
            </a:pPr>
            <a:endParaRPr lang="en-IN" sz="1400" b="1" dirty="0"/>
          </a:p>
          <a:p>
            <a:pPr marL="0" indent="0">
              <a:buNone/>
            </a:pPr>
            <a:r>
              <a:rPr lang="en-US" sz="1400" dirty="0"/>
              <a:t>👉</a:t>
            </a:r>
            <a:r>
              <a:rPr lang="en-US" sz="1400" b="1" dirty="0" smtClean="0"/>
              <a:t>The </a:t>
            </a:r>
            <a:r>
              <a:rPr lang="en-US" sz="1400" b="1" dirty="0"/>
              <a:t>following resources were instrumental in the development of this project.</a:t>
            </a:r>
          </a:p>
          <a:p>
            <a:pPr marL="0" indent="0">
              <a:buNone/>
            </a:pPr>
            <a:r>
              <a:rPr lang="en-US" sz="1400" dirty="0"/>
              <a:t>👉</a:t>
            </a:r>
            <a:r>
              <a:rPr lang="en-US" sz="1400" b="1" dirty="0" smtClean="0"/>
              <a:t>They </a:t>
            </a:r>
            <a:r>
              <a:rPr lang="en-US" sz="1400" b="1" dirty="0"/>
              <a:t>provided the dataset, tools, and conceptual guidance necessary to build and deploy the salary prediction model effectively.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</a:t>
            </a:r>
            <a:r>
              <a:rPr lang="en-US" sz="2000" b="1" dirty="0" smtClean="0">
                <a:latin typeface="Arial"/>
                <a:ea typeface="+mn-lt"/>
                <a:cs typeface="Arial"/>
              </a:rPr>
              <a:t>Statement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</a:t>
            </a:r>
            <a:r>
              <a:rPr lang="en-US" sz="2000" b="1" dirty="0" smtClean="0">
                <a:latin typeface="Arial"/>
                <a:ea typeface="+mn-lt"/>
                <a:cs typeface="+mn-lt"/>
              </a:rPr>
              <a:t>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</a:t>
            </a:r>
            <a:r>
              <a:rPr lang="en-US" sz="2000" b="1" dirty="0" smtClean="0">
                <a:latin typeface="Arial"/>
                <a:ea typeface="+mn-lt"/>
                <a:cs typeface="+mn-lt"/>
              </a:rPr>
              <a:t>Deployment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</a:t>
            </a:r>
            <a:r>
              <a:rPr lang="en-US" sz="2000" b="1" dirty="0" smtClean="0">
                <a:latin typeface="Arial"/>
                <a:ea typeface="+mn-lt"/>
                <a:cs typeface="Arial"/>
              </a:rPr>
              <a:t>Scope</a:t>
            </a:r>
            <a:endParaRPr lang="en-US" sz="2000" b="1" dirty="0">
              <a:latin typeface="Arial"/>
              <a:ea typeface="+mn-lt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800" b="1" dirty="0"/>
              <a:t>This project aims to predict whether an employee earns more </a:t>
            </a:r>
            <a:r>
              <a:rPr lang="en-US" sz="2800" b="1" dirty="0" smtClean="0"/>
              <a:t>than 50K </a:t>
            </a:r>
            <a:r>
              <a:rPr lang="en-US" sz="2800" b="1" dirty="0"/>
              <a:t>per year based on personal and work-related </a:t>
            </a:r>
            <a:r>
              <a:rPr lang="en-US" sz="2800" b="1" dirty="0" err="1"/>
              <a:t>details.It</a:t>
            </a:r>
            <a:r>
              <a:rPr lang="en-US" sz="2800" b="1" dirty="0"/>
              <a:t> uses features like age, education, occupation, and working hours to train a classification </a:t>
            </a:r>
            <a:r>
              <a:rPr lang="en-US" sz="2800" b="1" dirty="0" err="1"/>
              <a:t>model.The</a:t>
            </a:r>
            <a:r>
              <a:rPr lang="en-US" sz="2800" b="1" dirty="0"/>
              <a:t> model is trained on the UCI Adult Income dataset using machine learning </a:t>
            </a:r>
            <a:r>
              <a:rPr lang="en-US" sz="2800" b="1" dirty="0"/>
              <a:t>&amp;</a:t>
            </a:r>
            <a:r>
              <a:rPr lang="en-US" sz="2800" b="1" dirty="0" smtClean="0"/>
              <a:t> </a:t>
            </a:r>
            <a:r>
              <a:rPr lang="en-US" sz="2800" b="1" dirty="0" smtClean="0"/>
              <a:t>deep learning </a:t>
            </a:r>
            <a:r>
              <a:rPr lang="en-US" sz="2800" b="1" dirty="0" err="1" smtClean="0"/>
              <a:t>algorithms.The</a:t>
            </a:r>
            <a:r>
              <a:rPr lang="en-US" sz="2800" b="1" dirty="0" smtClean="0"/>
              <a:t> </a:t>
            </a:r>
            <a:r>
              <a:rPr lang="en-US" sz="2800" b="1" dirty="0"/>
              <a:t>goal is to assist organizations in making informed salary-related decisions</a:t>
            </a:r>
            <a:r>
              <a:rPr lang="en-US" sz="2800" b="1" dirty="0" smtClean="0"/>
              <a:t>.</a:t>
            </a:r>
          </a:p>
          <a:p>
            <a:pPr marL="305435" indent="-305435"/>
            <a:r>
              <a:rPr lang="en-US" sz="2800" b="1" dirty="0" smtClean="0"/>
              <a:t>An </a:t>
            </a:r>
            <a:r>
              <a:rPr lang="en-US" sz="2800" b="1" dirty="0"/>
              <a:t>interactive web app is built using </a:t>
            </a:r>
            <a:r>
              <a:rPr lang="en-US" sz="2800" b="1" dirty="0" err="1"/>
              <a:t>Streamlit</a:t>
            </a:r>
            <a:r>
              <a:rPr lang="en-US" sz="2800" b="1" dirty="0"/>
              <a:t> for both single and bulk predictions.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</a:t>
            </a:r>
            <a:r>
              <a:rPr lang="en-US" sz="4400" b="1" dirty="0" smtClean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development </a:t>
            </a:r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431" y="1166949"/>
            <a:ext cx="11490960" cy="5234940"/>
          </a:xfrm>
        </p:spPr>
        <p:txBody>
          <a:bodyPr>
            <a:normAutofit fontScale="55000" lnSpcReduction="20000"/>
          </a:bodyPr>
          <a:lstStyle/>
          <a:p>
            <a:r>
              <a:rPr lang="en-IN" sz="2800" b="1" dirty="0" smtClean="0">
                <a:solidFill>
                  <a:srgbClr val="0F0F0F"/>
                </a:solidFill>
              </a:rPr>
              <a:t>1</a:t>
            </a:r>
            <a:r>
              <a:rPr lang="en-IN" sz="2800" b="1" dirty="0">
                <a:solidFill>
                  <a:srgbClr val="0F0F0F"/>
                </a:solidFill>
              </a:rPr>
              <a:t>. System </a:t>
            </a:r>
            <a:r>
              <a:rPr lang="en-IN" sz="2800" b="1" dirty="0" smtClean="0">
                <a:solidFill>
                  <a:srgbClr val="0F0F0F"/>
                </a:solidFill>
              </a:rPr>
              <a:t>Requirements:-</a:t>
            </a:r>
            <a:endParaRPr lang="en-IN" sz="2800" b="1" dirty="0">
              <a:solidFill>
                <a:srgbClr val="0F0F0F"/>
              </a:solidFill>
            </a:endParaRPr>
          </a:p>
          <a:p>
            <a:pPr marL="0" indent="0">
              <a:buNone/>
            </a:pPr>
            <a:r>
              <a:rPr lang="en-IN" sz="2800" b="1" dirty="0" smtClean="0">
                <a:solidFill>
                  <a:srgbClr val="0F0F0F"/>
                </a:solidFill>
              </a:rPr>
              <a:t>Device </a:t>
            </a:r>
            <a:r>
              <a:rPr lang="en-IN" sz="2800" b="1" dirty="0">
                <a:solidFill>
                  <a:srgbClr val="0F0F0F"/>
                </a:solidFill>
              </a:rPr>
              <a:t>Used: ASUS TUF Gaming F15 (Latest Gen)</a:t>
            </a:r>
          </a:p>
          <a:p>
            <a:pPr marL="0" indent="0">
              <a:buNone/>
            </a:pPr>
            <a:r>
              <a:rPr lang="en-IN" sz="2800" b="1" dirty="0" smtClean="0">
                <a:solidFill>
                  <a:srgbClr val="0F0F0F"/>
                </a:solidFill>
              </a:rPr>
              <a:t>Processor</a:t>
            </a:r>
            <a:r>
              <a:rPr lang="en-IN" sz="2800" b="1" dirty="0">
                <a:solidFill>
                  <a:srgbClr val="0F0F0F"/>
                </a:solidFill>
              </a:rPr>
              <a:t>: Intel Core </a:t>
            </a:r>
            <a:r>
              <a:rPr lang="en-IN" sz="2800" b="1" dirty="0" smtClean="0">
                <a:solidFill>
                  <a:srgbClr val="0F0F0F"/>
                </a:solidFill>
              </a:rPr>
              <a:t>i5— </a:t>
            </a:r>
            <a:r>
              <a:rPr lang="en-IN" sz="2800" b="1" dirty="0">
                <a:solidFill>
                  <a:srgbClr val="0F0F0F"/>
                </a:solidFill>
              </a:rPr>
              <a:t>suitable for ML model training and real-time prediction</a:t>
            </a:r>
          </a:p>
          <a:p>
            <a:pPr marL="0" indent="0">
              <a:buNone/>
            </a:pPr>
            <a:r>
              <a:rPr lang="en-IN" sz="2800" b="1" dirty="0" smtClean="0">
                <a:solidFill>
                  <a:srgbClr val="0F0F0F"/>
                </a:solidFill>
              </a:rPr>
              <a:t>RAM</a:t>
            </a:r>
            <a:r>
              <a:rPr lang="en-IN" sz="2800" b="1" dirty="0">
                <a:solidFill>
                  <a:srgbClr val="0F0F0F"/>
                </a:solidFill>
              </a:rPr>
              <a:t>: </a:t>
            </a:r>
            <a:r>
              <a:rPr lang="en-IN" sz="2800" b="1" dirty="0" smtClean="0">
                <a:solidFill>
                  <a:srgbClr val="0F0F0F"/>
                </a:solidFill>
              </a:rPr>
              <a:t>16GB </a:t>
            </a:r>
            <a:r>
              <a:rPr lang="en-IN" sz="2800" b="1" dirty="0">
                <a:solidFill>
                  <a:srgbClr val="0F0F0F"/>
                </a:solidFill>
              </a:rPr>
              <a:t>DDR4 – ensures smooth multitasking, model training, and app execution</a:t>
            </a:r>
          </a:p>
          <a:p>
            <a:pPr marL="0" indent="0">
              <a:buNone/>
            </a:pPr>
            <a:r>
              <a:rPr lang="en-IN" sz="2800" b="1" dirty="0" smtClean="0">
                <a:solidFill>
                  <a:srgbClr val="0F0F0F"/>
                </a:solidFill>
              </a:rPr>
              <a:t>Storage</a:t>
            </a:r>
            <a:r>
              <a:rPr lang="en-IN" sz="2800" b="1" dirty="0">
                <a:solidFill>
                  <a:srgbClr val="0F0F0F"/>
                </a:solidFill>
              </a:rPr>
              <a:t>: 512GB SSD – fast read/write for handling datasets and model files</a:t>
            </a:r>
          </a:p>
          <a:p>
            <a:pPr marL="0" indent="0">
              <a:buNone/>
            </a:pPr>
            <a:r>
              <a:rPr lang="en-IN" sz="2800" b="1" dirty="0" smtClean="0">
                <a:solidFill>
                  <a:srgbClr val="0F0F0F"/>
                </a:solidFill>
              </a:rPr>
              <a:t>GPU </a:t>
            </a:r>
            <a:r>
              <a:rPr lang="en-IN" sz="2800" b="1" dirty="0">
                <a:solidFill>
                  <a:srgbClr val="0F0F0F"/>
                </a:solidFill>
              </a:rPr>
              <a:t>(Optional): NVIDIA GeForce GTX/RTX – helpful for large-scale ML or deep learning (not required here)</a:t>
            </a:r>
          </a:p>
          <a:p>
            <a:pPr marL="0" indent="0">
              <a:buNone/>
            </a:pPr>
            <a:r>
              <a:rPr lang="en-IN" sz="2800" b="1" dirty="0" smtClean="0">
                <a:solidFill>
                  <a:srgbClr val="0F0F0F"/>
                </a:solidFill>
              </a:rPr>
              <a:t>Operating </a:t>
            </a:r>
            <a:r>
              <a:rPr lang="en-IN" sz="2800" b="1" dirty="0">
                <a:solidFill>
                  <a:srgbClr val="0F0F0F"/>
                </a:solidFill>
              </a:rPr>
              <a:t>System: Windows 11 (64-bit)</a:t>
            </a:r>
          </a:p>
          <a:p>
            <a:pPr marL="0" indent="0">
              <a:buNone/>
            </a:pPr>
            <a:r>
              <a:rPr lang="en-IN" sz="2800" b="1" dirty="0" smtClean="0">
                <a:solidFill>
                  <a:srgbClr val="0F0F0F"/>
                </a:solidFill>
              </a:rPr>
              <a:t>Python Version:3.12.9</a:t>
            </a:r>
            <a:endParaRPr lang="en-IN" sz="2800" b="1" dirty="0">
              <a:solidFill>
                <a:srgbClr val="0F0F0F"/>
              </a:solidFill>
            </a:endParaRPr>
          </a:p>
          <a:p>
            <a:pPr marL="0" indent="0">
              <a:buNone/>
            </a:pPr>
            <a:r>
              <a:rPr lang="en-IN" sz="2800" b="1" dirty="0" smtClean="0">
                <a:solidFill>
                  <a:srgbClr val="0F0F0F"/>
                </a:solidFill>
              </a:rPr>
              <a:t>Internet </a:t>
            </a:r>
            <a:r>
              <a:rPr lang="en-IN" sz="2800" b="1" dirty="0">
                <a:solidFill>
                  <a:srgbClr val="0F0F0F"/>
                </a:solidFill>
              </a:rPr>
              <a:t>Browser: Google Chrome or </a:t>
            </a:r>
            <a:r>
              <a:rPr lang="en-IN" sz="2800" b="1" dirty="0" smtClean="0">
                <a:solidFill>
                  <a:srgbClr val="0F0F0F"/>
                </a:solidFill>
              </a:rPr>
              <a:t>MS Edge </a:t>
            </a:r>
            <a:r>
              <a:rPr lang="en-IN" sz="2800" b="1" dirty="0">
                <a:solidFill>
                  <a:srgbClr val="0F0F0F"/>
                </a:solidFill>
              </a:rPr>
              <a:t>(to run and test </a:t>
            </a:r>
            <a:r>
              <a:rPr lang="en-IN" sz="2800" b="1" dirty="0" err="1">
                <a:solidFill>
                  <a:srgbClr val="0F0F0F"/>
                </a:solidFill>
              </a:rPr>
              <a:t>Streamlit</a:t>
            </a:r>
            <a:r>
              <a:rPr lang="en-IN" sz="2800" b="1" dirty="0">
                <a:solidFill>
                  <a:srgbClr val="0F0F0F"/>
                </a:solidFill>
              </a:rPr>
              <a:t> web app)</a:t>
            </a:r>
          </a:p>
          <a:p>
            <a:pPr marL="305435" indent="-305435"/>
            <a:r>
              <a:rPr lang="en-IN" sz="2800" b="1" dirty="0">
                <a:solidFill>
                  <a:srgbClr val="0F0F0F"/>
                </a:solidFill>
              </a:rPr>
              <a:t>Library required to build the </a:t>
            </a:r>
            <a:r>
              <a:rPr lang="en-IN" sz="2800" b="1" dirty="0" smtClean="0">
                <a:solidFill>
                  <a:srgbClr val="0F0F0F"/>
                </a:solidFill>
              </a:rPr>
              <a:t>model:-</a:t>
            </a:r>
            <a:endParaRPr lang="en-US" sz="2800" b="1" dirty="0">
              <a:solidFill>
                <a:srgbClr val="0F0F0F"/>
              </a:solidFill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F0F0F"/>
                </a:solidFill>
              </a:rPr>
              <a:t>pandas </a:t>
            </a:r>
            <a:r>
              <a:rPr lang="en-US" sz="2800" b="1" dirty="0">
                <a:solidFill>
                  <a:srgbClr val="0F0F0F"/>
                </a:solidFill>
              </a:rPr>
              <a:t>– for data manipulation and analysis</a:t>
            </a:r>
          </a:p>
          <a:p>
            <a:pPr marL="0" indent="0">
              <a:buNone/>
            </a:pPr>
            <a:r>
              <a:rPr lang="en-US" sz="2800" b="1" dirty="0" err="1" smtClean="0">
                <a:solidFill>
                  <a:srgbClr val="0F0F0F"/>
                </a:solidFill>
              </a:rPr>
              <a:t>numpy</a:t>
            </a:r>
            <a:r>
              <a:rPr lang="en-US" sz="2800" b="1" dirty="0" smtClean="0">
                <a:solidFill>
                  <a:srgbClr val="0F0F0F"/>
                </a:solidFill>
              </a:rPr>
              <a:t> </a:t>
            </a:r>
            <a:r>
              <a:rPr lang="en-US" sz="2800" b="1" dirty="0">
                <a:solidFill>
                  <a:srgbClr val="0F0F0F"/>
                </a:solidFill>
              </a:rPr>
              <a:t>– for numerical operations</a:t>
            </a:r>
          </a:p>
          <a:p>
            <a:pPr marL="0" indent="0">
              <a:buNone/>
            </a:pPr>
            <a:r>
              <a:rPr lang="en-US" sz="2800" b="1" dirty="0" err="1" smtClean="0">
                <a:solidFill>
                  <a:srgbClr val="0F0F0F"/>
                </a:solidFill>
              </a:rPr>
              <a:t>scikit</a:t>
            </a:r>
            <a:r>
              <a:rPr lang="en-US" sz="2800" b="1" dirty="0" smtClean="0">
                <a:solidFill>
                  <a:srgbClr val="0F0F0F"/>
                </a:solidFill>
              </a:rPr>
              <a:t>-learn </a:t>
            </a:r>
            <a:r>
              <a:rPr lang="en-US" sz="2800" b="1" dirty="0">
                <a:solidFill>
                  <a:srgbClr val="0F0F0F"/>
                </a:solidFill>
              </a:rPr>
              <a:t>– for machine learning model building and evaluation</a:t>
            </a:r>
          </a:p>
          <a:p>
            <a:pPr marL="0" indent="0">
              <a:buNone/>
            </a:pPr>
            <a:r>
              <a:rPr lang="en-US" sz="2800" b="1" dirty="0" err="1" smtClean="0">
                <a:solidFill>
                  <a:srgbClr val="0F0F0F"/>
                </a:solidFill>
              </a:rPr>
              <a:t>joblib</a:t>
            </a:r>
            <a:r>
              <a:rPr lang="en-US" sz="2800" b="1" dirty="0" smtClean="0">
                <a:solidFill>
                  <a:srgbClr val="0F0F0F"/>
                </a:solidFill>
              </a:rPr>
              <a:t> </a:t>
            </a:r>
            <a:r>
              <a:rPr lang="en-US" sz="2800" b="1" dirty="0">
                <a:solidFill>
                  <a:srgbClr val="0F0F0F"/>
                </a:solidFill>
              </a:rPr>
              <a:t>– to save and load the trained model</a:t>
            </a:r>
          </a:p>
          <a:p>
            <a:pPr marL="0" indent="0">
              <a:buNone/>
            </a:pPr>
            <a:r>
              <a:rPr lang="en-US" sz="2800" b="1" dirty="0" err="1" smtClean="0">
                <a:solidFill>
                  <a:srgbClr val="0F0F0F"/>
                </a:solidFill>
              </a:rPr>
              <a:t>streamlit</a:t>
            </a:r>
            <a:r>
              <a:rPr lang="en-US" sz="2800" b="1" dirty="0" smtClean="0">
                <a:solidFill>
                  <a:srgbClr val="0F0F0F"/>
                </a:solidFill>
              </a:rPr>
              <a:t> </a:t>
            </a:r>
            <a:r>
              <a:rPr lang="en-US" sz="2800" b="1" dirty="0">
                <a:solidFill>
                  <a:srgbClr val="0F0F0F"/>
                </a:solidFill>
              </a:rPr>
              <a:t>– to build the interactive web application</a:t>
            </a:r>
          </a:p>
          <a:p>
            <a:pPr marL="0" indent="0">
              <a:buNone/>
            </a:pPr>
            <a:r>
              <a:rPr lang="en-US" sz="2800" b="1" dirty="0" err="1" smtClean="0">
                <a:solidFill>
                  <a:srgbClr val="0F0F0F"/>
                </a:solidFill>
              </a:rPr>
              <a:t>matplotlib</a:t>
            </a:r>
            <a:r>
              <a:rPr lang="en-US" sz="2800" b="1" dirty="0" smtClean="0">
                <a:solidFill>
                  <a:srgbClr val="0F0F0F"/>
                </a:solidFill>
              </a:rPr>
              <a:t> </a:t>
            </a:r>
            <a:r>
              <a:rPr lang="en-US" sz="2800" b="1" dirty="0">
                <a:solidFill>
                  <a:srgbClr val="0F0F0F"/>
                </a:solidFill>
              </a:rPr>
              <a:t>/ </a:t>
            </a:r>
            <a:r>
              <a:rPr lang="en-US" sz="2800" b="1" dirty="0" err="1">
                <a:solidFill>
                  <a:srgbClr val="0F0F0F"/>
                </a:solidFill>
              </a:rPr>
              <a:t>seaborn</a:t>
            </a:r>
            <a:r>
              <a:rPr lang="en-US" sz="2800" b="1" dirty="0">
                <a:solidFill>
                  <a:srgbClr val="0F0F0F"/>
                </a:solidFill>
              </a:rPr>
              <a:t> – (optional) for data visualization during EDA</a:t>
            </a:r>
            <a:endParaRPr lang="en-IN" sz="2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181099"/>
            <a:ext cx="11521440" cy="54891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b="1" dirty="0" smtClean="0"/>
              <a:t>1.Data Collection:-</a:t>
            </a:r>
          </a:p>
          <a:p>
            <a:pPr marL="0" indent="0">
              <a:buNone/>
            </a:pPr>
            <a:r>
              <a:rPr lang="en-US" sz="1100" b="1" dirty="0" smtClean="0"/>
              <a:t>Collected </a:t>
            </a:r>
            <a:r>
              <a:rPr lang="en-US" sz="1100" b="1" dirty="0"/>
              <a:t>the Adult Income Dataset from the UCI Machine Learning Repository</a:t>
            </a:r>
            <a:r>
              <a:rPr lang="en-US" sz="1100" b="1" dirty="0" smtClean="0"/>
              <a:t>.</a:t>
            </a:r>
          </a:p>
          <a:p>
            <a:pPr marL="0" indent="0">
              <a:buNone/>
            </a:pPr>
            <a:r>
              <a:rPr lang="en-US" sz="1100" b="1" dirty="0" smtClean="0"/>
              <a:t>2.Data Preprocessing :-</a:t>
            </a:r>
          </a:p>
          <a:p>
            <a:pPr marL="0" indent="0">
              <a:buNone/>
            </a:pPr>
            <a:r>
              <a:rPr lang="en-US" sz="1100" b="1" dirty="0"/>
              <a:t>Cleaned t</a:t>
            </a:r>
            <a:r>
              <a:rPr lang="en-US" sz="1100" b="1" dirty="0" smtClean="0"/>
              <a:t>he </a:t>
            </a:r>
            <a:r>
              <a:rPr lang="en-US" sz="1100" b="1" dirty="0"/>
              <a:t>data by handling missing values (e.g., replacing </a:t>
            </a:r>
            <a:r>
              <a:rPr lang="en-US" sz="1100" b="1" dirty="0" smtClean="0"/>
              <a:t>'?').</a:t>
            </a:r>
          </a:p>
          <a:p>
            <a:pPr marL="0" indent="0">
              <a:buNone/>
            </a:pPr>
            <a:r>
              <a:rPr lang="en-US" sz="1100" b="1" dirty="0" smtClean="0"/>
              <a:t>Converted </a:t>
            </a:r>
            <a:r>
              <a:rPr lang="en-US" sz="1100" b="1" dirty="0"/>
              <a:t>categorical features to numeric using Label Encoding</a:t>
            </a:r>
            <a:r>
              <a:rPr lang="en-US" sz="1100" b="1" dirty="0" smtClean="0"/>
              <a:t>.</a:t>
            </a:r>
          </a:p>
          <a:p>
            <a:pPr marL="0" indent="0">
              <a:buNone/>
            </a:pPr>
            <a:r>
              <a:rPr lang="en-US" sz="1100" b="1" dirty="0" smtClean="0"/>
              <a:t>Selected </a:t>
            </a:r>
            <a:r>
              <a:rPr lang="en-US" sz="1100" b="1" dirty="0"/>
              <a:t>relevant features for </a:t>
            </a:r>
            <a:r>
              <a:rPr lang="en-US" sz="1100" b="1" dirty="0" smtClean="0"/>
              <a:t>prediction.</a:t>
            </a:r>
          </a:p>
          <a:p>
            <a:pPr marL="0" indent="0">
              <a:buNone/>
            </a:pPr>
            <a:r>
              <a:rPr lang="en-US" sz="1100" b="1" dirty="0" smtClean="0"/>
              <a:t>Split </a:t>
            </a:r>
            <a:r>
              <a:rPr lang="en-US" sz="1100" b="1" dirty="0"/>
              <a:t>data into training and testing sets</a:t>
            </a:r>
            <a:r>
              <a:rPr lang="en-US" sz="1100" b="1" dirty="0" smtClean="0"/>
              <a:t>.</a:t>
            </a:r>
          </a:p>
          <a:p>
            <a:pPr marL="0" indent="0">
              <a:buNone/>
            </a:pPr>
            <a:r>
              <a:rPr lang="en-US" sz="1100" b="1" dirty="0"/>
              <a:t>3. Model Selection &amp; </a:t>
            </a:r>
            <a:r>
              <a:rPr lang="en-US" sz="1100" b="1" dirty="0" smtClean="0"/>
              <a:t>Training:-</a:t>
            </a:r>
          </a:p>
          <a:p>
            <a:pPr marL="0" indent="0">
              <a:buNone/>
            </a:pPr>
            <a:r>
              <a:rPr lang="en-US" sz="1100" b="1" dirty="0" smtClean="0"/>
              <a:t>Chose </a:t>
            </a:r>
            <a:r>
              <a:rPr lang="en-US" sz="1100" b="1" dirty="0"/>
              <a:t>the Random Forest Classifier for classification</a:t>
            </a:r>
            <a:r>
              <a:rPr lang="en-US" sz="1100" b="1" dirty="0" smtClean="0"/>
              <a:t>.</a:t>
            </a:r>
          </a:p>
          <a:p>
            <a:pPr marL="0" indent="0">
              <a:buNone/>
            </a:pPr>
            <a:r>
              <a:rPr lang="en-US" sz="1100" b="1" dirty="0" smtClean="0"/>
              <a:t>Trained </a:t>
            </a:r>
            <a:r>
              <a:rPr lang="en-US" sz="1100" b="1" dirty="0"/>
              <a:t>the model on the preprocessed data</a:t>
            </a:r>
            <a:r>
              <a:rPr lang="en-US" sz="1100" b="1" dirty="0" smtClean="0"/>
              <a:t>.</a:t>
            </a:r>
          </a:p>
          <a:p>
            <a:pPr marL="0" indent="0">
              <a:buNone/>
            </a:pPr>
            <a:r>
              <a:rPr lang="en-US" sz="1100" b="1" dirty="0" smtClean="0"/>
              <a:t>Evaluated </a:t>
            </a:r>
            <a:r>
              <a:rPr lang="en-US" sz="1100" b="1" dirty="0"/>
              <a:t>model accuracy using metrics like accuracy score and confusion matrix</a:t>
            </a:r>
            <a:r>
              <a:rPr lang="en-US" sz="1100" b="1" dirty="0" smtClean="0"/>
              <a:t>.</a:t>
            </a:r>
          </a:p>
          <a:p>
            <a:pPr marL="0" indent="0">
              <a:buNone/>
            </a:pPr>
            <a:r>
              <a:rPr lang="en-US" sz="1100" b="1" dirty="0"/>
              <a:t>4. Model </a:t>
            </a:r>
            <a:r>
              <a:rPr lang="en-US" sz="1100" b="1" dirty="0" err="1"/>
              <a:t>SavingSaved</a:t>
            </a:r>
            <a:r>
              <a:rPr lang="en-US" sz="1100" b="1" dirty="0"/>
              <a:t> the trained model using </a:t>
            </a:r>
            <a:r>
              <a:rPr lang="en-US" sz="1100" b="1" dirty="0" err="1"/>
              <a:t>joblib</a:t>
            </a:r>
            <a:r>
              <a:rPr lang="en-US" sz="1100" b="1" dirty="0"/>
              <a:t> as </a:t>
            </a:r>
            <a:r>
              <a:rPr lang="en-US" sz="1100" b="1" dirty="0" err="1"/>
              <a:t>best_model.pkl</a:t>
            </a:r>
            <a:r>
              <a:rPr lang="en-US" sz="1100" b="1" dirty="0" smtClean="0"/>
              <a:t>.</a:t>
            </a:r>
          </a:p>
          <a:p>
            <a:pPr marL="0" indent="0">
              <a:buNone/>
            </a:pPr>
            <a:r>
              <a:rPr lang="en-US" sz="1100" b="1" dirty="0"/>
              <a:t>5. Web App </a:t>
            </a:r>
            <a:r>
              <a:rPr lang="en-US" sz="1100" b="1" dirty="0" smtClean="0"/>
              <a:t>Development:-</a:t>
            </a:r>
          </a:p>
          <a:p>
            <a:pPr marL="0" indent="0">
              <a:buNone/>
            </a:pPr>
            <a:r>
              <a:rPr lang="en-US" sz="1100" b="1" dirty="0" smtClean="0"/>
              <a:t>Built </a:t>
            </a:r>
            <a:r>
              <a:rPr lang="en-US" sz="1100" b="1" dirty="0"/>
              <a:t>an interactive UI using </a:t>
            </a:r>
            <a:r>
              <a:rPr lang="en-US" sz="1100" b="1" dirty="0" err="1"/>
              <a:t>Streamlit</a:t>
            </a:r>
            <a:r>
              <a:rPr lang="en-US" sz="1100" b="1" dirty="0" smtClean="0"/>
              <a:t>.</a:t>
            </a:r>
          </a:p>
          <a:p>
            <a:pPr marL="0" indent="0">
              <a:buNone/>
            </a:pPr>
            <a:r>
              <a:rPr lang="en-US" sz="1100" b="1" dirty="0" smtClean="0"/>
              <a:t>Added </a:t>
            </a:r>
            <a:r>
              <a:rPr lang="en-US" sz="1100" b="1" dirty="0"/>
              <a:t>input forms for both single predictions and batch predictions (CSV upload</a:t>
            </a:r>
            <a:r>
              <a:rPr lang="en-US" sz="1100" b="1" dirty="0" smtClean="0"/>
              <a:t>).</a:t>
            </a:r>
          </a:p>
          <a:p>
            <a:pPr marL="0" indent="0">
              <a:buNone/>
            </a:pPr>
            <a:r>
              <a:rPr lang="en-US" sz="1100" b="1" dirty="0" smtClean="0"/>
              <a:t>Loaded </a:t>
            </a:r>
            <a:r>
              <a:rPr lang="en-US" sz="1100" b="1" dirty="0"/>
              <a:t>the saved model and performed real-time predictions</a:t>
            </a:r>
            <a:r>
              <a:rPr lang="en-US" sz="1100" b="1" dirty="0" smtClean="0"/>
              <a:t>.</a:t>
            </a:r>
          </a:p>
          <a:p>
            <a:pPr marL="0" indent="0">
              <a:buNone/>
            </a:pPr>
            <a:r>
              <a:rPr lang="en-US" sz="1100" b="1" dirty="0"/>
              <a:t>6. </a:t>
            </a:r>
            <a:r>
              <a:rPr lang="en-US" sz="1100" b="1" dirty="0" smtClean="0"/>
              <a:t>Deployment:-</a:t>
            </a:r>
          </a:p>
          <a:p>
            <a:pPr marL="0" indent="0">
              <a:buNone/>
            </a:pPr>
            <a:r>
              <a:rPr lang="en-US" sz="1100" b="1" dirty="0" smtClean="0"/>
              <a:t>The </a:t>
            </a:r>
            <a:r>
              <a:rPr lang="en-US" sz="1100" b="1" dirty="0"/>
              <a:t>project is ready for deployment on platforms like</a:t>
            </a:r>
            <a:r>
              <a:rPr lang="en-US" sz="1100" b="1" dirty="0" smtClean="0"/>
              <a:t>:-</a:t>
            </a:r>
          </a:p>
          <a:p>
            <a:pPr marL="0" indent="0">
              <a:buNone/>
            </a:pPr>
            <a:r>
              <a:rPr lang="en-US" sz="1100" b="1" dirty="0" err="1" smtClean="0"/>
              <a:t>Streamlit</a:t>
            </a:r>
            <a:r>
              <a:rPr lang="en-US" sz="1100" b="1" dirty="0" smtClean="0"/>
              <a:t> </a:t>
            </a:r>
            <a:r>
              <a:rPr lang="en-US" sz="1100" b="1" dirty="0"/>
              <a:t>Cloud (easy hosting)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28700"/>
            <a:ext cx="12192000" cy="62331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3939540" cy="18546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540" y="1143000"/>
            <a:ext cx="3878580" cy="18546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120" y="1142999"/>
            <a:ext cx="3954780" cy="18546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97679"/>
            <a:ext cx="3939540" cy="19553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540" y="2997678"/>
            <a:ext cx="3878580" cy="18770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120" y="2997678"/>
            <a:ext cx="3954780" cy="187700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874679"/>
            <a:ext cx="3939540" cy="19833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540" y="4874679"/>
            <a:ext cx="3878580" cy="198332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121" y="4874679"/>
            <a:ext cx="3954779" cy="198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77736"/>
            <a:ext cx="12192000" cy="57841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06186" y="1265463"/>
            <a:ext cx="1117690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800" b="1" dirty="0" smtClean="0"/>
              <a:t>Attach your </a:t>
            </a:r>
            <a:r>
              <a:rPr lang="en-US" sz="2800" b="1" dirty="0" err="1" smtClean="0"/>
              <a:t>Github</a:t>
            </a:r>
            <a:r>
              <a:rPr lang="en-US" sz="2800" b="1" dirty="0" smtClean="0"/>
              <a:t> </a:t>
            </a:r>
            <a:r>
              <a:rPr lang="en-US" sz="2800" b="1" dirty="0"/>
              <a:t>Link</a:t>
            </a:r>
            <a:r>
              <a:rPr lang="en-US" sz="2800" b="1" dirty="0" smtClean="0"/>
              <a:t>:-</a:t>
            </a:r>
          </a:p>
          <a:p>
            <a:r>
              <a:rPr lang="en-US" sz="2800" b="1" dirty="0" smtClean="0">
                <a:hlinkClick r:id="rId2"/>
              </a:rPr>
              <a:t>https</a:t>
            </a:r>
            <a:r>
              <a:rPr lang="en-US" sz="2800" b="1" dirty="0">
                <a:hlinkClick r:id="rId2"/>
              </a:rPr>
              <a:t>://</a:t>
            </a:r>
            <a:r>
              <a:rPr lang="en-US" sz="2800" b="1" dirty="0" smtClean="0">
                <a:hlinkClick r:id="rId2"/>
              </a:rPr>
              <a:t>github.com/Brijeshrath67/EMPLOYEE-SALARY-PREDICTION-USING-MACHINE-LEARNING-DEEP-LEARNING-ALGORITHMS.git</a:t>
            </a:r>
            <a:endParaRPr lang="en-US" sz="2800" b="1" dirty="0" smtClean="0"/>
          </a:p>
          <a:p>
            <a:endParaRPr lang="en-US" sz="2800" b="1" dirty="0" smtClean="0"/>
          </a:p>
          <a:p>
            <a:pPr marL="285750" indent="-285750">
              <a:buFont typeface="Wingdings" pitchFamily="2" charset="2"/>
              <a:buChar char="q"/>
            </a:pPr>
            <a:r>
              <a:rPr lang="en-US" sz="2800" b="1" dirty="0" smtClean="0"/>
              <a:t>Also here is the clickable box where you redirected to my </a:t>
            </a:r>
            <a:r>
              <a:rPr lang="en-US" sz="2800" b="1" dirty="0" err="1" smtClean="0"/>
              <a:t>Github</a:t>
            </a:r>
            <a:r>
              <a:rPr lang="en-US" sz="2800" b="1" dirty="0" smtClean="0"/>
              <a:t> </a:t>
            </a:r>
            <a:r>
              <a:rPr lang="en-US" sz="2800" b="1" dirty="0"/>
              <a:t>repo. 👇</a:t>
            </a:r>
            <a:endParaRPr lang="en-US" sz="2800" b="1" dirty="0" smtClean="0"/>
          </a:p>
          <a:p>
            <a:endParaRPr lang="en-US" sz="2800" b="1" dirty="0" smtClean="0"/>
          </a:p>
        </p:txBody>
      </p:sp>
      <p:sp>
        <p:nvSpPr>
          <p:cNvPr id="17" name="Rectangle 16">
            <a:hlinkClick r:id="rId2"/>
          </p:cNvPr>
          <p:cNvSpPr/>
          <p:nvPr/>
        </p:nvSpPr>
        <p:spPr>
          <a:xfrm>
            <a:off x="506186" y="3512231"/>
            <a:ext cx="11176907" cy="2276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3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240972"/>
            <a:ext cx="11527971" cy="5159828"/>
          </a:xfrm>
        </p:spPr>
        <p:txBody>
          <a:bodyPr>
            <a:noAutofit/>
          </a:bodyPr>
          <a:lstStyle/>
          <a:p>
            <a:pPr marL="305435" indent="-305435"/>
            <a:r>
              <a:rPr lang="en-US" sz="2000" b="1" dirty="0"/>
              <a:t>The project effectively predicts whether an employee earns above or below </a:t>
            </a:r>
            <a:r>
              <a:rPr lang="en-US" sz="2000" b="1" dirty="0" smtClean="0"/>
              <a:t> 50K </a:t>
            </a:r>
            <a:r>
              <a:rPr lang="en-US" sz="2000" b="1" dirty="0"/>
              <a:t>using a classification model trained on demographic and job-related </a:t>
            </a:r>
            <a:r>
              <a:rPr lang="en-US" sz="2000" b="1" dirty="0" smtClean="0"/>
              <a:t>features.</a:t>
            </a:r>
          </a:p>
          <a:p>
            <a:pPr marL="0" indent="0">
              <a:buNone/>
            </a:pPr>
            <a:r>
              <a:rPr lang="en-US" sz="2000" b="1" dirty="0" smtClean="0"/>
              <a:t>The </a:t>
            </a:r>
            <a:r>
              <a:rPr lang="en-US" sz="2000" b="1" dirty="0"/>
              <a:t>model achieved satisfactory accuracy, demonstrating its capability in real-world salary prediction tasks.</a:t>
            </a:r>
          </a:p>
          <a:p>
            <a:r>
              <a:rPr lang="en-US" sz="2000" b="1" dirty="0" smtClean="0"/>
              <a:t>During </a:t>
            </a:r>
            <a:r>
              <a:rPr lang="en-US" sz="2000" b="1" dirty="0"/>
              <a:t>implementation, challenges included</a:t>
            </a:r>
            <a:r>
              <a:rPr lang="en-US" sz="2000" b="1" dirty="0" smtClean="0"/>
              <a:t>:-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-</a:t>
            </a:r>
            <a:r>
              <a:rPr lang="en-US" sz="2000" b="1" dirty="0" smtClean="0"/>
              <a:t>Handling </a:t>
            </a:r>
            <a:r>
              <a:rPr lang="en-US" sz="2000" b="1" dirty="0"/>
              <a:t>missing data and categorical variables</a:t>
            </a:r>
          </a:p>
          <a:p>
            <a:pPr marL="0" indent="0">
              <a:buNone/>
            </a:pPr>
            <a:r>
              <a:rPr lang="en-US" sz="2000" b="1" dirty="0"/>
              <a:t>-</a:t>
            </a:r>
            <a:r>
              <a:rPr lang="en-US" sz="2000" b="1" dirty="0" smtClean="0"/>
              <a:t>Ensuring </a:t>
            </a:r>
            <a:r>
              <a:rPr lang="en-US" sz="2000" b="1" dirty="0"/>
              <a:t>dataset cleanliness and balancing</a:t>
            </a:r>
          </a:p>
          <a:p>
            <a:pPr marL="0" indent="0">
              <a:buNone/>
            </a:pPr>
            <a:r>
              <a:rPr lang="en-US" sz="2000" b="1" dirty="0"/>
              <a:t>-</a:t>
            </a:r>
            <a:r>
              <a:rPr lang="en-US" sz="2000" b="1" dirty="0" smtClean="0"/>
              <a:t>Despite </a:t>
            </a:r>
            <a:r>
              <a:rPr lang="en-US" sz="2000" b="1" dirty="0"/>
              <a:t>these, the system performed reliably after proper preprocessing and model tuning.</a:t>
            </a:r>
          </a:p>
          <a:p>
            <a:r>
              <a:rPr lang="en-US" sz="2000" b="1" dirty="0" smtClean="0"/>
              <a:t>Future </a:t>
            </a:r>
            <a:r>
              <a:rPr lang="en-US" sz="2000" b="1" dirty="0"/>
              <a:t>improvements may include</a:t>
            </a:r>
            <a:r>
              <a:rPr lang="en-US" sz="2000" b="1" dirty="0" smtClean="0"/>
              <a:t>:-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-</a:t>
            </a:r>
            <a:r>
              <a:rPr lang="en-US" sz="2000" b="1" dirty="0" smtClean="0"/>
              <a:t>Using </a:t>
            </a:r>
            <a:r>
              <a:rPr lang="en-US" sz="2000" b="1" dirty="0"/>
              <a:t>ensemble models for better accuracy</a:t>
            </a:r>
          </a:p>
          <a:p>
            <a:pPr marL="0" indent="0">
              <a:buNone/>
            </a:pPr>
            <a:r>
              <a:rPr lang="en-US" sz="2000" b="1" dirty="0"/>
              <a:t>-</a:t>
            </a:r>
            <a:r>
              <a:rPr lang="en-US" sz="2000" b="1" dirty="0" smtClean="0"/>
              <a:t>Expanding </a:t>
            </a:r>
            <a:r>
              <a:rPr lang="en-US" sz="2000" b="1" dirty="0"/>
              <a:t>the dataset with more recent and diverse records</a:t>
            </a:r>
          </a:p>
          <a:p>
            <a:pPr marL="0" indent="0">
              <a:buNone/>
            </a:pPr>
            <a:r>
              <a:rPr lang="en-US" sz="2000" b="1" dirty="0"/>
              <a:t>-</a:t>
            </a:r>
            <a:r>
              <a:rPr lang="en-US" sz="2000" b="1" dirty="0" smtClean="0"/>
              <a:t>Deploying </a:t>
            </a:r>
            <a:r>
              <a:rPr lang="en-US" sz="2000" b="1" dirty="0"/>
              <a:t>a more interactive UI for end users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800" b="1" dirty="0" smtClean="0"/>
              <a:t> </a:t>
            </a:r>
            <a:r>
              <a:rPr lang="en-US" sz="2800" b="1" dirty="0"/>
              <a:t>Model Enhancement</a:t>
            </a:r>
            <a:r>
              <a:rPr lang="en-US" sz="2800" b="1" dirty="0" smtClean="0"/>
              <a:t>:-</a:t>
            </a:r>
          </a:p>
          <a:p>
            <a:pPr marL="0" indent="0">
              <a:buNone/>
            </a:pPr>
            <a:r>
              <a:rPr lang="en-US" sz="2800" b="1" dirty="0" smtClean="0"/>
              <a:t>Integrate </a:t>
            </a:r>
            <a:r>
              <a:rPr lang="en-US" sz="2800" b="1" dirty="0"/>
              <a:t>advanced machine learning models like Random Forest, </a:t>
            </a:r>
            <a:r>
              <a:rPr lang="en-US" sz="2800" b="1" dirty="0" err="1"/>
              <a:t>XGBoost</a:t>
            </a:r>
            <a:r>
              <a:rPr lang="en-US" sz="2800" b="1" dirty="0"/>
              <a:t>, or Neural Networks for higher prediction accuracy.</a:t>
            </a:r>
          </a:p>
          <a:p>
            <a:pPr marL="0" indent="0">
              <a:buNone/>
            </a:pPr>
            <a:endParaRPr lang="en-US" sz="2800" b="1" dirty="0"/>
          </a:p>
          <a:p>
            <a:r>
              <a:rPr lang="en-US" sz="2800" b="1" dirty="0" smtClean="0"/>
              <a:t>Live </a:t>
            </a:r>
            <a:r>
              <a:rPr lang="en-US" sz="2800" b="1" dirty="0"/>
              <a:t>Data Integration: </a:t>
            </a:r>
            <a:r>
              <a:rPr lang="en-US" sz="2800" b="1" dirty="0" smtClean="0"/>
              <a:t>-</a:t>
            </a:r>
          </a:p>
          <a:p>
            <a:pPr marL="0" indent="0">
              <a:buNone/>
            </a:pPr>
            <a:r>
              <a:rPr lang="en-US" sz="2800" b="1" dirty="0" smtClean="0"/>
              <a:t>Include </a:t>
            </a:r>
            <a:r>
              <a:rPr lang="en-US" sz="2800" b="1" dirty="0"/>
              <a:t>real-time job market data from APIs or live sources for dynamic and updated predictions.</a:t>
            </a:r>
          </a:p>
          <a:p>
            <a:pPr marL="0" indent="0">
              <a:buNone/>
            </a:pPr>
            <a:endParaRPr lang="en-US" sz="2800" b="1" dirty="0"/>
          </a:p>
          <a:p>
            <a:r>
              <a:rPr lang="en-US" sz="2800" b="1" dirty="0" smtClean="0"/>
              <a:t>Mobile-Friendly </a:t>
            </a:r>
            <a:r>
              <a:rPr lang="en-US" sz="2800" b="1" dirty="0"/>
              <a:t>Interface</a:t>
            </a:r>
            <a:r>
              <a:rPr lang="en-US" sz="2800" b="1" dirty="0" smtClean="0"/>
              <a:t>:- </a:t>
            </a:r>
          </a:p>
          <a:p>
            <a:pPr marL="0" indent="0">
              <a:buNone/>
            </a:pPr>
            <a:r>
              <a:rPr lang="en-US" sz="2800" b="1" dirty="0" smtClean="0"/>
              <a:t>Extend </a:t>
            </a:r>
            <a:r>
              <a:rPr lang="en-US" sz="2800" b="1" dirty="0"/>
              <a:t>the web app to mobile platforms for easier user access.</a:t>
            </a:r>
          </a:p>
          <a:p>
            <a:pPr marL="0" indent="0">
              <a:buNone/>
            </a:pPr>
            <a:endParaRPr lang="en-US" sz="2800" b="1" dirty="0"/>
          </a:p>
          <a:p>
            <a:r>
              <a:rPr lang="en-US" sz="2800" b="1" dirty="0" smtClean="0"/>
              <a:t>Explainable </a:t>
            </a:r>
            <a:r>
              <a:rPr lang="en-US" sz="2800" b="1" dirty="0"/>
              <a:t>AI: </a:t>
            </a:r>
            <a:r>
              <a:rPr lang="en-US" sz="2800" b="1" dirty="0" smtClean="0"/>
              <a:t>-</a:t>
            </a:r>
          </a:p>
          <a:p>
            <a:pPr marL="0" indent="0">
              <a:buNone/>
            </a:pPr>
            <a:r>
              <a:rPr lang="en-US" sz="2800" b="1" dirty="0" smtClean="0"/>
              <a:t>Implement </a:t>
            </a:r>
            <a:r>
              <a:rPr lang="en-US" sz="2800" b="1" dirty="0"/>
              <a:t>tools like SHAP or LIME to make the model’s decisions more transparent to users.</a:t>
            </a:r>
          </a:p>
          <a:p>
            <a:pPr marL="0" indent="0">
              <a:buNone/>
            </a:pPr>
            <a:endParaRPr lang="en-US" sz="2800" b="1" dirty="0"/>
          </a:p>
          <a:p>
            <a:r>
              <a:rPr lang="en-US" sz="2800" b="1" dirty="0" smtClean="0"/>
              <a:t> </a:t>
            </a:r>
            <a:r>
              <a:rPr lang="en-US" sz="2800" b="1" dirty="0"/>
              <a:t>Salary Range Prediction</a:t>
            </a:r>
            <a:r>
              <a:rPr lang="en-US" sz="2800" b="1" dirty="0" smtClean="0"/>
              <a:t>:- </a:t>
            </a:r>
          </a:p>
          <a:p>
            <a:pPr marL="0" indent="0">
              <a:buNone/>
            </a:pPr>
            <a:r>
              <a:rPr lang="en-US" sz="2800" b="1" dirty="0" smtClean="0"/>
              <a:t>Expand </a:t>
            </a:r>
            <a:r>
              <a:rPr lang="en-US" sz="2800" b="1" dirty="0"/>
              <a:t>the model to predict exact salary ranges instead of binary classification.</a:t>
            </a:r>
            <a:endParaRPr lang="en-US" sz="28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documentManagement/types"/>
    <ds:schemaRef ds:uri="c0fa2617-96bd-425d-8578-e93563fe37c5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9162bd5b-4ed9-4da3-b376-05204580ba3f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145</TotalTime>
  <Words>782</Words>
  <Application>Microsoft Office PowerPoint</Application>
  <PresentationFormat>Custom</PresentationFormat>
  <Paragraphs>106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DividendVTI</vt:lpstr>
      <vt:lpstr>EMPLOYEE SALARY PREDICTION USING MACHINE LEARNING and DEEP LEARNING ALGORITHMS</vt:lpstr>
      <vt:lpstr>OUTLINE</vt:lpstr>
      <vt:lpstr>Problem Statement</vt:lpstr>
      <vt:lpstr>System development Approach</vt:lpstr>
      <vt:lpstr>Algorithm &amp; Deployment</vt:lpstr>
      <vt:lpstr>Result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ASUS</cp:lastModifiedBy>
  <cp:revision>52</cp:revision>
  <dcterms:created xsi:type="dcterms:W3CDTF">2021-05-26T16:50:10Z</dcterms:created>
  <dcterms:modified xsi:type="dcterms:W3CDTF">2025-07-17T07:22:51Z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