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326EA-B12B-40A1-AE54-9528DFD0E681}" v="2" dt="2024-11-01T03:40:39.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Telecom Churn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Brijesh Kumar Yadav</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71E8-7A7A-30DC-F66D-6C006D374349}"/>
              </a:ext>
            </a:extLst>
          </p:cNvPr>
          <p:cNvSpPr>
            <a:spLocks noGrp="1"/>
          </p:cNvSpPr>
          <p:nvPr>
            <p:ph type="title"/>
          </p:nvPr>
        </p:nvSpPr>
        <p:spPr>
          <a:xfrm>
            <a:off x="1157617" y="1150939"/>
            <a:ext cx="10058401" cy="715183"/>
          </a:xfrm>
        </p:spPr>
        <p:txBody>
          <a:bodyPr>
            <a:normAutofit fontScale="90000"/>
          </a:bodyPr>
          <a:lstStyle/>
          <a:p>
            <a:r>
              <a:rPr lang="en-IN" dirty="0"/>
              <a:t>Summary of logistic regression model</a:t>
            </a:r>
          </a:p>
        </p:txBody>
      </p:sp>
      <p:sp>
        <p:nvSpPr>
          <p:cNvPr id="3" name="Content Placeholder 2">
            <a:extLst>
              <a:ext uri="{FF2B5EF4-FFF2-40B4-BE49-F238E27FC236}">
                <a16:creationId xmlns:a16="http://schemas.microsoft.com/office/drawing/2014/main" id="{99029D53-AFE6-2698-6F2C-A948181B98A7}"/>
              </a:ext>
            </a:extLst>
          </p:cNvPr>
          <p:cNvSpPr>
            <a:spLocks noGrp="1"/>
          </p:cNvSpPr>
          <p:nvPr>
            <p:ph idx="1"/>
          </p:nvPr>
        </p:nvSpPr>
        <p:spPr>
          <a:xfrm>
            <a:off x="1157617" y="2146040"/>
            <a:ext cx="10412341" cy="3906115"/>
          </a:xfrm>
        </p:spPr>
        <p:txBody>
          <a:bodyPr/>
          <a:lstStyle/>
          <a:p>
            <a:r>
              <a:rPr lang="en-US" dirty="0"/>
              <a:t>Based on the logistic regression coefficients, statistical significance, and confidence intervals from the model, here are key findings and insights from a business perspective regarding customer churn. These interpretations can guide strategies to improve customer retention:</a:t>
            </a:r>
          </a:p>
          <a:p>
            <a:r>
              <a:rPr lang="en-US" sz="2000" b="1" dirty="0"/>
              <a:t>1 . High Positive Impact Features on Churn</a:t>
            </a:r>
          </a:p>
          <a:p>
            <a:pPr>
              <a:buFont typeface="Wingdings" panose="05000000000000000000" pitchFamily="2" charset="2"/>
              <a:buChar char="v"/>
            </a:pPr>
            <a:r>
              <a:rPr lang="fr-FR" sz="2000" dirty="0"/>
              <a:t>  </a:t>
            </a:r>
            <a:r>
              <a:rPr lang="fr-FR" sz="2000" b="1" dirty="0"/>
              <a:t>std_og_t2t_mou_8 </a:t>
            </a:r>
            <a:r>
              <a:rPr lang="fr-FR" sz="2000" dirty="0"/>
              <a:t>: </a:t>
            </a:r>
            <a:r>
              <a:rPr lang="en-US" sz="2000" b="1" dirty="0"/>
              <a:t>(Standard Outgoing to the Same Network Minutes of Use)</a:t>
            </a:r>
            <a:r>
              <a:rPr lang="en-US" sz="2000" dirty="0"/>
              <a:t>: This feature has a strong positive coefficient (2.88), meaning that higher usage of outgoing calls to the same network is associated with increased churn.</a:t>
            </a:r>
            <a:endParaRPr lang="en-US" sz="2000" b="1" dirty="0"/>
          </a:p>
          <a:p>
            <a:r>
              <a:rPr lang="en-US" b="1" dirty="0"/>
              <a:t>    Insight</a:t>
            </a:r>
            <a:r>
              <a:rPr lang="en-US" dirty="0"/>
              <a:t>: Customers with high same-network outgoing calls might be high-value or heavy users but could be dissatisfied with services or pricing. Consider targeted retention strategies, such as offering loyalty perks or better rate plans, to reduce churn in this group.</a:t>
            </a:r>
            <a:endParaRPr lang="en-IN" dirty="0"/>
          </a:p>
        </p:txBody>
      </p:sp>
    </p:spTree>
    <p:extLst>
      <p:ext uri="{BB962C8B-B14F-4D97-AF65-F5344CB8AC3E}">
        <p14:creationId xmlns:p14="http://schemas.microsoft.com/office/powerpoint/2010/main" val="6364899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F621-0E55-BFE1-517A-B56ADF3560A1}"/>
              </a:ext>
            </a:extLst>
          </p:cNvPr>
          <p:cNvSpPr>
            <a:spLocks noGrp="1"/>
          </p:cNvSpPr>
          <p:nvPr>
            <p:ph type="title"/>
          </p:nvPr>
        </p:nvSpPr>
        <p:spPr>
          <a:xfrm>
            <a:off x="1036320" y="391887"/>
            <a:ext cx="10185296" cy="1942633"/>
          </a:xfrm>
        </p:spPr>
        <p:txBody>
          <a:bodyPr>
            <a:normAutofit fontScale="90000"/>
          </a:bodyPr>
          <a:lstStyle/>
          <a:p>
            <a:r>
              <a:rPr lang="en-US" sz="4800" b="1" dirty="0"/>
              <a:t>1 . High Positive Impact Features on Churn</a:t>
            </a:r>
            <a:br>
              <a:rPr lang="en-US" sz="4800" b="1" dirty="0"/>
            </a:br>
            <a:endParaRPr lang="en-IN" dirty="0"/>
          </a:p>
        </p:txBody>
      </p:sp>
      <p:sp>
        <p:nvSpPr>
          <p:cNvPr id="3" name="Content Placeholder 2">
            <a:extLst>
              <a:ext uri="{FF2B5EF4-FFF2-40B4-BE49-F238E27FC236}">
                <a16:creationId xmlns:a16="http://schemas.microsoft.com/office/drawing/2014/main" id="{FE8159FD-F6F9-4777-5010-853D11751FCA}"/>
              </a:ext>
            </a:extLst>
          </p:cNvPr>
          <p:cNvSpPr>
            <a:spLocks noGrp="1"/>
          </p:cNvSpPr>
          <p:nvPr>
            <p:ph idx="1"/>
          </p:nvPr>
        </p:nvSpPr>
        <p:spPr/>
        <p:txBody>
          <a:bodyPr>
            <a:normAutofit fontScale="92500"/>
          </a:bodyPr>
          <a:lstStyle/>
          <a:p>
            <a:pPr>
              <a:buFont typeface="Wingdings" panose="05000000000000000000" pitchFamily="2" charset="2"/>
              <a:buChar char="v"/>
            </a:pPr>
            <a:r>
              <a:rPr lang="en-IN" b="1" dirty="0"/>
              <a:t> std_og_t2m_mou_8</a:t>
            </a:r>
            <a:r>
              <a:rPr lang="en-IN" dirty="0"/>
              <a:t> </a:t>
            </a:r>
            <a:r>
              <a:rPr lang="en-US" b="1" dirty="0"/>
              <a:t>(Standard Outgoing to Other Networks Minutes of Use)</a:t>
            </a:r>
            <a:r>
              <a:rPr lang="en-US" dirty="0"/>
              <a:t>: Similarly, this feature also has a high positive coefficient (2.89). Higher usage of outgoing calls to other networks significantly correlates with churn.</a:t>
            </a:r>
          </a:p>
          <a:p>
            <a:r>
              <a:rPr lang="en-US" b="1" dirty="0"/>
              <a:t>     Insight</a:t>
            </a:r>
            <a:r>
              <a:rPr lang="en-US" dirty="0"/>
              <a:t>: This suggests that customers frequently calling other networks may be more open to switching. Target them with cross-network calling discounts or flexible calling plans to encourage loyalty.</a:t>
            </a:r>
          </a:p>
          <a:p>
            <a:pPr>
              <a:buFont typeface="Wingdings" panose="05000000000000000000" pitchFamily="2" charset="2"/>
              <a:buChar char="v"/>
            </a:pPr>
            <a:r>
              <a:rPr lang="en-IN" b="1" dirty="0"/>
              <a:t> total_ic_mou_7 </a:t>
            </a:r>
            <a:r>
              <a:rPr lang="en-US" b="1" dirty="0"/>
              <a:t>(Total Incoming Calls Minutes of Use in Month 7) </a:t>
            </a:r>
            <a:r>
              <a:rPr lang="en-US" dirty="0"/>
              <a:t>: A positive coefficient (0.46) implies that high incoming calls may indicate a higher likelihood of churn.</a:t>
            </a:r>
          </a:p>
          <a:p>
            <a:r>
              <a:rPr lang="en-US" b="1" dirty="0"/>
              <a:t>     Insight</a:t>
            </a:r>
            <a:r>
              <a:rPr lang="en-US" dirty="0"/>
              <a:t>: Customers receiving many calls might be valuable or heavily connected, potentially prone to leaving if not incentivized. Engagement campaigns can encourage loyalty by rewarding frequent communicators.</a:t>
            </a:r>
            <a:endParaRPr lang="en-IN" b="1" dirty="0"/>
          </a:p>
        </p:txBody>
      </p:sp>
    </p:spTree>
    <p:extLst>
      <p:ext uri="{BB962C8B-B14F-4D97-AF65-F5344CB8AC3E}">
        <p14:creationId xmlns:p14="http://schemas.microsoft.com/office/powerpoint/2010/main" val="216330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D6B7-9B9A-D881-8378-D16FE2F30E68}"/>
              </a:ext>
            </a:extLst>
          </p:cNvPr>
          <p:cNvSpPr>
            <a:spLocks noGrp="1"/>
          </p:cNvSpPr>
          <p:nvPr>
            <p:ph type="title"/>
          </p:nvPr>
        </p:nvSpPr>
        <p:spPr/>
        <p:txBody>
          <a:bodyPr/>
          <a:lstStyle/>
          <a:p>
            <a:r>
              <a:rPr lang="en-US" dirty="0"/>
              <a:t>2. </a:t>
            </a:r>
            <a:r>
              <a:rPr lang="en-US" b="1" dirty="0"/>
              <a:t>High Negative Impact Features on Churn</a:t>
            </a:r>
            <a:endParaRPr lang="en-IN" dirty="0"/>
          </a:p>
        </p:txBody>
      </p:sp>
      <p:sp>
        <p:nvSpPr>
          <p:cNvPr id="3" name="Content Placeholder 2">
            <a:extLst>
              <a:ext uri="{FF2B5EF4-FFF2-40B4-BE49-F238E27FC236}">
                <a16:creationId xmlns:a16="http://schemas.microsoft.com/office/drawing/2014/main" id="{EAB05044-6FE3-9617-5395-1DDE27BF8173}"/>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IN" b="1" dirty="0"/>
              <a:t> total_og_mou_8 </a:t>
            </a:r>
            <a:r>
              <a:rPr lang="en-US" b="1" dirty="0"/>
              <a:t>(Total Outgoing Minutes of Use) </a:t>
            </a:r>
            <a:r>
              <a:rPr lang="en-US" dirty="0"/>
              <a:t>: This feature has a strong negative coefficient     (-5.37), indicating that higher total outgoing usage decreases churn probability.</a:t>
            </a:r>
          </a:p>
          <a:p>
            <a:pPr marL="0" indent="0">
              <a:buNone/>
            </a:pPr>
            <a:r>
              <a:rPr lang="en-US" b="1" dirty="0"/>
              <a:t>    Insight</a:t>
            </a:r>
            <a:r>
              <a:rPr lang="en-US" dirty="0"/>
              <a:t>: Active users with more outgoing call minutes appear more loyal. Identifying these users could help retain them further by maintaining high service quality or enhancing their experience through offers for additional minutes or exclusive perks.</a:t>
            </a:r>
          </a:p>
          <a:p>
            <a:pPr>
              <a:buFont typeface="Wingdings" panose="05000000000000000000" pitchFamily="2" charset="2"/>
              <a:buChar char="v"/>
            </a:pPr>
            <a:r>
              <a:rPr lang="en-IN" b="1" dirty="0"/>
              <a:t> monthly_3g_8</a:t>
            </a:r>
            <a:r>
              <a:rPr lang="en-US" b="1" dirty="0"/>
              <a:t> and monthly_2g_8 (3G/2G Monthly Usage)</a:t>
            </a:r>
            <a:r>
              <a:rPr lang="en-US" dirty="0"/>
              <a:t>: Both 2G and 3G monthly usage have significant negative coefficients (-0.60 and -0.55, respectively), meaning that high mobile internet users are less likely to churn.</a:t>
            </a:r>
          </a:p>
          <a:p>
            <a:pPr marL="0" indent="0">
              <a:buNone/>
            </a:pPr>
            <a:r>
              <a:rPr lang="en-US" b="1" dirty="0"/>
              <a:t>     Insight</a:t>
            </a:r>
            <a:r>
              <a:rPr lang="en-US" dirty="0"/>
              <a:t>: Customers engaged with mobile data services have lower churn likelihood. Marketing strategies could focus on data bundles, service upgrades (like 4G or 5G offers), and discounts to strengthen loyalty in this segment.</a:t>
            </a:r>
          </a:p>
          <a:p>
            <a:pPr marL="0" indent="0">
              <a:buNone/>
            </a:pPr>
            <a:endParaRPr lang="en-US" dirty="0"/>
          </a:p>
          <a:p>
            <a:pPr marL="0" indent="0">
              <a:buNone/>
            </a:pPr>
            <a:endParaRPr lang="en-IN" b="1" dirty="0"/>
          </a:p>
        </p:txBody>
      </p:sp>
    </p:spTree>
    <p:extLst>
      <p:ext uri="{BB962C8B-B14F-4D97-AF65-F5344CB8AC3E}">
        <p14:creationId xmlns:p14="http://schemas.microsoft.com/office/powerpoint/2010/main" val="15668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761D-6A78-1BF7-51D2-D1897194167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957C68-94D8-8151-665B-3A55BC8E7AA5}"/>
              </a:ext>
            </a:extLst>
          </p:cNvPr>
          <p:cNvSpPr>
            <a:spLocks noGrp="1"/>
          </p:cNvSpPr>
          <p:nvPr>
            <p:ph idx="1"/>
          </p:nvPr>
        </p:nvSpPr>
        <p:spPr/>
        <p:txBody>
          <a:bodyPr/>
          <a:lstStyle/>
          <a:p>
            <a:pPr>
              <a:buFont typeface="Wingdings" panose="05000000000000000000" pitchFamily="2" charset="2"/>
              <a:buChar char="v"/>
            </a:pPr>
            <a:r>
              <a:rPr lang="en-US" b="1" dirty="0"/>
              <a:t>last_day_rch_amt_8 (Last Recharge Amount in Month 8)</a:t>
            </a:r>
            <a:r>
              <a:rPr lang="en-US" dirty="0"/>
              <a:t>: A significant negative impact (-0.42) on churn suggests that customers making recent recharges are less likely to leave.</a:t>
            </a:r>
          </a:p>
          <a:p>
            <a:pPr marL="0" indent="0">
              <a:buNone/>
            </a:pPr>
            <a:r>
              <a:rPr lang="en-US" b="1" dirty="0"/>
              <a:t>         Insight</a:t>
            </a:r>
            <a:r>
              <a:rPr lang="en-US" dirty="0"/>
              <a:t>: This reinforces that recent customer engagement in the form of recharges correlates with loyalty. Sending personalized reminders for recharges or promoting automatic recharge plans could help keep customers engaged.</a:t>
            </a:r>
            <a:endParaRPr lang="en-IN" b="1" dirty="0"/>
          </a:p>
        </p:txBody>
      </p:sp>
    </p:spTree>
    <p:extLst>
      <p:ext uri="{BB962C8B-B14F-4D97-AF65-F5344CB8AC3E}">
        <p14:creationId xmlns:p14="http://schemas.microsoft.com/office/powerpoint/2010/main" val="190616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6E52-382A-1238-1A27-5AD44E23BCC6}"/>
              </a:ext>
            </a:extLst>
          </p:cNvPr>
          <p:cNvSpPr>
            <a:spLocks noGrp="1"/>
          </p:cNvSpPr>
          <p:nvPr>
            <p:ph type="title"/>
          </p:nvPr>
        </p:nvSpPr>
        <p:spPr/>
        <p:txBody>
          <a:bodyPr/>
          <a:lstStyle/>
          <a:p>
            <a:r>
              <a:rPr lang="en-US" dirty="0"/>
              <a:t>3. </a:t>
            </a:r>
            <a:r>
              <a:rPr lang="en-US" b="1" dirty="0"/>
              <a:t>Moderate Negative Impact Features on Churn</a:t>
            </a:r>
            <a:endParaRPr lang="en-IN" dirty="0"/>
          </a:p>
        </p:txBody>
      </p:sp>
      <p:sp>
        <p:nvSpPr>
          <p:cNvPr id="3" name="Content Placeholder 2">
            <a:extLst>
              <a:ext uri="{FF2B5EF4-FFF2-40B4-BE49-F238E27FC236}">
                <a16:creationId xmlns:a16="http://schemas.microsoft.com/office/drawing/2014/main" id="{CC0140AE-F4D9-F610-C093-E8B19FF9EE7F}"/>
              </a:ext>
            </a:extLst>
          </p:cNvPr>
          <p:cNvSpPr>
            <a:spLocks noGrp="1"/>
          </p:cNvSpPr>
          <p:nvPr>
            <p:ph idx="1"/>
          </p:nvPr>
        </p:nvSpPr>
        <p:spPr/>
        <p:txBody>
          <a:bodyPr/>
          <a:lstStyle/>
          <a:p>
            <a:pPr>
              <a:buFont typeface="Wingdings" panose="05000000000000000000" pitchFamily="2" charset="2"/>
              <a:buChar char="v"/>
            </a:pPr>
            <a:r>
              <a:rPr lang="fr-FR" b="1" dirty="0"/>
              <a:t>loc_ic_t2m_mou_8 and loc_ic_t2t_mou_8 </a:t>
            </a:r>
            <a:r>
              <a:rPr lang="en-US" b="1" dirty="0"/>
              <a:t>(Local Incoming Minutes of Use)</a:t>
            </a:r>
            <a:r>
              <a:rPr lang="en-US" dirty="0"/>
              <a:t>: These features have moderate negative impacts on churn, suggesting that customers with higher local incoming calls have a slight tendency to stay with the service.</a:t>
            </a:r>
          </a:p>
          <a:p>
            <a:pPr marL="0" indent="0">
              <a:buNone/>
            </a:pPr>
            <a:r>
              <a:rPr lang="en-US" b="1" dirty="0"/>
              <a:t>       Insight</a:t>
            </a:r>
            <a:r>
              <a:rPr lang="en-US" dirty="0"/>
              <a:t>: Encourage these local callers to stay engaged by providing local call bundles or incentives for in-network calls.</a:t>
            </a:r>
          </a:p>
          <a:p>
            <a:pPr>
              <a:buFont typeface="Wingdings" panose="05000000000000000000" pitchFamily="2" charset="2"/>
              <a:buChar char="v"/>
            </a:pPr>
            <a:r>
              <a:rPr lang="en-IN" b="1" dirty="0"/>
              <a:t>sep_vbc_3g </a:t>
            </a:r>
            <a:r>
              <a:rPr lang="en-US" b="1" dirty="0"/>
              <a:t>(Volume-Based Cost 3G Usage in September)</a:t>
            </a:r>
            <a:r>
              <a:rPr lang="en-US" dirty="0"/>
              <a:t>: The negative coefficient (-0.99) indicates that customers who are paying per volume usage for 3G are less likely to churn.</a:t>
            </a:r>
          </a:p>
          <a:p>
            <a:pPr marL="0" indent="0">
              <a:buNone/>
            </a:pPr>
            <a:r>
              <a:rPr lang="en-US" b="1" dirty="0"/>
              <a:t>      Insight</a:t>
            </a:r>
            <a:r>
              <a:rPr lang="en-US" dirty="0"/>
              <a:t>: Customers who engage in volume-based data usage might be targeted with tailored data packages or discounts on volume-based services to maintain their loyalty.</a:t>
            </a:r>
            <a:endParaRPr lang="en-IN" b="1" dirty="0"/>
          </a:p>
        </p:txBody>
      </p:sp>
    </p:spTree>
    <p:extLst>
      <p:ext uri="{BB962C8B-B14F-4D97-AF65-F5344CB8AC3E}">
        <p14:creationId xmlns:p14="http://schemas.microsoft.com/office/powerpoint/2010/main" val="268621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7896-0C8A-44FB-5D39-B1DF1ED2E44B}"/>
              </a:ext>
            </a:extLst>
          </p:cNvPr>
          <p:cNvSpPr>
            <a:spLocks noGrp="1"/>
          </p:cNvSpPr>
          <p:nvPr>
            <p:ph type="title"/>
          </p:nvPr>
        </p:nvSpPr>
        <p:spPr/>
        <p:txBody>
          <a:bodyPr/>
          <a:lstStyle/>
          <a:p>
            <a:r>
              <a:rPr lang="en-US" dirty="0"/>
              <a:t>4. </a:t>
            </a:r>
            <a:r>
              <a:rPr lang="en-US" b="1" dirty="0"/>
              <a:t>Areas with Minor Positive Impact on Churn</a:t>
            </a:r>
            <a:endParaRPr lang="en-IN" dirty="0"/>
          </a:p>
        </p:txBody>
      </p:sp>
      <p:sp>
        <p:nvSpPr>
          <p:cNvPr id="3" name="Content Placeholder 2">
            <a:extLst>
              <a:ext uri="{FF2B5EF4-FFF2-40B4-BE49-F238E27FC236}">
                <a16:creationId xmlns:a16="http://schemas.microsoft.com/office/drawing/2014/main" id="{9970CC2E-BA71-2CD2-5C39-9045337E18CE}"/>
              </a:ext>
            </a:extLst>
          </p:cNvPr>
          <p:cNvSpPr>
            <a:spLocks noGrp="1"/>
          </p:cNvSpPr>
          <p:nvPr>
            <p:ph idx="1"/>
          </p:nvPr>
        </p:nvSpPr>
        <p:spPr/>
        <p:txBody>
          <a:bodyPr/>
          <a:lstStyle/>
          <a:p>
            <a:pPr>
              <a:buFont typeface="Wingdings" panose="05000000000000000000" pitchFamily="2" charset="2"/>
              <a:buChar char="v"/>
            </a:pPr>
            <a:r>
              <a:rPr lang="en-IN" b="1" dirty="0"/>
              <a:t>spl_ic_mou_8 </a:t>
            </a:r>
            <a:r>
              <a:rPr lang="en-US" b="1" dirty="0"/>
              <a:t>(Special Incoming Minutes of Use)</a:t>
            </a:r>
            <a:r>
              <a:rPr lang="en-US" dirty="0"/>
              <a:t>: A slight positive impact on churn suggests that customers who rely on special incoming calls may still be at risk of leaving.</a:t>
            </a:r>
          </a:p>
          <a:p>
            <a:pPr marL="0" indent="0">
              <a:buNone/>
            </a:pPr>
            <a:r>
              <a:rPr lang="en-US" b="1" dirty="0"/>
              <a:t>         Insight</a:t>
            </a:r>
            <a:r>
              <a:rPr lang="en-US" dirty="0"/>
              <a:t>: Consider offering these customers personalized plans or perks to retain them,     particularly if they’re on limited plans that don’t meet their usage needs.</a:t>
            </a:r>
            <a:endParaRPr lang="en-IN" b="1" dirty="0"/>
          </a:p>
        </p:txBody>
      </p:sp>
    </p:spTree>
    <p:extLst>
      <p:ext uri="{BB962C8B-B14F-4D97-AF65-F5344CB8AC3E}">
        <p14:creationId xmlns:p14="http://schemas.microsoft.com/office/powerpoint/2010/main" val="287569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0BC9-6C3D-69F3-D73D-AA78BD2001A1}"/>
              </a:ext>
            </a:extLst>
          </p:cNvPr>
          <p:cNvSpPr>
            <a:spLocks noGrp="1"/>
          </p:cNvSpPr>
          <p:nvPr>
            <p:ph type="title"/>
          </p:nvPr>
        </p:nvSpPr>
        <p:spPr/>
        <p:txBody>
          <a:bodyPr/>
          <a:lstStyle/>
          <a:p>
            <a:r>
              <a:rPr lang="en-IN" dirty="0"/>
              <a:t>Overall Recommendations</a:t>
            </a:r>
          </a:p>
        </p:txBody>
      </p:sp>
      <p:sp>
        <p:nvSpPr>
          <p:cNvPr id="3" name="Content Placeholder 2">
            <a:extLst>
              <a:ext uri="{FF2B5EF4-FFF2-40B4-BE49-F238E27FC236}">
                <a16:creationId xmlns:a16="http://schemas.microsoft.com/office/drawing/2014/main" id="{00D651E2-F440-E972-C7B3-6E7D128EE92E}"/>
              </a:ext>
            </a:extLst>
          </p:cNvPr>
          <p:cNvSpPr>
            <a:spLocks noGrp="1"/>
          </p:cNvSpPr>
          <p:nvPr>
            <p:ph idx="1"/>
          </p:nvPr>
        </p:nvSpPr>
        <p:spPr/>
        <p:txBody>
          <a:bodyPr/>
          <a:lstStyle/>
          <a:p>
            <a:pPr>
              <a:buFont typeface="Wingdings" panose="05000000000000000000" pitchFamily="2" charset="2"/>
              <a:buChar char="v"/>
            </a:pPr>
            <a:r>
              <a:rPr lang="en-US" b="1" dirty="0"/>
              <a:t>Targeted Offers for High-Risk Groups</a:t>
            </a:r>
            <a:r>
              <a:rPr lang="en-US" dirty="0"/>
              <a:t>: Create personalized retention offers for customers with high outgoing call minutes to other networks and customers with a high volume of calls received. They may be valuable but prone to switching.</a:t>
            </a:r>
          </a:p>
          <a:p>
            <a:pPr>
              <a:buFont typeface="Wingdings" panose="05000000000000000000" pitchFamily="2" charset="2"/>
              <a:buChar char="v"/>
            </a:pPr>
            <a:r>
              <a:rPr lang="en-US" b="1" dirty="0"/>
              <a:t>Loyalty Programs for High Data Users</a:t>
            </a:r>
            <a:r>
              <a:rPr lang="en-US" dirty="0"/>
              <a:t>: High mobile internet users are less likely to churn, so promoting loyalty programs</a:t>
            </a:r>
          </a:p>
          <a:p>
            <a:pPr>
              <a:buFont typeface="Wingdings" panose="05000000000000000000" pitchFamily="2" charset="2"/>
              <a:buChar char="v"/>
            </a:pPr>
            <a:r>
              <a:rPr lang="en-US" b="1" dirty="0"/>
              <a:t>Recharge and Engagement Reminders</a:t>
            </a:r>
            <a:r>
              <a:rPr lang="en-US" dirty="0"/>
              <a:t>: Ensure frequent recharging by sending personalized messages and offering auto-recharge plans for customers with sporadic recharge patterns, as recent recharge activity correlates with lower churn. or exclusive data plans may help to maintain engagement.</a:t>
            </a:r>
            <a:endParaRPr lang="en-IN" dirty="0"/>
          </a:p>
        </p:txBody>
      </p:sp>
    </p:spTree>
    <p:extLst>
      <p:ext uri="{BB962C8B-B14F-4D97-AF65-F5344CB8AC3E}">
        <p14:creationId xmlns:p14="http://schemas.microsoft.com/office/powerpoint/2010/main" val="254273649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TotalTime>
  <Words>883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Wingdings</vt:lpstr>
      <vt:lpstr>Custom</vt:lpstr>
      <vt:lpstr>Telecom Churn Analysis</vt:lpstr>
      <vt:lpstr>Summary of logistic regression model</vt:lpstr>
      <vt:lpstr>1 . High Positive Impact Features on Churn </vt:lpstr>
      <vt:lpstr>2. High Negative Impact Features on Churn</vt:lpstr>
      <vt:lpstr>PowerPoint Presentation</vt:lpstr>
      <vt:lpstr>3. Moderate Negative Impact Features on Churn</vt:lpstr>
      <vt:lpstr>4. Areas with Minor Positive Impact on Churn</vt:lpstr>
      <vt:lpstr>Overall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brijesh kumar</dc:creator>
  <cp:lastModifiedBy>brijesh kumar</cp:lastModifiedBy>
  <cp:revision>2</cp:revision>
  <dcterms:created xsi:type="dcterms:W3CDTF">2024-10-31T17:10:14Z</dcterms:created>
  <dcterms:modified xsi:type="dcterms:W3CDTF">2024-11-02T02:56:15Z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