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17" r:id="rId26"/>
    <p:sldId id="318" r:id="rId27"/>
    <p:sldId id="325" r:id="rId28"/>
    <p:sldId id="326" r:id="rId29"/>
    <p:sldId id="327" r:id="rId30"/>
    <p:sldId id="285" r:id="rId31"/>
    <p:sldId id="286" r:id="rId32"/>
    <p:sldId id="306" r:id="rId33"/>
    <p:sldId id="307" r:id="rId34"/>
    <p:sldId id="309" r:id="rId35"/>
    <p:sldId id="310" r:id="rId36"/>
    <p:sldId id="311" r:id="rId37"/>
    <p:sldId id="329" r:id="rId38"/>
    <p:sldId id="312" r:id="rId39"/>
    <p:sldId id="313" r:id="rId40"/>
    <p:sldId id="314" r:id="rId41"/>
    <p:sldId id="315" r:id="rId42"/>
    <p:sldId id="319" r:id="rId43"/>
    <p:sldId id="320" r:id="rId44"/>
    <p:sldId id="321" r:id="rId45"/>
    <p:sldId id="322" r:id="rId46"/>
    <p:sldId id="323" r:id="rId47"/>
    <p:sldId id="324" r:id="rId48"/>
    <p:sldId id="333" r:id="rId49"/>
    <p:sldId id="331" r:id="rId50"/>
    <p:sldId id="334" r:id="rId51"/>
    <p:sldId id="335" r:id="rId52"/>
    <p:sldId id="338" r:id="rId53"/>
    <p:sldId id="336" r:id="rId54"/>
    <p:sldId id="339" r:id="rId55"/>
    <p:sldId id="340" r:id="rId56"/>
    <p:sldId id="341" r:id="rId57"/>
    <p:sldId id="337" r:id="rId58"/>
    <p:sldId id="330" r:id="rId59"/>
    <p:sldId id="294" r:id="rId60"/>
    <p:sldId id="328" r:id="rId61"/>
    <p:sldId id="293" r:id="rId62"/>
    <p:sldId id="342" r:id="rId63"/>
    <p:sldId id="349" r:id="rId64"/>
    <p:sldId id="350" r:id="rId65"/>
    <p:sldId id="290" r:id="rId66"/>
    <p:sldId id="343" r:id="rId67"/>
    <p:sldId id="344" r:id="rId68"/>
    <p:sldId id="345" r:id="rId69"/>
    <p:sldId id="346" r:id="rId70"/>
    <p:sldId id="347" r:id="rId71"/>
    <p:sldId id="348" r:id="rId7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5BCD"/>
    <a:srgbClr val="000000"/>
    <a:srgbClr val="073042"/>
    <a:srgbClr val="FFFFFF"/>
    <a:srgbClr val="FCF6B3"/>
    <a:srgbClr val="1DC657"/>
    <a:srgbClr val="075E55"/>
    <a:srgbClr val="054C4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86" d="100"/>
          <a:sy n="86" d="100"/>
        </p:scale>
        <p:origin x="720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8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47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54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80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23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59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62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84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INGENIERÍA DE SISTEMAS</a:t>
            </a:r>
            <a:endParaRPr lang="e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Otro posible estado de respuesta es RESULT_CANCELED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87726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Finalmente </a:t>
            </a:r>
            <a:r>
              <a:rPr lang="es-ES" dirty="0" err="1">
                <a:solidFill>
                  <a:schemeClr val="tx1"/>
                </a:solidFill>
              </a:rPr>
              <a:t>finish</a:t>
            </a:r>
            <a:r>
              <a:rPr lang="es-ES" dirty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1812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Finalmente </a:t>
            </a:r>
            <a:r>
              <a:rPr lang="es-ES" dirty="0" err="1">
                <a:solidFill>
                  <a:schemeClr val="tx1"/>
                </a:solidFill>
              </a:rPr>
              <a:t>finish</a:t>
            </a:r>
            <a:r>
              <a:rPr lang="es-ES" dirty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icar 18"/>
          <p:cNvSpPr/>
          <p:nvPr/>
        </p:nvSpPr>
        <p:spPr>
          <a:xfrm>
            <a:off x="2967586" y="975672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Multiplicar 19"/>
          <p:cNvSpPr/>
          <p:nvPr/>
        </p:nvSpPr>
        <p:spPr>
          <a:xfrm>
            <a:off x="6763261" y="1055019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26420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5020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Cuando finaliza la actividad, se pueden capturar los datos que provienen de la actividad, usando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requestCode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67304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21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1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660232" y="3350567"/>
            <a:ext cx="24482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Puede valer:</a:t>
            </a:r>
          </a:p>
          <a:p>
            <a:r>
              <a:rPr lang="es-ES" dirty="0">
                <a:solidFill>
                  <a:schemeClr val="tx1"/>
                </a:solidFill>
              </a:rPr>
              <a:t>RESULT_OK</a:t>
            </a:r>
          </a:p>
          <a:p>
            <a:r>
              <a:rPr lang="es-CO" dirty="0">
                <a:solidFill>
                  <a:schemeClr val="tx1"/>
                </a:solidFill>
              </a:rPr>
              <a:t>RESULT_CANCELED</a:t>
            </a:r>
          </a:p>
          <a:p>
            <a:r>
              <a:rPr lang="es-ES" dirty="0">
                <a:solidFill>
                  <a:schemeClr val="tx1"/>
                </a:solidFill>
              </a:rPr>
              <a:t>Depende de que la actividad 2 haya entregado en el </a:t>
            </a:r>
            <a:r>
              <a:rPr lang="es-ES" dirty="0" err="1">
                <a:solidFill>
                  <a:schemeClr val="tx1"/>
                </a:solidFill>
              </a:rPr>
              <a:t>setResult</a:t>
            </a:r>
            <a:r>
              <a:rPr lang="es-ES" dirty="0">
                <a:solidFill>
                  <a:schemeClr val="tx1"/>
                </a:solidFill>
              </a:rPr>
              <a:t>()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851920" y="437195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51920" y="4242206"/>
            <a:ext cx="0" cy="12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2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56411" y="3723878"/>
            <a:ext cx="24482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Corresponde al valor </a:t>
            </a:r>
            <a:r>
              <a:rPr lang="es-ES" dirty="0" err="1">
                <a:solidFill>
                  <a:schemeClr val="tx1"/>
                </a:solidFill>
              </a:rPr>
              <a:t>requestCode</a:t>
            </a:r>
            <a:r>
              <a:rPr lang="es-ES" dirty="0">
                <a:solidFill>
                  <a:schemeClr val="tx1"/>
                </a:solidFill>
              </a:rPr>
              <a:t> con el que inicialmente llamamos a la Activity2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547664" y="4443958"/>
            <a:ext cx="500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547664" y="4258776"/>
            <a:ext cx="0" cy="18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4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data.getExtras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getString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42113" y="4083918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Así podemos obtener el </a:t>
            </a:r>
            <a:r>
              <a:rPr lang="es-ES" dirty="0" err="1">
                <a:solidFill>
                  <a:schemeClr val="tx1"/>
                </a:solidFill>
              </a:rPr>
              <a:t>callbackData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652120" y="4345528"/>
            <a:ext cx="90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2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Actividad en clase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3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1481631" y="2415782"/>
            <a:ext cx="139974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ACTIVIDAD</a:t>
            </a:r>
          </a:p>
          <a:p>
            <a:pPr algn="ctr"/>
            <a:r>
              <a:rPr lang="es-ES" sz="3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INTENT</a:t>
            </a:r>
            <a:endParaRPr lang="es-CO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6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Intents + data + callbacks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8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Agrúpense en parejas</a:t>
            </a:r>
          </a:p>
          <a:p>
            <a:endParaRPr lang="es-ES" dirty="0"/>
          </a:p>
          <a:p>
            <a:r>
              <a:rPr lang="es-ES" dirty="0"/>
              <a:t>Cree una actividad principal que tenga un botón de configuración.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2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se compone de dos actividades: la principal y la configuración </a:t>
            </a:r>
          </a:p>
          <a:p>
            <a:endParaRPr lang="es-ES" dirty="0"/>
          </a:p>
          <a:p>
            <a:r>
              <a:rPr lang="es-ES" dirty="0"/>
              <a:t>El botón de configuración me permite cambiar el color de TODA LA APLICACIÓN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32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984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Black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White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Blue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666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7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Inflater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inflater</a:t>
            </a:r>
            <a:r>
              <a:rPr lang="es-ES" dirty="0" smtClean="0"/>
              <a:t> permite hacer el paso entre un archivo </a:t>
            </a:r>
            <a:r>
              <a:rPr lang="es-ES" dirty="0" err="1" smtClean="0"/>
              <a:t>AndroidXML</a:t>
            </a:r>
            <a:r>
              <a:rPr lang="es-ES" dirty="0" smtClean="0"/>
              <a:t> a un 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570692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XML por si sólo es un archivo de texto plano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890836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El View es el elemento visible en pantalla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¿Teniendo en cuenta las definiciones, quién es el que interpreta el texto en XML y lo convierte en algo visible en la pantalla?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570692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XML por si sólo es un archivo de texto plano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890836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El View es el elemento visible en pantalla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4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respuesta es el INFLATER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  <p:sp>
        <p:nvSpPr>
          <p:cNvPr id="6" name="Cubo 5"/>
          <p:cNvSpPr/>
          <p:nvPr/>
        </p:nvSpPr>
        <p:spPr>
          <a:xfrm>
            <a:off x="3851920" y="2244989"/>
            <a:ext cx="1296144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3779912" y="3596136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>
            <a:stCxn id="4" idx="3"/>
          </p:cNvCxnSpPr>
          <p:nvPr/>
        </p:nvCxnSpPr>
        <p:spPr>
          <a:xfrm>
            <a:off x="2407136" y="3110244"/>
            <a:ext cx="144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71432" y="3096288"/>
            <a:ext cx="171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20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 esta forma, tenga en cuenta que las actividades debe “inflar” estos XML durante el método </a:t>
            </a:r>
            <a:r>
              <a:rPr lang="es-ES" dirty="0" err="1" smtClean="0"/>
              <a:t>setContentView</a:t>
            </a:r>
            <a:r>
              <a:rPr lang="es-ES" dirty="0" smtClean="0"/>
              <a:t>(</a:t>
            </a:r>
            <a:r>
              <a:rPr lang="es-ES" dirty="0" err="1" smtClean="0"/>
              <a:t>R.layout.activity_main</a:t>
            </a:r>
            <a:r>
              <a:rPr lang="es-ES" dirty="0" smtClean="0"/>
              <a:t>).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  <p:sp>
        <p:nvSpPr>
          <p:cNvPr id="6" name="Cubo 5"/>
          <p:cNvSpPr/>
          <p:nvPr/>
        </p:nvSpPr>
        <p:spPr>
          <a:xfrm>
            <a:off x="3851920" y="2244989"/>
            <a:ext cx="1296144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3779912" y="3596136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>
            <a:stCxn id="4" idx="3"/>
          </p:cNvCxnSpPr>
          <p:nvPr/>
        </p:nvCxnSpPr>
        <p:spPr>
          <a:xfrm>
            <a:off x="2407136" y="3110244"/>
            <a:ext cx="144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71432" y="3096288"/>
            <a:ext cx="171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requestCode</a:t>
            </a:r>
            <a:r>
              <a:rPr lang="es-ES" dirty="0">
                <a:solidFill>
                  <a:schemeClr val="tx1"/>
                </a:solidFill>
              </a:rPr>
              <a:t> es un número entero que define el usuario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97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INTRODUCCIÓN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1635646"/>
            <a:ext cx="51125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 representa una sección de una </a:t>
            </a:r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De esta forma una </a:t>
            </a:r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r>
              <a:rPr lang="es-ES" dirty="0" smtClean="0">
                <a:solidFill>
                  <a:schemeClr val="tx1"/>
                </a:solidFill>
              </a:rPr>
              <a:t> se puede componer de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Si se tienen funcionalidades lo suficientemente separadas, pero que no amerite tener una </a:t>
            </a:r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r>
              <a:rPr lang="es-ES" dirty="0" smtClean="0">
                <a:solidFill>
                  <a:schemeClr val="tx1"/>
                </a:solidFill>
              </a:rPr>
              <a:t> por cada una, se usan los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037"/>
            <a:ext cx="1763205" cy="313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3478"/>
            <a:ext cx="223224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el ejemplo de WhatsApp de la derecha, podemos ver una actividad que se compone de 4 </a:t>
            </a:r>
            <a:r>
              <a:rPr lang="es-ES" b="1" i="1" dirty="0" err="1" smtClean="0">
                <a:solidFill>
                  <a:schemeClr val="tx1"/>
                </a:solidFill>
              </a:rPr>
              <a:t>Fragments</a:t>
            </a:r>
            <a:r>
              <a:rPr lang="es-ES" b="1" i="1" dirty="0" smtClean="0">
                <a:solidFill>
                  <a:schemeClr val="tx1"/>
                </a:solidFill>
              </a:rPr>
              <a:t>.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 smtClean="0">
                <a:solidFill>
                  <a:schemeClr val="tx1"/>
                </a:solidFill>
              </a:rPr>
              <a:t>Camara</a:t>
            </a:r>
            <a:endParaRPr lang="es-ES" b="1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smtClean="0">
                <a:solidFill>
                  <a:schemeClr val="tx1"/>
                </a:solidFill>
              </a:rPr>
              <a:t>Chats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smtClean="0">
                <a:solidFill>
                  <a:schemeClr val="tx1"/>
                </a:solidFill>
              </a:rPr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 smtClean="0">
                <a:solidFill>
                  <a:schemeClr val="tx1"/>
                </a:solidFill>
              </a:rPr>
              <a:t>Calls</a:t>
            </a:r>
            <a:endParaRPr lang="es-ES" b="1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i="1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Son funcionalidades que tenerlas en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r>
              <a:rPr lang="es-ES" dirty="0" smtClean="0">
                <a:solidFill>
                  <a:schemeClr val="tx1"/>
                </a:solidFill>
              </a:rPr>
              <a:t> aparte, provocarían una pobre experiencia de usuario por la rápida navegación que se requiere.</a:t>
            </a:r>
          </a:p>
        </p:txBody>
      </p:sp>
    </p:spTree>
    <p:extLst>
      <p:ext uri="{BB962C8B-B14F-4D97-AF65-F5344CB8AC3E}">
        <p14:creationId xmlns:p14="http://schemas.microsoft.com/office/powerpoint/2010/main" val="23365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3478"/>
            <a:ext cx="223224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Es necesario entender que evitar formar más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r>
              <a:rPr lang="es-ES" dirty="0" smtClean="0">
                <a:solidFill>
                  <a:schemeClr val="tx1"/>
                </a:solidFill>
              </a:rPr>
              <a:t> atenta contra el principio básico de eficiencia.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Igualmente que evitar los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 smtClean="0">
                <a:solidFill>
                  <a:schemeClr val="tx1"/>
                </a:solidFill>
              </a:rPr>
              <a:t> atenta contra el principio de fluidez.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El caso de uso común de los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 smtClean="0">
                <a:solidFill>
                  <a:schemeClr val="tx1"/>
                </a:solidFill>
              </a:rPr>
              <a:t> es para funcionalidades paralelas como en el caso de </a:t>
            </a:r>
            <a:r>
              <a:rPr lang="es-ES" dirty="0" err="1" smtClean="0">
                <a:solidFill>
                  <a:schemeClr val="tx1"/>
                </a:solidFill>
              </a:rPr>
              <a:t>Whatsapp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Las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r>
              <a:rPr lang="es-ES" dirty="0" smtClean="0">
                <a:solidFill>
                  <a:schemeClr val="tx1"/>
                </a:solidFill>
              </a:rPr>
              <a:t> forzosamente provocan un cambio de contexto.</a:t>
            </a:r>
          </a:p>
        </p:txBody>
      </p:sp>
    </p:spTree>
    <p:extLst>
      <p:ext uri="{BB962C8B-B14F-4D97-AF65-F5344CB8AC3E}">
        <p14:creationId xmlns:p14="http://schemas.microsoft.com/office/powerpoint/2010/main" val="4153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</a:t>
            </a:r>
            <a:r>
              <a:rPr lang="es-ES" dirty="0" err="1" smtClean="0">
                <a:solidFill>
                  <a:schemeClr val="tx1"/>
                </a:solidFill>
              </a:rPr>
              <a:t>Mockup</a:t>
            </a:r>
            <a:r>
              <a:rPr lang="es-ES" dirty="0" smtClean="0">
                <a:solidFill>
                  <a:schemeClr val="tx1"/>
                </a:solidFill>
              </a:rPr>
              <a:t>, </a:t>
            </a:r>
            <a:r>
              <a:rPr lang="es-ES" dirty="0" err="1" smtClean="0">
                <a:solidFill>
                  <a:schemeClr val="tx1"/>
                </a:solidFill>
              </a:rPr>
              <a:t>Whatsapp</a:t>
            </a:r>
            <a:r>
              <a:rPr lang="es-ES" dirty="0" smtClean="0">
                <a:solidFill>
                  <a:schemeClr val="tx1"/>
                </a:solidFill>
              </a:rPr>
              <a:t> luciría al así: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 smtClean="0">
                <a:solidFill>
                  <a:srgbClr val="1DC657"/>
                </a:solidFill>
              </a:rPr>
              <a:t>Recent</a:t>
            </a:r>
            <a:r>
              <a:rPr lang="es-ES" sz="500" dirty="0" smtClean="0">
                <a:solidFill>
                  <a:srgbClr val="1DC657"/>
                </a:solidFill>
              </a:rPr>
              <a:t> </a:t>
            </a:r>
            <a:r>
              <a:rPr lang="es-ES" sz="500" dirty="0" err="1" smtClean="0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Mi Estado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Así cada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 tiene su clase Java y XML aparte e independiente de la </a:t>
            </a:r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 smtClean="0">
                <a:solidFill>
                  <a:srgbClr val="1DC657"/>
                </a:solidFill>
              </a:rPr>
              <a:t>Recent</a:t>
            </a:r>
            <a:r>
              <a:rPr lang="es-ES" sz="500" dirty="0" smtClean="0">
                <a:solidFill>
                  <a:srgbClr val="1DC657"/>
                </a:solidFill>
              </a:rPr>
              <a:t> </a:t>
            </a:r>
            <a:r>
              <a:rPr lang="es-ES" sz="500" dirty="0" err="1" smtClean="0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Mi Estado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Cada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eventualmente será cargado en el contenedor de la actividad. ¿Cómo ocurre?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 smtClean="0">
                <a:solidFill>
                  <a:srgbClr val="1DC657"/>
                </a:solidFill>
              </a:rPr>
              <a:t>Recent</a:t>
            </a:r>
            <a:r>
              <a:rPr lang="es-ES" sz="500" dirty="0" smtClean="0">
                <a:solidFill>
                  <a:srgbClr val="1DC657"/>
                </a:solidFill>
              </a:rPr>
              <a:t> </a:t>
            </a:r>
            <a:r>
              <a:rPr lang="es-ES" sz="500" dirty="0" err="1" smtClean="0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Mi Estado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PROCEDIMIENTO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Primero, un ejemplo sencillo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323528" y="1969718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323528" y="19697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60462" y="200528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698150" y="219232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323527" y="2353287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461" y="238885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98149" y="2575891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323528" y="2744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360462" y="2780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150" y="2967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323528" y="31260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360462" y="316159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698150" y="334863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323528" y="3511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60462" y="3547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698150" y="3734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323528" y="389793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60462" y="393349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698150" y="412053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323527" y="234883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323527" y="273444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323527" y="313265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323526" y="351151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323526" y="390478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-527470" y="435358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Primero, un ejemplo sencillo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323528" y="1969718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323528" y="19697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60462" y="200528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698150" y="219232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323527" y="2353287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461" y="238885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98149" y="2575891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323528" y="2744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360462" y="2780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150" y="2967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323528" y="31260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360462" y="316159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698150" y="334863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323528" y="3511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60462" y="3547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698150" y="3734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323528" y="389793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60462" y="393349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698150" y="412053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323527" y="234883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323527" y="273444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323527" y="313265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323526" y="351151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323526" y="390478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-527470" y="435358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4" name="TextBox 7"/>
          <p:cNvSpPr txBox="1"/>
          <p:nvPr/>
        </p:nvSpPr>
        <p:spPr>
          <a:xfrm>
            <a:off x="1718241" y="2744512"/>
            <a:ext cx="1989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Para crear el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, se necesita un XML y un JAVA</a:t>
            </a:r>
          </a:p>
        </p:txBody>
      </p:sp>
      <p:sp>
        <p:nvSpPr>
          <p:cNvPr id="66" name="4 Rectángulo"/>
          <p:cNvSpPr/>
          <p:nvPr/>
        </p:nvSpPr>
        <p:spPr>
          <a:xfrm>
            <a:off x="3693124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4845252" y="1677720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917260" y="1791816"/>
            <a:ext cx="576064" cy="2088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View1</a:t>
            </a:r>
            <a:endParaRPr lang="es-CO" sz="1200" dirty="0"/>
          </a:p>
        </p:txBody>
      </p:sp>
      <p:sp>
        <p:nvSpPr>
          <p:cNvPr id="69" name="Rectángulo 68"/>
          <p:cNvSpPr/>
          <p:nvPr/>
        </p:nvSpPr>
        <p:spPr>
          <a:xfrm>
            <a:off x="5571094" y="2383704"/>
            <a:ext cx="786325" cy="99228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5565332" y="1791816"/>
            <a:ext cx="79208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View2</a:t>
            </a:r>
            <a:endParaRPr lang="es-CO" dirty="0"/>
          </a:p>
        </p:txBody>
      </p:sp>
      <p:sp>
        <p:nvSpPr>
          <p:cNvPr id="71" name="Rectángulo 70"/>
          <p:cNvSpPr/>
          <p:nvPr/>
        </p:nvSpPr>
        <p:spPr>
          <a:xfrm>
            <a:off x="5571094" y="3470033"/>
            <a:ext cx="786325" cy="410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View4</a:t>
            </a:r>
            <a:endParaRPr lang="es-CO" dirty="0"/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3701508" y="1674588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3701508" y="4050852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5289061" y="4050852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5571094" y="2381875"/>
            <a:ext cx="786325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View3</a:t>
            </a:r>
            <a:endParaRPr lang="es-CO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2195736" y="365187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Para este ejemplo, puede ser igual a 10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7022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251520" y="440444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1547664" y="1677720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674588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050852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050852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1691589" y="17076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1728523" y="17432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2066211" y="193025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1691588" y="20867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1691589" y="210507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1728523" y="214063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2066211" y="232767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1691588" y="248419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1691589" y="24859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1728523" y="25215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2066211" y="27085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1691588" y="28650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1691589" y="28731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728523" y="29087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2066211" y="309579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1691588" y="3252310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8227" y="1714391"/>
            <a:ext cx="32403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construido, se requiere formar una variable global en la </a:t>
            </a:r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r>
              <a:rPr lang="es-ES" dirty="0" smtClean="0">
                <a:solidFill>
                  <a:schemeClr val="tx1"/>
                </a:solidFill>
              </a:rPr>
              <a:t> para formar una instancia del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//Global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ChatFragment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//</a:t>
            </a:r>
            <a:r>
              <a:rPr lang="es-ES" dirty="0" err="1" smtClean="0">
                <a:solidFill>
                  <a:schemeClr val="tx1"/>
                </a:solidFill>
              </a:rPr>
              <a:t>OnCreate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 = new </a:t>
            </a:r>
            <a:r>
              <a:rPr lang="es-ES" dirty="0" err="1" smtClean="0">
                <a:solidFill>
                  <a:schemeClr val="tx1"/>
                </a:solidFill>
              </a:rPr>
              <a:t>ChatFragment</a:t>
            </a:r>
            <a:r>
              <a:rPr lang="es-ES" dirty="0" smtClean="0">
                <a:solidFill>
                  <a:schemeClr val="tx1"/>
                </a:solidFill>
              </a:rPr>
              <a:t>();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 smtClean="0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 smtClean="0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2111301" y="2660017"/>
            <a:ext cx="52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 smtClean="0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 smtClean="0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43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 smtClean="0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 smtClean="0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 smtClean="0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 smtClean="0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 este paso, se le llama una </a:t>
            </a:r>
            <a:r>
              <a:rPr lang="es-ES" b="1" i="1" dirty="0" smtClean="0">
                <a:solidFill>
                  <a:schemeClr val="tx1"/>
                </a:solidFill>
              </a:rPr>
              <a:t>transacción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 smtClean="0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9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767063" y="1482731"/>
            <a:ext cx="5993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código, esta transacción se hace desde la Actividad. Se requiere saber el identificador del contenedor, para hacer posible la carga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CO" dirty="0" smtClean="0">
              <a:solidFill>
                <a:schemeClr val="tx1"/>
              </a:solidFill>
            </a:endParaRPr>
          </a:p>
          <a:p>
            <a:r>
              <a:rPr lang="es-CO" dirty="0" err="1" smtClean="0">
                <a:solidFill>
                  <a:schemeClr val="tx1"/>
                </a:solidFill>
              </a:rPr>
              <a:t>fragment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= new </a:t>
            </a:r>
            <a:r>
              <a:rPr lang="es-CO" dirty="0" err="1" smtClean="0">
                <a:solidFill>
                  <a:schemeClr val="tx1"/>
                </a:solidFill>
              </a:rPr>
              <a:t>ChatFragment</a:t>
            </a:r>
            <a:r>
              <a:rPr lang="es-CO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s-CO" dirty="0" err="1" smtClean="0">
                <a:solidFill>
                  <a:schemeClr val="tx1"/>
                </a:solidFill>
              </a:rPr>
              <a:t>FragmentManager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fragmentManager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smtClean="0">
                <a:solidFill>
                  <a:schemeClr val="tx1"/>
                </a:solidFill>
              </a:rPr>
              <a:t>= </a:t>
            </a:r>
            <a:r>
              <a:rPr lang="es-CO" dirty="0" err="1" smtClean="0">
                <a:solidFill>
                  <a:schemeClr val="tx1"/>
                </a:solidFill>
              </a:rPr>
              <a:t>getSupportFragmentManager</a:t>
            </a:r>
            <a:r>
              <a:rPr lang="es-CO" dirty="0" smtClean="0">
                <a:solidFill>
                  <a:schemeClr val="tx1"/>
                </a:solidFill>
              </a:rPr>
              <a:t>();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CO" dirty="0" err="1">
                <a:solidFill>
                  <a:schemeClr val="tx1"/>
                </a:solidFill>
              </a:rPr>
              <a:t>FragmentTransaction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transaction</a:t>
            </a:r>
            <a:r>
              <a:rPr lang="es-CO" dirty="0">
                <a:solidFill>
                  <a:schemeClr val="tx1"/>
                </a:solidFill>
              </a:rPr>
              <a:t> = </a:t>
            </a:r>
            <a:r>
              <a:rPr lang="es-CO" dirty="0" err="1">
                <a:solidFill>
                  <a:schemeClr val="tx1"/>
                </a:solidFill>
              </a:rPr>
              <a:t>fragmentManager.beginTransaction</a:t>
            </a:r>
            <a:r>
              <a:rPr lang="es-CO" dirty="0" smtClean="0">
                <a:solidFill>
                  <a:schemeClr val="tx1"/>
                </a:solidFill>
              </a:rPr>
              <a:t>();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CO" dirty="0" err="1" smtClean="0">
                <a:solidFill>
                  <a:schemeClr val="tx1"/>
                </a:solidFill>
              </a:rPr>
              <a:t>transaction.replace</a:t>
            </a:r>
            <a:r>
              <a:rPr lang="es-CO" dirty="0" smtClean="0">
                <a:solidFill>
                  <a:schemeClr val="tx1"/>
                </a:solidFill>
              </a:rPr>
              <a:t>(</a:t>
            </a:r>
            <a:r>
              <a:rPr lang="es-CO" dirty="0" err="1" smtClean="0">
                <a:solidFill>
                  <a:schemeClr val="tx1"/>
                </a:solidFill>
              </a:rPr>
              <a:t>R.id.contenedor</a:t>
            </a:r>
            <a:r>
              <a:rPr lang="es-CO" dirty="0" smtClean="0">
                <a:solidFill>
                  <a:schemeClr val="tx1"/>
                </a:solidFill>
              </a:rPr>
              <a:t>, </a:t>
            </a:r>
            <a:r>
              <a:rPr lang="es-CO" dirty="0" err="1" smtClean="0">
                <a:solidFill>
                  <a:schemeClr val="tx1"/>
                </a:solidFill>
              </a:rPr>
              <a:t>fragment</a:t>
            </a:r>
            <a:r>
              <a:rPr lang="es-CO" dirty="0" smtClean="0">
                <a:solidFill>
                  <a:schemeClr val="tx1"/>
                </a:solidFill>
              </a:rPr>
              <a:t>);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CO" dirty="0" err="1">
                <a:solidFill>
                  <a:schemeClr val="tx1"/>
                </a:solidFill>
              </a:rPr>
              <a:t>transaction.commit</a:t>
            </a:r>
            <a:r>
              <a:rPr lang="es-CO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279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UML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 smtClean="0"/>
              <a:t>Para el ejemplo de WhatsApp, el UML se separa de la siguiente forma.</a:t>
            </a:r>
          </a:p>
          <a:p>
            <a:endParaRPr lang="es-ES" dirty="0"/>
          </a:p>
          <a:p>
            <a:r>
              <a:rPr lang="es-ES" dirty="0" smtClean="0"/>
              <a:t>Donde la Actividad con el contenedor contiene cada uno de los fragmentos como variable global</a:t>
            </a:r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MainActivity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 smtClean="0">
                <a:solidFill>
                  <a:schemeClr val="bg1"/>
                </a:solidFill>
              </a:rPr>
              <a:t>fragmentA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CameraFragment</a:t>
            </a:r>
            <a:endParaRPr lang="es-ES" sz="700" dirty="0" smtClean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fragmentB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fragmentC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fragmentD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580636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 smtClean="0"/>
              <a:t>Cada uno de los </a:t>
            </a:r>
            <a:r>
              <a:rPr lang="es-ES" dirty="0" err="1" smtClean="0"/>
              <a:t>Fragments</a:t>
            </a:r>
            <a:r>
              <a:rPr lang="es-ES" dirty="0" smtClean="0"/>
              <a:t> puede necesitar comunicar datos a la actividad o a sus </a:t>
            </a:r>
            <a:r>
              <a:rPr lang="es-ES" dirty="0" err="1" smtClean="0"/>
              <a:t>Fragments</a:t>
            </a:r>
            <a:r>
              <a:rPr lang="es-ES" dirty="0" smtClean="0"/>
              <a:t> hermanos.</a:t>
            </a:r>
          </a:p>
          <a:p>
            <a:endParaRPr lang="es-ES" dirty="0"/>
          </a:p>
          <a:p>
            <a:r>
              <a:rPr lang="es-ES" sz="2800" dirty="0" smtClean="0"/>
              <a:t>¿CÓMO SE PUEDEN COMUNICAR?</a:t>
            </a:r>
            <a:endParaRPr lang="es-CO" sz="2800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MainActivity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 smtClean="0">
                <a:solidFill>
                  <a:schemeClr val="bg1"/>
                </a:solidFill>
              </a:rPr>
              <a:t>fragmentA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CameraFragment</a:t>
            </a:r>
            <a:endParaRPr lang="es-ES" sz="700" dirty="0" smtClean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fragmentB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fragmentC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fragmentD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 smtClean="0"/>
              <a:t>Cada uno de los </a:t>
            </a:r>
            <a:r>
              <a:rPr lang="es-ES" dirty="0" err="1" smtClean="0"/>
              <a:t>Fragments</a:t>
            </a:r>
            <a:r>
              <a:rPr lang="es-ES" dirty="0" smtClean="0"/>
              <a:t> puede necesitar comunicar datos a la actividad o a sus </a:t>
            </a:r>
            <a:r>
              <a:rPr lang="es-ES" dirty="0" err="1" smtClean="0"/>
              <a:t>Fragments</a:t>
            </a:r>
            <a:r>
              <a:rPr lang="es-ES" dirty="0" smtClean="0"/>
              <a:t> hermanos.</a:t>
            </a:r>
          </a:p>
          <a:p>
            <a:endParaRPr lang="es-ES" dirty="0"/>
          </a:p>
          <a:p>
            <a:r>
              <a:rPr lang="es-ES" sz="2800" dirty="0" smtClean="0"/>
              <a:t>PATRÓN OBSERVER</a:t>
            </a:r>
            <a:endParaRPr lang="es-CO" sz="2800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MainActivity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 smtClean="0">
                <a:solidFill>
                  <a:schemeClr val="bg1"/>
                </a:solidFill>
              </a:rPr>
              <a:t>fragmentA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CameraFragment</a:t>
            </a:r>
            <a:endParaRPr lang="es-ES" sz="700" dirty="0" smtClean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fragmentB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fragmentC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fragmentD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CICLO DE VIDA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ciclo de vida (Completo)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138812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onAttach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552576" y="1870943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onCreate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2353622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onCreateView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552576" y="283643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onActiviyCreated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552576" y="3319254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onStart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555776" y="3802070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onResume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1" name="Conector recto de flecha 10"/>
          <p:cNvCxnSpPr>
            <a:stCxn id="4" idx="2"/>
            <a:endCxn id="5" idx="0"/>
          </p:cNvCxnSpPr>
          <p:nvPr/>
        </p:nvCxnSpPr>
        <p:spPr>
          <a:xfrm>
            <a:off x="3236652" y="1764385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236652" y="2247201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236652" y="2729880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3236652" y="3212696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236652" y="3695512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230613" y="4178328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4" idx="3"/>
            <a:endCxn id="4" idx="1"/>
          </p:cNvCxnSpPr>
          <p:nvPr/>
        </p:nvCxnSpPr>
        <p:spPr>
          <a:xfrm>
            <a:off x="2051720" y="1576256"/>
            <a:ext cx="50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4716016" y="1870943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onPause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4716016" y="2353622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onStop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4716016" y="283643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onDestroyView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3319254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onDestroy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9216" y="3802070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37" name="Conector recto de flecha 36"/>
          <p:cNvCxnSpPr>
            <a:endCxn id="31" idx="0"/>
          </p:cNvCxnSpPr>
          <p:nvPr/>
        </p:nvCxnSpPr>
        <p:spPr>
          <a:xfrm>
            <a:off x="5400092" y="1764385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5400092" y="2247201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400092" y="2729880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5400092" y="3212696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400092" y="3695512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5394053" y="4178328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onAttach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onCreateView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onDestroy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>
            <a:stCxn id="30" idx="2"/>
          </p:cNvCxnSpPr>
          <p:nvPr/>
        </p:nvCxnSpPr>
        <p:spPr>
          <a:xfrm>
            <a:off x="5400092" y="1766449"/>
            <a:ext cx="0" cy="88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34" idx="2"/>
            <a:endCxn id="35" idx="0"/>
          </p:cNvCxnSpPr>
          <p:nvPr/>
        </p:nvCxnSpPr>
        <p:spPr>
          <a:xfrm>
            <a:off x="5400092" y="3025086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onAttach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onCreateView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onDestroy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>
            <a:stCxn id="30" idx="2"/>
          </p:cNvCxnSpPr>
          <p:nvPr/>
        </p:nvCxnSpPr>
        <p:spPr>
          <a:xfrm>
            <a:off x="5400092" y="1766449"/>
            <a:ext cx="0" cy="88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34" idx="2"/>
            <a:endCxn id="35" idx="0"/>
          </p:cNvCxnSpPr>
          <p:nvPr/>
        </p:nvCxnSpPr>
        <p:spPr>
          <a:xfrm>
            <a:off x="5400092" y="3025086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367644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Se agrega al </a:t>
            </a:r>
            <a:r>
              <a:rPr lang="es-ES" sz="1200" dirty="0" err="1" smtClean="0">
                <a:solidFill>
                  <a:schemeClr val="tx1"/>
                </a:solidFill>
              </a:rPr>
              <a:t>container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367644" y="3414285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Se infla el XML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89137" y="4241020"/>
            <a:ext cx="204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El </a:t>
            </a:r>
            <a:r>
              <a:rPr lang="es-ES" sz="1200" dirty="0" err="1" smtClean="0">
                <a:solidFill>
                  <a:schemeClr val="tx1"/>
                </a:solidFill>
              </a:rPr>
              <a:t>fragment</a:t>
            </a:r>
            <a:r>
              <a:rPr lang="es-ES" sz="1200" dirty="0" smtClean="0">
                <a:solidFill>
                  <a:schemeClr val="tx1"/>
                </a:solidFill>
              </a:rPr>
              <a:t> espera por las interacciones programadas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235600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Se destruye el </a:t>
            </a:r>
            <a:r>
              <a:rPr lang="es-ES" sz="1200" dirty="0" err="1" smtClean="0">
                <a:solidFill>
                  <a:schemeClr val="tx1"/>
                </a:solidFill>
              </a:rPr>
              <a:t>fragment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35600" y="3414284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Se retira del contenedor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onAttach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onCreateView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onDestroy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4739149" y="3758379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367644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Se agrega al </a:t>
            </a:r>
            <a:r>
              <a:rPr lang="es-ES" sz="1200" dirty="0" err="1" smtClean="0">
                <a:solidFill>
                  <a:schemeClr val="tx1"/>
                </a:solidFill>
              </a:rPr>
              <a:t>container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39552" y="1375029"/>
            <a:ext cx="6912768" cy="1844793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1367644" y="3414285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Se infla el XML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89137" y="4241020"/>
            <a:ext cx="204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El </a:t>
            </a:r>
            <a:r>
              <a:rPr lang="es-ES" sz="1200" dirty="0" err="1" smtClean="0">
                <a:solidFill>
                  <a:schemeClr val="tx1"/>
                </a:solidFill>
              </a:rPr>
              <a:t>fragment</a:t>
            </a:r>
            <a:r>
              <a:rPr lang="es-ES" sz="1200" dirty="0" smtClean="0">
                <a:solidFill>
                  <a:schemeClr val="tx1"/>
                </a:solidFill>
              </a:rPr>
              <a:t> espera por las interacciones programadas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574657" y="3326196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Se destruye el </a:t>
            </a:r>
            <a:r>
              <a:rPr lang="es-ES" sz="1200" dirty="0" err="1" smtClean="0">
                <a:solidFill>
                  <a:schemeClr val="tx1"/>
                </a:solidFill>
              </a:rPr>
              <a:t>fragment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574657" y="4147577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Se retira del contenedor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64344" y="4279173"/>
            <a:ext cx="6912768" cy="392443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4000872" y="2984323"/>
            <a:ext cx="3960440" cy="1340312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 Rectángulo"/>
          <p:cNvSpPr/>
          <p:nvPr/>
        </p:nvSpPr>
        <p:spPr>
          <a:xfrm>
            <a:off x="4509665" y="2720771"/>
            <a:ext cx="1128159" cy="1623305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600" b="1" dirty="0" smtClean="0">
                <a:solidFill>
                  <a:srgbClr val="9E5ECE"/>
                </a:solidFill>
              </a:rPr>
              <a:t>&lt;</a:t>
            </a:r>
            <a:r>
              <a:rPr lang="es-ES" sz="600" b="1" dirty="0" err="1" smtClean="0">
                <a:solidFill>
                  <a:srgbClr val="9E5ECE"/>
                </a:solidFill>
              </a:rPr>
              <a:t>Button</a:t>
            </a:r>
            <a:r>
              <a:rPr lang="es-ES" sz="600" b="1" dirty="0" smtClean="0">
                <a:solidFill>
                  <a:srgbClr val="9E5ECE"/>
                </a:solidFill>
              </a:rPr>
              <a:t>   </a:t>
            </a:r>
            <a:r>
              <a:rPr lang="es-ES" sz="6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600" b="1" dirty="0" smtClean="0">
                <a:solidFill>
                  <a:schemeClr val="tx1"/>
                </a:solidFill>
              </a:rPr>
              <a:t>="@+id/</a:t>
            </a:r>
            <a:r>
              <a:rPr lang="es-ES" sz="600" b="1" dirty="0" err="1" smtClean="0">
                <a:solidFill>
                  <a:schemeClr val="tx1"/>
                </a:solidFill>
              </a:rPr>
              <a:t>myBtn</a:t>
            </a:r>
            <a:r>
              <a:rPr lang="es-ES" sz="6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6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600" b="1" dirty="0" smtClean="0">
                <a:solidFill>
                  <a:schemeClr val="tx1"/>
                </a:solidFill>
              </a:rPr>
              <a:t>=“</a:t>
            </a:r>
            <a:r>
              <a:rPr lang="es-ES" sz="600" b="1" dirty="0" err="1" smtClean="0">
                <a:solidFill>
                  <a:schemeClr val="tx1"/>
                </a:solidFill>
              </a:rPr>
              <a:t>Click</a:t>
            </a:r>
            <a:r>
              <a:rPr lang="es-ES" sz="600" b="1" dirty="0" smtClean="0">
                <a:solidFill>
                  <a:schemeClr val="tx1"/>
                </a:solidFill>
              </a:rPr>
              <a:t> me"</a:t>
            </a:r>
            <a:endParaRPr lang="es-ES" sz="600" b="1" dirty="0">
              <a:solidFill>
                <a:srgbClr val="9E5ECE"/>
              </a:solidFill>
            </a:endParaRPr>
          </a:p>
          <a:p>
            <a:r>
              <a:rPr lang="es-ES" sz="600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sz="600" b="1" dirty="0" smtClean="0">
                <a:solidFill>
                  <a:srgbClr val="9E5ECE"/>
                </a:solidFill>
              </a:rPr>
              <a:t>&lt;/</a:t>
            </a:r>
            <a:r>
              <a:rPr lang="es-ES" sz="600" b="1" dirty="0" err="1" smtClean="0">
                <a:solidFill>
                  <a:srgbClr val="9E5ECE"/>
                </a:solidFill>
              </a:rPr>
              <a:t>Button</a:t>
            </a:r>
            <a:r>
              <a:rPr lang="es-ES" sz="600" b="1" dirty="0" smtClean="0">
                <a:solidFill>
                  <a:srgbClr val="9E5ECE"/>
                </a:solidFill>
              </a:rPr>
              <a:t>&gt;</a:t>
            </a:r>
            <a:endParaRPr lang="es-ES" sz="600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4427984" y="4403783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286760" y="4363679"/>
            <a:ext cx="88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8" name="4 Rectángulo"/>
          <p:cNvSpPr/>
          <p:nvPr/>
        </p:nvSpPr>
        <p:spPr>
          <a:xfrm>
            <a:off x="7192201" y="2732086"/>
            <a:ext cx="1076079" cy="16119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03299" y="2951835"/>
            <a:ext cx="853882" cy="6740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  <p:sp>
        <p:nvSpPr>
          <p:cNvPr id="50" name="Cubo 49"/>
          <p:cNvSpPr/>
          <p:nvPr/>
        </p:nvSpPr>
        <p:spPr>
          <a:xfrm>
            <a:off x="6110084" y="3208596"/>
            <a:ext cx="758444" cy="7584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/>
          <p:cNvSpPr txBox="1"/>
          <p:nvPr/>
        </p:nvSpPr>
        <p:spPr>
          <a:xfrm>
            <a:off x="5820537" y="4048673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5639249" y="3628634"/>
            <a:ext cx="470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>
            <a:off x="6791377" y="3607244"/>
            <a:ext cx="400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Aclaración sobre ciclos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fragment</a:t>
            </a:r>
            <a:r>
              <a:rPr lang="es-ES" dirty="0" smtClean="0"/>
              <a:t> es un objeto global de la actividad, eso significa que nace durante la creación de la instancia</a:t>
            </a:r>
            <a:r>
              <a:rPr lang="es-ES" dirty="0"/>
              <a:t> </a:t>
            </a:r>
            <a:r>
              <a:rPr lang="es-ES" dirty="0" smtClean="0"/>
              <a:t>y muere hasta que se asigne </a:t>
            </a:r>
            <a:r>
              <a:rPr lang="es-ES" b="1" dirty="0" err="1" smtClean="0"/>
              <a:t>null</a:t>
            </a:r>
            <a:r>
              <a:rPr lang="es-ES" dirty="0" smtClean="0"/>
              <a:t> al atributo tipo </a:t>
            </a:r>
            <a:r>
              <a:rPr lang="es-ES" dirty="0" err="1" smtClean="0"/>
              <a:t>fragment</a:t>
            </a:r>
            <a:r>
              <a:rPr lang="es-ES" dirty="0" smtClean="0"/>
              <a:t> o cuando muera la actividad.</a:t>
            </a:r>
          </a:p>
          <a:p>
            <a:endParaRPr lang="es-ES" dirty="0"/>
          </a:p>
          <a:p>
            <a:r>
              <a:rPr lang="es-ES" dirty="0" smtClean="0"/>
              <a:t>Sin embargo, ese comportamiento de objeto NO es el mismo que el comportamiento visual del </a:t>
            </a:r>
            <a:r>
              <a:rPr lang="es-ES" dirty="0" err="1" smtClean="0"/>
              <a:t>fragment</a:t>
            </a:r>
            <a:r>
              <a:rPr lang="es-ES" dirty="0" smtClean="0"/>
              <a:t>. El </a:t>
            </a:r>
            <a:r>
              <a:rPr lang="es-ES" dirty="0" err="1" smtClean="0"/>
              <a:t>fragment</a:t>
            </a:r>
            <a:r>
              <a:rPr lang="es-ES" dirty="0" smtClean="0"/>
              <a:t> se crea para ser mostrado en el </a:t>
            </a:r>
            <a:r>
              <a:rPr lang="es-ES" dirty="0" err="1" smtClean="0"/>
              <a:t>onCreateView</a:t>
            </a:r>
            <a:r>
              <a:rPr lang="es-ES" dirty="0" smtClean="0"/>
              <a:t>() y se destruye en el </a:t>
            </a:r>
            <a:r>
              <a:rPr lang="es-ES" dirty="0" err="1" smtClean="0"/>
              <a:t>onDestroy</a:t>
            </a:r>
            <a:r>
              <a:rPr lang="es-ES" dirty="0" smtClean="0"/>
              <a:t>() al usar una transacción de reemplazo.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6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USOS COMUNES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3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915817" y="1707654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 los </a:t>
            </a:r>
            <a:r>
              <a:rPr lang="es-E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r>
              <a:rPr lang="es-E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 usuales es con barra inferior de navegación</a:t>
            </a:r>
          </a:p>
          <a:p>
            <a:pPr algn="ctr"/>
            <a:endParaRPr lang="es-E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 Menú estilo hamburguesa</a:t>
            </a:r>
          </a:p>
          <a:p>
            <a:pPr algn="ctr"/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26 Rectángulo"/>
          <p:cNvSpPr/>
          <p:nvPr/>
        </p:nvSpPr>
        <p:spPr>
          <a:xfrm>
            <a:off x="6228184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5"/>
          <p:cNvSpPr/>
          <p:nvPr/>
        </p:nvSpPr>
        <p:spPr>
          <a:xfrm>
            <a:off x="6228184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6268659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268659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268659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6 Rectángulo"/>
          <p:cNvSpPr/>
          <p:nvPr/>
        </p:nvSpPr>
        <p:spPr>
          <a:xfrm>
            <a:off x="6227411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5"/>
          <p:cNvSpPr/>
          <p:nvPr/>
        </p:nvSpPr>
        <p:spPr>
          <a:xfrm>
            <a:off x="6227411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6267886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267886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6267886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"/>
          <p:cNvSpPr/>
          <p:nvPr/>
        </p:nvSpPr>
        <p:spPr>
          <a:xfrm>
            <a:off x="1147148" y="3867894"/>
            <a:ext cx="1665125" cy="26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118762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180416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2380228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7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7859" y="2900809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Y desde Activity2 se puede recibir esa variable, por ejemplo, en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onCreate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protected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(Bundle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getExtras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627218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1147148" y="3867894"/>
            <a:ext cx="1665125" cy="26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18762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80416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380228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26 Rectángulo"/>
          <p:cNvSpPr/>
          <p:nvPr/>
        </p:nvSpPr>
        <p:spPr>
          <a:xfrm>
            <a:off x="6228184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5"/>
          <p:cNvSpPr/>
          <p:nvPr/>
        </p:nvSpPr>
        <p:spPr>
          <a:xfrm>
            <a:off x="6228184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6268659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268659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268659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6 Rectángulo"/>
          <p:cNvSpPr/>
          <p:nvPr/>
        </p:nvSpPr>
        <p:spPr>
          <a:xfrm>
            <a:off x="6227411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5"/>
          <p:cNvSpPr/>
          <p:nvPr/>
        </p:nvSpPr>
        <p:spPr>
          <a:xfrm>
            <a:off x="6227411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6267886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267886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6267886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/>
          <p:cNvSpPr/>
          <p:nvPr/>
        </p:nvSpPr>
        <p:spPr>
          <a:xfrm>
            <a:off x="6227411" y="1936311"/>
            <a:ext cx="832564" cy="2197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Menu</a:t>
            </a:r>
          </a:p>
          <a:p>
            <a:endParaRPr lang="en-US" sz="800" dirty="0"/>
          </a:p>
          <a:p>
            <a:r>
              <a:rPr lang="en-US" sz="800" dirty="0" err="1" smtClean="0"/>
              <a:t>Notificaciones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Feed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</p:txBody>
      </p:sp>
      <p:sp>
        <p:nvSpPr>
          <p:cNvPr id="28" name="TextBox 16"/>
          <p:cNvSpPr txBox="1"/>
          <p:nvPr/>
        </p:nvSpPr>
        <p:spPr>
          <a:xfrm>
            <a:off x="2915817" y="1707654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 los </a:t>
            </a:r>
            <a:r>
              <a:rPr lang="es-E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r>
              <a:rPr lang="es-E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 usuales es con barra inferior de navegación</a:t>
            </a:r>
          </a:p>
          <a:p>
            <a:pPr algn="ctr"/>
            <a:endParaRPr lang="es-E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 Menú estilo hamburguesa</a:t>
            </a:r>
          </a:p>
          <a:p>
            <a:pPr algn="ctr"/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Ejercicio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135384" y="2415782"/>
            <a:ext cx="209223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COMPETENCIA</a:t>
            </a:r>
          </a:p>
          <a:p>
            <a:pPr algn="ctr"/>
            <a:r>
              <a:rPr lang="es-ES" sz="3200" b="1" dirty="0" smtClean="0">
                <a:solidFill>
                  <a:srgbClr val="9C5BCD"/>
                </a:solidFill>
                <a:latin typeface="Arial Narrow" panose="020B0606020202030204" pitchFamily="34" charset="0"/>
              </a:rPr>
              <a:t>FRAGMENT</a:t>
            </a:r>
            <a:endParaRPr lang="es-CO" b="1" dirty="0">
              <a:solidFill>
                <a:srgbClr val="9C5BCD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41" name="Rectángulo 40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42" name="Rectángulo 41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7896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Elija uno de los dos estilo de Actividad dividida por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Deberá hacerse en parejas para terminar la competencia.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Están en juego 5 decimas para el RETO 1 y el preciado respeto de quienes están en el salón.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25" name="Rectángulo 24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27" name="Rectángulo 26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21371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 partir de una aplicación de tres fragmentos, realice un menú estilo hamburguesa.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Cada elemento del menú debe hacer que pueda ir hasta el siguiente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25" name="Rectángulo 24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27" name="Rectángulo 26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1760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Haga mínimo tres (3) fragmentos: Perfil, Editar y 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29" name="Rectángulo 28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0" name="Rectángulo 29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30728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796419"/>
            <a:ext cx="301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el caso del menú hamburguesa, puede usar un botón para mostrar el menú de forma rápida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29" name="Rectángulo 28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0" name="Rectángulo 29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cxnSp>
        <p:nvCxnSpPr>
          <p:cNvPr id="10" name="Conector angular 9"/>
          <p:cNvCxnSpPr>
            <a:stCxn id="9" idx="0"/>
            <a:endCxn id="19" idx="0"/>
          </p:cNvCxnSpPr>
          <p:nvPr/>
        </p:nvCxnSpPr>
        <p:spPr>
          <a:xfrm rot="5400000" flipH="1" flipV="1">
            <a:off x="4620999" y="-419113"/>
            <a:ext cx="12700" cy="44310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549118"/>
            <a:ext cx="2476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Si está en el fragmento de editar, haga que pueda cambiar el nombre usando un sencillo </a:t>
            </a:r>
            <a:r>
              <a:rPr lang="es-ES" dirty="0" err="1" smtClean="0">
                <a:solidFill>
                  <a:schemeClr val="tx1"/>
                </a:solidFill>
              </a:rPr>
              <a:t>EditText</a:t>
            </a:r>
            <a:r>
              <a:rPr lang="es-ES" dirty="0" smtClean="0">
                <a:solidFill>
                  <a:schemeClr val="tx1"/>
                </a:solidFill>
              </a:rPr>
              <a:t> y </a:t>
            </a:r>
            <a:r>
              <a:rPr lang="es-ES" dirty="0" err="1" smtClean="0">
                <a:solidFill>
                  <a:schemeClr val="tx1"/>
                </a:solidFill>
              </a:rPr>
              <a:t>Button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376186" y="1923678"/>
            <a:ext cx="1483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835695" y="249974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sp>
        <p:nvSpPr>
          <p:cNvPr id="37" name="Rectángulo 36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 smtClean="0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30" name="Rectángulo 29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1" name="Rectángulo 30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sp>
        <p:nvSpPr>
          <p:cNvPr id="32" name="Rectángulo 31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 smtClean="0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sp>
        <p:nvSpPr>
          <p:cNvPr id="34" name="Rectángulo 33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533863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intent</a:t>
            </a:r>
            <a:r>
              <a:rPr lang="es-ES" dirty="0">
                <a:solidFill>
                  <a:schemeClr val="tx1"/>
                </a:solidFill>
              </a:rPr>
              <a:t> nos permite devolver información gracias a los extras.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747549" y="3903195"/>
            <a:ext cx="1264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666785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 smtClean="0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sp>
        <p:nvSpPr>
          <p:cNvPr id="34" name="Rectángulo 33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855531" y="2613319"/>
            <a:ext cx="128179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Bienvenido,</a:t>
            </a:r>
          </a:p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Petronilo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sp>
        <p:nvSpPr>
          <p:cNvPr id="36" name="Rectángulo 35"/>
          <p:cNvSpPr/>
          <p:nvPr/>
        </p:nvSpPr>
        <p:spPr>
          <a:xfrm>
            <a:off x="5032873" y="2621914"/>
            <a:ext cx="128179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Bienvenido,</a:t>
            </a:r>
          </a:p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Petronilo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3723878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método </a:t>
            </a:r>
            <a:r>
              <a:rPr lang="es-ES" dirty="0" err="1">
                <a:solidFill>
                  <a:schemeClr val="tx1"/>
                </a:solidFill>
              </a:rPr>
              <a:t>setResult</a:t>
            </a:r>
            <a:r>
              <a:rPr lang="es-ES" dirty="0">
                <a:solidFill>
                  <a:schemeClr val="tx1"/>
                </a:solidFill>
              </a:rPr>
              <a:t> permite responder con un estado y el </a:t>
            </a:r>
            <a:r>
              <a:rPr lang="es-ES" dirty="0" err="1">
                <a:solidFill>
                  <a:schemeClr val="tx1"/>
                </a:solidFill>
              </a:rPr>
              <a:t>intent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80944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este caso el estado es el RESULT_OK, que simboliza que todo está bien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953641089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6941</TotalTime>
  <Words>3121</Words>
  <Application>Microsoft Office PowerPoint</Application>
  <PresentationFormat>Presentación en pantalla (16:9)</PresentationFormat>
  <Paragraphs>1044</Paragraphs>
  <Slides>71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7" baseType="lpstr">
      <vt:lpstr>Arial</vt:lpstr>
      <vt:lpstr>Arial Narrow</vt:lpstr>
      <vt:lpstr>Calibri</vt:lpstr>
      <vt:lpstr>Calibri Light</vt:lpstr>
      <vt:lpstr>Consolas</vt:lpstr>
      <vt:lpstr>UAO-Theme</vt:lpstr>
      <vt:lpstr>Aplicaciones Móviles</vt:lpstr>
      <vt:lpstr>Intents + data + callbacks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  <vt:lpstr>Inflater</vt:lpstr>
      <vt:lpstr>Inflater</vt:lpstr>
      <vt:lpstr>Inflater</vt:lpstr>
      <vt:lpstr>Inflater</vt:lpstr>
      <vt:lpstr>Inflater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Fragment: UML</vt:lpstr>
      <vt:lpstr>Fragment: UML</vt:lpstr>
      <vt:lpstr>Fragment: UML</vt:lpstr>
      <vt:lpstr>Fragments</vt:lpstr>
      <vt:lpstr>Fragment: ciclo de vida (Completo)</vt:lpstr>
      <vt:lpstr>Fragment: ciclo de vida (Simplificado)</vt:lpstr>
      <vt:lpstr>Fragment: ciclo de vida (Simplificado)</vt:lpstr>
      <vt:lpstr>Fragment: ciclo de vida (Simplificado)</vt:lpstr>
      <vt:lpstr>Fragment: Aclaración sobre ciclos</vt:lpstr>
      <vt:lpstr>Fragments</vt:lpstr>
      <vt:lpstr>Fragments</vt:lpstr>
      <vt:lpstr>Fragments</vt:lpstr>
      <vt:lpstr>Ejercicio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119</cp:revision>
  <dcterms:modified xsi:type="dcterms:W3CDTF">2020-02-03T22:14:00Z</dcterms:modified>
</cp:coreProperties>
</file>