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54"/>
  </p:notesMasterIdLst>
  <p:sldIdLst>
    <p:sldId id="256" r:id="rId2"/>
    <p:sldId id="291" r:id="rId3"/>
    <p:sldId id="292" r:id="rId4"/>
    <p:sldId id="293" r:id="rId5"/>
    <p:sldId id="294" r:id="rId6"/>
    <p:sldId id="295" r:id="rId7"/>
    <p:sldId id="298" r:id="rId8"/>
    <p:sldId id="324" r:id="rId9"/>
    <p:sldId id="325" r:id="rId10"/>
    <p:sldId id="296" r:id="rId11"/>
    <p:sldId id="301" r:id="rId12"/>
    <p:sldId id="284" r:id="rId13"/>
    <p:sldId id="285" r:id="rId14"/>
    <p:sldId id="286" r:id="rId15"/>
    <p:sldId id="287" r:id="rId16"/>
    <p:sldId id="289" r:id="rId17"/>
    <p:sldId id="257" r:id="rId18"/>
    <p:sldId id="258" r:id="rId19"/>
    <p:sldId id="260" r:id="rId20"/>
    <p:sldId id="288" r:id="rId21"/>
    <p:sldId id="300" r:id="rId22"/>
    <p:sldId id="262" r:id="rId23"/>
    <p:sldId id="302" r:id="rId24"/>
    <p:sldId id="263" r:id="rId25"/>
    <p:sldId id="264" r:id="rId26"/>
    <p:sldId id="265" r:id="rId27"/>
    <p:sldId id="266" r:id="rId28"/>
    <p:sldId id="267" r:id="rId29"/>
    <p:sldId id="303" r:id="rId30"/>
    <p:sldId id="304" r:id="rId31"/>
    <p:sldId id="283" r:id="rId32"/>
    <p:sldId id="274" r:id="rId33"/>
    <p:sldId id="307" r:id="rId34"/>
    <p:sldId id="319" r:id="rId35"/>
    <p:sldId id="309" r:id="rId36"/>
    <p:sldId id="310" r:id="rId37"/>
    <p:sldId id="311" r:id="rId38"/>
    <p:sldId id="312" r:id="rId39"/>
    <p:sldId id="308" r:id="rId40"/>
    <p:sldId id="275" r:id="rId41"/>
    <p:sldId id="313" r:id="rId42"/>
    <p:sldId id="314" r:id="rId43"/>
    <p:sldId id="282" r:id="rId44"/>
    <p:sldId id="316" r:id="rId45"/>
    <p:sldId id="299" r:id="rId46"/>
    <p:sldId id="317" r:id="rId47"/>
    <p:sldId id="318" r:id="rId48"/>
    <p:sldId id="322" r:id="rId49"/>
    <p:sldId id="321" r:id="rId50"/>
    <p:sldId id="323" r:id="rId51"/>
    <p:sldId id="306" r:id="rId52"/>
    <p:sldId id="305"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4660"/>
  </p:normalViewPr>
  <p:slideViewPr>
    <p:cSldViewPr>
      <p:cViewPr>
        <p:scale>
          <a:sx n="100" d="100"/>
          <a:sy n="100" d="100"/>
        </p:scale>
        <p:origin x="2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23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39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306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1/21/2020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solidFill>
                  <a:schemeClr val="tx1"/>
                </a:solidFill>
              </a:rPr>
              <a:t>Gracias al uso masivo de teléfonos inteligentes y a la amplia cobertura de internet, ha surgido el mercado de las aplicaciones móviles.</a:t>
            </a:r>
          </a:p>
          <a:p>
            <a:endParaRPr lang="es-ES" sz="1800" dirty="0" smtClean="0">
              <a:solidFill>
                <a:schemeClr val="tx1"/>
              </a:solidFill>
            </a:endParaRPr>
          </a:p>
          <a:p>
            <a:r>
              <a:rPr lang="es-ES" sz="1800" dirty="0" smtClean="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Reunir información</a:t>
            </a:r>
            <a:endParaRPr lang="es-CO" dirty="0">
              <a:solidFill>
                <a:schemeClr val="bg1"/>
              </a:solidFill>
            </a:endParaRP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Posicionamiento de marca</a:t>
            </a:r>
            <a:endParaRPr lang="es-CO" dirty="0">
              <a:solidFill>
                <a:schemeClr val="bg1"/>
              </a:solidFill>
            </a:endParaRP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solidFill>
                  <a:schemeClr val="tx1"/>
                </a:solidFill>
              </a:rPr>
              <a:t>El accionamiento remoto es muy usado a 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a:t>
            </a:r>
            <a:r>
              <a:rPr lang="es-CO" dirty="0" smtClean="0">
                <a:solidFill>
                  <a:schemeClr val="tx1"/>
                </a:solidFill>
              </a:rPr>
              <a:t>teléfonos</a:t>
            </a:r>
          </a:p>
          <a:p>
            <a:pPr marL="457200" lvl="0" indent="-342900">
              <a:buSzPts val="1800"/>
              <a:buChar char="●"/>
            </a:pPr>
            <a:endParaRPr lang="es-CO" dirty="0" smtClean="0">
              <a:solidFill>
                <a:schemeClr val="tx1"/>
              </a:solidFill>
            </a:endParaRPr>
          </a:p>
          <a:p>
            <a:pPr marL="457200" lvl="0" indent="-342900">
              <a:buSzPts val="1800"/>
              <a:buChar char="●"/>
            </a:pPr>
            <a:r>
              <a:rPr lang="es-CO" dirty="0" smtClean="0">
                <a:solidFill>
                  <a:schemeClr val="tx1"/>
                </a:solidFill>
              </a:rPr>
              <a:t>El </a:t>
            </a:r>
            <a:r>
              <a:rPr lang="es-CO" dirty="0">
                <a:solidFill>
                  <a:schemeClr val="tx1"/>
                </a:solidFill>
              </a:rPr>
              <a:t>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Sistema Operativo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a:t>
            </a:r>
            <a:r>
              <a:rPr lang="es-CO" dirty="0" smtClean="0">
                <a:solidFill>
                  <a:schemeClr val="tx1"/>
                </a:solidFill>
              </a:rPr>
              <a:t>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Android y Google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Imagen 1"/>
          <p:cNvPicPr>
            <a:picLocks noChangeAspect="1"/>
          </p:cNvPicPr>
          <p:nvPr/>
        </p:nvPicPr>
        <p:blipFill rotWithShape="1">
          <a:blip r:embed="rId3"/>
          <a:srcRect l="15362" t="11599" r="38969" b="18101"/>
          <a:stretch/>
        </p:blipFill>
        <p:spPr>
          <a:xfrm>
            <a:off x="2682044" y="1344733"/>
            <a:ext cx="3779912" cy="3272940"/>
          </a:xfrm>
          <a:prstGeom prst="rect">
            <a:avLst/>
          </a:prstGeom>
        </p:spPr>
      </p:pic>
      <p:pic>
        <p:nvPicPr>
          <p:cNvPr id="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API </a:t>
            </a:r>
            <a:r>
              <a:rPr lang="es-ES" dirty="0" err="1" smtClean="0"/>
              <a:t>Level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835696" y="1769789"/>
            <a:ext cx="4248472" cy="2462213"/>
          </a:xfrm>
          <a:prstGeom prst="rect">
            <a:avLst/>
          </a:prstGeom>
          <a:noFill/>
        </p:spPr>
        <p:txBody>
          <a:bodyPr wrap="square" rtlCol="0">
            <a:spAutoFit/>
          </a:bodyPr>
          <a:lstStyle/>
          <a:p>
            <a:r>
              <a:rPr lang="es-ES" b="1" dirty="0" smtClean="0">
                <a:solidFill>
                  <a:schemeClr val="tx2"/>
                </a:solidFill>
              </a:rPr>
              <a:t>UNIDAD 1</a:t>
            </a:r>
          </a:p>
          <a:p>
            <a:r>
              <a:rPr lang="es-ES" dirty="0" smtClean="0">
                <a:solidFill>
                  <a:schemeClr val="tx2"/>
                </a:solidFill>
              </a:rPr>
              <a:t>Fundamentos de programación en Android</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Diseño, ideación y </a:t>
            </a:r>
            <a:r>
              <a:rPr lang="es-ES" dirty="0" err="1" smtClean="0">
                <a:solidFill>
                  <a:schemeClr val="tx2"/>
                </a:solidFill>
              </a:rPr>
              <a:t>prototipado</a:t>
            </a:r>
            <a:endParaRPr lang="es-ES" dirty="0" smtClean="0">
              <a:solidFill>
                <a:schemeClr val="tx2"/>
              </a:solidFill>
            </a:endParaRP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Arquitecturas y </a:t>
            </a:r>
            <a:r>
              <a:rPr lang="es-ES" dirty="0" err="1" smtClean="0">
                <a:solidFill>
                  <a:schemeClr val="tx2"/>
                </a:solidFill>
              </a:rPr>
              <a:t>cloud</a:t>
            </a:r>
            <a:endParaRPr lang="es-ES" dirty="0" smtClean="0">
              <a:solidFill>
                <a:schemeClr val="tx2"/>
              </a:solidFill>
            </a:endParaRPr>
          </a:p>
          <a:p>
            <a:endParaRPr lang="es-ES" dirty="0">
              <a:solidFill>
                <a:schemeClr val="tx2"/>
              </a:solidFill>
            </a:endParaRPr>
          </a:p>
          <a:p>
            <a:r>
              <a:rPr lang="es-ES" b="1" dirty="0">
                <a:solidFill>
                  <a:schemeClr val="tx2"/>
                </a:solidFill>
              </a:rPr>
              <a:t>UNIDAD 4</a:t>
            </a:r>
            <a:endParaRPr lang="es-ES" dirty="0">
              <a:solidFill>
                <a:schemeClr val="tx2"/>
              </a:solidFill>
            </a:endParaRPr>
          </a:p>
          <a:p>
            <a:r>
              <a:rPr lang="es-ES" dirty="0">
                <a:solidFill>
                  <a:schemeClr val="tx2"/>
                </a:solidFill>
              </a:rPr>
              <a:t>Construcción y </a:t>
            </a:r>
            <a:r>
              <a:rPr lang="es-ES" dirty="0" smtClean="0">
                <a:solidFill>
                  <a:schemeClr val="tx2"/>
                </a:solidFill>
              </a:rPr>
              <a:t>despliegue</a:t>
            </a:r>
            <a:endParaRPr lang="es-CO"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4" name="Elipse 13"/>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6" name="Elipse 15"/>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solidFill>
                  <a:schemeClr val="tx1"/>
                </a:solidFill>
              </a:rPr>
              <a:t>BASE DE DATOS</a:t>
            </a:r>
            <a:endParaRPr lang="en-US" b="1" dirty="0">
              <a:solidFill>
                <a:schemeClr val="tx1"/>
              </a:solidFill>
            </a:endParaRPr>
          </a:p>
        </p:txBody>
      </p:sp>
      <p:sp>
        <p:nvSpPr>
          <p:cNvPr id="9" name="TextBox 8"/>
          <p:cNvSpPr txBox="1"/>
          <p:nvPr/>
        </p:nvSpPr>
        <p:spPr>
          <a:xfrm>
            <a:off x="4226531" y="3372849"/>
            <a:ext cx="1129130" cy="307777"/>
          </a:xfrm>
          <a:prstGeom prst="rect">
            <a:avLst/>
          </a:prstGeom>
          <a:noFill/>
        </p:spPr>
        <p:txBody>
          <a:bodyPr wrap="square" rtlCol="0">
            <a:spAutoFit/>
          </a:bodyPr>
          <a:lstStyle/>
          <a:p>
            <a:pPr algn="ctr"/>
            <a:r>
              <a:rPr lang="es-ES" b="1" dirty="0" smtClean="0">
                <a:solidFill>
                  <a:schemeClr val="tx1"/>
                </a:solidFill>
              </a:rPr>
              <a:t>SERVIDOR</a:t>
            </a:r>
            <a:endParaRPr lang="en-US" b="1" dirty="0">
              <a:solidFill>
                <a:schemeClr val="tx1"/>
              </a:solidFill>
            </a:endParaRPr>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solidFill>
                  <a:schemeClr val="tx1"/>
                </a:solidFill>
              </a:rPr>
              <a:t>ALMACENAMIENTO</a:t>
            </a:r>
            <a:endParaRPr lang="en-US" b="1" dirty="0">
              <a:solidFill>
                <a:schemeClr val="tx1"/>
              </a:solidFill>
            </a:endParaRPr>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solidFill>
                  <a:schemeClr val="tx1"/>
                </a:solidFill>
              </a:rPr>
              <a:t>APP WEB</a:t>
            </a:r>
            <a:endParaRPr lang="en-US" b="1" dirty="0">
              <a:solidFill>
                <a:schemeClr val="tx1"/>
              </a:solidFill>
            </a:endParaRPr>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solidFill>
                  <a:schemeClr val="tx1"/>
                </a:solidFill>
              </a:rPr>
              <a:t>APP MÓVIL</a:t>
            </a:r>
            <a:endParaRPr lang="en-US" b="1" dirty="0">
              <a:solidFill>
                <a:schemeClr val="tx1"/>
              </a:solidFill>
            </a:endParaRPr>
          </a:p>
        </p:txBody>
      </p:sp>
      <p:cxnSp>
        <p:nvCxnSpPr>
          <p:cNvPr id="22" name="Straight Arrow Connector 21"/>
          <p:cNvCxnSpPr/>
          <p:nvPr/>
        </p:nvCxnSpPr>
        <p:spPr>
          <a:xfrm flipV="1">
            <a:off x="5292080" y="2025097"/>
            <a:ext cx="1584176" cy="4496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335354" y="3101940"/>
            <a:ext cx="1540902" cy="3425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1735977" cy="4301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3075806"/>
            <a:ext cx="1693948" cy="5696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Topología actual</a:t>
            </a:r>
            <a:endParaRPr lang="en-US" dirty="0"/>
          </a:p>
        </p:txBody>
      </p:sp>
      <p:pic>
        <p:nvPicPr>
          <p:cNvPr id="1026" name="Picture 2" descr="Resultado de imagen para server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776" y="2308414"/>
            <a:ext cx="1099578" cy="1099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400" y="1554223"/>
            <a:ext cx="758635" cy="8893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399" y="2824239"/>
            <a:ext cx="758635" cy="88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smtClean="0">
                <a:solidFill>
                  <a:schemeClr val="tx1"/>
                </a:solidFill>
              </a:rPr>
              <a:t>APK</a:t>
            </a:r>
            <a:endParaRPr lang="es-CO" sz="4800"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3448368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Tree>
    <p:extLst>
      <p:ext uri="{BB962C8B-B14F-4D97-AF65-F5344CB8AC3E}">
        <p14:creationId xmlns:p14="http://schemas.microsoft.com/office/powerpoint/2010/main" val="2983518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763688" y="1779662"/>
            <a:ext cx="4536504" cy="1815882"/>
          </a:xfrm>
          <a:prstGeom prst="rect">
            <a:avLst/>
          </a:prstGeom>
          <a:noFill/>
        </p:spPr>
        <p:txBody>
          <a:bodyPr wrap="square" rtlCol="0">
            <a:spAutoFit/>
          </a:bodyPr>
          <a:lstStyle/>
          <a:p>
            <a:r>
              <a:rPr lang="es-ES" b="1" dirty="0">
                <a:solidFill>
                  <a:schemeClr val="tx2"/>
                </a:solidFill>
              </a:rPr>
              <a:t>UNIDAD </a:t>
            </a:r>
            <a:r>
              <a:rPr lang="es-ES" b="1" dirty="0" smtClean="0">
                <a:solidFill>
                  <a:schemeClr val="tx2"/>
                </a:solidFill>
              </a:rPr>
              <a:t>1</a:t>
            </a:r>
            <a:endParaRPr lang="es-ES" b="1" dirty="0" smtClean="0">
              <a:solidFill>
                <a:schemeClr val="tx1"/>
              </a:solidFill>
            </a:endParaRPr>
          </a:p>
          <a:p>
            <a:r>
              <a:rPr lang="es-ES" b="1" dirty="0" smtClean="0">
                <a:solidFill>
                  <a:schemeClr val="tx1"/>
                </a:solidFill>
              </a:rPr>
              <a:t>Fundamentos de programación en Android</a:t>
            </a:r>
            <a:endParaRPr lang="es-ES" b="1" dirty="0">
              <a:solidFill>
                <a:schemeClr val="tx1"/>
              </a:solidFill>
            </a:endParaRPr>
          </a:p>
          <a:p>
            <a:r>
              <a:rPr lang="es-ES" dirty="0" smtClean="0">
                <a:solidFill>
                  <a:schemeClr val="tx1"/>
                </a:solidFill>
              </a:rPr>
              <a:t>	Android </a:t>
            </a:r>
            <a:r>
              <a:rPr lang="es-ES" dirty="0">
                <a:solidFill>
                  <a:schemeClr val="tx1"/>
                </a:solidFill>
              </a:rPr>
              <a:t>Studio</a:t>
            </a:r>
          </a:p>
          <a:p>
            <a:r>
              <a:rPr lang="es-ES" dirty="0" smtClean="0">
                <a:solidFill>
                  <a:schemeClr val="tx1"/>
                </a:solidFill>
              </a:rPr>
              <a:t>	Estructura</a:t>
            </a:r>
            <a:endParaRPr lang="es-ES" dirty="0">
              <a:solidFill>
                <a:schemeClr val="tx1"/>
              </a:solidFill>
            </a:endParaRPr>
          </a:p>
          <a:p>
            <a:r>
              <a:rPr lang="es-ES" dirty="0" smtClean="0">
                <a:solidFill>
                  <a:schemeClr val="tx1"/>
                </a:solidFill>
              </a:rPr>
              <a:t>	Componentes </a:t>
            </a:r>
            <a:r>
              <a:rPr lang="es-ES" dirty="0">
                <a:solidFill>
                  <a:schemeClr val="tx1"/>
                </a:solidFill>
              </a:rPr>
              <a:t>de una app</a:t>
            </a:r>
          </a:p>
          <a:p>
            <a:r>
              <a:rPr lang="es-ES" dirty="0" smtClean="0">
                <a:solidFill>
                  <a:schemeClr val="tx1"/>
                </a:solidFill>
              </a:rPr>
              <a:t>	Elementos </a:t>
            </a:r>
            <a:r>
              <a:rPr lang="es-ES" dirty="0">
                <a:solidFill>
                  <a:schemeClr val="tx1"/>
                </a:solidFill>
              </a:rPr>
              <a:t>de interfaz</a:t>
            </a:r>
          </a:p>
          <a:p>
            <a:r>
              <a:rPr lang="es-ES" dirty="0" smtClean="0">
                <a:solidFill>
                  <a:schemeClr val="tx1"/>
                </a:solidFill>
              </a:rPr>
              <a:t>	Persistencia</a:t>
            </a:r>
            <a:endParaRPr lang="es-CO" dirty="0">
              <a:solidFill>
                <a:schemeClr val="tx1"/>
              </a:solidFill>
            </a:endParaRPr>
          </a:p>
          <a:p>
            <a:r>
              <a:rPr lang="es-ES" dirty="0" smtClean="0">
                <a:solidFill>
                  <a:schemeClr val="tx1"/>
                </a:solidFill>
              </a:rPr>
              <a:t>	Georreferenciación</a:t>
            </a:r>
            <a:endParaRPr lang="es-ES" dirty="0">
              <a:solidFill>
                <a:schemeClr val="tx1"/>
              </a:solidFill>
            </a:endParaRPr>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1259632" y="185167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2" name="Elipse 11"/>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3" name="Elipse 12"/>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4" name="Elipse 13"/>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smtClean="0">
                <a:solidFill>
                  <a:schemeClr val="tx1"/>
                </a:solidFill>
              </a:rPr>
              <a:t>Código de programa</a:t>
            </a:r>
          </a:p>
          <a:p>
            <a:pPr algn="ctr"/>
            <a:r>
              <a:rPr lang="es-ES" dirty="0" smtClean="0">
                <a:solidFill>
                  <a:schemeClr val="tx1"/>
                </a:solidFill>
              </a:rPr>
              <a:t>Java/</a:t>
            </a:r>
            <a:r>
              <a:rPr lang="es-ES" dirty="0" err="1" smtClean="0">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r>
              <a:rPr lang="es-ES" dirty="0" smtClean="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onCreate</a:t>
            </a:r>
            <a:r>
              <a:rPr lang="es-ES" sz="1000" dirty="0" smtClean="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onStart</a:t>
            </a:r>
            <a:r>
              <a:rPr lang="es-ES" sz="1000" dirty="0" smtClean="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bg1"/>
                </a:solidFill>
              </a:rPr>
              <a:t>* </a:t>
            </a:r>
            <a:r>
              <a:rPr lang="es-ES" sz="1000" dirty="0" err="1" smtClean="0">
                <a:solidFill>
                  <a:schemeClr val="bg1"/>
                </a:solidFill>
              </a:rPr>
              <a:t>Activity</a:t>
            </a:r>
            <a:r>
              <a:rPr lang="es-ES" sz="1000" dirty="0" smtClean="0">
                <a:solidFill>
                  <a:schemeClr val="bg1"/>
                </a:solidFill>
              </a:rPr>
              <a:t> </a:t>
            </a:r>
            <a:r>
              <a:rPr lang="es-ES" sz="1000" dirty="0" err="1" smtClean="0">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onPause</a:t>
            </a:r>
            <a:r>
              <a:rPr lang="es-ES" sz="1000" dirty="0" smtClean="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onStop</a:t>
            </a:r>
            <a:r>
              <a:rPr lang="es-ES" sz="1000" dirty="0" smtClean="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onDestroy</a:t>
            </a:r>
            <a:r>
              <a:rPr lang="es-ES" sz="1000" dirty="0" smtClean="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onRestart</a:t>
            </a:r>
            <a:r>
              <a:rPr lang="es-ES" sz="1000" dirty="0" smtClean="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p>
          <a:p>
            <a:pPr algn="r"/>
            <a:r>
              <a:rPr lang="es-ES" sz="1000" dirty="0" err="1" smtClean="0">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r>
              <a:rPr lang="es-ES" sz="1000" dirty="0" err="1" smtClean="0">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p>
          <a:p>
            <a:pPr algn="r"/>
            <a:r>
              <a:rPr lang="es-ES" sz="1000" dirty="0" err="1" smtClean="0">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returns</a:t>
            </a:r>
            <a:r>
              <a:rPr lang="es-ES" sz="1000" dirty="0" smtClean="0">
                <a:solidFill>
                  <a:schemeClr val="tx1"/>
                </a:solidFill>
              </a:rPr>
              <a:t> </a:t>
            </a:r>
            <a:r>
              <a:rPr lang="es-ES" sz="1000" dirty="0" err="1" smtClean="0">
                <a:solidFill>
                  <a:schemeClr val="tx1"/>
                </a:solidFill>
              </a:rPr>
              <a:t>from</a:t>
            </a:r>
            <a:r>
              <a:rPr lang="es-ES" sz="1000" dirty="0" smtClean="0">
                <a:solidFill>
                  <a:schemeClr val="tx1"/>
                </a:solidFill>
              </a:rPr>
              <a:t> </a:t>
            </a:r>
            <a:r>
              <a:rPr lang="es-ES" sz="1000" dirty="0" err="1" smtClean="0">
                <a:solidFill>
                  <a:schemeClr val="tx1"/>
                </a:solidFill>
              </a:rPr>
              <a:t>background</a:t>
            </a:r>
            <a:r>
              <a:rPr lang="es-ES" sz="1000" dirty="0" smtClean="0">
                <a:solidFill>
                  <a:schemeClr val="tx1"/>
                </a:solidFill>
              </a:rPr>
              <a:t> to </a:t>
            </a:r>
            <a:r>
              <a:rPr lang="es-ES" sz="1000" dirty="0" err="1" smtClean="0">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smtClean="0">
                <a:solidFill>
                  <a:schemeClr val="tx1"/>
                </a:solidFill>
              </a:rPr>
              <a:t>*</a:t>
            </a:r>
            <a:r>
              <a:rPr lang="es-ES" dirty="0" err="1" smtClean="0">
                <a:solidFill>
                  <a:schemeClr val="tx1"/>
                </a:solidFill>
              </a:rPr>
              <a:t>Activity</a:t>
            </a:r>
            <a:r>
              <a:rPr lang="es-ES" dirty="0" smtClean="0">
                <a:solidFill>
                  <a:schemeClr val="tx1"/>
                </a:solidFill>
              </a:rPr>
              <a:t> </a:t>
            </a:r>
            <a:r>
              <a:rPr lang="es-ES" dirty="0" err="1" smtClean="0">
                <a:solidFill>
                  <a:schemeClr val="tx1"/>
                </a:solidFill>
              </a:rPr>
              <a:t>waits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user</a:t>
            </a:r>
            <a:r>
              <a:rPr lang="es-ES" dirty="0" smtClean="0">
                <a:solidFill>
                  <a:schemeClr val="tx1"/>
                </a:solidFill>
              </a:rPr>
              <a:t> </a:t>
            </a:r>
            <a:r>
              <a:rPr lang="es-ES" dirty="0" err="1" smtClean="0">
                <a:solidFill>
                  <a:schemeClr val="tx1"/>
                </a:solidFill>
              </a:rPr>
              <a:t>interactions</a:t>
            </a:r>
            <a:r>
              <a:rPr lang="es-ES" dirty="0" smtClean="0">
                <a:solidFill>
                  <a:schemeClr val="tx1"/>
                </a:solidFill>
              </a:rPr>
              <a:t> </a:t>
            </a:r>
            <a:r>
              <a:rPr lang="es-ES" dirty="0" err="1" smtClean="0">
                <a:solidFill>
                  <a:schemeClr val="tx1"/>
                </a:solidFill>
              </a:rPr>
              <a:t>or</a:t>
            </a:r>
            <a:r>
              <a:rPr lang="es-ES" dirty="0" smtClean="0">
                <a:solidFill>
                  <a:schemeClr val="tx1"/>
                </a:solidFill>
              </a:rPr>
              <a:t> </a:t>
            </a:r>
            <a:r>
              <a:rPr lang="es-ES" dirty="0" err="1" smtClean="0">
                <a:solidFill>
                  <a:schemeClr val="tx1"/>
                </a:solidFill>
              </a:rPr>
              <a:t>automatic</a:t>
            </a:r>
            <a:r>
              <a:rPr lang="es-ES" dirty="0" smtClean="0">
                <a:solidFill>
                  <a:schemeClr val="tx1"/>
                </a:solidFill>
              </a:rPr>
              <a:t> </a:t>
            </a:r>
            <a:r>
              <a:rPr lang="es-ES" dirty="0" err="1" smtClean="0">
                <a:solidFill>
                  <a:schemeClr val="tx1"/>
                </a:solidFill>
              </a:rPr>
              <a:t>behaviour</a:t>
            </a:r>
            <a:r>
              <a:rPr lang="es-ES" dirty="0" smtClean="0">
                <a:solidFill>
                  <a:schemeClr val="tx1"/>
                </a:solidFill>
              </a:rPr>
              <a:t> </a:t>
            </a:r>
            <a:r>
              <a:rPr lang="es-ES" dirty="0" err="1" smtClean="0">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 y XML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smtClean="0"/>
              <a:t>Android, </a:t>
            </a:r>
            <a:r>
              <a:rPr lang="es-ES" dirty="0" err="1" smtClean="0"/>
              <a:t>Xamarin</a:t>
            </a:r>
            <a:r>
              <a:rPr lang="es-ES" dirty="0" smtClean="0"/>
              <a:t> y </a:t>
            </a:r>
            <a:r>
              <a:rPr lang="es-ES" dirty="0" err="1" smtClean="0"/>
              <a:t>React-Native</a:t>
            </a:r>
            <a:r>
              <a:rPr lang="es-ES" dirty="0" smtClean="0"/>
              <a:t> presentan lenguajes de </a:t>
            </a:r>
            <a:r>
              <a:rPr lang="es-ES" dirty="0" err="1" smtClean="0"/>
              <a:t>enmaquetado</a:t>
            </a:r>
            <a:r>
              <a:rPr lang="es-ES" dirty="0" smtClean="0"/>
              <a:t> que permite crear las vistas de la aplicación.</a:t>
            </a:r>
          </a:p>
          <a:p>
            <a:endParaRPr lang="es-ES" dirty="0"/>
          </a:p>
          <a:p>
            <a:r>
              <a:rPr lang="es-ES" dirty="0" smtClean="0"/>
              <a:t>El lenguaje provee la declaración de elementos, su orden dentro de la pantalla y sus dimensiones.</a:t>
            </a:r>
          </a:p>
          <a:p>
            <a:endParaRPr lang="es-ES" dirty="0"/>
          </a:p>
          <a:p>
            <a:r>
              <a:rPr lang="es-ES" dirty="0" smtClean="0"/>
              <a:t>Los elementos se ordenan usando </a:t>
            </a:r>
            <a:r>
              <a:rPr lang="es-ES" b="1" dirty="0" smtClean="0"/>
              <a:t>LAYOUTS</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07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218060"/>
            <a:ext cx="1152128" cy="10017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3022576" y="2719313"/>
            <a:ext cx="4536504" cy="954107"/>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&lt;View</a:t>
            </a: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="200dp"</a:t>
            </a: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="200dp"/&gt;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984796"/>
          </a:xfrm>
        </p:spPr>
        <p:txBody>
          <a:bodyPr>
            <a:normAutofit/>
          </a:bodyPr>
          <a:lstStyle/>
          <a:p>
            <a:r>
              <a:rPr lang="es-ES" dirty="0" smtClean="0"/>
              <a:t>View es la clase padre de todos los </a:t>
            </a:r>
            <a:r>
              <a:rPr lang="es-ES" dirty="0" err="1" smtClean="0"/>
              <a:t>view</a:t>
            </a:r>
            <a:r>
              <a:rPr lang="es-ES" dirty="0" smtClean="0"/>
              <a:t> y </a:t>
            </a:r>
            <a:r>
              <a:rPr lang="es-ES" dirty="0" err="1" smtClean="0"/>
              <a:t>android</a:t>
            </a:r>
            <a:r>
              <a:rPr lang="es-ES" dirty="0" smtClean="0"/>
              <a:t> permite crearlo desde XML. Representa un elemento visible en pantalla. Sirve para probar </a:t>
            </a:r>
            <a:r>
              <a:rPr lang="es-ES" dirty="0" err="1" smtClean="0"/>
              <a:t>enmaquetados</a:t>
            </a:r>
            <a:r>
              <a:rPr lang="es-ES" dirty="0" smtClean="0"/>
              <a:t> o hacer líneas de separación</a:t>
            </a:r>
            <a:endParaRPr lang="es-ES" b="1" dirty="0" smtClean="0"/>
          </a:p>
        </p:txBody>
      </p:sp>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403026"/>
            <a:ext cx="1152128" cy="4814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Click</a:t>
            </a:r>
            <a:r>
              <a:rPr lang="es-ES" dirty="0" smtClean="0">
                <a:solidFill>
                  <a:schemeClr val="tx1"/>
                </a:solidFill>
              </a:rPr>
              <a:t> me</a:t>
            </a:r>
            <a:endParaRPr lang="en-US" dirty="0">
              <a:solidFill>
                <a:schemeClr val="tx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Button</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Click</a:t>
            </a:r>
            <a:r>
              <a:rPr lang="es-ES" dirty="0" smtClean="0">
                <a:solidFill>
                  <a:schemeClr val="tx1"/>
                </a:solidFill>
                <a:latin typeface="Consolas" panose="020B0609020204030204" pitchFamily="49" charset="0"/>
              </a:rPr>
              <a:t> me</a:t>
            </a:r>
            <a:r>
              <a:rPr lang="es-ES" dirty="0">
                <a:solidFill>
                  <a:schemeClr val="tx1"/>
                </a:solidFill>
                <a:latin typeface="Consolas" panose="020B0609020204030204" pitchFamily="49" charset="0"/>
              </a:rPr>
              <a:t>"</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3017520"/>
          </a:xfrm>
        </p:spPr>
        <p:txBody>
          <a:bodyPr/>
          <a:lstStyle/>
          <a:p>
            <a:r>
              <a:rPr lang="es-ES" dirty="0" smtClean="0"/>
              <a:t>Uno de los </a:t>
            </a:r>
            <a:r>
              <a:rPr lang="es-ES" dirty="0" err="1" smtClean="0"/>
              <a:t>views</a:t>
            </a:r>
            <a:r>
              <a:rPr lang="es-ES" dirty="0" smtClean="0"/>
              <a:t> más comunes es </a:t>
            </a:r>
            <a:r>
              <a:rPr lang="es-ES" b="1" dirty="0" err="1" smtClean="0"/>
              <a:t>Button</a:t>
            </a:r>
            <a:r>
              <a:rPr lang="es-ES" dirty="0" smtClean="0"/>
              <a:t>. Permite establecer una interacción simple con el usuario.</a:t>
            </a:r>
            <a:endParaRPr lang="es-ES" b="1" dirty="0" smtClean="0"/>
          </a:p>
        </p:txBody>
      </p:sp>
    </p:spTree>
    <p:extLst>
      <p:ext uri="{BB962C8B-B14F-4D97-AF65-F5344CB8AC3E}">
        <p14:creationId xmlns:p14="http://schemas.microsoft.com/office/powerpoint/2010/main" val="310647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643758"/>
            <a:ext cx="1152128" cy="481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Hola Mundo</a:t>
            </a:r>
            <a:endParaRPr lang="en-US" dirty="0">
              <a:solidFill>
                <a:schemeClr val="bg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TextView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a:spLocks noGrp="1"/>
          </p:cNvSpPr>
          <p:nvPr>
            <p:ph idx="1"/>
          </p:nvPr>
        </p:nvSpPr>
        <p:spPr>
          <a:xfrm>
            <a:off x="3022576" y="1442938"/>
            <a:ext cx="4442832" cy="3017520"/>
          </a:xfrm>
        </p:spPr>
        <p:txBody>
          <a:bodyPr/>
          <a:lstStyle/>
          <a:p>
            <a:r>
              <a:rPr lang="es-ES" dirty="0" smtClean="0"/>
              <a:t>El </a:t>
            </a:r>
            <a:r>
              <a:rPr lang="es-ES" dirty="0" err="1" smtClean="0"/>
              <a:t>TextView</a:t>
            </a:r>
            <a:r>
              <a:rPr lang="es-ES" dirty="0" smtClean="0"/>
              <a:t>, por su parte, permite poner texto simple sobre la pantalla.</a:t>
            </a:r>
            <a:endParaRPr lang="es-ES" b="1" dirty="0" smtClean="0"/>
          </a:p>
        </p:txBody>
      </p:sp>
    </p:spTree>
    <p:extLst>
      <p:ext uri="{BB962C8B-B14F-4D97-AF65-F5344CB8AC3E}">
        <p14:creationId xmlns:p14="http://schemas.microsoft.com/office/powerpoint/2010/main" val="1400219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47149" y="1635646"/>
            <a:ext cx="1408626" cy="23978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bg1"/>
                </a:solidFill>
              </a:rPr>
              <a:t>Qwery</a:t>
            </a:r>
            <a:r>
              <a:rPr lang="es-ES" dirty="0">
                <a:solidFill>
                  <a:schemeClr val="bg1"/>
                </a:solidFill>
              </a:rPr>
              <a:t>|</a:t>
            </a:r>
            <a:endParaRPr lang="en-US" dirty="0">
              <a:solidFill>
                <a:schemeClr val="bg1"/>
              </a:solidFill>
            </a:endParaRPr>
          </a:p>
        </p:txBody>
      </p:sp>
      <p:sp>
        <p:nvSpPr>
          <p:cNvPr id="17" name="TextBox 16"/>
          <p:cNvSpPr txBox="1"/>
          <p:nvPr/>
        </p:nvSpPr>
        <p:spPr>
          <a:xfrm>
            <a:off x="3022575" y="2389724"/>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EditText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Marcador de contenido 2"/>
          <p:cNvSpPr>
            <a:spLocks noGrp="1"/>
          </p:cNvSpPr>
          <p:nvPr>
            <p:ph idx="1"/>
          </p:nvPr>
        </p:nvSpPr>
        <p:spPr>
          <a:xfrm>
            <a:off x="3022576" y="1442938"/>
            <a:ext cx="4442832" cy="806869"/>
          </a:xfrm>
        </p:spPr>
        <p:txBody>
          <a:bodyPr/>
          <a:lstStyle/>
          <a:p>
            <a:r>
              <a:rPr lang="es-ES" dirty="0" smtClean="0"/>
              <a:t>El </a:t>
            </a:r>
            <a:r>
              <a:rPr lang="es-ES" dirty="0" err="1" smtClean="0"/>
              <a:t>EditText</a:t>
            </a:r>
            <a:r>
              <a:rPr lang="es-ES" dirty="0" smtClean="0"/>
              <a:t> permite </a:t>
            </a:r>
            <a:r>
              <a:rPr lang="es-ES" dirty="0" err="1" smtClean="0"/>
              <a:t>recorger</a:t>
            </a:r>
            <a:r>
              <a:rPr lang="es-ES" dirty="0" smtClean="0"/>
              <a:t> texto escrito por el usuario. Este </a:t>
            </a:r>
            <a:r>
              <a:rPr lang="es-ES" dirty="0" err="1" smtClean="0"/>
              <a:t>view</a:t>
            </a:r>
            <a:r>
              <a:rPr lang="es-ES" dirty="0" smtClean="0"/>
              <a:t> viene acompañado por el teclado, que aparece al pulsar sobre el elemento.</a:t>
            </a:r>
            <a:endParaRPr lang="es-ES" b="1" dirty="0" smtClean="0"/>
          </a:p>
        </p:txBody>
      </p:sp>
    </p:spTree>
    <p:extLst>
      <p:ext uri="{BB962C8B-B14F-4D97-AF65-F5344CB8AC3E}">
        <p14:creationId xmlns:p14="http://schemas.microsoft.com/office/powerpoint/2010/main" val="575694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87624" y="1635646"/>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022576" y="2402662"/>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ImageView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android:background</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drawable</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geom</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2139702"/>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806869"/>
          </a:xfrm>
        </p:spPr>
        <p:txBody>
          <a:bodyPr/>
          <a:lstStyle/>
          <a:p>
            <a:r>
              <a:rPr lang="es-ES" dirty="0" smtClean="0"/>
              <a:t>El </a:t>
            </a:r>
            <a:r>
              <a:rPr lang="es-ES" dirty="0" err="1" smtClean="0"/>
              <a:t>ImageView</a:t>
            </a:r>
            <a:r>
              <a:rPr lang="es-ES" dirty="0" smtClean="0"/>
              <a:t> permite poner una imagen sobre la pantalla. Puede cargar las imágenes que el desarrollador ponga en la carpeta </a:t>
            </a:r>
            <a:r>
              <a:rPr lang="es-ES" b="1" dirty="0" smtClean="0"/>
              <a:t>res/</a:t>
            </a:r>
            <a:r>
              <a:rPr lang="es-ES" b="1" dirty="0" err="1" smtClean="0"/>
              <a:t>drawable</a:t>
            </a:r>
            <a:endParaRPr lang="es-ES" b="1" dirty="0" smtClean="0"/>
          </a:p>
        </p:txBody>
      </p:sp>
      <p:sp>
        <p:nvSpPr>
          <p:cNvPr id="10" name="Marcador de contenido 2"/>
          <p:cNvSpPr txBox="1">
            <a:spLocks/>
          </p:cNvSpPr>
          <p:nvPr/>
        </p:nvSpPr>
        <p:spPr>
          <a:xfrm>
            <a:off x="3022576" y="3729899"/>
            <a:ext cx="4442832" cy="806869"/>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En este caso, hay una imagen llamada geom.png (aunque también admite </a:t>
            </a:r>
            <a:r>
              <a:rPr lang="es-ES" dirty="0" err="1" smtClean="0"/>
              <a:t>jpg</a:t>
            </a:r>
            <a:r>
              <a:rPr lang="es-ES" dirty="0" smtClean="0"/>
              <a:t> y </a:t>
            </a:r>
            <a:r>
              <a:rPr lang="es-ES" dirty="0" err="1" smtClean="0"/>
              <a:t>bmp</a:t>
            </a:r>
            <a:r>
              <a:rPr lang="es-ES" dirty="0" smtClean="0"/>
              <a:t>) dentro de la carpeta </a:t>
            </a:r>
            <a:r>
              <a:rPr lang="es-ES" b="1" dirty="0" smtClean="0"/>
              <a:t>res/</a:t>
            </a:r>
            <a:r>
              <a:rPr lang="es-ES" b="1" dirty="0" err="1" smtClean="0"/>
              <a:t>drawable</a:t>
            </a:r>
            <a:endParaRPr lang="es-ES" b="1" dirty="0" smtClean="0"/>
          </a:p>
        </p:txBody>
      </p:sp>
    </p:spTree>
    <p:extLst>
      <p:ext uri="{BB962C8B-B14F-4D97-AF65-F5344CB8AC3E}">
        <p14:creationId xmlns:p14="http://schemas.microsoft.com/office/powerpoint/2010/main" val="289546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811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6" name="Elipse 15"/>
          <p:cNvSpPr/>
          <p:nvPr/>
        </p:nvSpPr>
        <p:spPr>
          <a:xfrm>
            <a:off x="1259632" y="2498458"/>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7" name="Elipse 16"/>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8" name="Elipse 17"/>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21" name="CuadroTexto 20"/>
          <p:cNvSpPr txBox="1"/>
          <p:nvPr/>
        </p:nvSpPr>
        <p:spPr>
          <a:xfrm>
            <a:off x="1763688" y="1779662"/>
            <a:ext cx="4536504" cy="1815882"/>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a:t>
            </a:r>
            <a:r>
              <a:rPr lang="es-ES" b="1" dirty="0">
                <a:solidFill>
                  <a:schemeClr val="tx2"/>
                </a:solidFill>
              </a:rPr>
              <a:t>2</a:t>
            </a:r>
            <a:endParaRPr lang="es-ES" b="1" dirty="0">
              <a:solidFill>
                <a:schemeClr val="tx1"/>
              </a:solidFill>
            </a:endParaRPr>
          </a:p>
          <a:p>
            <a:r>
              <a:rPr lang="es-ES" b="1" dirty="0">
                <a:solidFill>
                  <a:schemeClr val="tx1"/>
                </a:solidFill>
              </a:rPr>
              <a:t>Diseño, Ideación y </a:t>
            </a:r>
            <a:r>
              <a:rPr lang="es-ES" b="1" dirty="0" err="1">
                <a:solidFill>
                  <a:schemeClr val="tx1"/>
                </a:solidFill>
              </a:rPr>
              <a:t>prototipado</a:t>
            </a:r>
            <a:endParaRPr lang="es-ES" b="1" dirty="0">
              <a:solidFill>
                <a:schemeClr val="tx1"/>
              </a:solidFill>
            </a:endParaRPr>
          </a:p>
          <a:p>
            <a:r>
              <a:rPr lang="es-ES" dirty="0">
                <a:solidFill>
                  <a:schemeClr val="tx1"/>
                </a:solidFill>
              </a:rPr>
              <a:t>	Sketch</a:t>
            </a:r>
          </a:p>
          <a:p>
            <a:r>
              <a:rPr lang="es-ES" dirty="0">
                <a:solidFill>
                  <a:schemeClr val="tx1"/>
                </a:solidFill>
              </a:rPr>
              <a:t>	</a:t>
            </a:r>
            <a:r>
              <a:rPr lang="es-ES" dirty="0" err="1">
                <a:solidFill>
                  <a:schemeClr val="tx1"/>
                </a:solidFill>
              </a:rPr>
              <a:t>Wireframe</a:t>
            </a:r>
            <a:r>
              <a:rPr lang="es-ES" dirty="0">
                <a:solidFill>
                  <a:schemeClr val="tx1"/>
                </a:solidFill>
              </a:rPr>
              <a:t> </a:t>
            </a:r>
          </a:p>
          <a:p>
            <a:r>
              <a:rPr lang="es-ES" dirty="0">
                <a:solidFill>
                  <a:schemeClr val="tx1"/>
                </a:solidFill>
              </a:rPr>
              <a:t>	</a:t>
            </a:r>
            <a:r>
              <a:rPr lang="es-ES" dirty="0" err="1">
                <a:solidFill>
                  <a:schemeClr val="tx1"/>
                </a:solidFill>
              </a:rPr>
              <a:t>Mockup</a:t>
            </a:r>
            <a:endParaRPr lang="es-ES" dirty="0">
              <a:solidFill>
                <a:schemeClr val="tx1"/>
              </a:solidFill>
            </a:endParaRPr>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5176380"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5210148"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10" name="Rectangle 9"/>
          <p:cNvSpPr/>
          <p:nvPr/>
        </p:nvSpPr>
        <p:spPr>
          <a:xfrm>
            <a:off x="5312363"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5312363"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5307384"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304329"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304329"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5" name="Rectángulo 4"/>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23" name="Rectángulo 22"/>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24" name="Rectángulo 23"/>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25" name="Rectángulo 24"/>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sp>
        <p:nvSpPr>
          <p:cNvPr id="7" name="CuadroTexto 6"/>
          <p:cNvSpPr txBox="1"/>
          <p:nvPr/>
        </p:nvSpPr>
        <p:spPr>
          <a:xfrm>
            <a:off x="631717" y="1780096"/>
            <a:ext cx="4607729" cy="1169551"/>
          </a:xfrm>
          <a:prstGeom prst="rect">
            <a:avLst/>
          </a:prstGeom>
          <a:noFill/>
        </p:spPr>
        <p:txBody>
          <a:bodyPr wrap="square" rtlCol="0">
            <a:spAutoFit/>
          </a:bodyPr>
          <a:lstStyle/>
          <a:p>
            <a:r>
              <a:rPr lang="es-ES" dirty="0" err="1" smtClean="0">
                <a:solidFill>
                  <a:schemeClr val="tx1"/>
                </a:solidFill>
              </a:rPr>
              <a:t>LinearLayout</a:t>
            </a:r>
            <a:r>
              <a:rPr lang="es-ES" dirty="0" smtClean="0">
                <a:solidFill>
                  <a:schemeClr val="tx1"/>
                </a:solidFill>
              </a:rPr>
              <a:t> ordena los </a:t>
            </a:r>
            <a:r>
              <a:rPr lang="es-ES" dirty="0" err="1" smtClean="0">
                <a:solidFill>
                  <a:schemeClr val="tx1"/>
                </a:solidFill>
              </a:rPr>
              <a:t>views</a:t>
            </a:r>
            <a:r>
              <a:rPr lang="es-ES" dirty="0" smtClean="0">
                <a:solidFill>
                  <a:schemeClr val="tx1"/>
                </a:solidFill>
              </a:rPr>
              <a:t> de arriba hacia abajo o de izquierda a derecha según la propiedad</a:t>
            </a:r>
          </a:p>
          <a:p>
            <a:r>
              <a:rPr lang="es-ES" b="1" i="1" dirty="0" err="1" smtClean="0">
                <a:solidFill>
                  <a:schemeClr val="tx1"/>
                </a:solidFill>
              </a:rPr>
              <a:t>Orientation</a:t>
            </a:r>
            <a:r>
              <a:rPr lang="es-ES" b="1" i="1" dirty="0" smtClean="0">
                <a:solidFill>
                  <a:schemeClr val="tx1"/>
                </a:solidFill>
              </a:rPr>
              <a:t>.</a:t>
            </a:r>
          </a:p>
          <a:p>
            <a:endParaRPr lang="es-ES" b="1" i="1" dirty="0" smtClean="0">
              <a:solidFill>
                <a:schemeClr val="tx1"/>
              </a:solidFill>
            </a:endParaRPr>
          </a:p>
          <a:p>
            <a:endParaRPr lang="es-ES" b="1" i="1" dirty="0" smtClean="0">
              <a:solidFill>
                <a:schemeClr val="tx1"/>
              </a:solidFill>
            </a:endParaRPr>
          </a:p>
        </p:txBody>
      </p:sp>
      <p:cxnSp>
        <p:nvCxnSpPr>
          <p:cNvPr id="30" name="Conector recto 29"/>
          <p:cNvCxnSpPr>
            <a:stCxn id="10" idx="2"/>
            <a:endCxn id="11" idx="0"/>
          </p:cNvCxnSpPr>
          <p:nvPr/>
        </p:nvCxnSpPr>
        <p:spPr>
          <a:xfrm>
            <a:off x="5888427"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891775"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5891775"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891775"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5176380"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5888427"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6464491"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5176380"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6464491"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171454"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6459565"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5168346"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6456457"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5176379"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6464490"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62"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56" name="Conector recto 55"/>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2"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6793816"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6827584"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10" name="Rectangle 9"/>
          <p:cNvSpPr/>
          <p:nvPr/>
        </p:nvSpPr>
        <p:spPr>
          <a:xfrm>
            <a:off x="6929799"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6929799"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6924820"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6921765"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6921765"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7" name="CuadroTexto 6"/>
          <p:cNvSpPr txBox="1"/>
          <p:nvPr/>
        </p:nvSpPr>
        <p:spPr>
          <a:xfrm>
            <a:off x="863936" y="1731383"/>
            <a:ext cx="3580243" cy="2246769"/>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="vertical"&gt;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=“E"&gt;…&lt;/</a:t>
            </a:r>
            <a:r>
              <a:rPr lang="es-ES" dirty="0">
                <a:solidFill>
                  <a:schemeClr val="tx1"/>
                </a:solidFill>
              </a:rPr>
              <a:t>View&gt;</a:t>
            </a:r>
            <a:endParaRPr lang="es-ES" b="1" i="1" dirty="0">
              <a:solidFill>
                <a:schemeClr val="tx1"/>
              </a:solidFill>
            </a:endParaRP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cxnSp>
        <p:nvCxnSpPr>
          <p:cNvPr id="30" name="Conector recto 29"/>
          <p:cNvCxnSpPr>
            <a:stCxn id="10" idx="2"/>
            <a:endCxn id="11" idx="0"/>
          </p:cNvCxnSpPr>
          <p:nvPr/>
        </p:nvCxnSpPr>
        <p:spPr>
          <a:xfrm>
            <a:off x="7505863"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509211"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7509211"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7509211"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6793816"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7505863"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8081927"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6793816"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8081927"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6788890"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8077001"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6785782"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8073893"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6793815"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8081926"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998"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36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7" name="CuadroTexto 6"/>
          <p:cNvSpPr txBox="1"/>
          <p:nvPr/>
        </p:nvSpPr>
        <p:spPr>
          <a:xfrm>
            <a:off x="921662" y="1779662"/>
            <a:ext cx="3796267" cy="2031325"/>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="horizontal"&gt;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pic>
        <p:nvPicPr>
          <p:cNvPr id="5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60" name="Rectángulo 59"/>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61" name="Rectángulo 60"/>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62" name="Rectángulo 61"/>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63" name="Rectángulo 62"/>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cxnSp>
        <p:nvCxnSpPr>
          <p:cNvPr id="69" name="Conector recto 68"/>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ector recto 69"/>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ector recto 71"/>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ector recto 72"/>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8"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89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228336" y="1635646"/>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61686" y="1664990"/>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414086" y="1817390"/>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6566486" y="1969790"/>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4607729" cy="1600438"/>
          </a:xfrm>
          <a:prstGeom prst="rect">
            <a:avLst/>
          </a:prstGeom>
          <a:noFill/>
        </p:spPr>
        <p:txBody>
          <a:bodyPr wrap="square" rtlCol="0">
            <a:spAutoFit/>
          </a:bodyPr>
          <a:lstStyle/>
          <a:p>
            <a:r>
              <a:rPr lang="es-ES" dirty="0" err="1" smtClean="0">
                <a:solidFill>
                  <a:schemeClr val="tx1"/>
                </a:solidFill>
              </a:rPr>
              <a:t>RelativeLayout</a:t>
            </a:r>
            <a:r>
              <a:rPr lang="es-ES" dirty="0" smtClean="0">
                <a:solidFill>
                  <a:schemeClr val="tx1"/>
                </a:solidFill>
              </a:rPr>
              <a:t> permite ordenar los elementos con respecto a otros elementos de la pantalla, incluyendo los bordes del mismo contenedor.</a:t>
            </a:r>
          </a:p>
          <a:p>
            <a:endParaRPr lang="es-ES" b="1" i="1" dirty="0">
              <a:solidFill>
                <a:schemeClr val="tx1"/>
              </a:solidFill>
            </a:endParaRPr>
          </a:p>
          <a:p>
            <a:endParaRPr lang="es-ES" b="1" i="1" dirty="0" smtClean="0">
              <a:solidFill>
                <a:schemeClr val="tx1"/>
              </a:solidFill>
            </a:endParaRPr>
          </a:p>
          <a:p>
            <a:r>
              <a:rPr lang="es-ES" b="1" i="1" dirty="0" smtClean="0">
                <a:solidFill>
                  <a:schemeClr val="tx1"/>
                </a:solidFill>
              </a:rPr>
              <a:t>Son muy importantes para posicionar elementos encima de otros elementos</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45"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792107" y="1710748"/>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825457" y="1740092"/>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977857" y="1892492"/>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7130257" y="2044892"/>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5735267" cy="1600438"/>
          </a:xfrm>
          <a:prstGeom prst="rect">
            <a:avLst/>
          </a:prstGeom>
          <a:solidFill>
            <a:srgbClr val="2B2B2B"/>
          </a:solidFill>
        </p:spPr>
        <p:txBody>
          <a:bodyPr wrap="square" rtlCol="0">
            <a:spAutoFit/>
          </a:bodyPr>
          <a:lstStyle/>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p>
          <a:p>
            <a:endParaRPr lang="es-ES" dirty="0" smtClean="0">
              <a:solidFill>
                <a:schemeClr val="tx1"/>
              </a:solidFill>
            </a:endParaRPr>
          </a:p>
          <a:p>
            <a:r>
              <a:rPr lang="es-ES" dirty="0" smtClean="0">
                <a:solidFill>
                  <a:schemeClr val="tx1"/>
                </a:solidFill>
              </a:rPr>
              <a:t>      </a:t>
            </a:r>
            <a:r>
              <a:rPr lang="es-ES" dirty="0">
                <a:solidFill>
                  <a:schemeClr val="tx1"/>
                </a:solidFill>
              </a:rPr>
              <a:t>&lt;View </a:t>
            </a:r>
            <a:r>
              <a:rPr lang="es-ES" dirty="0" err="1" smtClean="0">
                <a:solidFill>
                  <a:schemeClr val="tx1"/>
                </a:solidFill>
              </a:rPr>
              <a:t>android:text</a:t>
            </a:r>
            <a:r>
              <a:rPr lang="es-ES" dirty="0" smtClean="0">
                <a:solidFill>
                  <a:schemeClr val="tx1"/>
                </a:solidFill>
              </a:rPr>
              <a:t>="C" </a:t>
            </a:r>
            <a:r>
              <a:rPr lang="es-ES" dirty="0" err="1" smtClean="0">
                <a:solidFill>
                  <a:schemeClr val="tx1"/>
                </a:solidFill>
              </a:rPr>
              <a:t>android:layout_margin</a:t>
            </a:r>
            <a:r>
              <a:rPr lang="es-ES" dirty="0" smtClean="0">
                <a:solidFill>
                  <a:schemeClr val="tx1"/>
                </a:solidFill>
              </a:rPr>
              <a:t>=“2dp"&gt;…&lt;/</a:t>
            </a:r>
            <a:r>
              <a:rPr lang="es-ES" dirty="0">
                <a:solidFill>
                  <a:schemeClr val="tx1"/>
                </a:solidFill>
              </a:rPr>
              <a:t>View&gt;</a:t>
            </a:r>
            <a:endParaRPr lang="es-ES" dirty="0" smtClean="0">
              <a:solidFill>
                <a:schemeClr val="tx1"/>
              </a:solidFill>
            </a:endParaRP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smtClean="0">
                <a:solidFill>
                  <a:schemeClr val="tx1"/>
                </a:solidFill>
              </a:rPr>
              <a:t>android:text</a:t>
            </a:r>
            <a:r>
              <a:rPr lang="es-ES" dirty="0" smtClean="0">
                <a:solidFill>
                  <a:schemeClr val="tx1"/>
                </a:solidFill>
              </a:rPr>
              <a:t>="B" </a:t>
            </a:r>
            <a:r>
              <a:rPr lang="es-ES" dirty="0" err="1">
                <a:solidFill>
                  <a:schemeClr val="tx1"/>
                </a:solidFill>
              </a:rPr>
              <a:t>android:layout_margin</a:t>
            </a:r>
            <a:r>
              <a:rPr lang="es-ES" dirty="0">
                <a:solidFill>
                  <a:schemeClr val="tx1"/>
                </a:solidFill>
              </a:rPr>
              <a:t>="20dp"</a:t>
            </a:r>
            <a:r>
              <a:rPr lang="es-ES" dirty="0" smtClean="0">
                <a:solidFill>
                  <a:schemeClr val="tx1"/>
                </a:solidFill>
              </a:rPr>
              <a:t>&gt;…&lt;/</a:t>
            </a:r>
            <a:r>
              <a:rPr lang="es-ES" dirty="0">
                <a:solidFill>
                  <a:schemeClr val="tx1"/>
                </a:solidFill>
              </a:rPr>
              <a:t>View</a:t>
            </a:r>
            <a:r>
              <a:rPr lang="es-ES" dirty="0" smtClean="0">
                <a:solidFill>
                  <a:schemeClr val="tx1"/>
                </a:solidFill>
              </a:rPr>
              <a:t>&gt;</a:t>
            </a:r>
          </a:p>
          <a:p>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a:solidFill>
                  <a:schemeClr val="tx1"/>
                </a:solidFill>
              </a:rPr>
              <a:t>="</a:t>
            </a:r>
            <a:r>
              <a:rPr lang="es-ES" dirty="0" smtClean="0">
                <a:solidFill>
                  <a:schemeClr val="tx1"/>
                </a:solidFill>
              </a:rPr>
              <a:t>A" </a:t>
            </a:r>
            <a:r>
              <a:rPr lang="es-ES" dirty="0" err="1">
                <a:solidFill>
                  <a:schemeClr val="tx1"/>
                </a:solidFill>
              </a:rPr>
              <a:t>android:layout_margin</a:t>
            </a:r>
            <a:r>
              <a:rPr lang="es-ES" dirty="0" smtClean="0">
                <a:solidFill>
                  <a:schemeClr val="tx1"/>
                </a:solidFill>
              </a:rPr>
              <a:t>=“40dp</a:t>
            </a:r>
            <a:r>
              <a:rPr lang="es-ES" dirty="0">
                <a:solidFill>
                  <a:schemeClr val="tx1"/>
                </a:solidFill>
              </a:rPr>
              <a:t>"</a:t>
            </a:r>
            <a:r>
              <a:rPr lang="es-ES" dirty="0" smtClean="0">
                <a:solidFill>
                  <a:schemeClr val="tx1"/>
                </a:solidFill>
              </a:rPr>
              <a:t>&gt;…&lt;/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378123"/>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27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ScrollView</a:t>
            </a:r>
            <a:endParaRPr lang="en-US" dirty="0"/>
          </a:p>
        </p:txBody>
      </p:sp>
      <p:sp>
        <p:nvSpPr>
          <p:cNvPr id="4" name="26 Rectángulo"/>
          <p:cNvSpPr/>
          <p:nvPr/>
        </p:nvSpPr>
        <p:spPr>
          <a:xfrm>
            <a:off x="6300192" y="843558"/>
            <a:ext cx="1296144" cy="3733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ángulo 2"/>
          <p:cNvSpPr/>
          <p:nvPr/>
        </p:nvSpPr>
        <p:spPr>
          <a:xfrm>
            <a:off x="6697237" y="1131590"/>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A</a:t>
            </a:r>
            <a:endParaRPr lang="es-CO" dirty="0">
              <a:solidFill>
                <a:schemeClr val="bg1"/>
              </a:solidFill>
            </a:endParaRPr>
          </a:p>
        </p:txBody>
      </p:sp>
      <p:sp>
        <p:nvSpPr>
          <p:cNvPr id="14" name="Rectángulo 13"/>
          <p:cNvSpPr/>
          <p:nvPr/>
        </p:nvSpPr>
        <p:spPr>
          <a:xfrm>
            <a:off x="6697237" y="1782151"/>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B</a:t>
            </a:r>
            <a:endParaRPr lang="es-CO" dirty="0">
              <a:solidFill>
                <a:schemeClr val="bg1"/>
              </a:solidFill>
            </a:endParaRPr>
          </a:p>
        </p:txBody>
      </p:sp>
      <p:sp>
        <p:nvSpPr>
          <p:cNvPr id="16" name="Rectángulo 15"/>
          <p:cNvSpPr/>
          <p:nvPr/>
        </p:nvSpPr>
        <p:spPr>
          <a:xfrm>
            <a:off x="6697237" y="2432712"/>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C</a:t>
            </a:r>
            <a:endParaRPr lang="es-CO" dirty="0">
              <a:solidFill>
                <a:schemeClr val="bg1"/>
              </a:solidFill>
            </a:endParaRPr>
          </a:p>
        </p:txBody>
      </p:sp>
      <p:sp>
        <p:nvSpPr>
          <p:cNvPr id="17" name="Rectángulo 16"/>
          <p:cNvSpPr/>
          <p:nvPr/>
        </p:nvSpPr>
        <p:spPr>
          <a:xfrm>
            <a:off x="6697237" y="3085848"/>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D</a:t>
            </a:r>
            <a:endParaRPr lang="es-CO" dirty="0">
              <a:solidFill>
                <a:schemeClr val="bg1"/>
              </a:solidFill>
            </a:endParaRPr>
          </a:p>
        </p:txBody>
      </p:sp>
      <p:sp>
        <p:nvSpPr>
          <p:cNvPr id="19" name="Rectángulo 18"/>
          <p:cNvSpPr/>
          <p:nvPr/>
        </p:nvSpPr>
        <p:spPr>
          <a:xfrm>
            <a:off x="6697237" y="3738984"/>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E</a:t>
            </a:r>
            <a:endParaRPr lang="es-CO" dirty="0">
              <a:solidFill>
                <a:schemeClr val="bg1"/>
              </a:solidFill>
            </a:endParaRPr>
          </a:p>
        </p:txBody>
      </p:sp>
      <p:sp>
        <p:nvSpPr>
          <p:cNvPr id="5" name="Rectángulo 4"/>
          <p:cNvSpPr/>
          <p:nvPr/>
        </p:nvSpPr>
        <p:spPr>
          <a:xfrm>
            <a:off x="823610" y="1916875"/>
            <a:ext cx="4572000" cy="2462213"/>
          </a:xfrm>
          <a:prstGeom prst="rect">
            <a:avLst/>
          </a:prstGeom>
        </p:spPr>
        <p:txBody>
          <a:bodyPr>
            <a:spAutoFit/>
          </a:bodyPr>
          <a:lstStyle/>
          <a:p>
            <a:r>
              <a:rPr lang="es-ES" dirty="0" smtClean="0">
                <a:solidFill>
                  <a:schemeClr val="tx1"/>
                </a:solidFill>
              </a:rPr>
              <a:t>Si la vista es muy larga o ancha, se puede usar un </a:t>
            </a:r>
            <a:r>
              <a:rPr lang="es-ES" dirty="0" err="1" smtClean="0">
                <a:solidFill>
                  <a:schemeClr val="tx1"/>
                </a:solidFill>
              </a:rPr>
              <a:t>ScrollView</a:t>
            </a:r>
            <a:r>
              <a:rPr lang="es-ES" dirty="0" smtClean="0">
                <a:solidFill>
                  <a:schemeClr val="tx1"/>
                </a:solidFill>
              </a:rPr>
              <a:t> (Vertical) o un </a:t>
            </a:r>
            <a:r>
              <a:rPr lang="es-ES" dirty="0" err="1" smtClean="0">
                <a:solidFill>
                  <a:schemeClr val="tx1"/>
                </a:solidFill>
              </a:rPr>
              <a:t>HorizontalScrollView</a:t>
            </a:r>
            <a:r>
              <a:rPr lang="es-ES" dirty="0" smtClean="0">
                <a:solidFill>
                  <a:schemeClr val="tx1"/>
                </a:solidFill>
              </a:rPr>
              <a:t> (Horizontal) respectivamente para mostrar todas las vistas. El </a:t>
            </a:r>
            <a:r>
              <a:rPr lang="es-ES" dirty="0" err="1" smtClean="0">
                <a:solidFill>
                  <a:schemeClr val="tx1"/>
                </a:solidFill>
              </a:rPr>
              <a:t>scroll</a:t>
            </a:r>
            <a:r>
              <a:rPr lang="es-ES" dirty="0" smtClean="0">
                <a:solidFill>
                  <a:schemeClr val="tx1"/>
                </a:solidFill>
              </a:rPr>
              <a:t> se crea automáticamente.</a:t>
            </a:r>
          </a:p>
          <a:p>
            <a:endParaRPr lang="es-ES" b="1" i="1" dirty="0">
              <a:solidFill>
                <a:schemeClr val="tx1"/>
              </a:solidFill>
            </a:endParaRPr>
          </a:p>
          <a:p>
            <a:r>
              <a:rPr lang="es-ES" b="1" i="1" dirty="0" smtClean="0">
                <a:solidFill>
                  <a:schemeClr val="tx1"/>
                </a:solidFill>
              </a:rPr>
              <a:t>El </a:t>
            </a:r>
            <a:r>
              <a:rPr lang="es-ES" b="1" i="1" dirty="0" err="1" smtClean="0">
                <a:solidFill>
                  <a:schemeClr val="tx1"/>
                </a:solidFill>
              </a:rPr>
              <a:t>ScrollView</a:t>
            </a:r>
            <a:r>
              <a:rPr lang="es-ES" b="1" i="1" dirty="0" smtClean="0">
                <a:solidFill>
                  <a:schemeClr val="tx1"/>
                </a:solidFill>
              </a:rPr>
              <a:t> tiene como única regla que sólo debe contener un </a:t>
            </a:r>
            <a:r>
              <a:rPr lang="es-ES" b="1" i="1" dirty="0" err="1" smtClean="0">
                <a:solidFill>
                  <a:schemeClr val="tx1"/>
                </a:solidFill>
              </a:rPr>
              <a:t>Layout</a:t>
            </a:r>
            <a:r>
              <a:rPr lang="es-ES" b="1" i="1" dirty="0" smtClean="0">
                <a:solidFill>
                  <a:schemeClr val="tx1"/>
                </a:solidFill>
              </a:rPr>
              <a:t>. Por ejemplo:</a:t>
            </a:r>
          </a:p>
          <a:p>
            <a:endParaRPr lang="es-ES" b="1" i="1" dirty="0">
              <a:solidFill>
                <a:schemeClr val="tx1"/>
              </a:solidFill>
            </a:endParaRP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p>
          <a:p>
            <a:r>
              <a:rPr lang="es-ES" dirty="0">
                <a:solidFill>
                  <a:schemeClr val="tx1"/>
                </a:solidFill>
              </a:rPr>
              <a:t> </a:t>
            </a:r>
            <a:r>
              <a:rPr lang="es-ES" dirty="0" smtClean="0">
                <a:solidFill>
                  <a:schemeClr val="tx1"/>
                </a:solidFill>
              </a:rPr>
              <a:t>     &lt;</a:t>
            </a:r>
            <a:r>
              <a:rPr lang="es-ES" dirty="0" err="1" smtClean="0">
                <a:solidFill>
                  <a:schemeClr val="tx1"/>
                </a:solidFill>
              </a:rPr>
              <a:t>LinearLayout</a:t>
            </a:r>
            <a:r>
              <a:rPr lang="es-ES" dirty="0" smtClean="0">
                <a:solidFill>
                  <a:schemeClr val="tx1"/>
                </a:solidFill>
              </a:rPr>
              <a:t>&gt;…&lt;/</a:t>
            </a:r>
            <a:r>
              <a:rPr lang="es-ES" dirty="0" err="1" smtClean="0">
                <a:solidFill>
                  <a:schemeClr val="tx1"/>
                </a:solidFill>
              </a:rPr>
              <a:t>LinearLayout</a:t>
            </a:r>
            <a:r>
              <a:rPr lang="es-ES" dirty="0" smtClean="0">
                <a:solidFill>
                  <a:schemeClr val="tx1"/>
                </a:solidFill>
              </a:rPr>
              <a:t>&gt;</a:t>
            </a: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endParaRPr lang="es-CO" dirty="0">
              <a:solidFill>
                <a:schemeClr val="tx1"/>
              </a:solidFill>
            </a:endParaRPr>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65" y="1347614"/>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69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007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Hola</a:t>
            </a:r>
            <a:r>
              <a:rPr lang="en-US" dirty="0" smtClean="0"/>
              <a:t> </a:t>
            </a:r>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2132781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Hola</a:t>
            </a:r>
            <a:endParaRPr lang="en-US" dirty="0" smtClean="0"/>
          </a:p>
          <a:p>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3184055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Sin embargo las dimensiones pueden ser también números fijos en unidades </a:t>
            </a:r>
            <a:r>
              <a:rPr lang="es-ES" b="1" i="1" dirty="0" err="1" smtClean="0">
                <a:solidFill>
                  <a:schemeClr val="tx1"/>
                </a:solidFill>
              </a:rPr>
              <a:t>dp</a:t>
            </a:r>
            <a:endParaRPr lang="es-ES" b="1" i="1" dirty="0">
              <a:solidFill>
                <a:schemeClr val="tx1"/>
              </a:solidFill>
            </a:endParaRPr>
          </a:p>
        </p:txBody>
      </p:sp>
      <p:cxnSp>
        <p:nvCxnSpPr>
          <p:cNvPr id="11" name="Conector recto 10"/>
          <p:cNvCxnSpPr/>
          <p:nvPr/>
        </p:nvCxnSpPr>
        <p:spPr>
          <a:xfrm>
            <a:off x="2913487" y="293179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67944" y="177966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184883" y="2931790"/>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0" name="Rectángulo 19"/>
          <p:cNvSpPr/>
          <p:nvPr/>
        </p:nvSpPr>
        <p:spPr>
          <a:xfrm rot="5400000">
            <a:off x="3895790" y="2188107"/>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w="200dp"</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h="200dp"</a:t>
            </a:r>
            <a:endParaRPr lang="es-ES" dirty="0">
              <a:solidFill>
                <a:schemeClr val="tx1"/>
              </a:solidFill>
            </a:endParaRPr>
          </a:p>
        </p:txBody>
      </p:sp>
      <p:pic>
        <p:nvPicPr>
          <p:cNvPr id="23"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02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462213"/>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3</a:t>
            </a:r>
            <a:endParaRPr lang="es-ES" b="1" dirty="0">
              <a:solidFill>
                <a:schemeClr val="tx1"/>
              </a:solidFill>
            </a:endParaRPr>
          </a:p>
          <a:p>
            <a:r>
              <a:rPr lang="es-ES" b="1" dirty="0">
                <a:solidFill>
                  <a:schemeClr val="tx1"/>
                </a:solidFill>
              </a:rPr>
              <a:t>Arquitecturas y </a:t>
            </a:r>
            <a:r>
              <a:rPr lang="es-ES" b="1" dirty="0" err="1" smtClean="0">
                <a:solidFill>
                  <a:schemeClr val="tx1"/>
                </a:solidFill>
              </a:rPr>
              <a:t>cloud</a:t>
            </a:r>
            <a:endParaRPr lang="es-ES" dirty="0">
              <a:solidFill>
                <a:schemeClr val="tx1"/>
              </a:solidFill>
            </a:endParaRPr>
          </a:p>
          <a:p>
            <a:r>
              <a:rPr lang="es-ES" dirty="0" smtClean="0">
                <a:solidFill>
                  <a:schemeClr val="tx1"/>
                </a:solidFill>
              </a:rPr>
              <a:t>	MVC</a:t>
            </a:r>
          </a:p>
          <a:p>
            <a:r>
              <a:rPr lang="es-ES" dirty="0">
                <a:solidFill>
                  <a:schemeClr val="tx1"/>
                </a:solidFill>
              </a:rPr>
              <a:t>	</a:t>
            </a:r>
            <a:r>
              <a:rPr lang="es-ES" dirty="0" smtClean="0">
                <a:solidFill>
                  <a:schemeClr val="tx1"/>
                </a:solidFill>
              </a:rPr>
              <a:t>Conexión </a:t>
            </a:r>
            <a:r>
              <a:rPr lang="es-ES" dirty="0">
                <a:solidFill>
                  <a:schemeClr val="tx1"/>
                </a:solidFill>
              </a:rPr>
              <a:t>con Cloud</a:t>
            </a:r>
          </a:p>
          <a:p>
            <a:r>
              <a:rPr lang="es-ES" dirty="0" smtClean="0">
                <a:solidFill>
                  <a:schemeClr val="tx1"/>
                </a:solidFill>
              </a:rPr>
              <a:t>	SaaS</a:t>
            </a:r>
            <a:r>
              <a:rPr lang="es-ES" dirty="0">
                <a:solidFill>
                  <a:schemeClr val="tx1"/>
                </a:solidFill>
              </a:rPr>
              <a:t>: Consumo de servicios REST</a:t>
            </a:r>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smtClean="0">
                <a:solidFill>
                  <a:schemeClr val="tx1"/>
                </a:solidFill>
              </a:rPr>
              <a:t>match_parent</a:t>
            </a:r>
            <a:r>
              <a:rPr lang="es-ES" dirty="0" smtClean="0">
                <a:solidFill>
                  <a:schemeClr val="tx1"/>
                </a:solidFill>
              </a:rPr>
              <a:t> se usa a menudo para el </a:t>
            </a:r>
            <a:r>
              <a:rPr lang="es-ES" dirty="0" err="1" smtClean="0">
                <a:solidFill>
                  <a:schemeClr val="tx1"/>
                </a:solidFill>
              </a:rPr>
              <a:t>layout</a:t>
            </a:r>
            <a:r>
              <a:rPr lang="es-ES" dirty="0" smtClean="0">
                <a:solidFill>
                  <a:schemeClr val="tx1"/>
                </a:solidFill>
              </a:rPr>
              <a:t>, de modo que cubra la pantalla</a:t>
            </a:r>
            <a:endParaRPr lang="es-ES" b="1" i="1" dirty="0">
              <a:solidFill>
                <a:schemeClr val="tx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a:t>
            </a:r>
            <a:r>
              <a:rPr lang="es-ES" dirty="0" err="1" smtClean="0">
                <a:solidFill>
                  <a:schemeClr val="tx1"/>
                </a:solidFill>
              </a:rPr>
              <a:t>match_parent</a:t>
            </a:r>
            <a:r>
              <a:rPr lang="es-ES" dirty="0" smtClean="0">
                <a:solidFill>
                  <a:schemeClr val="tx1"/>
                </a:solidFill>
              </a:rPr>
              <a:t>"</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a:t>
            </a:r>
            <a:r>
              <a:rPr lang="es-ES" dirty="0" err="1" smtClean="0">
                <a:solidFill>
                  <a:schemeClr val="tx1"/>
                </a:solidFill>
              </a:rPr>
              <a:t>match_parent</a:t>
            </a:r>
            <a:r>
              <a:rPr lang="es-ES" dirty="0" smtClean="0">
                <a:solidFill>
                  <a:schemeClr val="tx1"/>
                </a:solidFill>
              </a:rPr>
              <a: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match_parent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cubre la pantalla</a:t>
            </a:r>
            <a:endParaRPr lang="es-ES" dirty="0">
              <a:solidFill>
                <a:schemeClr val="tx1"/>
              </a:solidFill>
            </a:endParaRPr>
          </a:p>
        </p:txBody>
      </p:sp>
    </p:spTree>
    <p:extLst>
      <p:ext uri="{BB962C8B-B14F-4D97-AF65-F5344CB8AC3E}">
        <p14:creationId xmlns:p14="http://schemas.microsoft.com/office/powerpoint/2010/main" val="24819269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3" name="Marcador de contenido 2"/>
          <p:cNvSpPr>
            <a:spLocks noGrp="1"/>
          </p:cNvSpPr>
          <p:nvPr>
            <p:ph idx="1"/>
          </p:nvPr>
        </p:nvSpPr>
        <p:spPr>
          <a:xfrm>
            <a:off x="3419872" y="1384301"/>
            <a:ext cx="4946888" cy="3017520"/>
          </a:xfrm>
        </p:spPr>
        <p:txBody>
          <a:bodyPr/>
          <a:lstStyle/>
          <a:p>
            <a:r>
              <a:rPr lang="es-ES" dirty="0" smtClean="0"/>
              <a:t>En grupos de 4, intente imitar una pantalla de </a:t>
            </a:r>
            <a:r>
              <a:rPr lang="es-ES" dirty="0" err="1" smtClean="0"/>
              <a:t>Login</a:t>
            </a:r>
            <a:r>
              <a:rPr lang="es-ES" dirty="0" smtClean="0"/>
              <a:t> de Instagram que encontrará en la siguiente diapositiva.</a:t>
            </a:r>
          </a:p>
          <a:p>
            <a:endParaRPr lang="es-ES" dirty="0"/>
          </a:p>
          <a:p>
            <a:r>
              <a:rPr lang="es-ES" dirty="0" smtClean="0"/>
              <a:t>Adicionalmente, en el repositorio del curso encontrará los elementos necesarios para montar la interfaz gráfica.</a:t>
            </a:r>
          </a:p>
          <a:p>
            <a:endParaRPr lang="es-ES" dirty="0"/>
          </a:p>
          <a:p>
            <a:r>
              <a:rPr lang="es-ES" dirty="0" smtClean="0"/>
              <a:t>El grupo que obtenga la interfaz más parecida, obtendrá el respeto de sus compañeros en forma de 2 décimas para el RETO 1.</a:t>
            </a:r>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87155" y="2103012"/>
            <a:ext cx="2185214" cy="800219"/>
          </a:xfrm>
          <a:prstGeom prst="rect">
            <a:avLst/>
          </a:prstGeom>
        </p:spPr>
        <p:txBody>
          <a:bodyPr wrap="none">
            <a:spAutoFit/>
          </a:bodyPr>
          <a:lstStyle/>
          <a:p>
            <a:pPr algn="ctr"/>
            <a:r>
              <a:rPr lang="es-ES" b="1" dirty="0" smtClean="0">
                <a:solidFill>
                  <a:schemeClr val="tx1"/>
                </a:solidFill>
              </a:rPr>
              <a:t>COMPETENCIA</a:t>
            </a:r>
          </a:p>
          <a:p>
            <a:pPr algn="ctr"/>
            <a:r>
              <a:rPr lang="es-ES" sz="3200" dirty="0" smtClean="0">
                <a:solidFill>
                  <a:srgbClr val="9E5ECE"/>
                </a:solidFill>
                <a:latin typeface="Arial Narrow" panose="020B0606020202030204" pitchFamily="34" charset="0"/>
              </a:rPr>
              <a:t>INSTAGRAM</a:t>
            </a:r>
            <a:endParaRPr lang="es-CO" dirty="0">
              <a:solidFill>
                <a:srgbClr val="9E5ECE"/>
              </a:solidFill>
              <a:latin typeface="Arial Narrow" panose="020B0606020202030204" pitchFamily="34" charset="0"/>
            </a:endParaRPr>
          </a:p>
        </p:txBody>
      </p:sp>
    </p:spTree>
    <p:extLst>
      <p:ext uri="{BB962C8B-B14F-4D97-AF65-F5344CB8AC3E}">
        <p14:creationId xmlns:p14="http://schemas.microsoft.com/office/powerpoint/2010/main" val="99850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ln>
            <a:noFill/>
          </a:ln>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smtClean="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ImageView</a:t>
            </a:r>
            <a:endParaRPr lang="es-CO" dirty="0">
              <a:solidFill>
                <a:schemeClr val="tx1"/>
              </a:solidFill>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EditText</a:t>
            </a:r>
            <a:endParaRPr lang="es-CO" dirty="0">
              <a:solidFill>
                <a:schemeClr val="tx1"/>
              </a:solidFill>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smtClean="0">
                <a:solidFill>
                  <a:schemeClr val="tx1"/>
                </a:solidFill>
              </a:rPr>
              <a:t>#A22F75</a:t>
            </a:r>
            <a:endParaRPr lang="es-CO" sz="1000" dirty="0">
              <a:solidFill>
                <a:schemeClr val="tx1"/>
              </a:solidFill>
            </a:endParaRPr>
          </a:p>
        </p:txBody>
      </p:sp>
      <p:sp>
        <p:nvSpPr>
          <p:cNvPr id="19" name="CuadroTexto 18"/>
          <p:cNvSpPr txBox="1"/>
          <p:nvPr/>
        </p:nvSpPr>
        <p:spPr>
          <a:xfrm>
            <a:off x="6076040" y="1334895"/>
            <a:ext cx="743343" cy="246221"/>
          </a:xfrm>
          <a:prstGeom prst="rect">
            <a:avLst/>
          </a:prstGeom>
          <a:noFill/>
          <a:ln>
            <a:noFill/>
          </a:ln>
        </p:spPr>
        <p:txBody>
          <a:bodyPr wrap="square" rtlCol="0">
            <a:spAutoFit/>
          </a:bodyPr>
          <a:lstStyle/>
          <a:p>
            <a:pPr algn="ctr"/>
            <a:r>
              <a:rPr lang="es-ES" sz="1000" dirty="0">
                <a:solidFill>
                  <a:schemeClr val="tx1"/>
                </a:solidFill>
              </a:rPr>
              <a:t>#</a:t>
            </a:r>
            <a:r>
              <a:rPr lang="es-ES" sz="1000" dirty="0" smtClean="0">
                <a:solidFill>
                  <a:schemeClr val="tx1"/>
                </a:solidFill>
              </a:rPr>
              <a:t>853D91</a:t>
            </a:r>
            <a:endParaRPr lang="es-CO" sz="1000" dirty="0">
              <a:solidFill>
                <a:schemeClr val="tx1"/>
              </a:solidFill>
            </a:endParaRPr>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smtClean="0">
                <a:solidFill>
                  <a:schemeClr val="tx1"/>
                </a:solidFill>
              </a:rPr>
              <a:t>#9F4898</a:t>
            </a:r>
            <a:endParaRPr lang="es-CO" sz="1000" dirty="0">
              <a:solidFill>
                <a:schemeClr val="tx1"/>
              </a:solidFill>
            </a:endParaRPr>
          </a:p>
        </p:txBody>
      </p:sp>
      <p:cxnSp>
        <p:nvCxnSpPr>
          <p:cNvPr id="22" name="Conector recto de flecha 21"/>
          <p:cNvCxnSpPr/>
          <p:nvPr/>
        </p:nvCxnSpPr>
        <p:spPr>
          <a:xfrm>
            <a:off x="4648448" y="2543452"/>
            <a:ext cx="2835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5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893100"/>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4</a:t>
            </a:r>
            <a:endParaRPr lang="es-ES" b="1" dirty="0">
              <a:solidFill>
                <a:schemeClr val="tx1"/>
              </a:solidFill>
            </a:endParaRPr>
          </a:p>
          <a:p>
            <a:r>
              <a:rPr lang="es-ES" b="1" dirty="0">
                <a:solidFill>
                  <a:schemeClr val="tx1"/>
                </a:solidFill>
              </a:rPr>
              <a:t>Construcción y despliegue</a:t>
            </a:r>
            <a:endParaRPr lang="es-ES" dirty="0">
              <a:solidFill>
                <a:schemeClr val="tx1"/>
              </a:solidFill>
            </a:endParaRPr>
          </a:p>
          <a:p>
            <a:r>
              <a:rPr lang="es-ES" dirty="0" smtClean="0">
                <a:solidFill>
                  <a:schemeClr val="tx1"/>
                </a:solidFill>
              </a:rPr>
              <a:t>	Producto </a:t>
            </a:r>
            <a:r>
              <a:rPr lang="es-ES" dirty="0">
                <a:solidFill>
                  <a:schemeClr val="tx1"/>
                </a:solidFill>
              </a:rPr>
              <a:t>mínimo viable</a:t>
            </a:r>
          </a:p>
          <a:p>
            <a:r>
              <a:rPr lang="es-ES" dirty="0" smtClean="0">
                <a:solidFill>
                  <a:schemeClr val="tx1"/>
                </a:solidFill>
              </a:rPr>
              <a:t>	Despliegue </a:t>
            </a:r>
            <a:r>
              <a:rPr lang="es-ES" dirty="0">
                <a:solidFill>
                  <a:schemeClr val="tx1"/>
                </a:solidFill>
              </a:rPr>
              <a:t>en Google Play</a:t>
            </a:r>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6" y="1481758"/>
            <a:ext cx="1296144" cy="307777"/>
          </a:xfrm>
          <a:prstGeom prst="rect">
            <a:avLst/>
          </a:prstGeom>
          <a:noFill/>
        </p:spPr>
        <p:txBody>
          <a:bodyPr wrap="square" rtlCol="0">
            <a:spAutoFit/>
          </a:bodyPr>
          <a:lstStyle/>
          <a:p>
            <a:r>
              <a:rPr lang="es-ES" dirty="0" smtClean="0">
                <a:solidFill>
                  <a:schemeClr val="tx1"/>
                </a:solidFill>
              </a:rPr>
              <a:t>ÉXITO</a:t>
            </a:r>
            <a:endParaRPr lang="es-CO" dirty="0">
              <a:solidFill>
                <a:schemeClr val="tx1"/>
              </a:solidFill>
            </a:endParaRPr>
          </a:p>
        </p:txBody>
      </p:sp>
      <p:sp>
        <p:nvSpPr>
          <p:cNvPr id="12" name="CuadroTexto 11"/>
          <p:cNvSpPr txBox="1"/>
          <p:nvPr/>
        </p:nvSpPr>
        <p:spPr>
          <a:xfrm rot="16200000">
            <a:off x="1871664" y="3425973"/>
            <a:ext cx="1296144" cy="307777"/>
          </a:xfrm>
          <a:prstGeom prst="rect">
            <a:avLst/>
          </a:prstGeom>
          <a:noFill/>
        </p:spPr>
        <p:txBody>
          <a:bodyPr wrap="square" rtlCol="0">
            <a:spAutoFit/>
          </a:bodyPr>
          <a:lstStyle/>
          <a:p>
            <a:r>
              <a:rPr lang="es-ES" dirty="0" smtClean="0">
                <a:solidFill>
                  <a:schemeClr val="tx1"/>
                </a:solidFill>
              </a:rPr>
              <a:t>FRACASO</a:t>
            </a:r>
            <a:endParaRPr lang="es-CO" dirty="0">
              <a:solidFill>
                <a:schemeClr val="tx1"/>
              </a:solidFill>
            </a:endParaRPr>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solidFill>
                  <a:schemeClr val="tx1"/>
                </a:solidFill>
              </a:rPr>
              <a:t>TIEMPO</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Fechas importantes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Entregas</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89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Fechas importantes</a:t>
            </a:r>
            <a:endParaRPr lang="es-CO" dirty="0"/>
          </a:p>
        </p:txBody>
      </p:sp>
      <p:sp>
        <p:nvSpPr>
          <p:cNvPr id="3" name="Marcador de contenido 2"/>
          <p:cNvSpPr>
            <a:spLocks noGrp="1"/>
          </p:cNvSpPr>
          <p:nvPr>
            <p:ph idx="1"/>
          </p:nvPr>
        </p:nvSpPr>
        <p:spPr/>
        <p:txBody>
          <a:bodyPr/>
          <a:lstStyle/>
          <a:p>
            <a:r>
              <a:rPr lang="es-ES" b="1" dirty="0" smtClean="0"/>
              <a:t>*Pitch </a:t>
            </a:r>
            <a:r>
              <a:rPr lang="es-ES" b="1" dirty="0" err="1" smtClean="0"/>
              <a:t>Elevator</a:t>
            </a:r>
            <a:r>
              <a:rPr lang="es-ES" b="1" dirty="0" smtClean="0"/>
              <a:t> (Semana 5)</a:t>
            </a:r>
          </a:p>
          <a:p>
            <a:pPr marL="150876" lvl="1" indent="0">
              <a:buNone/>
            </a:pPr>
            <a:r>
              <a:rPr lang="es-ES" dirty="0" smtClean="0"/>
              <a:t>	</a:t>
            </a:r>
            <a:r>
              <a:rPr lang="es-ES" sz="1500" dirty="0" smtClean="0"/>
              <a:t>18/20 de Febrero de 2020</a:t>
            </a:r>
          </a:p>
          <a:p>
            <a:pPr marL="150876" lvl="1" indent="0">
              <a:buNone/>
            </a:pPr>
            <a:endParaRPr lang="es-ES" sz="1500" dirty="0"/>
          </a:p>
          <a:p>
            <a:r>
              <a:rPr lang="es-ES" b="1" dirty="0" smtClean="0"/>
              <a:t>Entrega y exposición 1 (Semana 10)</a:t>
            </a:r>
            <a:endParaRPr lang="es-ES" b="1" dirty="0"/>
          </a:p>
          <a:p>
            <a:pPr marL="150876" lvl="1" indent="0">
              <a:buNone/>
            </a:pPr>
            <a:r>
              <a:rPr lang="es-ES" dirty="0"/>
              <a:t>	</a:t>
            </a:r>
            <a:r>
              <a:rPr lang="es-ES" sz="1500" dirty="0"/>
              <a:t>18/20 de Febrero de 2020</a:t>
            </a:r>
            <a:endParaRPr lang="es-CO" sz="1500" dirty="0"/>
          </a:p>
          <a:p>
            <a:pPr marL="150876" lvl="1" indent="0">
              <a:buNone/>
            </a:pPr>
            <a:endParaRPr lang="es-ES" sz="1500" dirty="0" smtClean="0"/>
          </a:p>
          <a:p>
            <a:r>
              <a:rPr lang="es-ES" b="1" dirty="0" smtClean="0"/>
              <a:t>Exposición y entrega final (Semana 16)</a:t>
            </a:r>
            <a:endParaRPr lang="es-ES" b="1" dirty="0"/>
          </a:p>
          <a:p>
            <a:pPr marL="150876" lvl="1" indent="0">
              <a:buNone/>
            </a:pPr>
            <a:r>
              <a:rPr lang="es-ES" dirty="0"/>
              <a:t>	</a:t>
            </a:r>
            <a:r>
              <a:rPr lang="es-ES" sz="1500" dirty="0"/>
              <a:t>18/20 de Febrero de </a:t>
            </a:r>
            <a:r>
              <a:rPr lang="es-ES" sz="1500" dirty="0" smtClean="0"/>
              <a:t>2020</a:t>
            </a:r>
          </a:p>
          <a:p>
            <a:pPr marL="150876" lvl="1" indent="0">
              <a:buNone/>
            </a:pPr>
            <a:endParaRPr lang="es-ES" sz="1500" dirty="0"/>
          </a:p>
          <a:p>
            <a:pPr marL="150876" lvl="1" indent="0">
              <a:buNone/>
            </a:pPr>
            <a:r>
              <a:rPr lang="es-ES" sz="1500" dirty="0" smtClean="0"/>
              <a:t>*Sujeta a cambios</a:t>
            </a:r>
            <a:endParaRPr lang="es-CO" sz="1500" dirty="0"/>
          </a:p>
          <a:p>
            <a:pPr marL="150876" lvl="1" indent="0">
              <a:buNone/>
            </a:pPr>
            <a:endParaRPr lang="es-ES" sz="1500"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2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3895</TotalTime>
  <Words>1552</Words>
  <Application>Microsoft Office PowerPoint</Application>
  <PresentationFormat>Presentación en pantalla (16:9)</PresentationFormat>
  <Paragraphs>435</Paragraphs>
  <Slides>52</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52</vt:i4>
      </vt:variant>
    </vt:vector>
  </HeadingPairs>
  <TitlesOfParts>
    <vt:vector size="59" baseType="lpstr">
      <vt:lpstr>Arial</vt:lpstr>
      <vt:lpstr>Arial Narrow</vt:lpstr>
      <vt:lpstr>Bahnschrift SemiBold Condensed</vt:lpstr>
      <vt:lpstr>Calibri</vt:lpstr>
      <vt:lpstr>Calibri Light</vt:lpstr>
      <vt:lpstr>Consolas</vt:lpstr>
      <vt:lpstr>Retrospección</vt:lpstr>
      <vt:lpstr>Aplicaciones Móviles</vt:lpstr>
      <vt:lpstr>Composición del curso</vt:lpstr>
      <vt:lpstr>Composición del curso</vt:lpstr>
      <vt:lpstr>Composición del curso</vt:lpstr>
      <vt:lpstr>Composición del curso</vt:lpstr>
      <vt:lpstr>Composición del curso</vt:lpstr>
      <vt:lpstr>Curva de aprendizaje</vt:lpstr>
      <vt:lpstr>Fechas importantes</vt:lpstr>
      <vt:lpstr>Fechas importantes</vt:lpstr>
      <vt:lpstr>Clase 1</vt:lpstr>
      <vt:lpstr>1. Introducción</vt:lpstr>
      <vt:lpstr>Relevancia</vt:lpstr>
      <vt:lpstr>Relevancia</vt:lpstr>
      <vt:lpstr>Relevancia</vt:lpstr>
      <vt:lpstr>Relevancia</vt:lpstr>
      <vt:lpstr>Relevancia</vt:lpstr>
      <vt:lpstr>Presentación de PowerPoint</vt:lpstr>
      <vt:lpstr>Presentación de PowerPoint</vt:lpstr>
      <vt:lpstr>Presentación de PowerPoint</vt:lpstr>
      <vt:lpstr>Presentación de PowerPoint</vt:lpstr>
      <vt:lpstr>Estructura de una App</vt:lpstr>
      <vt:lpstr>Presentación de PowerPoint</vt:lpstr>
      <vt:lpstr>Presentación de PowerPoint</vt:lpstr>
      <vt:lpstr>Presentación de PowerPoint</vt:lpstr>
      <vt:lpstr>Presentación de PowerPoint</vt:lpstr>
      <vt:lpstr>Presentación de PowerPoint</vt:lpstr>
      <vt:lpstr>Activity</vt:lpstr>
      <vt:lpstr>Presentación de PowerPoint</vt:lpstr>
      <vt:lpstr>Presentación de PowerPoint</vt:lpstr>
      <vt:lpstr>Presentación de PowerPoint</vt:lpstr>
      <vt:lpstr>Presentación de PowerPoint</vt:lpstr>
      <vt:lpstr>Views y XML</vt:lpstr>
      <vt:lpstr>Views</vt:lpstr>
      <vt:lpstr>View</vt:lpstr>
      <vt:lpstr>Button</vt:lpstr>
      <vt:lpstr>TextView</vt:lpstr>
      <vt:lpstr>EditText</vt:lpstr>
      <vt:lpstr>EditText</vt:lpstr>
      <vt:lpstr>Layouts</vt:lpstr>
      <vt:lpstr>LinearLayout</vt:lpstr>
      <vt:lpstr>LinearLayout</vt:lpstr>
      <vt:lpstr>LinearLayout</vt:lpstr>
      <vt:lpstr>RelativeLayout</vt:lpstr>
      <vt:lpstr>RelativeLayout</vt:lpstr>
      <vt:lpstr>ScrollView</vt:lpstr>
      <vt:lpstr>Dimensiones</vt:lpstr>
      <vt:lpstr>Dimensiones</vt:lpstr>
      <vt:lpstr>Dimensiones</vt:lpstr>
      <vt:lpstr>Dimensiones</vt:lpstr>
      <vt:lpstr>Dimensiones</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107</cp:revision>
  <dcterms:modified xsi:type="dcterms:W3CDTF">2020-01-21T21:19:39Z</dcterms:modified>
</cp:coreProperties>
</file>