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5"/>
  </p:notesMasterIdLst>
  <p:sldIdLst>
    <p:sldId id="256" r:id="rId2"/>
    <p:sldId id="291" r:id="rId3"/>
    <p:sldId id="292" r:id="rId4"/>
    <p:sldId id="293" r:id="rId5"/>
    <p:sldId id="294" r:id="rId6"/>
    <p:sldId id="295" r:id="rId7"/>
    <p:sldId id="298" r:id="rId8"/>
    <p:sldId id="324" r:id="rId9"/>
    <p:sldId id="325" r:id="rId10"/>
    <p:sldId id="296" r:id="rId11"/>
    <p:sldId id="301" r:id="rId12"/>
    <p:sldId id="284" r:id="rId13"/>
    <p:sldId id="285" r:id="rId14"/>
    <p:sldId id="286" r:id="rId15"/>
    <p:sldId id="287" r:id="rId16"/>
    <p:sldId id="289" r:id="rId17"/>
    <p:sldId id="257" r:id="rId18"/>
    <p:sldId id="258" r:id="rId19"/>
    <p:sldId id="260" r:id="rId20"/>
    <p:sldId id="288" r:id="rId21"/>
    <p:sldId id="300" r:id="rId22"/>
    <p:sldId id="262" r:id="rId23"/>
    <p:sldId id="302" r:id="rId24"/>
    <p:sldId id="263" r:id="rId25"/>
    <p:sldId id="264" r:id="rId26"/>
    <p:sldId id="265" r:id="rId27"/>
    <p:sldId id="266" r:id="rId28"/>
    <p:sldId id="267" r:id="rId29"/>
    <p:sldId id="303" r:id="rId30"/>
    <p:sldId id="304" r:id="rId31"/>
    <p:sldId id="283" r:id="rId32"/>
    <p:sldId id="274" r:id="rId33"/>
    <p:sldId id="307" r:id="rId34"/>
    <p:sldId id="319" r:id="rId35"/>
    <p:sldId id="309" r:id="rId36"/>
    <p:sldId id="310" r:id="rId37"/>
    <p:sldId id="311" r:id="rId38"/>
    <p:sldId id="312" r:id="rId39"/>
    <p:sldId id="308" r:id="rId40"/>
    <p:sldId id="275" r:id="rId41"/>
    <p:sldId id="313" r:id="rId42"/>
    <p:sldId id="314" r:id="rId43"/>
    <p:sldId id="282" r:id="rId44"/>
    <p:sldId id="316" r:id="rId45"/>
    <p:sldId id="299" r:id="rId46"/>
    <p:sldId id="317" r:id="rId47"/>
    <p:sldId id="318" r:id="rId48"/>
    <p:sldId id="322" r:id="rId49"/>
    <p:sldId id="321" r:id="rId50"/>
    <p:sldId id="323" r:id="rId51"/>
    <p:sldId id="306" r:id="rId52"/>
    <p:sldId id="305" r:id="rId53"/>
    <p:sldId id="326"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p:cViewPr varScale="1">
        <p:scale>
          <a:sx n="86" d="100"/>
          <a:sy n="86" d="100"/>
        </p:scale>
        <p:origin x="64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1/23/2020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1/23/2020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Domiciano/AppMoviles2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solidFill>
                  <a:schemeClr val="tx1"/>
                </a:solidFill>
              </a:rPr>
              <a:t>Gracias al uso masivo de teléfonos inteligentes y a la amplia cobertura de internet, ha surgido el mercado de las aplicaciones móviles.</a:t>
            </a:r>
          </a:p>
          <a:p>
            <a:endParaRPr lang="es-ES" sz="1800" dirty="0" smtClean="0">
              <a:solidFill>
                <a:schemeClr val="tx1"/>
              </a:solidFill>
            </a:endParaRPr>
          </a:p>
          <a:p>
            <a:r>
              <a:rPr lang="es-ES" sz="1800" dirty="0" smtClean="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Reunir información</a:t>
            </a:r>
            <a:endParaRPr lang="es-CO" dirty="0">
              <a:solidFill>
                <a:schemeClr val="bg1"/>
              </a:solidFill>
            </a:endParaRP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Posicionamiento de marca</a:t>
            </a:r>
            <a:endParaRPr lang="es-CO" dirty="0">
              <a:solidFill>
                <a:schemeClr val="bg1"/>
              </a:solidFill>
            </a:endParaRP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a:t>
            </a:r>
            <a:r>
              <a:rPr lang="es-CO" dirty="0" smtClean="0">
                <a:solidFill>
                  <a:schemeClr val="tx1"/>
                </a:solidFill>
              </a:rPr>
              <a:t>teléfonos</a:t>
            </a:r>
          </a:p>
          <a:p>
            <a:pPr marL="457200" lvl="0" indent="-342900">
              <a:buSzPts val="1800"/>
              <a:buChar char="●"/>
            </a:pPr>
            <a:endParaRPr lang="es-CO" dirty="0" smtClean="0">
              <a:solidFill>
                <a:schemeClr val="tx1"/>
              </a:solidFill>
            </a:endParaRPr>
          </a:p>
          <a:p>
            <a:pPr marL="457200" lvl="0" indent="-342900">
              <a:buSzPts val="1800"/>
              <a:buChar char="●"/>
            </a:pPr>
            <a:r>
              <a:rPr lang="es-CO" dirty="0" smtClean="0">
                <a:solidFill>
                  <a:schemeClr val="tx1"/>
                </a:solidFill>
              </a:rPr>
              <a:t>El </a:t>
            </a:r>
            <a:r>
              <a:rPr lang="es-CO" dirty="0">
                <a:solidFill>
                  <a:schemeClr val="tx1"/>
                </a:solidFill>
              </a:rPr>
              <a:t>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Sistema Operativo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a:t>
            </a:r>
            <a:r>
              <a:rPr lang="es-CO" dirty="0" smtClean="0">
                <a:solidFill>
                  <a:schemeClr val="tx1"/>
                </a:solidFill>
              </a:rPr>
              <a:t>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Android y Google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API </a:t>
            </a:r>
            <a:r>
              <a:rPr lang="es-ES" dirty="0" err="1" smtClean="0"/>
              <a:t>Level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smtClean="0">
                <a:solidFill>
                  <a:schemeClr val="tx2"/>
                </a:solidFill>
              </a:rPr>
              <a:t>UNIDAD 1</a:t>
            </a:r>
          </a:p>
          <a:p>
            <a:r>
              <a:rPr lang="es-ES" dirty="0" smtClean="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smtClean="0">
                <a:solidFill>
                  <a:schemeClr val="tx2"/>
                </a:solidFill>
              </a:rPr>
              <a:t>prototipado</a:t>
            </a:r>
            <a:endParaRPr lang="es-ES" dirty="0" smtClean="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smtClean="0">
                <a:solidFill>
                  <a:schemeClr val="tx2"/>
                </a:solidFill>
              </a:rPr>
              <a:t>cloud</a:t>
            </a:r>
            <a:endParaRPr lang="es-ES" dirty="0" smtClean="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a:t>
            </a:r>
            <a:r>
              <a:rPr lang="es-ES" dirty="0" smtClean="0">
                <a:solidFill>
                  <a:schemeClr val="tx2"/>
                </a:solidFill>
              </a:rPr>
              <a:t>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solidFill>
                  <a:schemeClr val="tx1"/>
                </a:solidFill>
              </a:rPr>
              <a:t>BASE DE DATOS</a:t>
            </a:r>
            <a:endParaRPr lang="en-US" b="1" dirty="0">
              <a:solidFill>
                <a:schemeClr val="tx1"/>
              </a:solidFill>
            </a:endParaRPr>
          </a:p>
        </p:txBody>
      </p:sp>
      <p:sp>
        <p:nvSpPr>
          <p:cNvPr id="9" name="TextBox 8"/>
          <p:cNvSpPr txBox="1"/>
          <p:nvPr/>
        </p:nvSpPr>
        <p:spPr>
          <a:xfrm>
            <a:off x="4226531" y="3372849"/>
            <a:ext cx="1129130" cy="307777"/>
          </a:xfrm>
          <a:prstGeom prst="rect">
            <a:avLst/>
          </a:prstGeom>
          <a:noFill/>
        </p:spPr>
        <p:txBody>
          <a:bodyPr wrap="square" rtlCol="0">
            <a:spAutoFit/>
          </a:bodyPr>
          <a:lstStyle/>
          <a:p>
            <a:pPr algn="ctr"/>
            <a:r>
              <a:rPr lang="es-ES" b="1" dirty="0" smtClean="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solidFill>
                  <a:schemeClr val="tx1"/>
                </a:solidFill>
              </a:rPr>
              <a:t>APP MÓVIL</a:t>
            </a:r>
            <a:endParaRPr lang="en-US" b="1" dirty="0">
              <a:solidFill>
                <a:schemeClr val="tx1"/>
              </a:solidFill>
            </a:endParaRPr>
          </a:p>
        </p:txBody>
      </p:sp>
      <p:cxnSp>
        <p:nvCxnSpPr>
          <p:cNvPr id="22" name="Straight Arrow Connector 21"/>
          <p:cNvCxnSpPr/>
          <p:nvPr/>
        </p:nvCxnSpPr>
        <p:spPr>
          <a:xfrm flipV="1">
            <a:off x="5292080" y="2025097"/>
            <a:ext cx="1584176" cy="4496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335354" y="3101940"/>
            <a:ext cx="1540902" cy="34251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1735977" cy="4301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3075806"/>
            <a:ext cx="1693948" cy="5696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Topología actual</a:t>
            </a:r>
            <a:endParaRPr lang="en-US" dirty="0"/>
          </a:p>
        </p:txBody>
      </p:sp>
      <p:pic>
        <p:nvPicPr>
          <p:cNvPr id="1026" name="Picture 2" descr="Resultado de imagen para server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5776" y="2308414"/>
            <a:ext cx="1099578" cy="1099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400" y="1554223"/>
            <a:ext cx="758635" cy="8893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Resultado de imagen para storage png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175399" y="2824239"/>
            <a:ext cx="758635" cy="88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smtClean="0">
                <a:solidFill>
                  <a:schemeClr val="tx1"/>
                </a:solidFill>
              </a:rPr>
              <a:t>APK</a:t>
            </a:r>
            <a:endParaRPr lang="es-CO" sz="4800"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3448368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Tree>
    <p:extLst>
      <p:ext uri="{BB962C8B-B14F-4D97-AF65-F5344CB8AC3E}">
        <p14:creationId xmlns:p14="http://schemas.microsoft.com/office/powerpoint/2010/main" val="298351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a:t>
            </a:r>
            <a:r>
              <a:rPr lang="es-ES" b="1" dirty="0" smtClean="0">
                <a:solidFill>
                  <a:schemeClr val="tx2"/>
                </a:solidFill>
              </a:rPr>
              <a:t>1</a:t>
            </a:r>
            <a:endParaRPr lang="es-ES" b="1" dirty="0" smtClean="0">
              <a:solidFill>
                <a:schemeClr val="tx1"/>
              </a:solidFill>
            </a:endParaRPr>
          </a:p>
          <a:p>
            <a:r>
              <a:rPr lang="es-ES" b="1" dirty="0" smtClean="0">
                <a:solidFill>
                  <a:schemeClr val="tx1"/>
                </a:solidFill>
              </a:rPr>
              <a:t>Fundamentos de programación en Android</a:t>
            </a:r>
            <a:endParaRPr lang="es-ES" b="1" dirty="0">
              <a:solidFill>
                <a:schemeClr val="tx1"/>
              </a:solidFill>
            </a:endParaRPr>
          </a:p>
          <a:p>
            <a:r>
              <a:rPr lang="es-ES" dirty="0" smtClean="0">
                <a:solidFill>
                  <a:schemeClr val="tx1"/>
                </a:solidFill>
              </a:rPr>
              <a:t>	Android </a:t>
            </a:r>
            <a:r>
              <a:rPr lang="es-ES" dirty="0">
                <a:solidFill>
                  <a:schemeClr val="tx1"/>
                </a:solidFill>
              </a:rPr>
              <a:t>Studio</a:t>
            </a:r>
          </a:p>
          <a:p>
            <a:r>
              <a:rPr lang="es-ES" dirty="0" smtClean="0">
                <a:solidFill>
                  <a:schemeClr val="tx1"/>
                </a:solidFill>
              </a:rPr>
              <a:t>	Estructura</a:t>
            </a:r>
            <a:endParaRPr lang="es-ES" dirty="0">
              <a:solidFill>
                <a:schemeClr val="tx1"/>
              </a:solidFill>
            </a:endParaRPr>
          </a:p>
          <a:p>
            <a:r>
              <a:rPr lang="es-ES" dirty="0" smtClean="0">
                <a:solidFill>
                  <a:schemeClr val="tx1"/>
                </a:solidFill>
              </a:rPr>
              <a:t>	Componentes </a:t>
            </a:r>
            <a:r>
              <a:rPr lang="es-ES" dirty="0">
                <a:solidFill>
                  <a:schemeClr val="tx1"/>
                </a:solidFill>
              </a:rPr>
              <a:t>de una app</a:t>
            </a:r>
          </a:p>
          <a:p>
            <a:r>
              <a:rPr lang="es-ES" dirty="0" smtClean="0">
                <a:solidFill>
                  <a:schemeClr val="tx1"/>
                </a:solidFill>
              </a:rPr>
              <a:t>	Elementos </a:t>
            </a:r>
            <a:r>
              <a:rPr lang="es-ES" dirty="0">
                <a:solidFill>
                  <a:schemeClr val="tx1"/>
                </a:solidFill>
              </a:rPr>
              <a:t>de interfaz</a:t>
            </a:r>
          </a:p>
          <a:p>
            <a:r>
              <a:rPr lang="es-ES" dirty="0" smtClean="0">
                <a:solidFill>
                  <a:schemeClr val="tx1"/>
                </a:solidFill>
              </a:rPr>
              <a:t>	Persistencia</a:t>
            </a:r>
            <a:endParaRPr lang="es-CO" dirty="0">
              <a:solidFill>
                <a:schemeClr val="tx1"/>
              </a:solidFill>
            </a:endParaRPr>
          </a:p>
          <a:p>
            <a:r>
              <a:rPr lang="es-ES" dirty="0" smtClean="0">
                <a:solidFill>
                  <a:schemeClr val="tx1"/>
                </a:solidFill>
              </a:rPr>
              <a:t>	Georreferenciación</a:t>
            </a:r>
            <a:endParaRPr lang="es-ES" dirty="0">
              <a:solidFill>
                <a:schemeClr val="tx1"/>
              </a:solidFill>
            </a:endParaRP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smtClean="0">
                <a:solidFill>
                  <a:schemeClr val="tx1"/>
                </a:solidFill>
              </a:rPr>
              <a:t>Código de programa</a:t>
            </a:r>
          </a:p>
          <a:p>
            <a:pPr algn="ctr"/>
            <a:r>
              <a:rPr lang="es-ES" dirty="0" smtClean="0">
                <a:solidFill>
                  <a:schemeClr val="tx1"/>
                </a:solidFill>
              </a:rPr>
              <a:t>Java/</a:t>
            </a:r>
            <a:r>
              <a:rPr lang="es-ES" dirty="0" err="1" smtClean="0">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r>
              <a:rPr lang="es-ES" dirty="0" smtClean="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onCreate</a:t>
            </a:r>
            <a:r>
              <a:rPr lang="es-ES" sz="1000" dirty="0" smtClean="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onStart</a:t>
            </a:r>
            <a:r>
              <a:rPr lang="es-ES" sz="1000" dirty="0" smtClean="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 </a:t>
            </a:r>
            <a:r>
              <a:rPr lang="es-ES" sz="1000" dirty="0" err="1" smtClean="0">
                <a:solidFill>
                  <a:schemeClr val="bg1"/>
                </a:solidFill>
              </a:rPr>
              <a:t>Activity</a:t>
            </a:r>
            <a:r>
              <a:rPr lang="es-ES" sz="1000" dirty="0" smtClean="0">
                <a:solidFill>
                  <a:schemeClr val="bg1"/>
                </a:solidFill>
              </a:rPr>
              <a:t> </a:t>
            </a:r>
            <a:r>
              <a:rPr lang="es-ES" sz="1000" dirty="0" err="1" smtClean="0">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onPause</a:t>
            </a:r>
            <a:r>
              <a:rPr lang="es-ES" sz="1000" dirty="0" smtClean="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onStop</a:t>
            </a:r>
            <a:r>
              <a:rPr lang="es-ES" sz="1000" dirty="0" smtClean="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onDestroy</a:t>
            </a:r>
            <a:r>
              <a:rPr lang="es-ES" sz="1000" dirty="0" smtClean="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onRestart</a:t>
            </a:r>
            <a:r>
              <a:rPr lang="es-ES" sz="1000" dirty="0" smtClean="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p>
          <a:p>
            <a:pPr algn="r"/>
            <a:r>
              <a:rPr lang="es-ES" sz="1000" dirty="0" err="1" smtClean="0">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r>
              <a:rPr lang="es-ES" sz="1000" dirty="0" err="1" smtClean="0">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p>
          <a:p>
            <a:pPr algn="r"/>
            <a:r>
              <a:rPr lang="es-ES" sz="1000" dirty="0" err="1" smtClean="0">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returns</a:t>
            </a:r>
            <a:r>
              <a:rPr lang="es-ES" sz="1000" dirty="0" smtClean="0">
                <a:solidFill>
                  <a:schemeClr val="tx1"/>
                </a:solidFill>
              </a:rPr>
              <a:t> </a:t>
            </a:r>
            <a:r>
              <a:rPr lang="es-ES" sz="1000" dirty="0" err="1" smtClean="0">
                <a:solidFill>
                  <a:schemeClr val="tx1"/>
                </a:solidFill>
              </a:rPr>
              <a:t>from</a:t>
            </a:r>
            <a:r>
              <a:rPr lang="es-ES" sz="1000" dirty="0" smtClean="0">
                <a:solidFill>
                  <a:schemeClr val="tx1"/>
                </a:solidFill>
              </a:rPr>
              <a:t> </a:t>
            </a:r>
            <a:r>
              <a:rPr lang="es-ES" sz="1000" dirty="0" err="1" smtClean="0">
                <a:solidFill>
                  <a:schemeClr val="tx1"/>
                </a:solidFill>
              </a:rPr>
              <a:t>background</a:t>
            </a:r>
            <a:r>
              <a:rPr lang="es-ES" sz="1000" dirty="0" smtClean="0">
                <a:solidFill>
                  <a:schemeClr val="tx1"/>
                </a:solidFill>
              </a:rPr>
              <a:t> to </a:t>
            </a:r>
            <a:r>
              <a:rPr lang="es-ES" sz="1000" dirty="0" err="1" smtClean="0">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smtClean="0">
                <a:solidFill>
                  <a:schemeClr val="tx1"/>
                </a:solidFill>
              </a:rPr>
              <a:t>*</a:t>
            </a:r>
            <a:r>
              <a:rPr lang="es-ES" dirty="0" err="1" smtClean="0">
                <a:solidFill>
                  <a:schemeClr val="tx1"/>
                </a:solidFill>
              </a:rPr>
              <a:t>Activity</a:t>
            </a:r>
            <a:r>
              <a:rPr lang="es-ES" dirty="0" smtClean="0">
                <a:solidFill>
                  <a:schemeClr val="tx1"/>
                </a:solidFill>
              </a:rPr>
              <a:t> </a:t>
            </a:r>
            <a:r>
              <a:rPr lang="es-ES" dirty="0" err="1" smtClean="0">
                <a:solidFill>
                  <a:schemeClr val="tx1"/>
                </a:solidFill>
              </a:rPr>
              <a:t>waits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user</a:t>
            </a:r>
            <a:r>
              <a:rPr lang="es-ES" dirty="0" smtClean="0">
                <a:solidFill>
                  <a:schemeClr val="tx1"/>
                </a:solidFill>
              </a:rPr>
              <a:t> </a:t>
            </a:r>
            <a:r>
              <a:rPr lang="es-ES" dirty="0" err="1" smtClean="0">
                <a:solidFill>
                  <a:schemeClr val="tx1"/>
                </a:solidFill>
              </a:rPr>
              <a:t>interactions</a:t>
            </a:r>
            <a:r>
              <a:rPr lang="es-ES" dirty="0" smtClean="0">
                <a:solidFill>
                  <a:schemeClr val="tx1"/>
                </a:solidFill>
              </a:rPr>
              <a:t> </a:t>
            </a:r>
            <a:r>
              <a:rPr lang="es-ES" dirty="0" err="1" smtClean="0">
                <a:solidFill>
                  <a:schemeClr val="tx1"/>
                </a:solidFill>
              </a:rPr>
              <a:t>or</a:t>
            </a:r>
            <a:r>
              <a:rPr lang="es-ES" dirty="0" smtClean="0">
                <a:solidFill>
                  <a:schemeClr val="tx1"/>
                </a:solidFill>
              </a:rPr>
              <a:t> </a:t>
            </a:r>
            <a:r>
              <a:rPr lang="es-ES" dirty="0" err="1" smtClean="0">
                <a:solidFill>
                  <a:schemeClr val="tx1"/>
                </a:solidFill>
              </a:rPr>
              <a:t>automatic</a:t>
            </a:r>
            <a:r>
              <a:rPr lang="es-ES" dirty="0" smtClean="0">
                <a:solidFill>
                  <a:schemeClr val="tx1"/>
                </a:solidFill>
              </a:rPr>
              <a:t> </a:t>
            </a:r>
            <a:r>
              <a:rPr lang="es-ES" dirty="0" err="1" smtClean="0">
                <a:solidFill>
                  <a:schemeClr val="tx1"/>
                </a:solidFill>
              </a:rPr>
              <a:t>behaviour</a:t>
            </a:r>
            <a:r>
              <a:rPr lang="es-ES" dirty="0" smtClean="0">
                <a:solidFill>
                  <a:schemeClr val="tx1"/>
                </a:solidFill>
              </a:rPr>
              <a:t> </a:t>
            </a:r>
            <a:r>
              <a:rPr lang="es-ES" dirty="0" err="1" smtClean="0">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smtClean="0"/>
              <a:t>Android, </a:t>
            </a:r>
            <a:r>
              <a:rPr lang="es-ES" dirty="0" err="1" smtClean="0"/>
              <a:t>Xamarin</a:t>
            </a:r>
            <a:r>
              <a:rPr lang="es-ES" dirty="0" smtClean="0"/>
              <a:t> y </a:t>
            </a:r>
            <a:r>
              <a:rPr lang="es-ES" dirty="0" err="1" smtClean="0"/>
              <a:t>React-Native</a:t>
            </a:r>
            <a:r>
              <a:rPr lang="es-ES" dirty="0" smtClean="0"/>
              <a:t> presentan lenguajes de </a:t>
            </a:r>
            <a:r>
              <a:rPr lang="es-ES" dirty="0" err="1" smtClean="0"/>
              <a:t>enmaquetado</a:t>
            </a:r>
            <a:r>
              <a:rPr lang="es-ES" dirty="0" smtClean="0"/>
              <a:t> que permite crear las vistas de la aplicación.</a:t>
            </a:r>
          </a:p>
          <a:p>
            <a:endParaRPr lang="es-ES" dirty="0"/>
          </a:p>
          <a:p>
            <a:r>
              <a:rPr lang="es-ES" dirty="0" smtClean="0"/>
              <a:t>El lenguaje provee la declaración de elementos, su orden dentro de la pantalla y sus dimensiones.</a:t>
            </a:r>
          </a:p>
          <a:p>
            <a:endParaRPr lang="es-ES" dirty="0"/>
          </a:p>
          <a:p>
            <a:r>
              <a:rPr lang="es-ES" dirty="0" smtClean="0"/>
              <a:t>Los elementos se ordenan usando </a:t>
            </a:r>
            <a:r>
              <a:rPr lang="es-ES" b="1" dirty="0" smtClean="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="200dp"</a:t>
            </a: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smtClean="0"/>
              <a:t>View es la clase padre de todos los </a:t>
            </a:r>
            <a:r>
              <a:rPr lang="es-ES" dirty="0" err="1" smtClean="0"/>
              <a:t>view</a:t>
            </a:r>
            <a:r>
              <a:rPr lang="es-ES" dirty="0" smtClean="0"/>
              <a:t> y </a:t>
            </a:r>
            <a:r>
              <a:rPr lang="es-ES" dirty="0" err="1" smtClean="0"/>
              <a:t>android</a:t>
            </a:r>
            <a:r>
              <a:rPr lang="es-ES" dirty="0" smtClean="0"/>
              <a:t> permite crearlo desde XML. Representa un elemento visible en pantalla. Sirve para probar </a:t>
            </a:r>
            <a:r>
              <a:rPr lang="es-ES" dirty="0" err="1" smtClean="0"/>
              <a:t>enmaquetados</a:t>
            </a:r>
            <a:r>
              <a:rPr lang="es-ES" dirty="0" smtClean="0"/>
              <a:t> o hacer líneas de separación</a:t>
            </a:r>
            <a:endParaRPr lang="es-ES" b="1" dirty="0" smtClean="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Click</a:t>
            </a:r>
            <a:r>
              <a:rPr lang="es-ES" dirty="0" smtClean="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Button</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Click</a:t>
            </a:r>
            <a:r>
              <a:rPr lang="es-ES" dirty="0" smtClean="0">
                <a:solidFill>
                  <a:schemeClr val="tx1"/>
                </a:solidFill>
                <a:latin typeface="Consolas" panose="020B0609020204030204" pitchFamily="49" charset="0"/>
              </a:rPr>
              <a:t> me</a:t>
            </a:r>
            <a:r>
              <a:rPr lang="es-ES" dirty="0">
                <a:solidFill>
                  <a:schemeClr val="tx1"/>
                </a:solidFill>
                <a:latin typeface="Consolas" panose="020B0609020204030204" pitchFamily="49" charset="0"/>
              </a:rPr>
              <a:t>"</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smtClean="0"/>
              <a:t>Uno de los </a:t>
            </a:r>
            <a:r>
              <a:rPr lang="es-ES" dirty="0" err="1" smtClean="0"/>
              <a:t>views</a:t>
            </a:r>
            <a:r>
              <a:rPr lang="es-ES" dirty="0" smtClean="0"/>
              <a:t> más comunes es </a:t>
            </a:r>
            <a:r>
              <a:rPr lang="es-ES" b="1" dirty="0" err="1" smtClean="0"/>
              <a:t>Button</a:t>
            </a:r>
            <a:r>
              <a:rPr lang="es-ES" dirty="0" smtClean="0"/>
              <a:t>. Permite establecer una interacción simple con el usuario.</a:t>
            </a:r>
            <a:endParaRPr lang="es-ES" b="1" dirty="0" smtClean="0"/>
          </a:p>
        </p:txBody>
      </p:sp>
    </p:spTree>
    <p:extLst>
      <p:ext uri="{BB962C8B-B14F-4D97-AF65-F5344CB8AC3E}">
        <p14:creationId xmlns:p14="http://schemas.microsoft.com/office/powerpoint/2010/main" val="310647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TextView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smtClean="0"/>
              <a:t>El </a:t>
            </a:r>
            <a:r>
              <a:rPr lang="es-ES" dirty="0" err="1" smtClean="0"/>
              <a:t>TextView</a:t>
            </a:r>
            <a:r>
              <a:rPr lang="es-ES" dirty="0" smtClean="0"/>
              <a:t>, por su parte, permite poner texto simple sobre la pantalla.</a:t>
            </a:r>
            <a:endParaRPr lang="es-ES" b="1" dirty="0" smtClean="0"/>
          </a:p>
        </p:txBody>
      </p:sp>
    </p:spTree>
    <p:extLst>
      <p:ext uri="{BB962C8B-B14F-4D97-AF65-F5344CB8AC3E}">
        <p14:creationId xmlns:p14="http://schemas.microsoft.com/office/powerpoint/2010/main" val="140021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EditText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smtClean="0"/>
              <a:t>El </a:t>
            </a:r>
            <a:r>
              <a:rPr lang="es-ES" dirty="0" err="1" smtClean="0"/>
              <a:t>EditText</a:t>
            </a:r>
            <a:r>
              <a:rPr lang="es-ES" dirty="0" smtClean="0"/>
              <a:t> permite </a:t>
            </a:r>
            <a:r>
              <a:rPr lang="es-ES" dirty="0" err="1" smtClean="0"/>
              <a:t>recorger</a:t>
            </a:r>
            <a:r>
              <a:rPr lang="es-ES" dirty="0" smtClean="0"/>
              <a:t> texto escrito por el usuario. Este </a:t>
            </a:r>
            <a:r>
              <a:rPr lang="es-ES" dirty="0" err="1" smtClean="0"/>
              <a:t>view</a:t>
            </a:r>
            <a:r>
              <a:rPr lang="es-ES" dirty="0" smtClean="0"/>
              <a:t> viene acompañado por el teclado, que aparece al pulsar sobre el elemento.</a:t>
            </a:r>
            <a:endParaRPr lang="es-ES" b="1" dirty="0" smtClean="0"/>
          </a:p>
        </p:txBody>
      </p:sp>
    </p:spTree>
    <p:extLst>
      <p:ext uri="{BB962C8B-B14F-4D97-AF65-F5344CB8AC3E}">
        <p14:creationId xmlns:p14="http://schemas.microsoft.com/office/powerpoint/2010/main" val="575694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ImageView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android:background</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drawable</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geom</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smtClean="0"/>
              <a:t>El </a:t>
            </a:r>
            <a:r>
              <a:rPr lang="es-ES" dirty="0" err="1" smtClean="0"/>
              <a:t>ImageView</a:t>
            </a:r>
            <a:r>
              <a:rPr lang="es-ES" dirty="0" smtClean="0"/>
              <a:t> permite poner una imagen sobre la pantalla. Puede cargar las imágenes que el desarrollador ponga en la carpeta </a:t>
            </a:r>
            <a:r>
              <a:rPr lang="es-ES" b="1" dirty="0" smtClean="0"/>
              <a:t>res/</a:t>
            </a:r>
            <a:r>
              <a:rPr lang="es-ES" b="1" dirty="0" err="1" smtClean="0"/>
              <a:t>drawable</a:t>
            </a:r>
            <a:endParaRPr lang="es-ES" b="1" dirty="0" smtClean="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En este caso, hay una imagen llamada geom.png (aunque también admite </a:t>
            </a:r>
            <a:r>
              <a:rPr lang="es-ES" dirty="0" err="1" smtClean="0"/>
              <a:t>jpg</a:t>
            </a:r>
            <a:r>
              <a:rPr lang="es-ES" dirty="0" smtClean="0"/>
              <a:t> y </a:t>
            </a:r>
            <a:r>
              <a:rPr lang="es-ES" dirty="0" err="1" smtClean="0"/>
              <a:t>bmp</a:t>
            </a:r>
            <a:r>
              <a:rPr lang="es-ES" dirty="0" smtClean="0"/>
              <a:t>) dentro de la carpeta </a:t>
            </a:r>
            <a:r>
              <a:rPr lang="es-ES" b="1" dirty="0" smtClean="0"/>
              <a:t>res/</a:t>
            </a:r>
            <a:r>
              <a:rPr lang="es-ES" b="1" dirty="0" err="1" smtClean="0"/>
              <a:t>drawable</a:t>
            </a:r>
            <a:endParaRPr lang="es-ES" b="1" dirty="0" smtClean="0"/>
          </a:p>
        </p:txBody>
      </p:sp>
    </p:spTree>
    <p:extLst>
      <p:ext uri="{BB962C8B-B14F-4D97-AF65-F5344CB8AC3E}">
        <p14:creationId xmlns:p14="http://schemas.microsoft.com/office/powerpoint/2010/main" val="289546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a:t>
            </a:r>
            <a:r>
              <a:rPr lang="es-ES" b="1" dirty="0">
                <a:solidFill>
                  <a:schemeClr val="tx2"/>
                </a:solidFill>
              </a:rPr>
              <a:t>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smtClean="0">
                <a:solidFill>
                  <a:schemeClr val="tx1"/>
                </a:solidFill>
              </a:rPr>
              <a:t>LinearLayout</a:t>
            </a:r>
            <a:r>
              <a:rPr lang="es-ES" dirty="0" smtClean="0">
                <a:solidFill>
                  <a:schemeClr val="tx1"/>
                </a:solidFill>
              </a:rPr>
              <a:t> ordena los </a:t>
            </a:r>
            <a:r>
              <a:rPr lang="es-ES" dirty="0" err="1" smtClean="0">
                <a:solidFill>
                  <a:schemeClr val="tx1"/>
                </a:solidFill>
              </a:rPr>
              <a:t>views</a:t>
            </a:r>
            <a:r>
              <a:rPr lang="es-ES" dirty="0" smtClean="0">
                <a:solidFill>
                  <a:schemeClr val="tx1"/>
                </a:solidFill>
              </a:rPr>
              <a:t> de arriba hacia abajo o de izquierda a derecha según la propiedad</a:t>
            </a:r>
          </a:p>
          <a:p>
            <a:r>
              <a:rPr lang="es-ES" b="1" i="1" dirty="0" err="1" smtClean="0">
                <a:solidFill>
                  <a:schemeClr val="tx1"/>
                </a:solidFill>
              </a:rPr>
              <a:t>Orientation</a:t>
            </a:r>
            <a:r>
              <a:rPr lang="es-ES" b="1" i="1" dirty="0" smtClean="0">
                <a:solidFill>
                  <a:schemeClr val="tx1"/>
                </a:solidFill>
              </a:rPr>
              <a:t>.</a:t>
            </a:r>
          </a:p>
          <a:p>
            <a:endParaRPr lang="es-ES" b="1" i="1" dirty="0" smtClean="0">
              <a:solidFill>
                <a:schemeClr val="tx1"/>
              </a:solidFill>
            </a:endParaRPr>
          </a:p>
          <a:p>
            <a:endParaRPr lang="es-ES" b="1" i="1" dirty="0" smtClean="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="vertical"&gt;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=“E"&gt;…&lt;/</a:t>
            </a:r>
            <a:r>
              <a:rPr lang="es-ES" dirty="0">
                <a:solidFill>
                  <a:schemeClr val="tx1"/>
                </a:solidFill>
              </a:rPr>
              <a:t>View&gt;</a:t>
            </a:r>
            <a:endParaRPr lang="es-ES" b="1" i="1" dirty="0">
              <a:solidFill>
                <a:schemeClr val="tx1"/>
              </a:solidFill>
            </a:endParaRP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="horizontal"&gt;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smtClean="0">
                <a:solidFill>
                  <a:schemeClr val="tx1"/>
                </a:solidFill>
              </a:rPr>
              <a:t>RelativeLayout</a:t>
            </a:r>
            <a:r>
              <a:rPr lang="es-ES" dirty="0" smtClean="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smtClean="0">
              <a:solidFill>
                <a:schemeClr val="tx1"/>
              </a:solidFill>
            </a:endParaRPr>
          </a:p>
          <a:p>
            <a:r>
              <a:rPr lang="es-ES" b="1" i="1" dirty="0" smtClean="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p>
          <a:p>
            <a:endParaRPr lang="es-ES" dirty="0" smtClean="0">
              <a:solidFill>
                <a:schemeClr val="tx1"/>
              </a:solidFill>
            </a:endParaRPr>
          </a:p>
          <a:p>
            <a:r>
              <a:rPr lang="es-ES" dirty="0" smtClean="0">
                <a:solidFill>
                  <a:schemeClr val="tx1"/>
                </a:solidFill>
              </a:rPr>
              <a:t>      </a:t>
            </a:r>
            <a:r>
              <a:rPr lang="es-ES" dirty="0">
                <a:solidFill>
                  <a:schemeClr val="tx1"/>
                </a:solidFill>
              </a:rPr>
              <a:t>&lt;View </a:t>
            </a:r>
            <a:r>
              <a:rPr lang="es-ES" dirty="0" err="1" smtClean="0">
                <a:solidFill>
                  <a:schemeClr val="tx1"/>
                </a:solidFill>
              </a:rPr>
              <a:t>android:text</a:t>
            </a:r>
            <a:r>
              <a:rPr lang="es-ES" dirty="0" smtClean="0">
                <a:solidFill>
                  <a:schemeClr val="tx1"/>
                </a:solidFill>
              </a:rPr>
              <a:t>="C" </a:t>
            </a:r>
            <a:r>
              <a:rPr lang="es-ES" dirty="0" err="1" smtClean="0">
                <a:solidFill>
                  <a:schemeClr val="tx1"/>
                </a:solidFill>
              </a:rPr>
              <a:t>android:layout_margin</a:t>
            </a:r>
            <a:r>
              <a:rPr lang="es-ES" dirty="0" smtClean="0">
                <a:solidFill>
                  <a:schemeClr val="tx1"/>
                </a:solidFill>
              </a:rPr>
              <a:t>=“2dp"&gt;…&lt;/</a:t>
            </a:r>
            <a:r>
              <a:rPr lang="es-ES" dirty="0">
                <a:solidFill>
                  <a:schemeClr val="tx1"/>
                </a:solidFill>
              </a:rPr>
              <a:t>View&gt;</a:t>
            </a:r>
            <a:endParaRPr lang="es-ES" dirty="0" smtClean="0">
              <a:solidFill>
                <a:schemeClr val="tx1"/>
              </a:solidFill>
            </a:endParaRP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smtClean="0">
                <a:solidFill>
                  <a:schemeClr val="tx1"/>
                </a:solidFill>
              </a:rPr>
              <a:t>android:text</a:t>
            </a:r>
            <a:r>
              <a:rPr lang="es-ES" dirty="0" smtClean="0">
                <a:solidFill>
                  <a:schemeClr val="tx1"/>
                </a:solidFill>
              </a:rPr>
              <a:t>="B" </a:t>
            </a:r>
            <a:r>
              <a:rPr lang="es-ES" dirty="0" err="1">
                <a:solidFill>
                  <a:schemeClr val="tx1"/>
                </a:solidFill>
              </a:rPr>
              <a:t>android:layout_margin</a:t>
            </a:r>
            <a:r>
              <a:rPr lang="es-ES" dirty="0">
                <a:solidFill>
                  <a:schemeClr val="tx1"/>
                </a:solidFill>
              </a:rPr>
              <a:t>="20dp"</a:t>
            </a:r>
            <a:r>
              <a:rPr lang="es-ES" dirty="0" smtClean="0">
                <a:solidFill>
                  <a:schemeClr val="tx1"/>
                </a:solidFill>
              </a:rPr>
              <a:t>&gt;…&lt;/</a:t>
            </a:r>
            <a:r>
              <a:rPr lang="es-ES" dirty="0">
                <a:solidFill>
                  <a:schemeClr val="tx1"/>
                </a:solidFill>
              </a:rPr>
              <a:t>View</a:t>
            </a:r>
            <a:r>
              <a:rPr lang="es-ES" dirty="0" smtClean="0">
                <a:solidFill>
                  <a:schemeClr val="tx1"/>
                </a:solidFill>
              </a:rPr>
              <a:t>&gt;</a:t>
            </a:r>
          </a:p>
          <a:p>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a:solidFill>
                  <a:schemeClr val="tx1"/>
                </a:solidFill>
              </a:rPr>
              <a:t>="</a:t>
            </a:r>
            <a:r>
              <a:rPr lang="es-ES" dirty="0" smtClean="0">
                <a:solidFill>
                  <a:schemeClr val="tx1"/>
                </a:solidFill>
              </a:rPr>
              <a:t>A" </a:t>
            </a:r>
            <a:r>
              <a:rPr lang="es-ES" dirty="0" err="1">
                <a:solidFill>
                  <a:schemeClr val="tx1"/>
                </a:solidFill>
              </a:rPr>
              <a:t>android:layout_margin</a:t>
            </a:r>
            <a:r>
              <a:rPr lang="es-ES" dirty="0" smtClean="0">
                <a:solidFill>
                  <a:schemeClr val="tx1"/>
                </a:solidFill>
              </a:rPr>
              <a:t>=“40dp</a:t>
            </a:r>
            <a:r>
              <a:rPr lang="es-ES" dirty="0">
                <a:solidFill>
                  <a:schemeClr val="tx1"/>
                </a:solidFill>
              </a:rPr>
              <a:t>"</a:t>
            </a:r>
            <a:r>
              <a:rPr lang="es-ES" dirty="0" smtClean="0">
                <a:solidFill>
                  <a:schemeClr val="tx1"/>
                </a:solidFill>
              </a:rPr>
              <a:t>&gt;…&lt;/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smtClean="0">
                <a:solidFill>
                  <a:schemeClr val="tx1"/>
                </a:solidFill>
              </a:rPr>
              <a:t>Si la vista es muy larga o ancha, se puede usar un </a:t>
            </a:r>
            <a:r>
              <a:rPr lang="es-ES" dirty="0" err="1" smtClean="0">
                <a:solidFill>
                  <a:schemeClr val="tx1"/>
                </a:solidFill>
              </a:rPr>
              <a:t>ScrollView</a:t>
            </a:r>
            <a:r>
              <a:rPr lang="es-ES" dirty="0" smtClean="0">
                <a:solidFill>
                  <a:schemeClr val="tx1"/>
                </a:solidFill>
              </a:rPr>
              <a:t> (Vertical) o un </a:t>
            </a:r>
            <a:r>
              <a:rPr lang="es-ES" dirty="0" err="1" smtClean="0">
                <a:solidFill>
                  <a:schemeClr val="tx1"/>
                </a:solidFill>
              </a:rPr>
              <a:t>HorizontalScrollView</a:t>
            </a:r>
            <a:r>
              <a:rPr lang="es-ES" dirty="0" smtClean="0">
                <a:solidFill>
                  <a:schemeClr val="tx1"/>
                </a:solidFill>
              </a:rPr>
              <a:t> (Horizontal) respectivamente para mostrar todas las vistas. El </a:t>
            </a:r>
            <a:r>
              <a:rPr lang="es-ES" dirty="0" err="1" smtClean="0">
                <a:solidFill>
                  <a:schemeClr val="tx1"/>
                </a:solidFill>
              </a:rPr>
              <a:t>scroll</a:t>
            </a:r>
            <a:r>
              <a:rPr lang="es-ES" dirty="0" smtClean="0">
                <a:solidFill>
                  <a:schemeClr val="tx1"/>
                </a:solidFill>
              </a:rPr>
              <a:t> se crea automáticamente.</a:t>
            </a:r>
          </a:p>
          <a:p>
            <a:endParaRPr lang="es-ES" b="1" i="1" dirty="0">
              <a:solidFill>
                <a:schemeClr val="tx1"/>
              </a:solidFill>
            </a:endParaRPr>
          </a:p>
          <a:p>
            <a:r>
              <a:rPr lang="es-ES" b="1" i="1" dirty="0" smtClean="0">
                <a:solidFill>
                  <a:schemeClr val="tx1"/>
                </a:solidFill>
              </a:rPr>
              <a:t>El </a:t>
            </a:r>
            <a:r>
              <a:rPr lang="es-ES" b="1" i="1" dirty="0" err="1" smtClean="0">
                <a:solidFill>
                  <a:schemeClr val="tx1"/>
                </a:solidFill>
              </a:rPr>
              <a:t>ScrollView</a:t>
            </a:r>
            <a:r>
              <a:rPr lang="es-ES" b="1" i="1" dirty="0" smtClean="0">
                <a:solidFill>
                  <a:schemeClr val="tx1"/>
                </a:solidFill>
              </a:rPr>
              <a:t> tiene como única regla que sólo debe contener un </a:t>
            </a:r>
            <a:r>
              <a:rPr lang="es-ES" b="1" i="1" dirty="0" err="1" smtClean="0">
                <a:solidFill>
                  <a:schemeClr val="tx1"/>
                </a:solidFill>
              </a:rPr>
              <a:t>Layout</a:t>
            </a:r>
            <a:r>
              <a:rPr lang="es-ES" b="1" i="1" dirty="0" smtClean="0">
                <a:solidFill>
                  <a:schemeClr val="tx1"/>
                </a:solidFill>
              </a:rPr>
              <a:t>. Por ejemplo:</a:t>
            </a:r>
          </a:p>
          <a:p>
            <a:endParaRPr lang="es-ES" b="1" i="1" dirty="0">
              <a:solidFill>
                <a:schemeClr val="tx1"/>
              </a:solidFill>
            </a:endParaRP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p>
          <a:p>
            <a:r>
              <a:rPr lang="es-ES" dirty="0">
                <a:solidFill>
                  <a:schemeClr val="tx1"/>
                </a:solidFill>
              </a:rPr>
              <a:t> </a:t>
            </a:r>
            <a:r>
              <a:rPr lang="es-ES" dirty="0" smtClean="0">
                <a:solidFill>
                  <a:schemeClr val="tx1"/>
                </a:solidFill>
              </a:rPr>
              <a:t>     &lt;</a:t>
            </a:r>
            <a:r>
              <a:rPr lang="es-ES" dirty="0" err="1" smtClean="0">
                <a:solidFill>
                  <a:schemeClr val="tx1"/>
                </a:solidFill>
              </a:rPr>
              <a:t>LinearLayout</a:t>
            </a:r>
            <a:r>
              <a:rPr lang="es-ES" dirty="0" smtClean="0">
                <a:solidFill>
                  <a:schemeClr val="tx1"/>
                </a:solidFill>
              </a:rPr>
              <a:t>&gt;…&lt;/</a:t>
            </a:r>
            <a:r>
              <a:rPr lang="es-ES" dirty="0" err="1" smtClean="0">
                <a:solidFill>
                  <a:schemeClr val="tx1"/>
                </a:solidFill>
              </a:rPr>
              <a:t>LinearLayout</a:t>
            </a:r>
            <a:r>
              <a:rPr lang="es-ES" dirty="0" smtClean="0">
                <a:solidFill>
                  <a:schemeClr val="tx1"/>
                </a:solidFill>
              </a:rPr>
              <a:t>&gt;</a:t>
            </a: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Hola</a:t>
            </a:r>
            <a:r>
              <a:rPr lang="en-US" dirty="0" smtClean="0"/>
              <a:t> </a:t>
            </a:r>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2132781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Hola</a:t>
            </a:r>
            <a:endParaRPr lang="en-US" dirty="0" smtClean="0"/>
          </a:p>
          <a:p>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3184055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Sin embargo las dimensiones pueden ser también números fijos en unidades </a:t>
            </a:r>
            <a:r>
              <a:rPr lang="es-ES" b="1" i="1" dirty="0" err="1" smtClean="0">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w="200dp"</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h="200dp"</a:t>
            </a:r>
            <a:endParaRPr lang="es-ES" dirty="0">
              <a:solidFill>
                <a:schemeClr val="tx1"/>
              </a:solidFill>
            </a:endParaRP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462213"/>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3</a:t>
            </a:r>
            <a:endParaRPr lang="es-ES" b="1" dirty="0">
              <a:solidFill>
                <a:schemeClr val="tx1"/>
              </a:solidFill>
            </a:endParaRPr>
          </a:p>
          <a:p>
            <a:r>
              <a:rPr lang="es-ES" b="1" dirty="0">
                <a:solidFill>
                  <a:schemeClr val="tx1"/>
                </a:solidFill>
              </a:rPr>
              <a:t>Arquitecturas y </a:t>
            </a:r>
            <a:r>
              <a:rPr lang="es-ES" b="1" dirty="0" err="1" smtClean="0">
                <a:solidFill>
                  <a:schemeClr val="tx1"/>
                </a:solidFill>
              </a:rPr>
              <a:t>cloud</a:t>
            </a:r>
            <a:endParaRPr lang="es-ES" dirty="0">
              <a:solidFill>
                <a:schemeClr val="tx1"/>
              </a:solidFill>
            </a:endParaRPr>
          </a:p>
          <a:p>
            <a:r>
              <a:rPr lang="es-ES" dirty="0" smtClean="0">
                <a:solidFill>
                  <a:schemeClr val="tx1"/>
                </a:solidFill>
              </a:rPr>
              <a:t>	MVC</a:t>
            </a:r>
          </a:p>
          <a:p>
            <a:r>
              <a:rPr lang="es-ES" dirty="0">
                <a:solidFill>
                  <a:schemeClr val="tx1"/>
                </a:solidFill>
              </a:rPr>
              <a:t>	</a:t>
            </a:r>
            <a:r>
              <a:rPr lang="es-ES" dirty="0" smtClean="0">
                <a:solidFill>
                  <a:schemeClr val="tx1"/>
                </a:solidFill>
              </a:rPr>
              <a:t>Conexión </a:t>
            </a:r>
            <a:r>
              <a:rPr lang="es-ES" dirty="0">
                <a:solidFill>
                  <a:schemeClr val="tx1"/>
                </a:solidFill>
              </a:rPr>
              <a:t>con Cloud</a:t>
            </a:r>
          </a:p>
          <a:p>
            <a:r>
              <a:rPr lang="es-ES" dirty="0" smtClean="0">
                <a:solidFill>
                  <a:schemeClr val="tx1"/>
                </a:solidFill>
              </a:rPr>
              <a:t>	SaaS</a:t>
            </a:r>
            <a:r>
              <a:rPr lang="es-ES" dirty="0">
                <a:solidFill>
                  <a:schemeClr val="tx1"/>
                </a:solidFill>
              </a:rPr>
              <a:t>: Consumo de servicios REST</a:t>
            </a:r>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smtClean="0">
                <a:solidFill>
                  <a:schemeClr val="tx1"/>
                </a:solidFill>
              </a:rPr>
              <a:t>match_parent</a:t>
            </a:r>
            <a:r>
              <a:rPr lang="es-ES" dirty="0" smtClean="0">
                <a:solidFill>
                  <a:schemeClr val="tx1"/>
                </a:solidFill>
              </a:rPr>
              <a:t> se usa a menudo para el </a:t>
            </a:r>
            <a:r>
              <a:rPr lang="es-ES" dirty="0" err="1" smtClean="0">
                <a:solidFill>
                  <a:schemeClr val="tx1"/>
                </a:solidFill>
              </a:rPr>
              <a:t>layout</a:t>
            </a:r>
            <a:r>
              <a:rPr lang="es-ES" dirty="0" smtClean="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a:t>
            </a:r>
            <a:r>
              <a:rPr lang="es-ES" dirty="0" err="1" smtClean="0">
                <a:solidFill>
                  <a:schemeClr val="tx1"/>
                </a:solidFill>
              </a:rPr>
              <a:t>match_parent</a:t>
            </a:r>
            <a:r>
              <a:rPr lang="es-ES" dirty="0" smtClean="0">
                <a:solidFill>
                  <a:schemeClr val="tx1"/>
                </a:solidFill>
              </a:rPr>
              <a:t>"</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a:t>
            </a:r>
            <a:r>
              <a:rPr lang="es-ES" dirty="0" err="1" smtClean="0">
                <a:solidFill>
                  <a:schemeClr val="tx1"/>
                </a:solidFill>
              </a:rPr>
              <a:t>match_parent</a:t>
            </a:r>
            <a:r>
              <a:rPr lang="es-ES" dirty="0" smtClean="0">
                <a:solidFill>
                  <a:schemeClr val="tx1"/>
                </a:solidFill>
              </a:rPr>
              <a: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match_parent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cubre la pantalla</a:t>
            </a:r>
            <a:endParaRPr lang="es-ES" dirty="0">
              <a:solidFill>
                <a:schemeClr val="tx1"/>
              </a:solidFill>
            </a:endParaRPr>
          </a:p>
        </p:txBody>
      </p:sp>
    </p:spTree>
    <p:extLst>
      <p:ext uri="{BB962C8B-B14F-4D97-AF65-F5344CB8AC3E}">
        <p14:creationId xmlns:p14="http://schemas.microsoft.com/office/powerpoint/2010/main" val="2481926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smtClean="0"/>
              <a:t>En grupos de 4, intente imitar una pantalla de </a:t>
            </a:r>
            <a:r>
              <a:rPr lang="es-ES" dirty="0" err="1" smtClean="0"/>
              <a:t>Login</a:t>
            </a:r>
            <a:r>
              <a:rPr lang="es-ES" dirty="0" smtClean="0"/>
              <a:t> de Instagram que encontrará en la siguiente diapositiva.</a:t>
            </a:r>
          </a:p>
          <a:p>
            <a:endParaRPr lang="es-ES" dirty="0"/>
          </a:p>
          <a:p>
            <a:r>
              <a:rPr lang="es-ES" dirty="0" smtClean="0"/>
              <a:t>Adicionalmente, en el repositorio del curso encontrará los elementos necesarios para montar la interfaz gráfica.</a:t>
            </a:r>
          </a:p>
          <a:p>
            <a:endParaRPr lang="es-ES" dirty="0"/>
          </a:p>
          <a:p>
            <a:r>
              <a:rPr lang="es-ES" dirty="0" smtClean="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smtClean="0">
                <a:solidFill>
                  <a:schemeClr val="tx1"/>
                </a:solidFill>
              </a:rPr>
              <a:t>COMPETENCIA</a:t>
            </a:r>
          </a:p>
          <a:p>
            <a:pPr algn="ctr"/>
            <a:r>
              <a:rPr lang="es-ES" sz="3200" dirty="0" smtClean="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a:t>
            </a:r>
            <a:r>
              <a:rPr lang="es-ES" sz="1000" dirty="0" smtClean="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4" name="Rectángulo 3"/>
          <p:cNvSpPr/>
          <p:nvPr/>
        </p:nvSpPr>
        <p:spPr>
          <a:xfrm>
            <a:off x="2555776" y="2715766"/>
            <a:ext cx="3817071" cy="307777"/>
          </a:xfrm>
          <a:prstGeom prst="rect">
            <a:avLst/>
          </a:prstGeom>
        </p:spPr>
        <p:txBody>
          <a:bodyPr wrap="none">
            <a:spAutoFit/>
          </a:bodyPr>
          <a:lstStyle/>
          <a:p>
            <a:r>
              <a:rPr lang="es-CO" dirty="0">
                <a:hlinkClick r:id="rId2"/>
              </a:rPr>
              <a:t>https://github.com/Domiciano/AppMoviles201/</a:t>
            </a:r>
            <a:endParaRPr lang="es-CO" dirty="0"/>
          </a:p>
        </p:txBody>
      </p:sp>
    </p:spTree>
    <p:extLst>
      <p:ext uri="{BB962C8B-B14F-4D97-AF65-F5344CB8AC3E}">
        <p14:creationId xmlns:p14="http://schemas.microsoft.com/office/powerpoint/2010/main" val="77874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smtClean="0">
                <a:solidFill>
                  <a:schemeClr val="tx1"/>
                </a:solidFill>
              </a:rPr>
              <a:t>	Producto </a:t>
            </a:r>
            <a:r>
              <a:rPr lang="es-ES" dirty="0">
                <a:solidFill>
                  <a:schemeClr val="tx1"/>
                </a:solidFill>
              </a:rPr>
              <a:t>mínimo viable</a:t>
            </a:r>
          </a:p>
          <a:p>
            <a:r>
              <a:rPr lang="es-ES" dirty="0" smtClean="0">
                <a:solidFill>
                  <a:schemeClr val="tx1"/>
                </a:solidFill>
              </a:rPr>
              <a:t>	Despliegue </a:t>
            </a:r>
            <a:r>
              <a:rPr lang="es-ES" dirty="0">
                <a:solidFill>
                  <a:schemeClr val="tx1"/>
                </a:solidFill>
              </a:rPr>
              <a:t>en Google Play</a:t>
            </a:r>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smtClean="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smtClean="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Fechas importantes</a:t>
            </a:r>
            <a:endParaRPr lang="es-CO" dirty="0"/>
          </a:p>
        </p:txBody>
      </p:sp>
      <p:sp>
        <p:nvSpPr>
          <p:cNvPr id="3" name="Marcador de contenido 2"/>
          <p:cNvSpPr>
            <a:spLocks noGrp="1"/>
          </p:cNvSpPr>
          <p:nvPr>
            <p:ph idx="1"/>
          </p:nvPr>
        </p:nvSpPr>
        <p:spPr/>
        <p:txBody>
          <a:bodyPr/>
          <a:lstStyle/>
          <a:p>
            <a:r>
              <a:rPr lang="es-ES" b="1" dirty="0" smtClean="0"/>
              <a:t>*Pitch </a:t>
            </a:r>
            <a:r>
              <a:rPr lang="es-ES" b="1" dirty="0" err="1" smtClean="0"/>
              <a:t>Elevator</a:t>
            </a:r>
            <a:r>
              <a:rPr lang="es-ES" b="1" dirty="0" smtClean="0"/>
              <a:t> (Semana 5)</a:t>
            </a:r>
          </a:p>
          <a:p>
            <a:pPr marL="150876" lvl="1" indent="0">
              <a:buNone/>
            </a:pPr>
            <a:r>
              <a:rPr lang="es-ES" dirty="0" smtClean="0"/>
              <a:t>	</a:t>
            </a:r>
            <a:r>
              <a:rPr lang="es-ES" sz="1500" dirty="0" smtClean="0"/>
              <a:t>18/20 de Febrero de 2020</a:t>
            </a:r>
          </a:p>
          <a:p>
            <a:pPr marL="150876" lvl="1" indent="0">
              <a:buNone/>
            </a:pPr>
            <a:endParaRPr lang="es-ES" sz="1500" dirty="0"/>
          </a:p>
          <a:p>
            <a:r>
              <a:rPr lang="es-ES" b="1" dirty="0" smtClean="0"/>
              <a:t>Entrega y exposición 1 (Semana 10)</a:t>
            </a:r>
            <a:endParaRPr lang="es-ES" b="1" dirty="0"/>
          </a:p>
          <a:p>
            <a:pPr marL="150876" lvl="1" indent="0">
              <a:buNone/>
            </a:pPr>
            <a:r>
              <a:rPr lang="es-ES" dirty="0"/>
              <a:t>	</a:t>
            </a:r>
            <a:r>
              <a:rPr lang="es-ES" sz="1500" dirty="0" smtClean="0"/>
              <a:t>24/26 </a:t>
            </a:r>
            <a:r>
              <a:rPr lang="es-ES" sz="1500" dirty="0"/>
              <a:t>de </a:t>
            </a:r>
            <a:r>
              <a:rPr lang="es-ES" sz="1500" dirty="0" smtClean="0"/>
              <a:t>Marzo de </a:t>
            </a:r>
            <a:r>
              <a:rPr lang="es-ES" sz="1500" dirty="0"/>
              <a:t>2020</a:t>
            </a:r>
            <a:endParaRPr lang="es-CO" sz="1500" dirty="0"/>
          </a:p>
          <a:p>
            <a:pPr marL="150876" lvl="1" indent="0">
              <a:buNone/>
            </a:pPr>
            <a:endParaRPr lang="es-ES" sz="1500" dirty="0" smtClean="0"/>
          </a:p>
          <a:p>
            <a:r>
              <a:rPr lang="es-ES" b="1" dirty="0" smtClean="0"/>
              <a:t>Exposición y entrega final (Semana 16)</a:t>
            </a:r>
            <a:endParaRPr lang="es-ES" b="1" dirty="0"/>
          </a:p>
          <a:p>
            <a:pPr marL="150876" lvl="1" indent="0">
              <a:buNone/>
            </a:pPr>
            <a:r>
              <a:rPr lang="es-ES" dirty="0"/>
              <a:t>	</a:t>
            </a:r>
            <a:r>
              <a:rPr lang="es-ES" sz="1500" dirty="0" smtClean="0"/>
              <a:t>12/14 </a:t>
            </a:r>
            <a:r>
              <a:rPr lang="es-ES" sz="1500"/>
              <a:t>de </a:t>
            </a:r>
            <a:r>
              <a:rPr lang="es-ES" sz="1500" smtClean="0"/>
              <a:t>Marzo de </a:t>
            </a:r>
            <a:r>
              <a:rPr lang="es-ES" sz="1500" dirty="0" smtClean="0"/>
              <a:t>2020</a:t>
            </a:r>
          </a:p>
          <a:p>
            <a:pPr marL="150876" lvl="1" indent="0">
              <a:buNone/>
            </a:pPr>
            <a:endParaRPr lang="es-ES" sz="1500" dirty="0"/>
          </a:p>
          <a:p>
            <a:pPr marL="150876" lvl="1" indent="0">
              <a:buNone/>
            </a:pPr>
            <a:r>
              <a:rPr lang="es-ES" sz="1500" dirty="0" smtClean="0"/>
              <a:t>*Sujeta a cambios</a:t>
            </a:r>
            <a:endParaRPr lang="es-CO" sz="1500" dirty="0"/>
          </a:p>
          <a:p>
            <a:pPr marL="150876" lvl="1" indent="0">
              <a:buNone/>
            </a:pPr>
            <a:endParaRPr lang="es-ES" sz="1500"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6216</TotalTime>
  <Words>1556</Words>
  <Application>Microsoft Office PowerPoint</Application>
  <PresentationFormat>Presentación en pantalla (16:9)</PresentationFormat>
  <Paragraphs>436</Paragraphs>
  <Slides>53</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53</vt:i4>
      </vt:variant>
    </vt:vector>
  </HeadingPairs>
  <TitlesOfParts>
    <vt:vector size="60"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Fechas importantes</vt:lpstr>
      <vt:lpstr>Fechas importantes</vt:lpstr>
      <vt:lpstr>Clase 1</vt:lpstr>
      <vt:lpstr>1. Introducción</vt:lpstr>
      <vt:lpstr>Relevancia</vt:lpstr>
      <vt:lpstr>Relevancia</vt:lpstr>
      <vt:lpstr>Relevancia</vt:lpstr>
      <vt:lpstr>Relevancia</vt:lpstr>
      <vt:lpstr>Relevancia</vt:lpstr>
      <vt:lpstr>Presentación de PowerPoint</vt:lpstr>
      <vt:lpstr>Presentación de PowerPoint</vt:lpstr>
      <vt:lpstr>Presentación de PowerPoint</vt:lpstr>
      <vt:lpstr>Presentación de PowerPoint</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109</cp:revision>
  <dcterms:modified xsi:type="dcterms:W3CDTF">2020-01-23T22:43:30Z</dcterms:modified>
</cp:coreProperties>
</file>