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8"/>
  </p:notesMasterIdLst>
  <p:sldIdLst>
    <p:sldId id="256" r:id="rId2"/>
    <p:sldId id="307" r:id="rId3"/>
    <p:sldId id="325" r:id="rId4"/>
    <p:sldId id="326" r:id="rId5"/>
    <p:sldId id="327" r:id="rId6"/>
    <p:sldId id="308" r:id="rId7"/>
    <p:sldId id="329" r:id="rId8"/>
    <p:sldId id="328" r:id="rId9"/>
    <p:sldId id="330" r:id="rId10"/>
    <p:sldId id="310" r:id="rId11"/>
    <p:sldId id="331" r:id="rId12"/>
    <p:sldId id="332" r:id="rId13"/>
    <p:sldId id="345" r:id="rId14"/>
    <p:sldId id="333" r:id="rId15"/>
    <p:sldId id="334" r:id="rId16"/>
    <p:sldId id="335" r:id="rId17"/>
    <p:sldId id="336" r:id="rId18"/>
    <p:sldId id="337" r:id="rId19"/>
    <p:sldId id="338" r:id="rId20"/>
    <p:sldId id="339" r:id="rId21"/>
    <p:sldId id="340" r:id="rId22"/>
    <p:sldId id="341" r:id="rId23"/>
    <p:sldId id="342" r:id="rId24"/>
    <p:sldId id="343" r:id="rId25"/>
    <p:sldId id="309" r:id="rId26"/>
    <p:sldId id="344" r:id="rId27"/>
    <p:sldId id="312" r:id="rId28"/>
    <p:sldId id="313" r:id="rId29"/>
    <p:sldId id="314" r:id="rId30"/>
    <p:sldId id="347" r:id="rId31"/>
    <p:sldId id="349" r:id="rId32"/>
    <p:sldId id="350" r:id="rId33"/>
    <p:sldId id="351" r:id="rId34"/>
    <p:sldId id="352" r:id="rId35"/>
    <p:sldId id="354" r:id="rId36"/>
    <p:sldId id="353" r:id="rId37"/>
    <p:sldId id="355" r:id="rId38"/>
    <p:sldId id="315" r:id="rId39"/>
    <p:sldId id="357" r:id="rId40"/>
    <p:sldId id="356" r:id="rId41"/>
    <p:sldId id="358" r:id="rId42"/>
    <p:sldId id="359" r:id="rId43"/>
    <p:sldId id="360" r:id="rId44"/>
    <p:sldId id="361" r:id="rId45"/>
    <p:sldId id="362" r:id="rId46"/>
    <p:sldId id="363" r:id="rId47"/>
    <p:sldId id="368" r:id="rId48"/>
    <p:sldId id="369" r:id="rId49"/>
    <p:sldId id="323" r:id="rId50"/>
    <p:sldId id="370" r:id="rId51"/>
    <p:sldId id="371" r:id="rId52"/>
    <p:sldId id="324" r:id="rId53"/>
    <p:sldId id="373" r:id="rId54"/>
    <p:sldId id="374" r:id="rId55"/>
    <p:sldId id="375" r:id="rId56"/>
    <p:sldId id="376"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42"/>
    <a:srgbClr val="FFFFFF"/>
    <a:srgbClr val="00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463" autoAdjust="0"/>
  </p:normalViewPr>
  <p:slideViewPr>
    <p:cSldViewPr>
      <p:cViewPr varScale="1">
        <p:scale>
          <a:sx n="86" d="100"/>
          <a:sy n="86" d="100"/>
        </p:scale>
        <p:origin x="720" y="52"/>
      </p:cViewPr>
      <p:guideLst>
        <p:guide orient="horz" pos="1620"/>
        <p:guide pos="2880"/>
      </p:guideLst>
    </p:cSldViewPr>
  </p:slideViewPr>
  <p:outlineViewPr>
    <p:cViewPr>
      <p:scale>
        <a:sx n="33" d="100"/>
        <a:sy n="33" d="100"/>
      </p:scale>
      <p:origin x="0" y="-60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3220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286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251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687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57630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067567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1358638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E3347-EFDA-483A-9E95-BDA4F3B6010F}"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39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71287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3897923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782416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2/29/2020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 smtClean="0"/>
              <a:t>‹Nº›</a:t>
            </a:fld>
            <a:endParaRPr lang="es"/>
          </a:p>
        </p:txBody>
      </p:sp>
    </p:spTree>
    <p:extLst>
      <p:ext uri="{BB962C8B-B14F-4D97-AF65-F5344CB8AC3E}">
        <p14:creationId xmlns:p14="http://schemas.microsoft.com/office/powerpoint/2010/main" val="1481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2/29/2020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69526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F8E3347-EFDA-483A-9E95-BDA4F3B6010F}"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69793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2/29/2020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695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a:t>Aplicaciones Móviles</a:t>
            </a:r>
            <a:endParaRPr/>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Domiciano RIncón</a:t>
            </a:r>
          </a:p>
          <a:p>
            <a:pPr marL="0" lvl="0" indent="0">
              <a:spcBef>
                <a:spcPts val="0"/>
              </a:spcBef>
              <a:spcAft>
                <a:spcPts val="0"/>
              </a:spcAft>
              <a:buNone/>
            </a:pPr>
            <a:endParaRPr lang="es" dirty="0"/>
          </a:p>
          <a:p>
            <a:pPr lvl="0">
              <a:spcBef>
                <a:spcPts val="0"/>
              </a:spcBef>
              <a:spcAft>
                <a:spcPts val="0"/>
              </a:spcAft>
            </a:pPr>
            <a:r>
              <a:rPr lang="es" dirty="0"/>
              <a:t>Ingeniería Telemática</a:t>
            </a:r>
          </a:p>
          <a:p>
            <a:pPr lvl="0">
              <a:spcBef>
                <a:spcPts val="0"/>
              </a:spcBef>
              <a:spcAft>
                <a:spcPts val="0"/>
              </a:spcAft>
            </a:pPr>
            <a:r>
              <a:rPr lang="es" dirty="0"/>
              <a:t>INGENIERÍA DE SISTEMAS</a:t>
            </a:r>
          </a:p>
          <a:p>
            <a:pPr lvl="0">
              <a:spcBef>
                <a:spcPts val="0"/>
              </a:spcBef>
              <a:spcAft>
                <a:spcPts val="0"/>
              </a:spcAft>
            </a:pPr>
            <a:r>
              <a:rPr lang="en-US" dirty="0"/>
              <a:t>D</a:t>
            </a:r>
            <a:r>
              <a:rPr lang="es" dirty="0"/>
              <a:t>iseño de medios interactivos</a:t>
            </a: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3688188" y="101176"/>
            <a:ext cx="1813344" cy="15982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Tree>
    <p:extLst>
      <p:ext uri="{BB962C8B-B14F-4D97-AF65-F5344CB8AC3E}">
        <p14:creationId xmlns:p14="http://schemas.microsoft.com/office/powerpoint/2010/main" val="130980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4427984" y="1851670"/>
            <a:ext cx="648072"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1619672" y="2931790"/>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El contexto, como se ha visto en clase, sirve para que el método sepa desde qué actividad se está solicitando el permiso. Por lo tanto, si está dentro de una actividad, puede usar </a:t>
            </a:r>
            <a:r>
              <a:rPr lang="es-ES" b="1" i="1" dirty="0" err="1">
                <a:solidFill>
                  <a:srgbClr val="D8B564"/>
                </a:solidFill>
              </a:rPr>
              <a:t>this</a:t>
            </a:r>
            <a:r>
              <a:rPr lang="es-ES" b="1" i="1" dirty="0"/>
              <a:t>.</a:t>
            </a:r>
          </a:p>
          <a:p>
            <a:endParaRPr lang="es-ES" dirty="0"/>
          </a:p>
          <a:p>
            <a:endParaRPr lang="es-ES" dirty="0"/>
          </a:p>
          <a:p>
            <a:endParaRPr lang="es-ES" dirty="0"/>
          </a:p>
        </p:txBody>
      </p:sp>
      <p:cxnSp>
        <p:nvCxnSpPr>
          <p:cNvPr id="9" name="Conector recto de flecha 8"/>
          <p:cNvCxnSpPr/>
          <p:nvPr/>
        </p:nvCxnSpPr>
        <p:spPr>
          <a:xfrm flipV="1">
            <a:off x="4788024"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72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5148064" y="1851670"/>
            <a:ext cx="936104"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1619672" y="2859782"/>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El </a:t>
            </a:r>
            <a:r>
              <a:rPr lang="es-ES" dirty="0" err="1"/>
              <a:t>stringArray</a:t>
            </a:r>
            <a:r>
              <a:rPr lang="es-ES" dirty="0"/>
              <a:t> es un arreglo de </a:t>
            </a:r>
            <a:r>
              <a:rPr lang="es-ES" dirty="0" err="1"/>
              <a:t>String</a:t>
            </a:r>
            <a:r>
              <a:rPr lang="es-ES" dirty="0"/>
              <a:t> en el que el programador debe listar los permisos usando constantes de la clase </a:t>
            </a:r>
            <a:r>
              <a:rPr lang="es-ES" dirty="0" err="1"/>
              <a:t>Manifest</a:t>
            </a:r>
            <a:r>
              <a:rPr lang="es-ES" dirty="0"/>
              <a:t>. </a:t>
            </a:r>
          </a:p>
          <a:p>
            <a:r>
              <a:rPr lang="es-ES" dirty="0"/>
              <a:t>Por ejemplo, en el campo puede ir una variable como la siguiente:</a:t>
            </a:r>
          </a:p>
          <a:p>
            <a:endParaRPr lang="es-ES" dirty="0"/>
          </a:p>
          <a:p>
            <a:endParaRPr lang="es-ES" dirty="0"/>
          </a:p>
          <a:p>
            <a:endParaRPr lang="es-ES" dirty="0"/>
          </a:p>
        </p:txBody>
      </p:sp>
      <p:cxnSp>
        <p:nvCxnSpPr>
          <p:cNvPr id="9" name="Conector recto de flecha 8"/>
          <p:cNvCxnSpPr/>
          <p:nvPr/>
        </p:nvCxnSpPr>
        <p:spPr>
          <a:xfrm flipV="1">
            <a:off x="5652120"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2699792" y="3755491"/>
            <a:ext cx="4572000" cy="954107"/>
          </a:xfrm>
          <a:prstGeom prst="rect">
            <a:avLst/>
          </a:prstGeom>
        </p:spPr>
        <p:txBody>
          <a:bodyPr>
            <a:spAutoFit/>
          </a:bodyPr>
          <a:lstStyle/>
          <a:p>
            <a:r>
              <a:rPr lang="es-ES" b="1" dirty="0" err="1">
                <a:solidFill>
                  <a:srgbClr val="B482DA"/>
                </a:solidFill>
              </a:rPr>
              <a:t>String</a:t>
            </a:r>
            <a:r>
              <a:rPr lang="es-ES" b="1" dirty="0">
                <a:solidFill>
                  <a:srgbClr val="B482DA"/>
                </a:solidFill>
              </a:rPr>
              <a:t>[ ]</a:t>
            </a:r>
            <a:r>
              <a:rPr lang="es-ES" b="1" i="1" dirty="0">
                <a:solidFill>
                  <a:schemeClr val="tx1"/>
                </a:solidFill>
              </a:rPr>
              <a:t> </a:t>
            </a:r>
            <a:r>
              <a:rPr lang="es-ES" dirty="0" err="1">
                <a:solidFill>
                  <a:schemeClr val="tx1"/>
                </a:solidFill>
              </a:rPr>
              <a:t>listaPermisos</a:t>
            </a:r>
            <a:r>
              <a:rPr lang="es-ES" b="1" i="1" dirty="0">
                <a:solidFill>
                  <a:schemeClr val="tx1"/>
                </a:solidFill>
              </a:rPr>
              <a:t> = </a:t>
            </a:r>
            <a:r>
              <a:rPr lang="es-ES" dirty="0">
                <a:solidFill>
                  <a:srgbClr val="FFC000"/>
                </a:solidFill>
              </a:rPr>
              <a:t>new</a:t>
            </a:r>
            <a:r>
              <a:rPr lang="es-ES" b="1" i="1" dirty="0">
                <a:solidFill>
                  <a:schemeClr val="tx1"/>
                </a:solidFill>
              </a:rPr>
              <a:t> </a:t>
            </a:r>
            <a:r>
              <a:rPr lang="es-ES" b="1" dirty="0" err="1">
                <a:solidFill>
                  <a:srgbClr val="B482DA"/>
                </a:solidFill>
              </a:rPr>
              <a:t>String</a:t>
            </a:r>
            <a:r>
              <a:rPr lang="es-ES" b="1" dirty="0">
                <a:solidFill>
                  <a:srgbClr val="B482DA"/>
                </a:solidFill>
              </a:rPr>
              <a:t>[ ]</a:t>
            </a:r>
            <a:r>
              <a:rPr lang="es-ES" b="1" i="1" dirty="0">
                <a:solidFill>
                  <a:schemeClr val="tx1"/>
                </a:solidFill>
              </a:rPr>
              <a:t>{</a:t>
            </a:r>
          </a:p>
          <a:p>
            <a:r>
              <a:rPr lang="es-ES" b="1" i="1" dirty="0">
                <a:solidFill>
                  <a:schemeClr val="tx1"/>
                </a:solidFill>
              </a:rPr>
              <a:t>   </a:t>
            </a:r>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.CAMERA</a:t>
            </a:r>
            <a:r>
              <a:rPr lang="es-ES" b="1" i="1" dirty="0">
                <a:solidFill>
                  <a:schemeClr val="tx1"/>
                </a:solidFill>
              </a:rPr>
              <a:t>, </a:t>
            </a:r>
          </a:p>
          <a:p>
            <a:r>
              <a:rPr lang="es-ES" b="1" i="1" dirty="0">
                <a:solidFill>
                  <a:schemeClr val="tx1"/>
                </a:solidFill>
              </a:rPr>
              <a:t>   </a:t>
            </a:r>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.CALL_PHONE</a:t>
            </a:r>
            <a:endParaRPr lang="es-ES" b="1" i="1" dirty="0">
              <a:solidFill>
                <a:schemeClr val="tx1"/>
              </a:solidFill>
            </a:endParaRPr>
          </a:p>
          <a:p>
            <a:r>
              <a:rPr lang="es-ES" b="1" i="1" dirty="0">
                <a:solidFill>
                  <a:schemeClr val="tx1"/>
                </a:solidFill>
              </a:rPr>
              <a:t>}</a:t>
            </a:r>
          </a:p>
        </p:txBody>
      </p:sp>
    </p:spTree>
    <p:extLst>
      <p:ext uri="{BB962C8B-B14F-4D97-AF65-F5344CB8AC3E}">
        <p14:creationId xmlns:p14="http://schemas.microsoft.com/office/powerpoint/2010/main" val="204239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sp>
        <p:nvSpPr>
          <p:cNvPr id="6" name="Rectángulo 5"/>
          <p:cNvSpPr/>
          <p:nvPr/>
        </p:nvSpPr>
        <p:spPr>
          <a:xfrm>
            <a:off x="6156176" y="1851670"/>
            <a:ext cx="1224136"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2771800" y="2859782"/>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Es un número entero para identificar la solicitud de servicios</a:t>
            </a:r>
          </a:p>
          <a:p>
            <a:endParaRPr lang="es-ES" dirty="0"/>
          </a:p>
          <a:p>
            <a:endParaRPr lang="es-ES" dirty="0"/>
          </a:p>
          <a:p>
            <a:endParaRPr lang="es-ES" dirty="0"/>
          </a:p>
        </p:txBody>
      </p:sp>
      <p:cxnSp>
        <p:nvCxnSpPr>
          <p:cNvPr id="9" name="Conector recto de flecha 8"/>
          <p:cNvCxnSpPr/>
          <p:nvPr/>
        </p:nvCxnSpPr>
        <p:spPr>
          <a:xfrm flipV="1">
            <a:off x="6804248"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95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 solicitud de un permiso se hace usando el </a:t>
            </a:r>
            <a:r>
              <a:rPr lang="es-ES" b="1" i="1" dirty="0"/>
              <a:t>método </a:t>
            </a:r>
            <a:r>
              <a:rPr lang="es-ES" b="1" i="1" dirty="0" err="1"/>
              <a:t>estatico</a:t>
            </a:r>
            <a:r>
              <a:rPr lang="es-ES" dirty="0"/>
              <a:t>:</a:t>
            </a:r>
          </a:p>
          <a:p>
            <a:endParaRPr lang="es-ES" dirty="0"/>
          </a:p>
          <a:p>
            <a:endParaRPr lang="es-ES" dirty="0"/>
          </a:p>
          <a:p>
            <a:r>
              <a:rPr lang="es-ES" dirty="0"/>
              <a:t>Al ejecutar el método, el sistema Android mostrará la siguiente ventana.</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a:solidFill>
                  <a:schemeClr val="tx1"/>
                </a:solidFill>
              </a:rPr>
              <a:t>( </a:t>
            </a:r>
            <a:r>
              <a:rPr lang="es-ES" dirty="0" err="1">
                <a:solidFill>
                  <a:schemeClr val="tx1"/>
                </a:solidFill>
              </a:rPr>
              <a:t>context</a:t>
            </a:r>
            <a:r>
              <a:rPr lang="es-ES" dirty="0">
                <a:solidFill>
                  <a:schemeClr val="tx1"/>
                </a:solidFill>
              </a:rPr>
              <a:t> , </a:t>
            </a:r>
            <a:r>
              <a:rPr lang="es-ES" dirty="0" err="1">
                <a:solidFill>
                  <a:schemeClr val="tx1"/>
                </a:solidFill>
              </a:rPr>
              <a:t>stringArray</a:t>
            </a:r>
            <a:r>
              <a:rPr lang="es-ES" dirty="0">
                <a:solidFill>
                  <a:schemeClr val="tx1"/>
                </a:solidFill>
              </a:rPr>
              <a:t> , CALLBACK_ID);</a:t>
            </a:r>
          </a:p>
        </p:txBody>
      </p:sp>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3510221" y="2893061"/>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38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Tree>
    <p:extLst>
      <p:ext uri="{BB962C8B-B14F-4D97-AF65-F5344CB8AC3E}">
        <p14:creationId xmlns:p14="http://schemas.microsoft.com/office/powerpoint/2010/main" val="470985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cxnSp>
        <p:nvCxnSpPr>
          <p:cNvPr id="8" name="Conector recto de flecha 7"/>
          <p:cNvCxnSpPr/>
          <p:nvPr/>
        </p:nvCxnSpPr>
        <p:spPr>
          <a:xfrm>
            <a:off x="3347864" y="257175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616585" y="2263973"/>
            <a:ext cx="1757212" cy="307777"/>
          </a:xfrm>
          <a:prstGeom prst="rect">
            <a:avLst/>
          </a:prstGeom>
        </p:spPr>
        <p:txBody>
          <a:bodyPr wrap="none">
            <a:spAutoFit/>
          </a:bodyPr>
          <a:lstStyle/>
          <a:p>
            <a:r>
              <a:rPr lang="es-ES" dirty="0" err="1">
                <a:solidFill>
                  <a:srgbClr val="D8B564"/>
                </a:solidFill>
              </a:rPr>
              <a:t>requestPermissions</a:t>
            </a:r>
            <a:endParaRPr lang="es-CO" dirty="0"/>
          </a:p>
        </p:txBody>
      </p:sp>
      <p:sp>
        <p:nvSpPr>
          <p:cNvPr id="13" name="Rectángulo 12"/>
          <p:cNvSpPr/>
          <p:nvPr/>
        </p:nvSpPr>
        <p:spPr>
          <a:xfrm>
            <a:off x="3807545" y="2571750"/>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3636417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cxnSp>
        <p:nvCxnSpPr>
          <p:cNvPr id="8" name="Conector recto de flecha 7"/>
          <p:cNvCxnSpPr/>
          <p:nvPr/>
        </p:nvCxnSpPr>
        <p:spPr>
          <a:xfrm>
            <a:off x="3347864" y="257175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616585" y="2263973"/>
            <a:ext cx="1757212" cy="307777"/>
          </a:xfrm>
          <a:prstGeom prst="rect">
            <a:avLst/>
          </a:prstGeom>
        </p:spPr>
        <p:txBody>
          <a:bodyPr wrap="none">
            <a:spAutoFit/>
          </a:bodyPr>
          <a:lstStyle/>
          <a:p>
            <a:r>
              <a:rPr lang="es-ES" dirty="0" err="1">
                <a:solidFill>
                  <a:srgbClr val="D8B564"/>
                </a:solidFill>
              </a:rPr>
              <a:t>requestPermissions</a:t>
            </a:r>
            <a:endParaRPr lang="es-CO" dirty="0"/>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ventana se muestra y el usuario decide</a:t>
            </a:r>
            <a:endParaRPr lang="es-CO" dirty="0">
              <a:solidFill>
                <a:schemeClr val="tx1"/>
              </a:solidFill>
            </a:endParaRPr>
          </a:p>
        </p:txBody>
      </p:sp>
      <p:sp>
        <p:nvSpPr>
          <p:cNvPr id="13" name="Rectángulo 12"/>
          <p:cNvSpPr/>
          <p:nvPr/>
        </p:nvSpPr>
        <p:spPr>
          <a:xfrm>
            <a:off x="3807545" y="2571750"/>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60236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ventana se muestra y el usuario decide</a:t>
            </a:r>
            <a:endParaRPr lang="es-CO" dirty="0">
              <a:solidFill>
                <a:schemeClr val="tx1"/>
              </a:solidFill>
            </a:endParaRPr>
          </a:p>
        </p:txBody>
      </p:sp>
    </p:spTree>
    <p:extLst>
      <p:ext uri="{BB962C8B-B14F-4D97-AF65-F5344CB8AC3E}">
        <p14:creationId xmlns:p14="http://schemas.microsoft.com/office/powerpoint/2010/main" val="2975820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respuesta se recibe en el </a:t>
            </a:r>
            <a:r>
              <a:rPr lang="es-ES" dirty="0" err="1">
                <a:solidFill>
                  <a:schemeClr val="tx1"/>
                </a:solidFill>
              </a:rPr>
              <a:t>listener</a:t>
            </a:r>
            <a:endParaRPr lang="es-CO" dirty="0">
              <a:solidFill>
                <a:schemeClr val="tx1"/>
              </a:solidFill>
            </a:endParaRPr>
          </a:p>
        </p:txBody>
      </p:sp>
      <p:cxnSp>
        <p:nvCxnSpPr>
          <p:cNvPr id="11" name="Conector recto de flecha 10"/>
          <p:cNvCxnSpPr/>
          <p:nvPr/>
        </p:nvCxnSpPr>
        <p:spPr>
          <a:xfrm flipH="1">
            <a:off x="3347864" y="365187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12"/>
          <p:cNvSpPr/>
          <p:nvPr/>
        </p:nvSpPr>
        <p:spPr>
          <a:xfrm>
            <a:off x="3762514" y="3303453"/>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101984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Permisos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58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Las actividades tienen disponible un método en la clase padre que permite </a:t>
            </a:r>
            <a:r>
              <a:rPr lang="es-ES" b="1" i="1" dirty="0"/>
              <a:t>suscribirse</a:t>
            </a:r>
            <a:r>
              <a:rPr lang="es-ES" dirty="0"/>
              <a:t> a la ventana emergente y permite saber qué respondió el usuario llamado </a:t>
            </a:r>
            <a:r>
              <a:rPr lang="es-ES" b="1" i="1" dirty="0" err="1"/>
              <a:t>onRequestPermissionResult</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onRequest</a:t>
            </a:r>
            <a:r>
              <a:rPr lang="es-ES" dirty="0">
                <a:solidFill>
                  <a:schemeClr val="bg1"/>
                </a:solidFill>
              </a:rPr>
              <a:t> </a:t>
            </a:r>
            <a:r>
              <a:rPr lang="es-ES" dirty="0" err="1">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a:solidFill>
                  <a:schemeClr val="tx1"/>
                </a:solidFill>
              </a:rPr>
              <a:t>La respuesta se recibe en el </a:t>
            </a:r>
            <a:r>
              <a:rPr lang="es-ES" dirty="0" err="1">
                <a:solidFill>
                  <a:schemeClr val="tx1"/>
                </a:solidFill>
              </a:rPr>
              <a:t>listener</a:t>
            </a:r>
            <a:endParaRPr lang="es-CO" dirty="0">
              <a:solidFill>
                <a:schemeClr val="tx1"/>
              </a:solidFill>
            </a:endParaRPr>
          </a:p>
        </p:txBody>
      </p:sp>
    </p:spTree>
    <p:extLst>
      <p:ext uri="{BB962C8B-B14F-4D97-AF65-F5344CB8AC3E}">
        <p14:creationId xmlns:p14="http://schemas.microsoft.com/office/powerpoint/2010/main" val="263355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647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2722652" y="3795886"/>
            <a:ext cx="3744416" cy="523220"/>
          </a:xfrm>
          <a:prstGeom prst="rect">
            <a:avLst/>
          </a:prstGeom>
          <a:noFill/>
        </p:spPr>
        <p:txBody>
          <a:bodyPr wrap="square" rtlCol="0">
            <a:spAutoFit/>
          </a:bodyPr>
          <a:lstStyle/>
          <a:p>
            <a:pPr algn="ctr"/>
            <a:r>
              <a:rPr lang="es-ES" dirty="0">
                <a:solidFill>
                  <a:schemeClr val="tx1"/>
                </a:solidFill>
              </a:rPr>
              <a:t>El método recibe el CALLBACK_ID y sabe cuál petición invocó a la ventana</a:t>
            </a:r>
            <a:endParaRPr lang="es-CO" dirty="0">
              <a:solidFill>
                <a:schemeClr val="tx1"/>
              </a:solidFill>
            </a:endParaRPr>
          </a:p>
        </p:txBody>
      </p:sp>
      <p:cxnSp>
        <p:nvCxnSpPr>
          <p:cNvPr id="13" name="Conector recto de flecha 12"/>
          <p:cNvCxnSpPr/>
          <p:nvPr/>
        </p:nvCxnSpPr>
        <p:spPr>
          <a:xfrm flipV="1">
            <a:off x="4860032"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6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3563888" y="3872737"/>
            <a:ext cx="3744416" cy="738664"/>
          </a:xfrm>
          <a:prstGeom prst="rect">
            <a:avLst/>
          </a:prstGeom>
          <a:noFill/>
        </p:spPr>
        <p:txBody>
          <a:bodyPr wrap="square" rtlCol="0">
            <a:spAutoFit/>
          </a:bodyPr>
          <a:lstStyle/>
          <a:p>
            <a:pPr algn="ctr"/>
            <a:r>
              <a:rPr lang="es-ES" dirty="0">
                <a:solidFill>
                  <a:schemeClr val="tx1"/>
                </a:solidFill>
              </a:rPr>
              <a:t>También recibe el mismo </a:t>
            </a:r>
            <a:r>
              <a:rPr lang="es-ES" b="1" i="1" dirty="0" err="1">
                <a:solidFill>
                  <a:schemeClr val="tx1"/>
                </a:solidFill>
              </a:rPr>
              <a:t>arrayPermission</a:t>
            </a:r>
            <a:r>
              <a:rPr lang="es-ES" b="1" i="1" dirty="0">
                <a:solidFill>
                  <a:schemeClr val="tx1"/>
                </a:solidFill>
              </a:rPr>
              <a:t> </a:t>
            </a:r>
            <a:r>
              <a:rPr lang="es-ES" dirty="0">
                <a:solidFill>
                  <a:schemeClr val="tx1"/>
                </a:solidFill>
              </a:rPr>
              <a:t>que pusimos durante la solicitud, en el método </a:t>
            </a:r>
            <a:r>
              <a:rPr lang="es-ES" dirty="0" err="1">
                <a:solidFill>
                  <a:schemeClr val="tx1"/>
                </a:solidFill>
              </a:rPr>
              <a:t>requestPermissions</a:t>
            </a:r>
            <a:r>
              <a:rPr lang="es-ES" dirty="0">
                <a:solidFill>
                  <a:schemeClr val="tx1"/>
                </a:solidFill>
              </a:rPr>
              <a:t>()</a:t>
            </a:r>
            <a:endParaRPr lang="es-CO" b="1" i="1" dirty="0">
              <a:solidFill>
                <a:schemeClr val="tx1"/>
              </a:solidFill>
            </a:endParaRPr>
          </a:p>
        </p:txBody>
      </p:sp>
      <p:cxnSp>
        <p:nvCxnSpPr>
          <p:cNvPr id="13" name="Conector recto de flecha 12"/>
          <p:cNvCxnSpPr/>
          <p:nvPr/>
        </p:nvCxnSpPr>
        <p:spPr>
          <a:xfrm flipV="1">
            <a:off x="6467068"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804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b="1" i="1" dirty="0" err="1"/>
              <a:t>onRequestPermissionResult</a:t>
            </a:r>
            <a:r>
              <a:rPr lang="es-ES" b="1" i="1" dirty="0"/>
              <a:t> </a:t>
            </a:r>
            <a:r>
              <a:rPr lang="es-ES" dirty="0"/>
              <a:t>puede verse en código como</a:t>
            </a:r>
          </a:p>
          <a:p>
            <a:endParaRPr lang="es-ES" dirty="0"/>
          </a:p>
          <a:p>
            <a:r>
              <a:rPr lang="es-ES" dirty="0"/>
              <a:t>@</a:t>
            </a:r>
            <a:r>
              <a:rPr lang="es-ES" dirty="0" err="1"/>
              <a:t>Override</a:t>
            </a:r>
            <a:endParaRPr lang="es-ES" dirty="0"/>
          </a:p>
          <a:p>
            <a:r>
              <a:rPr lang="es-ES" b="1" dirty="0" err="1">
                <a:solidFill>
                  <a:srgbClr val="FFC000"/>
                </a:solidFill>
              </a:rPr>
              <a:t>public</a:t>
            </a:r>
            <a:r>
              <a:rPr lang="es-ES" b="1" dirty="0">
                <a:solidFill>
                  <a:srgbClr val="FFC000"/>
                </a:solidFill>
              </a:rPr>
              <a:t> </a:t>
            </a:r>
            <a:r>
              <a:rPr lang="es-ES" b="1" dirty="0" err="1">
                <a:solidFill>
                  <a:srgbClr val="FFC000"/>
                </a:solidFill>
              </a:rPr>
              <a:t>void</a:t>
            </a:r>
            <a:r>
              <a:rPr lang="es-ES" dirty="0"/>
              <a:t> </a:t>
            </a:r>
            <a:r>
              <a:rPr lang="es-ES" dirty="0" err="1"/>
              <a:t>onRequestPermissionResult</a:t>
            </a:r>
            <a:r>
              <a:rPr lang="es-ES" dirty="0"/>
              <a:t>(</a:t>
            </a:r>
            <a:r>
              <a:rPr lang="es-ES" b="1" dirty="0" err="1">
                <a:solidFill>
                  <a:srgbClr val="FFC000"/>
                </a:solidFill>
              </a:rPr>
              <a:t>int</a:t>
            </a:r>
            <a:r>
              <a:rPr lang="es-ES" dirty="0"/>
              <a:t> </a:t>
            </a:r>
            <a:r>
              <a:rPr lang="es-ES" dirty="0" err="1"/>
              <a:t>requestCode</a:t>
            </a:r>
            <a:r>
              <a:rPr lang="es-ES" dirty="0"/>
              <a:t>, </a:t>
            </a:r>
            <a:r>
              <a:rPr lang="es-ES" dirty="0" err="1">
                <a:solidFill>
                  <a:srgbClr val="FFC000"/>
                </a:solidFill>
              </a:rPr>
              <a:t>String</a:t>
            </a:r>
            <a:r>
              <a:rPr lang="es-ES" dirty="0">
                <a:solidFill>
                  <a:srgbClr val="FFC000"/>
                </a:solidFill>
              </a:rPr>
              <a:t>[]</a:t>
            </a:r>
            <a:r>
              <a:rPr lang="es-ES" dirty="0"/>
              <a:t> </a:t>
            </a:r>
            <a:r>
              <a:rPr lang="es-ES" dirty="0" err="1"/>
              <a:t>permissions</a:t>
            </a:r>
            <a:r>
              <a:rPr lang="es-ES" dirty="0"/>
              <a:t>, </a:t>
            </a:r>
            <a:r>
              <a:rPr lang="es-ES" dirty="0" err="1">
                <a:solidFill>
                  <a:srgbClr val="FFC000"/>
                </a:solidFill>
              </a:rPr>
              <a:t>int</a:t>
            </a:r>
            <a:r>
              <a:rPr lang="es-ES" dirty="0">
                <a:solidFill>
                  <a:srgbClr val="FFC000"/>
                </a:solidFill>
              </a:rPr>
              <a:t>[]</a:t>
            </a:r>
            <a:r>
              <a:rPr lang="es-ES" dirty="0"/>
              <a:t> </a:t>
            </a:r>
            <a:r>
              <a:rPr lang="es-ES" dirty="0" err="1"/>
              <a:t>results</a:t>
            </a:r>
            <a:r>
              <a:rPr lang="es-ES" dirty="0"/>
              <a:t>){</a:t>
            </a:r>
          </a:p>
          <a:p>
            <a:endParaRPr lang="es-ES" dirty="0"/>
          </a:p>
          <a:p>
            <a:r>
              <a:rPr lang="es-ES" dirty="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4716016" y="3872737"/>
            <a:ext cx="3744416" cy="523220"/>
          </a:xfrm>
          <a:prstGeom prst="rect">
            <a:avLst/>
          </a:prstGeom>
          <a:noFill/>
        </p:spPr>
        <p:txBody>
          <a:bodyPr wrap="square" rtlCol="0">
            <a:spAutoFit/>
          </a:bodyPr>
          <a:lstStyle/>
          <a:p>
            <a:pPr algn="ctr"/>
            <a:r>
              <a:rPr lang="es-ES" dirty="0">
                <a:solidFill>
                  <a:schemeClr val="tx1"/>
                </a:solidFill>
              </a:rPr>
              <a:t>Con sus respectivos resultado para cada uno de los permisos</a:t>
            </a:r>
            <a:endParaRPr lang="es-CO" b="1" i="1" dirty="0">
              <a:solidFill>
                <a:schemeClr val="tx1"/>
              </a:solidFill>
            </a:endParaRPr>
          </a:p>
        </p:txBody>
      </p:sp>
      <p:cxnSp>
        <p:nvCxnSpPr>
          <p:cNvPr id="13" name="Conector recto de flecha 12"/>
          <p:cNvCxnSpPr/>
          <p:nvPr/>
        </p:nvCxnSpPr>
        <p:spPr>
          <a:xfrm flipV="1">
            <a:off x="7619196"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765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Por último, si quiere ver en cualquier momento el estado de un permiso, puede usar el </a:t>
            </a:r>
            <a:r>
              <a:rPr lang="es-ES" dirty="0" err="1"/>
              <a:t>siguiete</a:t>
            </a:r>
            <a:r>
              <a:rPr lang="es-ES" dirty="0"/>
              <a:t> condicional:</a:t>
            </a:r>
          </a:p>
          <a:p>
            <a:endParaRPr lang="es-ES" dirty="0"/>
          </a:p>
          <a:p>
            <a:endParaRPr lang="es-ES" dirty="0"/>
          </a:p>
          <a:p>
            <a:endParaRPr lang="es-ES" dirty="0"/>
          </a:p>
          <a:p>
            <a:endParaRPr lang="es-ES" dirty="0"/>
          </a:p>
          <a:p>
            <a:r>
              <a:rPr lang="es-ES" dirty="0"/>
              <a:t>Ese condicional será </a:t>
            </a:r>
            <a:r>
              <a:rPr lang="es-ES" b="1" i="1" dirty="0">
                <a:solidFill>
                  <a:srgbClr val="FFC000"/>
                </a:solidFill>
              </a:rPr>
              <a:t>true </a:t>
            </a:r>
            <a:r>
              <a:rPr lang="es-ES" dirty="0"/>
              <a:t>si está denegado, pero </a:t>
            </a:r>
            <a:r>
              <a:rPr lang="es-ES" b="1" i="1" dirty="0">
                <a:solidFill>
                  <a:srgbClr val="FFC000"/>
                </a:solidFill>
              </a:rPr>
              <a:t>false</a:t>
            </a:r>
            <a:r>
              <a:rPr lang="es-ES" dirty="0"/>
              <a:t> si está autorizado.</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38376" y="2067694"/>
            <a:ext cx="8712968" cy="1169551"/>
          </a:xfrm>
          <a:prstGeom prst="rect">
            <a:avLst/>
          </a:prstGeom>
          <a:solidFill>
            <a:srgbClr val="2B2B2B"/>
          </a:solidFill>
        </p:spPr>
        <p:txBody>
          <a:bodyPr wrap="square">
            <a:spAutoFit/>
          </a:bodyPr>
          <a:lstStyle/>
          <a:p>
            <a:r>
              <a:rPr lang="es-ES" b="1" dirty="0" err="1">
                <a:solidFill>
                  <a:srgbClr val="FFC000"/>
                </a:solidFill>
              </a:rPr>
              <a:t>if</a:t>
            </a:r>
            <a:r>
              <a:rPr lang="es-ES" dirty="0"/>
              <a:t>( </a:t>
            </a:r>
            <a:r>
              <a:rPr lang="es-ES" b="1" dirty="0" err="1">
                <a:solidFill>
                  <a:srgbClr val="B482DA"/>
                </a:solidFill>
              </a:rPr>
              <a:t>ActivityCompat</a:t>
            </a:r>
            <a:r>
              <a:rPr lang="es-ES" dirty="0" err="1">
                <a:solidFill>
                  <a:schemeClr val="tx1"/>
                </a:solidFill>
              </a:rPr>
              <a:t>.checkSelfPermission</a:t>
            </a:r>
            <a:r>
              <a:rPr lang="es-ES" dirty="0">
                <a:solidFill>
                  <a:schemeClr val="tx1"/>
                </a:solidFill>
              </a:rPr>
              <a:t>(</a:t>
            </a:r>
            <a:r>
              <a:rPr lang="es-ES" dirty="0" err="1">
                <a:solidFill>
                  <a:schemeClr val="tx1"/>
                </a:solidFill>
              </a:rPr>
              <a:t>this</a:t>
            </a:r>
            <a:r>
              <a:rPr lang="es-ES" dirty="0">
                <a:solidFill>
                  <a:schemeClr val="tx1"/>
                </a:solidFill>
              </a:rPr>
              <a:t>, </a:t>
            </a:r>
            <a:r>
              <a:rPr lang="es-ES" b="1" dirty="0">
                <a:solidFill>
                  <a:srgbClr val="B482DA"/>
                </a:solidFill>
              </a:rPr>
              <a:t>PERMISO</a:t>
            </a:r>
            <a:r>
              <a:rPr lang="es-ES" dirty="0">
                <a:solidFill>
                  <a:schemeClr val="tx1"/>
                </a:solidFill>
              </a:rPr>
              <a:t>) !=</a:t>
            </a:r>
            <a:r>
              <a:rPr lang="es-ES" dirty="0"/>
              <a:t> </a:t>
            </a:r>
            <a:r>
              <a:rPr lang="es-ES" b="1" dirty="0" err="1">
                <a:solidFill>
                  <a:srgbClr val="B482DA"/>
                </a:solidFill>
              </a:rPr>
              <a:t>PackageManager</a:t>
            </a:r>
            <a:r>
              <a:rPr lang="es-ES" dirty="0" err="1">
                <a:solidFill>
                  <a:schemeClr val="tx1"/>
                </a:solidFill>
              </a:rPr>
              <a:t>.PERMISSION_GRANTED</a:t>
            </a:r>
            <a:r>
              <a:rPr lang="es-ES" dirty="0">
                <a:solidFill>
                  <a:schemeClr val="tx1"/>
                </a:solidFill>
              </a:rPr>
              <a:t>) )</a:t>
            </a:r>
          </a:p>
          <a:p>
            <a:r>
              <a:rPr lang="es-ES" dirty="0">
                <a:solidFill>
                  <a:schemeClr val="tx1"/>
                </a:solidFill>
              </a:rPr>
              <a:t> {</a:t>
            </a:r>
          </a:p>
          <a:p>
            <a:r>
              <a:rPr lang="es-ES" dirty="0">
                <a:solidFill>
                  <a:schemeClr val="tx1"/>
                </a:solidFill>
              </a:rPr>
              <a:t>	...</a:t>
            </a:r>
          </a:p>
          <a:p>
            <a:endParaRPr lang="es-ES" dirty="0">
              <a:solidFill>
                <a:schemeClr val="tx1"/>
              </a:solidFill>
            </a:endParaRPr>
          </a:p>
          <a:p>
            <a:r>
              <a:rPr lang="es-ES" dirty="0">
                <a:solidFill>
                  <a:schemeClr val="tx1"/>
                </a:solidFill>
              </a:rPr>
              <a:t>}</a:t>
            </a:r>
          </a:p>
        </p:txBody>
      </p:sp>
    </p:spTree>
    <p:extLst>
      <p:ext uri="{BB962C8B-B14F-4D97-AF65-F5344CB8AC3E}">
        <p14:creationId xmlns:p14="http://schemas.microsoft.com/office/powerpoint/2010/main" val="626369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Por último, si quiere ver en cualquier momento el estado de un permiso, puede usar el </a:t>
            </a:r>
            <a:r>
              <a:rPr lang="es-ES" dirty="0" err="1"/>
              <a:t>siguiete</a:t>
            </a:r>
            <a:r>
              <a:rPr lang="es-ES" dirty="0"/>
              <a:t> condicional:</a:t>
            </a:r>
          </a:p>
          <a:p>
            <a:endParaRPr lang="es-ES" dirty="0"/>
          </a:p>
          <a:p>
            <a:endParaRPr lang="es-ES" dirty="0"/>
          </a:p>
          <a:p>
            <a:endParaRPr lang="es-ES" dirty="0"/>
          </a:p>
          <a:p>
            <a:endParaRPr lang="es-ES" dirty="0"/>
          </a:p>
          <a:p>
            <a:r>
              <a:rPr lang="es-ES" dirty="0" err="1"/>
              <a:t>Recurde</a:t>
            </a:r>
            <a:r>
              <a:rPr lang="es-ES" dirty="0"/>
              <a:t> que los permisos se referencian con un </a:t>
            </a:r>
            <a:r>
              <a:rPr lang="es-ES" dirty="0" err="1"/>
              <a:t>String</a:t>
            </a:r>
            <a:r>
              <a:rPr lang="es-ES" dirty="0"/>
              <a:t>. Por ejemplo, el permiso de la cámara se referencia </a:t>
            </a:r>
            <a:r>
              <a:rPr lang="es-ES" dirty="0" err="1"/>
              <a:t>asi</a:t>
            </a:r>
            <a:r>
              <a:rPr lang="es-ES" dirty="0"/>
              <a:t>:</a:t>
            </a:r>
          </a:p>
          <a:p>
            <a:r>
              <a:rPr lang="es-ES" b="1" dirty="0" err="1">
                <a:solidFill>
                  <a:srgbClr val="B482DA"/>
                </a:solidFill>
              </a:rPr>
              <a:t>Manifest</a:t>
            </a:r>
            <a:r>
              <a:rPr lang="es-ES" b="1" dirty="0" err="1">
                <a:solidFill>
                  <a:schemeClr val="tx1"/>
                </a:solidFill>
              </a:rPr>
              <a:t>.</a:t>
            </a:r>
            <a:r>
              <a:rPr lang="es-ES" dirty="0" err="1">
                <a:solidFill>
                  <a:srgbClr val="FFC000"/>
                </a:solidFill>
              </a:rPr>
              <a:t>permission</a:t>
            </a:r>
            <a:r>
              <a:rPr lang="es-ES" b="1" i="1" dirty="0" err="1">
                <a:solidFill>
                  <a:schemeClr val="tx1"/>
                </a:solidFill>
              </a:rPr>
              <a:t>.CAMERA</a:t>
            </a:r>
            <a:endParaRPr lang="es-ES" b="1" i="1" dirty="0">
              <a:solidFill>
                <a:schemeClr val="tx1"/>
              </a:solidFill>
            </a:endParaRP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238376" y="2067694"/>
            <a:ext cx="8712968" cy="1169551"/>
          </a:xfrm>
          <a:prstGeom prst="rect">
            <a:avLst/>
          </a:prstGeom>
          <a:solidFill>
            <a:srgbClr val="2B2B2B"/>
          </a:solidFill>
        </p:spPr>
        <p:txBody>
          <a:bodyPr wrap="square">
            <a:spAutoFit/>
          </a:bodyPr>
          <a:lstStyle/>
          <a:p>
            <a:r>
              <a:rPr lang="es-ES" b="1" dirty="0" err="1">
                <a:solidFill>
                  <a:srgbClr val="FFC000"/>
                </a:solidFill>
              </a:rPr>
              <a:t>if</a:t>
            </a:r>
            <a:r>
              <a:rPr lang="es-ES" dirty="0"/>
              <a:t>( </a:t>
            </a:r>
            <a:r>
              <a:rPr lang="es-ES" b="1" dirty="0" err="1">
                <a:solidFill>
                  <a:srgbClr val="B482DA"/>
                </a:solidFill>
              </a:rPr>
              <a:t>ActivityCompat</a:t>
            </a:r>
            <a:r>
              <a:rPr lang="es-ES" dirty="0" err="1">
                <a:solidFill>
                  <a:schemeClr val="tx1"/>
                </a:solidFill>
              </a:rPr>
              <a:t>.checkSelfPermission</a:t>
            </a:r>
            <a:r>
              <a:rPr lang="es-ES" dirty="0">
                <a:solidFill>
                  <a:schemeClr val="tx1"/>
                </a:solidFill>
              </a:rPr>
              <a:t>(</a:t>
            </a:r>
            <a:r>
              <a:rPr lang="es-ES" dirty="0" err="1">
                <a:solidFill>
                  <a:schemeClr val="tx1"/>
                </a:solidFill>
              </a:rPr>
              <a:t>this</a:t>
            </a:r>
            <a:r>
              <a:rPr lang="es-ES" dirty="0">
                <a:solidFill>
                  <a:schemeClr val="tx1"/>
                </a:solidFill>
              </a:rPr>
              <a:t>, </a:t>
            </a:r>
            <a:r>
              <a:rPr lang="es-ES" b="1" dirty="0">
                <a:solidFill>
                  <a:srgbClr val="B482DA"/>
                </a:solidFill>
              </a:rPr>
              <a:t>PERMISO</a:t>
            </a:r>
            <a:r>
              <a:rPr lang="es-ES" dirty="0">
                <a:solidFill>
                  <a:schemeClr val="tx1"/>
                </a:solidFill>
              </a:rPr>
              <a:t>) !=</a:t>
            </a:r>
            <a:r>
              <a:rPr lang="es-ES" dirty="0"/>
              <a:t> </a:t>
            </a:r>
            <a:r>
              <a:rPr lang="es-ES" b="1" dirty="0" err="1">
                <a:solidFill>
                  <a:srgbClr val="B482DA"/>
                </a:solidFill>
              </a:rPr>
              <a:t>PackageManager</a:t>
            </a:r>
            <a:r>
              <a:rPr lang="es-ES" dirty="0" err="1">
                <a:solidFill>
                  <a:schemeClr val="tx1"/>
                </a:solidFill>
              </a:rPr>
              <a:t>.PERMISSION_GRANTED</a:t>
            </a:r>
            <a:r>
              <a:rPr lang="es-ES" dirty="0">
                <a:solidFill>
                  <a:schemeClr val="tx1"/>
                </a:solidFill>
              </a:rPr>
              <a:t>) )</a:t>
            </a:r>
          </a:p>
          <a:p>
            <a:r>
              <a:rPr lang="es-ES" dirty="0">
                <a:solidFill>
                  <a:schemeClr val="tx1"/>
                </a:solidFill>
              </a:rPr>
              <a:t> {</a:t>
            </a:r>
          </a:p>
          <a:p>
            <a:r>
              <a:rPr lang="es-ES" dirty="0">
                <a:solidFill>
                  <a:schemeClr val="tx1"/>
                </a:solidFill>
              </a:rPr>
              <a:t>	...</a:t>
            </a:r>
          </a:p>
          <a:p>
            <a:endParaRPr lang="es-ES" dirty="0">
              <a:solidFill>
                <a:schemeClr val="tx1"/>
              </a:solidFill>
            </a:endParaRPr>
          </a:p>
          <a:p>
            <a:r>
              <a:rPr lang="es-ES" dirty="0">
                <a:solidFill>
                  <a:schemeClr val="tx1"/>
                </a:solidFill>
              </a:rPr>
              <a:t>}</a:t>
            </a:r>
          </a:p>
        </p:txBody>
      </p:sp>
    </p:spTree>
    <p:extLst>
      <p:ext uri="{BB962C8B-B14F-4D97-AF65-F5344CB8AC3E}">
        <p14:creationId xmlns:p14="http://schemas.microsoft.com/office/powerpoint/2010/main" val="119365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Geolocalización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218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749040" cy="3017520"/>
          </a:xfrm>
        </p:spPr>
        <p:txBody>
          <a:bodyPr>
            <a:normAutofit/>
          </a:bodyPr>
          <a:lstStyle/>
          <a:p>
            <a:r>
              <a:rPr lang="es-ES" dirty="0"/>
              <a:t>Es posible obtener la latitud y la longitud del sensor GPS </a:t>
            </a:r>
          </a:p>
          <a:p>
            <a:endParaRPr lang="es-ES" dirty="0"/>
          </a:p>
          <a:p>
            <a:r>
              <a:rPr lang="es-ES" dirty="0"/>
              <a:t>Se puede lograr sin necesidad de internet, porque el sensor GPS no depende de internet.</a:t>
            </a:r>
          </a:p>
          <a:p>
            <a:endParaRPr lang="es-ES" dirty="0"/>
          </a:p>
          <a:p>
            <a:r>
              <a:rPr lang="es-ES" dirty="0"/>
              <a:t>El internet se necesita para descargar los mapas y que la coordenada geodésica tenga sentido.</a:t>
            </a:r>
          </a:p>
          <a:p>
            <a:pPr marL="0" indent="0">
              <a:buNone/>
            </a:pPr>
            <a:endParaRPr lang="es-ES" dirty="0"/>
          </a:p>
        </p:txBody>
      </p:sp>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android gps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090" y="1476991"/>
            <a:ext cx="2832140" cy="283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738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pic>
        <p:nvPicPr>
          <p:cNvPr id="5124" name="Picture 4" descr="Resultado de imagen para latlong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7378"/>
            <a:ext cx="5891512" cy="29750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9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Existen dos tipos de permisos en Android</a:t>
            </a:r>
            <a:endParaRPr lang="es-CO" dirty="0"/>
          </a:p>
        </p:txBody>
      </p:sp>
      <p:pic>
        <p:nvPicPr>
          <p:cNvPr id="1026" name="Picture 2" descr="Resultado de imagen de permission png&quot;"/>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627784" y="2067694"/>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de permission png&quot;"/>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77192" y="2067694"/>
            <a:ext cx="1440160" cy="1440160"/>
          </a:xfrm>
          <a:prstGeom prst="rect">
            <a:avLst/>
          </a:prstGeom>
          <a:noFill/>
          <a:extLst>
            <a:ext uri="{909E8E84-426E-40DD-AFC4-6F175D3DCCD1}">
              <a14:hiddenFill xmlns:a14="http://schemas.microsoft.com/office/drawing/2010/main">
                <a:solidFill>
                  <a:srgbClr val="FFFFFF"/>
                </a:solidFill>
              </a14:hiddenFill>
            </a:ext>
          </a:extLst>
        </p:spPr>
      </p:pic>
      <p:sp>
        <p:nvSpPr>
          <p:cNvPr id="4" name="Señal de prohibido 3"/>
          <p:cNvSpPr/>
          <p:nvPr/>
        </p:nvSpPr>
        <p:spPr>
          <a:xfrm>
            <a:off x="5548732" y="2761641"/>
            <a:ext cx="648072" cy="648072"/>
          </a:xfrm>
          <a:prstGeom prst="noSmoking">
            <a:avLst>
              <a:gd name="adj" fmla="val 92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CuadroTexto 5"/>
          <p:cNvSpPr txBox="1"/>
          <p:nvPr/>
        </p:nvSpPr>
        <p:spPr>
          <a:xfrm flipH="1">
            <a:off x="2776280" y="3589134"/>
            <a:ext cx="1322433" cy="523220"/>
          </a:xfrm>
          <a:prstGeom prst="rect">
            <a:avLst/>
          </a:prstGeom>
          <a:noFill/>
        </p:spPr>
        <p:txBody>
          <a:bodyPr wrap="square" rtlCol="0">
            <a:spAutoFit/>
          </a:bodyPr>
          <a:lstStyle/>
          <a:p>
            <a:pPr algn="ctr"/>
            <a:r>
              <a:rPr lang="es-ES" b="1" dirty="0">
                <a:solidFill>
                  <a:schemeClr val="tx1"/>
                </a:solidFill>
              </a:rPr>
              <a:t>Normal </a:t>
            </a:r>
            <a:r>
              <a:rPr lang="es-ES" b="1" dirty="0" err="1">
                <a:solidFill>
                  <a:schemeClr val="tx1"/>
                </a:solidFill>
              </a:rPr>
              <a:t>Permission</a:t>
            </a:r>
            <a:endParaRPr lang="es-CO" b="1" dirty="0">
              <a:solidFill>
                <a:schemeClr val="tx1"/>
              </a:solidFill>
            </a:endParaRPr>
          </a:p>
        </p:txBody>
      </p:sp>
      <p:sp>
        <p:nvSpPr>
          <p:cNvPr id="8" name="CuadroTexto 7"/>
          <p:cNvSpPr txBox="1"/>
          <p:nvPr/>
        </p:nvSpPr>
        <p:spPr>
          <a:xfrm flipH="1">
            <a:off x="4910303" y="3589134"/>
            <a:ext cx="1322433" cy="523220"/>
          </a:xfrm>
          <a:prstGeom prst="rect">
            <a:avLst/>
          </a:prstGeom>
          <a:noFill/>
        </p:spPr>
        <p:txBody>
          <a:bodyPr wrap="square" rtlCol="0">
            <a:spAutoFit/>
          </a:bodyPr>
          <a:lstStyle/>
          <a:p>
            <a:pPr algn="ctr"/>
            <a:r>
              <a:rPr lang="es-ES" b="1" dirty="0" err="1">
                <a:solidFill>
                  <a:schemeClr val="tx1"/>
                </a:solidFill>
              </a:rPr>
              <a:t>Dangerous</a:t>
            </a:r>
            <a:endParaRPr lang="es-ES" b="1" dirty="0">
              <a:solidFill>
                <a:schemeClr val="tx1"/>
              </a:solidFill>
            </a:endParaRPr>
          </a:p>
          <a:p>
            <a:pPr algn="ctr"/>
            <a:r>
              <a:rPr lang="es-ES" b="1" dirty="0" err="1">
                <a:solidFill>
                  <a:schemeClr val="tx1"/>
                </a:solidFill>
              </a:rPr>
              <a:t>Permission</a:t>
            </a:r>
            <a:endParaRPr lang="es-CO" b="1"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50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El sensor GPS es capaz de calcular la latitud y la longitud usando las </a:t>
            </a:r>
            <a:r>
              <a:rPr lang="es-ES" b="1" i="1" dirty="0"/>
              <a:t>señales GPS</a:t>
            </a:r>
            <a:endParaRPr lang="es-CO" b="1" i="1"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27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El sensor GPS entrega directamente la información en coordenadas geodésicas.</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227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Internamente hace un calculo a partir de las señales GPS que contienen una estampa de tiempo y la posición del satélite.</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p:cNvSpPr txBox="1"/>
          <p:nvPr/>
        </p:nvSpPr>
        <p:spPr>
          <a:xfrm>
            <a:off x="5737301" y="2463759"/>
            <a:ext cx="928959" cy="523220"/>
          </a:xfrm>
          <a:prstGeom prst="rect">
            <a:avLst/>
          </a:prstGeom>
          <a:noFill/>
        </p:spPr>
        <p:txBody>
          <a:bodyPr wrap="square" rtlCol="0">
            <a:spAutoFit/>
          </a:bodyPr>
          <a:lstStyle/>
          <a:p>
            <a:pPr algn="ctr"/>
            <a:r>
              <a:rPr lang="es-ES" dirty="0">
                <a:solidFill>
                  <a:schemeClr val="tx1"/>
                </a:solidFill>
              </a:rPr>
              <a:t>GPS</a:t>
            </a:r>
          </a:p>
          <a:p>
            <a:pPr algn="ctr"/>
            <a:r>
              <a:rPr lang="es-ES" dirty="0" err="1">
                <a:solidFill>
                  <a:schemeClr val="tx1"/>
                </a:solidFill>
              </a:rPr>
              <a:t>Signal</a:t>
            </a:r>
            <a:endParaRPr lang="es-CO" dirty="0">
              <a:solidFill>
                <a:schemeClr val="tx1"/>
              </a:solidFill>
            </a:endParaRPr>
          </a:p>
        </p:txBody>
      </p:sp>
      <p:sp>
        <p:nvSpPr>
          <p:cNvPr id="18" name="CuadroTexto 17"/>
          <p:cNvSpPr txBox="1"/>
          <p:nvPr/>
        </p:nvSpPr>
        <p:spPr>
          <a:xfrm>
            <a:off x="6029009" y="1380138"/>
            <a:ext cx="928959" cy="523220"/>
          </a:xfrm>
          <a:prstGeom prst="rect">
            <a:avLst/>
          </a:prstGeom>
          <a:noFill/>
        </p:spPr>
        <p:txBody>
          <a:bodyPr wrap="square" rtlCol="0">
            <a:spAutoFit/>
          </a:bodyPr>
          <a:lstStyle/>
          <a:p>
            <a:pPr algn="ctr"/>
            <a:r>
              <a:rPr lang="es-ES" dirty="0">
                <a:solidFill>
                  <a:schemeClr val="tx1"/>
                </a:solidFill>
              </a:rPr>
              <a:t>GPS </a:t>
            </a:r>
          </a:p>
          <a:p>
            <a:pPr algn="ctr"/>
            <a:r>
              <a:rPr lang="es-ES" dirty="0" err="1">
                <a:solidFill>
                  <a:schemeClr val="tx1"/>
                </a:solidFill>
              </a:rPr>
              <a:t>Signal</a:t>
            </a:r>
            <a:endParaRPr lang="es-CO" dirty="0">
              <a:solidFill>
                <a:schemeClr val="tx1"/>
              </a:solidFill>
            </a:endParaRPr>
          </a:p>
        </p:txBody>
      </p:sp>
      <p:sp>
        <p:nvSpPr>
          <p:cNvPr id="19" name="CuadroTexto 18"/>
          <p:cNvSpPr txBox="1"/>
          <p:nvPr/>
        </p:nvSpPr>
        <p:spPr>
          <a:xfrm>
            <a:off x="7549816" y="1423958"/>
            <a:ext cx="928959" cy="523220"/>
          </a:xfrm>
          <a:prstGeom prst="rect">
            <a:avLst/>
          </a:prstGeom>
          <a:noFill/>
        </p:spPr>
        <p:txBody>
          <a:bodyPr wrap="square" rtlCol="0">
            <a:spAutoFit/>
          </a:bodyPr>
          <a:lstStyle/>
          <a:p>
            <a:pPr algn="ctr"/>
            <a:r>
              <a:rPr lang="es-ES" dirty="0">
                <a:solidFill>
                  <a:schemeClr val="tx1"/>
                </a:solidFill>
              </a:rPr>
              <a:t>GPS</a:t>
            </a:r>
            <a:br>
              <a:rPr lang="es-ES" dirty="0">
                <a:solidFill>
                  <a:schemeClr val="tx1"/>
                </a:solidFill>
              </a:rPr>
            </a:br>
            <a:r>
              <a:rPr lang="es-ES" dirty="0" err="1">
                <a:solidFill>
                  <a:schemeClr val="tx1"/>
                </a:solidFill>
              </a:rPr>
              <a:t>Signal</a:t>
            </a:r>
            <a:endParaRPr lang="es-CO" dirty="0">
              <a:solidFill>
                <a:schemeClr val="tx1"/>
              </a:solidFill>
            </a:endParaRPr>
          </a:p>
        </p:txBody>
      </p:sp>
      <p:sp>
        <p:nvSpPr>
          <p:cNvPr id="22" name="CuadroTexto 21"/>
          <p:cNvSpPr txBox="1"/>
          <p:nvPr/>
        </p:nvSpPr>
        <p:spPr>
          <a:xfrm>
            <a:off x="7738146" y="2540265"/>
            <a:ext cx="928959" cy="523220"/>
          </a:xfrm>
          <a:prstGeom prst="rect">
            <a:avLst/>
          </a:prstGeom>
          <a:noFill/>
        </p:spPr>
        <p:txBody>
          <a:bodyPr wrap="square" rtlCol="0">
            <a:spAutoFit/>
          </a:bodyPr>
          <a:lstStyle/>
          <a:p>
            <a:pPr algn="ctr"/>
            <a:r>
              <a:rPr lang="es-ES" dirty="0">
                <a:solidFill>
                  <a:schemeClr val="tx1"/>
                </a:solidFill>
              </a:rPr>
              <a:t>GPS</a:t>
            </a:r>
          </a:p>
          <a:p>
            <a:pPr algn="ctr"/>
            <a:r>
              <a:rPr lang="es-ES" dirty="0" err="1">
                <a:solidFill>
                  <a:schemeClr val="tx1"/>
                </a:solidFill>
              </a:rPr>
              <a:t>Signal</a:t>
            </a:r>
            <a:endParaRPr lang="es-CO" dirty="0">
              <a:solidFill>
                <a:schemeClr val="tx1"/>
              </a:solidFill>
            </a:endParaRPr>
          </a:p>
        </p:txBody>
      </p:sp>
    </p:spTree>
    <p:extLst>
      <p:ext uri="{BB962C8B-B14F-4D97-AF65-F5344CB8AC3E}">
        <p14:creationId xmlns:p14="http://schemas.microsoft.com/office/powerpoint/2010/main" val="604751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a:t>¿Quién lee entonces el dato que arroja el sensor GPS?</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182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bo 2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0" name="Cubo 29"/>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6" name="Conector angular 5"/>
          <p:cNvCxnSpPr>
            <a:stCxn id="30" idx="5"/>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Tree>
    <p:extLst>
      <p:ext uri="{BB962C8B-B14F-4D97-AF65-F5344CB8AC3E}">
        <p14:creationId xmlns:p14="http://schemas.microsoft.com/office/powerpoint/2010/main" val="4234993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bo 2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0" name="Cubo 29"/>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6" name="Conector angular 5"/>
          <p:cNvCxnSpPr>
            <a:stCxn id="30" idx="5"/>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3" name="CuadroTexto 2"/>
          <p:cNvSpPr txBox="1"/>
          <p:nvPr/>
        </p:nvSpPr>
        <p:spPr>
          <a:xfrm>
            <a:off x="1111573" y="2902156"/>
            <a:ext cx="1997063" cy="1169551"/>
          </a:xfrm>
          <a:prstGeom prst="rect">
            <a:avLst/>
          </a:prstGeom>
          <a:noFill/>
        </p:spPr>
        <p:txBody>
          <a:bodyPr wrap="square" rtlCol="0">
            <a:spAutoFit/>
          </a:bodyPr>
          <a:lstStyle/>
          <a:p>
            <a:r>
              <a:rPr lang="es-ES" dirty="0">
                <a:solidFill>
                  <a:schemeClr val="tx1"/>
                </a:solidFill>
              </a:rPr>
              <a:t>Para usar el servicio del sistema operativo, debe </a:t>
            </a:r>
            <a:r>
              <a:rPr lang="es-ES" b="1" i="1" dirty="0">
                <a:solidFill>
                  <a:schemeClr val="tx1"/>
                </a:solidFill>
              </a:rPr>
              <a:t>suscribir</a:t>
            </a:r>
            <a:r>
              <a:rPr lang="es-ES" dirty="0">
                <a:solidFill>
                  <a:schemeClr val="tx1"/>
                </a:solidFill>
              </a:rPr>
              <a:t> la aplicación que está desarrollando</a:t>
            </a:r>
            <a:endParaRPr lang="es-CO" dirty="0">
              <a:solidFill>
                <a:schemeClr val="tx1"/>
              </a:solidFill>
            </a:endParaRPr>
          </a:p>
        </p:txBody>
      </p:sp>
    </p:spTree>
    <p:extLst>
      <p:ext uri="{BB962C8B-B14F-4D97-AF65-F5344CB8AC3E}">
        <p14:creationId xmlns:p14="http://schemas.microsoft.com/office/powerpoint/2010/main" val="334888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5"/>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Tree>
    <p:extLst>
      <p:ext uri="{BB962C8B-B14F-4D97-AF65-F5344CB8AC3E}">
        <p14:creationId xmlns:p14="http://schemas.microsoft.com/office/powerpoint/2010/main" val="3890366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a:solidFill>
                  <a:schemeClr val="tx1"/>
                </a:solidFill>
              </a:rPr>
              <a:t>Sensor </a:t>
            </a:r>
          </a:p>
          <a:p>
            <a:pPr algn="ctr"/>
            <a:r>
              <a:rPr lang="es-ES" dirty="0">
                <a:solidFill>
                  <a:schemeClr val="tx1"/>
                </a:solidFill>
              </a:rPr>
              <a:t>GPS</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5"/>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cxnSp>
        <p:nvCxnSpPr>
          <p:cNvPr id="6" name="Conector recto de flecha 5"/>
          <p:cNvCxnSpPr/>
          <p:nvPr/>
        </p:nvCxnSpPr>
        <p:spPr>
          <a:xfrm flipV="1">
            <a:off x="2051720" y="2326709"/>
            <a:ext cx="0" cy="557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26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usarlo tiene que llamar al </a:t>
            </a:r>
            <a:r>
              <a:rPr lang="es-ES" dirty="0" err="1"/>
              <a:t>LocationManager</a:t>
            </a:r>
            <a:r>
              <a:rPr lang="es-ES" dirty="0"/>
              <a:t> desde una actividad </a:t>
            </a:r>
            <a:r>
              <a:rPr lang="es-ES" dirty="0" err="1"/>
              <a:t>asi</a:t>
            </a:r>
            <a:r>
              <a:rPr lang="es-ES" dirty="0"/>
              <a:t>:</a:t>
            </a:r>
          </a:p>
          <a:p>
            <a:r>
              <a:rPr lang="es-CO" b="1" dirty="0" err="1">
                <a:solidFill>
                  <a:srgbClr val="B482DA"/>
                </a:solidFill>
              </a:rPr>
              <a:t>LocationManager</a:t>
            </a:r>
            <a:r>
              <a:rPr lang="es-CO" dirty="0"/>
              <a:t> </a:t>
            </a:r>
            <a:r>
              <a:rPr lang="es-CO" dirty="0" err="1"/>
              <a:t>locationManager</a:t>
            </a:r>
            <a:r>
              <a:rPr lang="es-CO" dirty="0"/>
              <a:t> = (</a:t>
            </a:r>
            <a:r>
              <a:rPr lang="es-CO" b="1" dirty="0" err="1">
                <a:solidFill>
                  <a:srgbClr val="B482DA"/>
                </a:solidFill>
              </a:rPr>
              <a:t>LocationManager</a:t>
            </a:r>
            <a:r>
              <a:rPr lang="es-CO" dirty="0"/>
              <a:t>) </a:t>
            </a:r>
            <a:r>
              <a:rPr lang="es-CO" dirty="0" err="1">
                <a:solidFill>
                  <a:srgbClr val="FFC000"/>
                </a:solidFill>
              </a:rPr>
              <a:t>getSystemService</a:t>
            </a:r>
            <a:r>
              <a:rPr lang="es-CO" dirty="0"/>
              <a:t>(LOCATION_SERVICE);</a:t>
            </a:r>
          </a:p>
          <a:p>
            <a:endParaRPr lang="es-ES" dirty="0"/>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737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usarlo tiene que llamar al </a:t>
            </a:r>
            <a:r>
              <a:rPr lang="es-ES" dirty="0" err="1"/>
              <a:t>LocationManager</a:t>
            </a:r>
            <a:r>
              <a:rPr lang="es-ES" dirty="0"/>
              <a:t> desde una actividad </a:t>
            </a:r>
            <a:r>
              <a:rPr lang="es-ES" dirty="0" err="1"/>
              <a:t>asi</a:t>
            </a:r>
            <a:r>
              <a:rPr lang="es-ES" dirty="0"/>
              <a:t>:</a:t>
            </a:r>
          </a:p>
          <a:p>
            <a:r>
              <a:rPr lang="es-CO" b="1" dirty="0" err="1">
                <a:solidFill>
                  <a:srgbClr val="B482DA"/>
                </a:solidFill>
              </a:rPr>
              <a:t>LocationManager</a:t>
            </a:r>
            <a:r>
              <a:rPr lang="es-CO" dirty="0"/>
              <a:t> </a:t>
            </a:r>
            <a:r>
              <a:rPr lang="es-CO" dirty="0" err="1"/>
              <a:t>locationManager</a:t>
            </a:r>
            <a:r>
              <a:rPr lang="es-CO" dirty="0"/>
              <a:t> = (</a:t>
            </a:r>
            <a:r>
              <a:rPr lang="es-CO" b="1" dirty="0" err="1">
                <a:solidFill>
                  <a:srgbClr val="B482DA"/>
                </a:solidFill>
              </a:rPr>
              <a:t>LocationManager</a:t>
            </a:r>
            <a:r>
              <a:rPr lang="es-CO" dirty="0"/>
              <a:t>) </a:t>
            </a:r>
            <a:r>
              <a:rPr lang="es-CO" dirty="0" err="1">
                <a:solidFill>
                  <a:srgbClr val="FFC000"/>
                </a:solidFill>
              </a:rPr>
              <a:t>getSystemService</a:t>
            </a:r>
            <a:r>
              <a:rPr lang="es-CO" dirty="0"/>
              <a:t>(LOCATION_SERVICE);</a:t>
            </a:r>
          </a:p>
          <a:p>
            <a:endParaRPr lang="es-ES" dirty="0"/>
          </a:p>
          <a:p>
            <a:r>
              <a:rPr lang="es-ES" dirty="0"/>
              <a:t>Este objeto le permitirá suscribirse a los datos de localización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cto de flecha 5"/>
          <p:cNvCxnSpPr/>
          <p:nvPr/>
        </p:nvCxnSpPr>
        <p:spPr>
          <a:xfrm flipV="1">
            <a:off x="3059832" y="271576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56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Estos permisos permiten acceder a contextos que NO son del dominio de la aplicación</a:t>
            </a:r>
            <a:endParaRPr lang="es-CO" dirty="0"/>
          </a:p>
        </p:txBody>
      </p:sp>
      <p:sp>
        <p:nvSpPr>
          <p:cNvPr id="7" name="Rectángulo 6"/>
          <p:cNvSpPr/>
          <p:nvPr/>
        </p:nvSpPr>
        <p:spPr>
          <a:xfrm>
            <a:off x="3944619" y="2283763"/>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27162" t="15700" r="26375" b="11501"/>
          <a:stretch/>
        </p:blipFill>
        <p:spPr>
          <a:xfrm>
            <a:off x="4226079" y="2501628"/>
            <a:ext cx="733224" cy="646231"/>
          </a:xfrm>
          <a:prstGeom prst="rect">
            <a:avLst/>
          </a:prstGeom>
        </p:spPr>
      </p:pic>
      <p:sp>
        <p:nvSpPr>
          <p:cNvPr id="9" name="Rectángulo 8"/>
          <p:cNvSpPr/>
          <p:nvPr/>
        </p:nvSpPr>
        <p:spPr>
          <a:xfrm>
            <a:off x="4062822" y="2949342"/>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
        <p:nvSpPr>
          <p:cNvPr id="12" name="Cubo 11"/>
          <p:cNvSpPr/>
          <p:nvPr/>
        </p:nvSpPr>
        <p:spPr>
          <a:xfrm>
            <a:off x="6300192" y="228376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bo 13"/>
          <p:cNvSpPr/>
          <p:nvPr/>
        </p:nvSpPr>
        <p:spPr>
          <a:xfrm>
            <a:off x="6300192" y="3291830"/>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bo 14"/>
          <p:cNvSpPr/>
          <p:nvPr/>
        </p:nvSpPr>
        <p:spPr>
          <a:xfrm>
            <a:off x="2317802" y="228376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bo 15"/>
          <p:cNvSpPr/>
          <p:nvPr/>
        </p:nvSpPr>
        <p:spPr>
          <a:xfrm>
            <a:off x="2313464" y="3342792"/>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796136" y="2915633"/>
            <a:ext cx="1584176" cy="307777"/>
          </a:xfrm>
          <a:prstGeom prst="rect">
            <a:avLst/>
          </a:prstGeom>
          <a:noFill/>
        </p:spPr>
        <p:txBody>
          <a:bodyPr wrap="square" rtlCol="0">
            <a:spAutoFit/>
          </a:bodyPr>
          <a:lstStyle/>
          <a:p>
            <a:pPr algn="ctr"/>
            <a:r>
              <a:rPr lang="es-ES" dirty="0" err="1">
                <a:solidFill>
                  <a:schemeClr val="tx1"/>
                </a:solidFill>
              </a:rPr>
              <a:t>Vibrator</a:t>
            </a:r>
            <a:r>
              <a:rPr lang="es-ES" dirty="0">
                <a:solidFill>
                  <a:schemeClr val="tx1"/>
                </a:solidFill>
              </a:rPr>
              <a:t> Manager</a:t>
            </a:r>
            <a:endParaRPr lang="es-CO" dirty="0">
              <a:solidFill>
                <a:schemeClr val="tx1"/>
              </a:solidFill>
            </a:endParaRPr>
          </a:p>
        </p:txBody>
      </p:sp>
      <p:sp>
        <p:nvSpPr>
          <p:cNvPr id="18" name="CuadroTexto 17"/>
          <p:cNvSpPr txBox="1"/>
          <p:nvPr/>
        </p:nvSpPr>
        <p:spPr>
          <a:xfrm>
            <a:off x="5694443" y="3949174"/>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19" name="CuadroTexto 18"/>
          <p:cNvSpPr txBox="1"/>
          <p:nvPr/>
        </p:nvSpPr>
        <p:spPr>
          <a:xfrm>
            <a:off x="1630597" y="2915633"/>
            <a:ext cx="1787561" cy="307777"/>
          </a:xfrm>
          <a:prstGeom prst="rect">
            <a:avLst/>
          </a:prstGeom>
          <a:noFill/>
        </p:spPr>
        <p:txBody>
          <a:bodyPr wrap="square" rtlCol="0">
            <a:spAutoFit/>
          </a:bodyPr>
          <a:lstStyle/>
          <a:p>
            <a:pPr algn="ctr"/>
            <a:r>
              <a:rPr lang="es-ES" dirty="0" err="1">
                <a:solidFill>
                  <a:schemeClr val="tx1"/>
                </a:solidFill>
              </a:rPr>
              <a:t>External</a:t>
            </a:r>
            <a:r>
              <a:rPr lang="es-ES" dirty="0">
                <a:solidFill>
                  <a:schemeClr val="tx1"/>
                </a:solidFill>
              </a:rPr>
              <a:t> Storage</a:t>
            </a:r>
            <a:endParaRPr lang="es-CO" dirty="0">
              <a:solidFill>
                <a:schemeClr val="tx1"/>
              </a:solidFill>
            </a:endParaRPr>
          </a:p>
        </p:txBody>
      </p:sp>
      <p:sp>
        <p:nvSpPr>
          <p:cNvPr id="20" name="CuadroTexto 19"/>
          <p:cNvSpPr txBox="1"/>
          <p:nvPr/>
        </p:nvSpPr>
        <p:spPr>
          <a:xfrm>
            <a:off x="1630597" y="3949173"/>
            <a:ext cx="1787561" cy="307777"/>
          </a:xfrm>
          <a:prstGeom prst="rect">
            <a:avLst/>
          </a:prstGeom>
          <a:noFill/>
        </p:spPr>
        <p:txBody>
          <a:bodyPr wrap="square" rtlCol="0">
            <a:spAutoFit/>
          </a:bodyPr>
          <a:lstStyle/>
          <a:p>
            <a:pPr algn="ctr"/>
            <a:r>
              <a:rPr lang="es-ES" dirty="0">
                <a:solidFill>
                  <a:schemeClr val="tx1"/>
                </a:solidFill>
              </a:rPr>
              <a:t>Internet Access</a:t>
            </a:r>
            <a:endParaRPr lang="es-CO" dirty="0">
              <a:solidFill>
                <a:schemeClr val="tx1"/>
              </a:solidFill>
            </a:endParaRPr>
          </a:p>
        </p:txBody>
      </p:sp>
      <p:cxnSp>
        <p:nvCxnSpPr>
          <p:cNvPr id="21" name="Conector recto de flecha 20"/>
          <p:cNvCxnSpPr/>
          <p:nvPr/>
        </p:nvCxnSpPr>
        <p:spPr>
          <a:xfrm flipH="1">
            <a:off x="2889528" y="2536072"/>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flipH="1">
            <a:off x="2889528" y="3630824"/>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240763" y="2536072"/>
            <a:ext cx="1059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5242932" y="3643003"/>
            <a:ext cx="1028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3343261" y="2350172"/>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Elipse 38"/>
          <p:cNvSpPr/>
          <p:nvPr/>
        </p:nvSpPr>
        <p:spPr>
          <a:xfrm>
            <a:off x="3343261" y="3449947"/>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Elipse 39"/>
          <p:cNvSpPr/>
          <p:nvPr/>
        </p:nvSpPr>
        <p:spPr>
          <a:xfrm>
            <a:off x="5443384" y="2350172"/>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Elipse 40"/>
          <p:cNvSpPr/>
          <p:nvPr/>
        </p:nvSpPr>
        <p:spPr>
          <a:xfrm>
            <a:off x="5443384" y="3449947"/>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2"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199" y="2403850"/>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9730" y="3506416"/>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138" y="3507854"/>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138" y="2403850"/>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906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spTree>
    <p:extLst>
      <p:ext uri="{BB962C8B-B14F-4D97-AF65-F5344CB8AC3E}">
        <p14:creationId xmlns:p14="http://schemas.microsoft.com/office/powerpoint/2010/main" val="165870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El primer parámetro es el tipo de sensor. También puede usar NETWORK_PROVIDER</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6" name="Conector recto de flecha 5"/>
          <p:cNvCxnSpPr/>
          <p:nvPr/>
        </p:nvCxnSpPr>
        <p:spPr>
          <a:xfrm flipV="1">
            <a:off x="5796136"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01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                   El segundo parámetro es el lapso mínimo entre actualizaciones de posición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7092280"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89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                   El tercer parámetro es cada cuantos metros de movimiento debe actualizar la posición</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7452320"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923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a:t>La suscripción se controla usando un </a:t>
            </a:r>
            <a:r>
              <a:rPr lang="es-ES" b="1" i="1" dirty="0" err="1"/>
              <a:t>listener</a:t>
            </a:r>
            <a:r>
              <a:rPr lang="es-ES" b="1" i="1" dirty="0"/>
              <a:t>.</a:t>
            </a:r>
          </a:p>
          <a:p>
            <a:endParaRPr lang="es-ES" b="1" i="1" dirty="0"/>
          </a:p>
          <a:p>
            <a:r>
              <a:rPr lang="es-ES" dirty="0"/>
              <a:t>Para suscribirse al canal de localización use:</a:t>
            </a:r>
          </a:p>
          <a:p>
            <a:endParaRPr lang="es-ES" dirty="0"/>
          </a:p>
          <a:p>
            <a:endParaRPr lang="es-ES" dirty="0"/>
          </a:p>
          <a:p>
            <a:endParaRPr lang="es-ES" dirty="0"/>
          </a:p>
          <a:p>
            <a:r>
              <a:rPr lang="es-ES" dirty="0"/>
              <a:t>Finalmente, se programa el </a:t>
            </a:r>
            <a:r>
              <a:rPr lang="es-ES" dirty="0" err="1"/>
              <a:t>LocationListener</a:t>
            </a:r>
            <a:r>
              <a:rPr lang="es-ES" dirty="0"/>
              <a:t> que es un  </a:t>
            </a:r>
            <a:r>
              <a:rPr lang="es-ES" b="1" i="1" dirty="0"/>
              <a:t>interface </a:t>
            </a:r>
            <a:r>
              <a:rPr lang="es-ES" b="1" i="1" dirty="0" err="1"/>
              <a:t>callback</a:t>
            </a:r>
            <a:r>
              <a:rPr lang="es-ES" dirty="0"/>
              <a:t> donde se reciben los datos de posición</a:t>
            </a:r>
            <a:endParaRPr lang="es-ES" b="1" i="1" dirty="0"/>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LISTENER);</a:t>
            </a:r>
          </a:p>
        </p:txBody>
      </p:sp>
      <p:cxnSp>
        <p:nvCxnSpPr>
          <p:cNvPr id="7" name="Conector recto de flecha 6"/>
          <p:cNvCxnSpPr/>
          <p:nvPr/>
        </p:nvCxnSpPr>
        <p:spPr>
          <a:xfrm flipV="1">
            <a:off x="8028384"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293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Inicialmente entonces, se debe instanciar el </a:t>
            </a:r>
            <a:r>
              <a:rPr lang="es-ES" dirty="0" err="1"/>
              <a:t>locationManager</a:t>
            </a:r>
            <a:r>
              <a:rPr lang="es-ES" dirty="0"/>
              <a:t> y programar un </a:t>
            </a:r>
            <a:r>
              <a:rPr lang="es-ES" dirty="0" err="1"/>
              <a:t>LocationListener</a:t>
            </a:r>
            <a:r>
              <a:rPr lang="es-ES" dirty="0"/>
              <a:t> para recibir los datos</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1" name="Cubo 10"/>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203619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Luego, se suscribe al </a:t>
            </a:r>
            <a:r>
              <a:rPr lang="es-ES" dirty="0" err="1"/>
              <a:t>LocationManager</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ector recto de flecha 7"/>
          <p:cNvCxnSpPr/>
          <p:nvPr/>
        </p:nvCxnSpPr>
        <p:spPr>
          <a:xfrm>
            <a:off x="3379067" y="3113407"/>
            <a:ext cx="3056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733012" y="2739172"/>
            <a:ext cx="2124299" cy="307777"/>
          </a:xfrm>
          <a:prstGeom prst="rect">
            <a:avLst/>
          </a:prstGeom>
        </p:spPr>
        <p:txBody>
          <a:bodyPr wrap="none">
            <a:spAutoFit/>
          </a:bodyPr>
          <a:lstStyle/>
          <a:p>
            <a:r>
              <a:rPr lang="es-ES" dirty="0" err="1">
                <a:solidFill>
                  <a:srgbClr val="D8B564"/>
                </a:solidFill>
              </a:rPr>
              <a:t>requestLocationUpdates</a:t>
            </a:r>
            <a:endParaRPr lang="es-CO" dirty="0"/>
          </a:p>
        </p:txBody>
      </p:sp>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778263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Luego, se suscribe al </a:t>
            </a:r>
            <a:r>
              <a:rPr lang="es-ES" dirty="0" err="1"/>
              <a:t>LocationManager</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1635714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endParaRPr lang="es-CO" dirty="0"/>
          </a:p>
        </p:txBody>
      </p:sp>
      <p:sp>
        <p:nvSpPr>
          <p:cNvPr id="3" name="Marcador de contenido 2"/>
          <p:cNvSpPr>
            <a:spLocks noGrp="1"/>
          </p:cNvSpPr>
          <p:nvPr>
            <p:ph idx="1"/>
          </p:nvPr>
        </p:nvSpPr>
        <p:spPr/>
        <p:txBody>
          <a:bodyPr/>
          <a:lstStyle/>
          <a:p>
            <a:r>
              <a:rPr lang="es-ES" dirty="0"/>
              <a:t>Ahora, cada vez que el GPS obtenga un nuevo dato desde los satélites, nuestra aplicación bajo desarrollo podrá usar los datos</a:t>
            </a:r>
            <a:endParaRPr lang="es-ES" b="1" i="1"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t>
            </a:r>
            <a:r>
              <a:rPr lang="es-ES" dirty="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Location</a:t>
            </a:r>
            <a:endParaRPr lang="es-ES" dirty="0">
              <a:solidFill>
                <a:schemeClr val="bg1"/>
              </a:solidFill>
            </a:endParaRPr>
          </a:p>
          <a:p>
            <a:pPr algn="ctr"/>
            <a:r>
              <a:rPr lang="es-ES" dirty="0" err="1">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a:solidFill>
                  <a:schemeClr val="tx1"/>
                </a:solidFill>
              </a:rPr>
              <a:t>&lt;</a:t>
            </a:r>
            <a:r>
              <a:rPr lang="es-ES" i="1" dirty="0" err="1">
                <a:solidFill>
                  <a:schemeClr val="tx1"/>
                </a:solidFill>
              </a:rPr>
              <a:t>listener</a:t>
            </a:r>
            <a:r>
              <a:rPr lang="es-ES" i="1" dirty="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cxnSp>
        <p:nvCxnSpPr>
          <p:cNvPr id="12" name="Conector angular 11"/>
          <p:cNvCxnSpPr>
            <a:stCxn id="18" idx="3"/>
            <a:endCxn id="16" idx="3"/>
          </p:cNvCxnSpPr>
          <p:nvPr/>
        </p:nvCxnSpPr>
        <p:spPr>
          <a:xfrm rot="5400000">
            <a:off x="4889456" y="1875181"/>
            <a:ext cx="220560" cy="33037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ángulo 19"/>
          <p:cNvSpPr/>
          <p:nvPr/>
        </p:nvSpPr>
        <p:spPr>
          <a:xfrm>
            <a:off x="4410765" y="3493249"/>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LAT, LNG</a:t>
            </a:r>
            <a:endParaRPr lang="es-CO" dirty="0"/>
          </a:p>
        </p:txBody>
      </p:sp>
    </p:spTree>
    <p:extLst>
      <p:ext uri="{BB962C8B-B14F-4D97-AF65-F5344CB8AC3E}">
        <p14:creationId xmlns:p14="http://schemas.microsoft.com/office/powerpoint/2010/main" val="3017307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3677032" cy="3017520"/>
          </a:xfrm>
        </p:spPr>
        <p:txBody>
          <a:bodyPr/>
          <a:lstStyle/>
          <a:p>
            <a:r>
              <a:rPr lang="es-ES" dirty="0"/>
              <a:t>Finalmente puede usar el SDK de Google </a:t>
            </a:r>
            <a:r>
              <a:rPr lang="es-ES" dirty="0" err="1"/>
              <a:t>Maps</a:t>
            </a:r>
            <a:r>
              <a:rPr lang="es-ES" dirty="0"/>
              <a:t> para Android y usar a su favor los datos de posición que ya está recibiendo</a:t>
            </a:r>
          </a:p>
          <a:p>
            <a:endParaRPr lang="es-ES" dirty="0"/>
          </a:p>
          <a:p>
            <a:r>
              <a:rPr lang="es-ES" dirty="0"/>
              <a:t>Existen otros servidores de mapas:</a:t>
            </a:r>
          </a:p>
          <a:p>
            <a:r>
              <a:rPr lang="es-ES" dirty="0"/>
              <a:t>1. ESRI</a:t>
            </a:r>
          </a:p>
          <a:p>
            <a:r>
              <a:rPr lang="es-ES" dirty="0"/>
              <a:t>2. </a:t>
            </a:r>
            <a:r>
              <a:rPr lang="es-ES" dirty="0" err="1"/>
              <a:t>OpenStreetMaps</a:t>
            </a:r>
            <a:endParaRPr lang="es-ES" dirty="0"/>
          </a:p>
          <a:p>
            <a:r>
              <a:rPr lang="es-ES" dirty="0"/>
              <a:t>3. Apple </a:t>
            </a:r>
            <a:r>
              <a:rPr lang="es-ES" dirty="0" err="1"/>
              <a:t>Maps</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635646"/>
            <a:ext cx="2044551" cy="204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4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a:t>
            </a:r>
            <a:endParaRPr lang="es-CO" dirty="0"/>
          </a:p>
        </p:txBody>
      </p:sp>
      <p:sp>
        <p:nvSpPr>
          <p:cNvPr id="3" name="Marcador de contenido 2"/>
          <p:cNvSpPr>
            <a:spLocks noGrp="1"/>
          </p:cNvSpPr>
          <p:nvPr>
            <p:ph idx="1"/>
          </p:nvPr>
        </p:nvSpPr>
        <p:spPr/>
        <p:txBody>
          <a:bodyPr/>
          <a:lstStyle/>
          <a:p>
            <a:r>
              <a:rPr lang="es-ES" dirty="0"/>
              <a:t>Estos permisos permiten acceder a contextos que NO son del dominio de la aplicación</a:t>
            </a:r>
            <a:endParaRPr lang="es-CO" dirty="0"/>
          </a:p>
        </p:txBody>
      </p:sp>
      <p:sp>
        <p:nvSpPr>
          <p:cNvPr id="7" name="Rectángulo 6"/>
          <p:cNvSpPr/>
          <p:nvPr/>
        </p:nvSpPr>
        <p:spPr>
          <a:xfrm>
            <a:off x="3944619" y="2283763"/>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27162" t="15700" r="26375" b="11501"/>
          <a:stretch/>
        </p:blipFill>
        <p:spPr>
          <a:xfrm>
            <a:off x="4226079" y="2501628"/>
            <a:ext cx="733224" cy="646231"/>
          </a:xfrm>
          <a:prstGeom prst="rect">
            <a:avLst/>
          </a:prstGeom>
        </p:spPr>
      </p:pic>
      <p:cxnSp>
        <p:nvCxnSpPr>
          <p:cNvPr id="24" name="Conector recto de flecha 23"/>
          <p:cNvCxnSpPr/>
          <p:nvPr/>
        </p:nvCxnSpPr>
        <p:spPr>
          <a:xfrm flipH="1">
            <a:off x="2889528" y="3147814"/>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5242932" y="3147814"/>
            <a:ext cx="1028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p:cNvSpPr/>
          <p:nvPr/>
        </p:nvSpPr>
        <p:spPr>
          <a:xfrm>
            <a:off x="6295854" y="2283718"/>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6556026" y="3363838"/>
            <a:ext cx="775800" cy="430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Camera</a:t>
            </a:r>
          </a:p>
          <a:p>
            <a:pPr algn="ctr"/>
            <a:r>
              <a:rPr lang="es-ES" dirty="0"/>
              <a:t>App</a:t>
            </a:r>
            <a:endParaRPr lang="es-CO" dirty="0"/>
          </a:p>
        </p:txBody>
      </p:sp>
      <p:sp>
        <p:nvSpPr>
          <p:cNvPr id="26" name="Rectángulo 25"/>
          <p:cNvSpPr/>
          <p:nvPr/>
        </p:nvSpPr>
        <p:spPr>
          <a:xfrm>
            <a:off x="1583823" y="2283718"/>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p:cNvSpPr/>
          <p:nvPr/>
        </p:nvSpPr>
        <p:spPr>
          <a:xfrm>
            <a:off x="1843995" y="3363838"/>
            <a:ext cx="775800" cy="430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Ringer</a:t>
            </a:r>
            <a:endParaRPr lang="es-ES" dirty="0"/>
          </a:p>
          <a:p>
            <a:pPr algn="ctr"/>
            <a:r>
              <a:rPr lang="es-ES" dirty="0"/>
              <a:t>App</a:t>
            </a:r>
            <a:endParaRPr lang="es-CO" dirty="0"/>
          </a:p>
        </p:txBody>
      </p:sp>
      <p:pic>
        <p:nvPicPr>
          <p:cNvPr id="2050" name="Picture 2" descr="Resultado de imagen de phone png&quot;"/>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782331" y="2383141"/>
            <a:ext cx="908689" cy="9086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camara png&quot;"/>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556026" y="2498954"/>
            <a:ext cx="784008" cy="784008"/>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p:cNvSpPr/>
          <p:nvPr/>
        </p:nvSpPr>
        <p:spPr>
          <a:xfrm>
            <a:off x="4062822" y="2949342"/>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sp>
        <p:nvSpPr>
          <p:cNvPr id="33" name="Elipse 32"/>
          <p:cNvSpPr/>
          <p:nvPr/>
        </p:nvSpPr>
        <p:spPr>
          <a:xfrm>
            <a:off x="3248315" y="2969728"/>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4" name="Picture 2" descr="Resultado de imagen de permissi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253" y="3023406"/>
            <a:ext cx="248816" cy="248816"/>
          </a:xfrm>
          <a:prstGeom prst="rect">
            <a:avLst/>
          </a:prstGeom>
          <a:noFill/>
          <a:extLst>
            <a:ext uri="{909E8E84-426E-40DD-AFC4-6F175D3DCCD1}">
              <a14:hiddenFill xmlns:a14="http://schemas.microsoft.com/office/drawing/2010/main">
                <a:solidFill>
                  <a:srgbClr val="FFFFFF"/>
                </a:solidFill>
              </a14:hiddenFill>
            </a:ext>
          </a:extLst>
        </p:spPr>
      </p:pic>
      <p:sp>
        <p:nvSpPr>
          <p:cNvPr id="35" name="Elipse 34"/>
          <p:cNvSpPr/>
          <p:nvPr/>
        </p:nvSpPr>
        <p:spPr>
          <a:xfrm>
            <a:off x="5600166" y="2989336"/>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7" name="Picture 2" descr="Resultado de imagen de permissi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8104" y="3043014"/>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Resultado de imagen de icesi logo blanc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865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7543800" cy="3017520"/>
          </a:xfrm>
        </p:spPr>
        <p:txBody>
          <a:bodyPr/>
          <a:lstStyle/>
          <a:p>
            <a:r>
              <a:rPr lang="es-ES" dirty="0"/>
              <a:t>Al final, el celular podrá usar los datos de localización y combinarlos con datos de Google </a:t>
            </a:r>
            <a:r>
              <a:rPr lang="es-ES" dirty="0" err="1"/>
              <a:t>Maps</a:t>
            </a:r>
            <a:r>
              <a:rPr lang="es-ES" dirty="0"/>
              <a:t> que provienen de Internet</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91965"/>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7664" y="3344093"/>
            <a:ext cx="790601" cy="307777"/>
          </a:xfrm>
          <a:prstGeom prst="rect">
            <a:avLst/>
          </a:prstGeom>
        </p:spPr>
        <p:txBody>
          <a:bodyPr wrap="none">
            <a:spAutoFit/>
          </a:bodyPr>
          <a:lstStyle/>
          <a:p>
            <a:pPr algn="ctr"/>
            <a:r>
              <a:rPr lang="es-ES" dirty="0">
                <a:solidFill>
                  <a:schemeClr val="tx1"/>
                </a:solidFill>
              </a:rPr>
              <a:t>Internet</a:t>
            </a:r>
            <a:endParaRPr lang="es-CO" dirty="0">
              <a:solidFill>
                <a:schemeClr val="tx1"/>
              </a:solidFill>
            </a:endParaRPr>
          </a:p>
        </p:txBody>
      </p:sp>
      <p:sp>
        <p:nvSpPr>
          <p:cNvPr id="6" name="Cubo 5"/>
          <p:cNvSpPr/>
          <p:nvPr/>
        </p:nvSpPr>
        <p:spPr>
          <a:xfrm>
            <a:off x="7164288" y="2544779"/>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6531667" y="2224872"/>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8" name="Rectángulo 7"/>
          <p:cNvSpPr/>
          <p:nvPr/>
        </p:nvSpPr>
        <p:spPr>
          <a:xfrm>
            <a:off x="4056368" y="21919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p:cNvPicPr>
            <a:picLocks noChangeAspect="1"/>
          </p:cNvPicPr>
          <p:nvPr/>
        </p:nvPicPr>
        <p:blipFill rotWithShape="1">
          <a:blip r:embed="rId3"/>
          <a:srcRect l="27162" t="15700" r="26375" b="11501"/>
          <a:stretch/>
        </p:blipFill>
        <p:spPr>
          <a:xfrm>
            <a:off x="4337828" y="2409830"/>
            <a:ext cx="733224" cy="646231"/>
          </a:xfrm>
          <a:prstGeom prst="rect">
            <a:avLst/>
          </a:prstGeom>
        </p:spPr>
      </p:pic>
      <p:sp>
        <p:nvSpPr>
          <p:cNvPr id="10" name="Rectángulo 9"/>
          <p:cNvSpPr/>
          <p:nvPr/>
        </p:nvSpPr>
        <p:spPr>
          <a:xfrm>
            <a:off x="4174571" y="28575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DevelopingAPP</a:t>
            </a:r>
            <a:endParaRPr lang="es-CO" dirty="0"/>
          </a:p>
        </p:txBody>
      </p:sp>
      <p:cxnSp>
        <p:nvCxnSpPr>
          <p:cNvPr id="11" name="Conector recto de flecha 10"/>
          <p:cNvCxnSpPr/>
          <p:nvPr/>
        </p:nvCxnSpPr>
        <p:spPr>
          <a:xfrm flipH="1">
            <a:off x="5352512" y="2893061"/>
            <a:ext cx="181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1"/>
          </p:cNvCxnSpPr>
          <p:nvPr/>
        </p:nvCxnSpPr>
        <p:spPr>
          <a:xfrm flipH="1" flipV="1">
            <a:off x="2483768" y="2931790"/>
            <a:ext cx="1572600" cy="3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197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Uso en Google </a:t>
            </a:r>
            <a:r>
              <a:rPr lang="es-ES" dirty="0" err="1"/>
              <a:t>Maps</a:t>
            </a:r>
            <a:endParaRPr lang="es-CO" dirty="0"/>
          </a:p>
        </p:txBody>
      </p:sp>
      <p:sp>
        <p:nvSpPr>
          <p:cNvPr id="3" name="Marcador de contenido 2"/>
          <p:cNvSpPr>
            <a:spLocks noGrp="1"/>
          </p:cNvSpPr>
          <p:nvPr>
            <p:ph idx="1"/>
          </p:nvPr>
        </p:nvSpPr>
        <p:spPr>
          <a:xfrm>
            <a:off x="822960" y="1384301"/>
            <a:ext cx="7543800" cy="3017520"/>
          </a:xfrm>
        </p:spPr>
        <p:txBody>
          <a:bodyPr/>
          <a:lstStyle/>
          <a:p>
            <a:r>
              <a:rPr lang="es-ES" dirty="0"/>
              <a:t>Al final, el celular podrá usar los datos de localización y combinarlos con datos de Google </a:t>
            </a:r>
            <a:r>
              <a:rPr lang="es-ES" dirty="0" err="1"/>
              <a:t>Maps</a:t>
            </a:r>
            <a:r>
              <a:rPr lang="es-ES" dirty="0"/>
              <a:t> que provienen de Internet</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91965"/>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7664" y="3344093"/>
            <a:ext cx="790601" cy="307777"/>
          </a:xfrm>
          <a:prstGeom prst="rect">
            <a:avLst/>
          </a:prstGeom>
        </p:spPr>
        <p:txBody>
          <a:bodyPr wrap="none">
            <a:spAutoFit/>
          </a:bodyPr>
          <a:lstStyle/>
          <a:p>
            <a:pPr algn="ctr"/>
            <a:r>
              <a:rPr lang="es-ES" dirty="0">
                <a:solidFill>
                  <a:schemeClr val="tx1"/>
                </a:solidFill>
              </a:rPr>
              <a:t>Internet</a:t>
            </a:r>
            <a:endParaRPr lang="es-CO" dirty="0">
              <a:solidFill>
                <a:schemeClr val="tx1"/>
              </a:solidFill>
            </a:endParaRPr>
          </a:p>
        </p:txBody>
      </p:sp>
      <p:sp>
        <p:nvSpPr>
          <p:cNvPr id="6" name="Cubo 5"/>
          <p:cNvSpPr/>
          <p:nvPr/>
        </p:nvSpPr>
        <p:spPr>
          <a:xfrm>
            <a:off x="7164288" y="2544779"/>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6531667" y="2224872"/>
            <a:ext cx="1787561" cy="307777"/>
          </a:xfrm>
          <a:prstGeom prst="rect">
            <a:avLst/>
          </a:prstGeom>
          <a:noFill/>
        </p:spPr>
        <p:txBody>
          <a:bodyPr wrap="square" rtlCol="0">
            <a:spAutoFit/>
          </a:bodyPr>
          <a:lstStyle/>
          <a:p>
            <a:pPr algn="ctr"/>
            <a:r>
              <a:rPr lang="es-ES" dirty="0" err="1">
                <a:solidFill>
                  <a:schemeClr val="tx1"/>
                </a:solidFill>
              </a:rPr>
              <a:t>Location</a:t>
            </a:r>
            <a:r>
              <a:rPr lang="es-ES" dirty="0">
                <a:solidFill>
                  <a:schemeClr val="tx1"/>
                </a:solidFill>
              </a:rPr>
              <a:t> Manager</a:t>
            </a:r>
            <a:endParaRPr lang="es-CO" dirty="0">
              <a:solidFill>
                <a:schemeClr val="tx1"/>
              </a:solidFill>
            </a:endParaRPr>
          </a:p>
        </p:txBody>
      </p:sp>
      <p:sp>
        <p:nvSpPr>
          <p:cNvPr id="8" name="Rectángulo 7"/>
          <p:cNvSpPr/>
          <p:nvPr/>
        </p:nvSpPr>
        <p:spPr>
          <a:xfrm>
            <a:off x="4056368" y="21919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 name="Conector recto de flecha 10"/>
          <p:cNvCxnSpPr/>
          <p:nvPr/>
        </p:nvCxnSpPr>
        <p:spPr>
          <a:xfrm flipH="1">
            <a:off x="5352512" y="2893061"/>
            <a:ext cx="181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1"/>
          </p:cNvCxnSpPr>
          <p:nvPr/>
        </p:nvCxnSpPr>
        <p:spPr>
          <a:xfrm flipH="1" flipV="1">
            <a:off x="2483768" y="2931790"/>
            <a:ext cx="1572600" cy="3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362" name="Picture 2" descr="Resultado de imagen de Google MAPS&quot;"/>
          <p:cNvPicPr>
            <a:picLocks noChangeAspect="1" noChangeArrowheads="1"/>
          </p:cNvPicPr>
          <p:nvPr/>
        </p:nvPicPr>
        <p:blipFill rotWithShape="1">
          <a:blip r:embed="rId3">
            <a:extLst>
              <a:ext uri="{28A0092B-C50C-407E-A947-70E740481C1C}">
                <a14:useLocalDpi xmlns:a14="http://schemas.microsoft.com/office/drawing/2010/main" val="0"/>
              </a:ext>
            </a:extLst>
          </a:blip>
          <a:srcRect l="26956" t="30300" r="28453" b="40437"/>
          <a:stretch/>
        </p:blipFill>
        <p:spPr bwMode="auto">
          <a:xfrm>
            <a:off x="4056367" y="2191965"/>
            <a:ext cx="1296145"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61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a:t>Ejercicio en clase</a:t>
            </a:r>
            <a:endParaRPr lang="es-CO" dirty="0"/>
          </a:p>
        </p:txBody>
      </p:sp>
      <p:sp>
        <p:nvSpPr>
          <p:cNvPr id="4" name="Rectángulo 3"/>
          <p:cNvSpPr/>
          <p:nvPr/>
        </p:nvSpPr>
        <p:spPr>
          <a:xfrm>
            <a:off x="971600" y="2851651"/>
            <a:ext cx="2295821" cy="800219"/>
          </a:xfrm>
          <a:prstGeom prst="rect">
            <a:avLst/>
          </a:prstGeom>
        </p:spPr>
        <p:txBody>
          <a:bodyPr wrap="none">
            <a:spAutoFit/>
          </a:bodyPr>
          <a:lstStyle/>
          <a:p>
            <a:pPr algn="ctr"/>
            <a:r>
              <a:rPr lang="es-ES" b="1" dirty="0">
                <a:solidFill>
                  <a:schemeClr val="tx1"/>
                </a:solidFill>
              </a:rPr>
              <a:t>ACTIVIDAD</a:t>
            </a:r>
          </a:p>
          <a:p>
            <a:pPr algn="ctr"/>
            <a:r>
              <a:rPr lang="es-ES" sz="3200" b="1" dirty="0">
                <a:solidFill>
                  <a:schemeClr val="tx1"/>
                </a:solidFill>
                <a:latin typeface="Arial Narrow" panose="020B0606020202030204" pitchFamily="34" charset="0"/>
              </a:rPr>
              <a:t>Google </a:t>
            </a:r>
            <a:r>
              <a:rPr lang="es-ES" sz="3200" b="1" dirty="0" err="1">
                <a:solidFill>
                  <a:schemeClr val="tx1"/>
                </a:solidFill>
                <a:latin typeface="Arial Narrow" panose="020B0606020202030204" pitchFamily="34" charset="0"/>
              </a:rPr>
              <a:t>Maps</a:t>
            </a:r>
            <a:endParaRPr lang="es-CO" b="1" dirty="0">
              <a:solidFill>
                <a:schemeClr val="tx1"/>
              </a:solidFill>
              <a:latin typeface="Arial Narrow" panose="020B0606020202030204" pitchFamily="34" charset="0"/>
            </a:endParaRPr>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601" y="2066354"/>
            <a:ext cx="667817" cy="66781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3"/>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3"/>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a:solidFill>
                  <a:schemeClr val="tx1"/>
                </a:solidFill>
              </a:rPr>
              <a:t>Aplicación 2</a:t>
            </a:r>
            <a:endParaRPr lang="es-CO" dirty="0">
              <a:solidFill>
                <a:schemeClr val="tx1"/>
              </a:solidFill>
            </a:endParaRPr>
          </a:p>
        </p:txBody>
      </p:sp>
      <p:pic>
        <p:nvPicPr>
          <p:cNvPr id="1028" name="Picture 4" descr="Resultado de imagen de location ic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Resultado de imagen de location ic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Resultado de imagen de location icon png&quot;"/>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9436" y="2924238"/>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Resultado de imagen de location icon png&quot;"/>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77039" y="2038672"/>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392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1384301"/>
            <a:ext cx="3145491" cy="3017520"/>
          </a:xfrm>
        </p:spPr>
        <p:txBody>
          <a:bodyPr/>
          <a:lstStyle/>
          <a:p>
            <a:r>
              <a:rPr lang="es-ES" dirty="0"/>
              <a:t>En parejas, cree una aplicación con una Actividad tipo Google </a:t>
            </a:r>
            <a:r>
              <a:rPr lang="es-ES" dirty="0" err="1"/>
              <a:t>Maps</a:t>
            </a:r>
            <a:r>
              <a:rPr lang="es-ES" dirty="0"/>
              <a:t>.</a:t>
            </a:r>
          </a:p>
          <a:p>
            <a:endParaRPr lang="es-ES" dirty="0"/>
          </a:p>
          <a:p>
            <a:r>
              <a:rPr lang="es-ES" dirty="0"/>
              <a:t>Use un API KEY sin restricciones</a:t>
            </a:r>
          </a:p>
          <a:p>
            <a:endParaRPr lang="es-ES" dirty="0"/>
          </a:p>
          <a:p>
            <a:r>
              <a:rPr lang="es-ES" dirty="0"/>
              <a:t>Luego, junto con su compañero cree una aplicación que sea capaz de ubicarlo a usted</a:t>
            </a:r>
            <a:endParaRPr lang="es-CO" dirty="0"/>
          </a:p>
        </p:txBody>
      </p:sp>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9436" y="2924238"/>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77039" y="2038672"/>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580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2499741"/>
            <a:ext cx="3145491" cy="1902079"/>
          </a:xfrm>
        </p:spPr>
        <p:txBody>
          <a:bodyPr/>
          <a:lstStyle/>
          <a:p>
            <a:r>
              <a:rPr lang="es-ES" dirty="0"/>
              <a:t>Programe la aplicación para que la cámara de GMAPS lo siga.</a:t>
            </a:r>
          </a:p>
          <a:p>
            <a:endParaRPr lang="es-ES" dirty="0"/>
          </a:p>
        </p:txBody>
      </p:sp>
      <p:pic>
        <p:nvPicPr>
          <p:cNvPr id="14"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967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1779663"/>
            <a:ext cx="3145491" cy="2622158"/>
          </a:xfrm>
        </p:spPr>
        <p:txBody>
          <a:bodyPr/>
          <a:lstStyle/>
          <a:p>
            <a:r>
              <a:rPr lang="es-ES" dirty="0"/>
              <a:t>Luego, cree un enlace con sus conocimientos en programación en red, y transmita su </a:t>
            </a:r>
            <a:r>
              <a:rPr lang="es-ES" b="1" i="1" dirty="0"/>
              <a:t>ubicación</a:t>
            </a:r>
            <a:r>
              <a:rPr lang="es-ES" dirty="0"/>
              <a:t>.</a:t>
            </a:r>
          </a:p>
          <a:p>
            <a:endParaRPr lang="es-ES" b="1" i="1" dirty="0"/>
          </a:p>
          <a:p>
            <a:r>
              <a:rPr lang="es-ES" b="1" i="1" dirty="0"/>
              <a:t>Usted y su compañero debe unirse con otro grupo para este fin.</a:t>
            </a:r>
          </a:p>
          <a:p>
            <a:endParaRPr lang="es-ES" dirty="0"/>
          </a:p>
        </p:txBody>
      </p:sp>
      <p:pic>
        <p:nvPicPr>
          <p:cNvPr id="14"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33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1779663"/>
            <a:ext cx="3145491" cy="2622158"/>
          </a:xfrm>
        </p:spPr>
        <p:txBody>
          <a:bodyPr/>
          <a:lstStyle/>
          <a:p>
            <a:r>
              <a:rPr lang="es-ES" dirty="0"/>
              <a:t>Debe poder ver a su compañero a través de cada una de las aplicaciones.</a:t>
            </a:r>
          </a:p>
          <a:p>
            <a:endParaRPr lang="es-ES" b="1" i="1" dirty="0"/>
          </a:p>
          <a:p>
            <a:r>
              <a:rPr lang="es-ES" b="1" i="1" dirty="0"/>
              <a:t>CONSEJO:</a:t>
            </a:r>
          </a:p>
          <a:p>
            <a:r>
              <a:rPr lang="es-ES" b="1" i="1" dirty="0"/>
              <a:t>Use Datagramas para transmitir su ubicación a la otra aplicación.</a:t>
            </a:r>
          </a:p>
          <a:p>
            <a:endParaRPr lang="es-ES" dirty="0"/>
          </a:p>
        </p:txBody>
      </p:sp>
      <p:pic>
        <p:nvPicPr>
          <p:cNvPr id="14"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9436" y="2924238"/>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77039" y="2038672"/>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34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Normales</a:t>
            </a:r>
            <a:endParaRPr lang="es-CO" dirty="0"/>
          </a:p>
        </p:txBody>
      </p:sp>
      <p:sp>
        <p:nvSpPr>
          <p:cNvPr id="3" name="Marcador de contenido 2"/>
          <p:cNvSpPr>
            <a:spLocks noGrp="1"/>
          </p:cNvSpPr>
          <p:nvPr>
            <p:ph idx="1"/>
          </p:nvPr>
        </p:nvSpPr>
        <p:spPr/>
        <p:txBody>
          <a:bodyPr/>
          <a:lstStyle/>
          <a:p>
            <a:r>
              <a:rPr lang="es-ES" dirty="0"/>
              <a:t>En Android los permisos se solicitan en el manifest.xml</a:t>
            </a:r>
          </a:p>
          <a:p>
            <a:endParaRPr lang="es-CO" dirty="0"/>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1815882"/>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android.permission.INTERNET</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android.permission.BLUETOOTH</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Tree>
    <p:extLst>
      <p:ext uri="{BB962C8B-B14F-4D97-AF65-F5344CB8AC3E}">
        <p14:creationId xmlns:p14="http://schemas.microsoft.com/office/powerpoint/2010/main" val="250037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Normales</a:t>
            </a:r>
            <a:endParaRPr lang="es-CO" dirty="0"/>
          </a:p>
        </p:txBody>
      </p:sp>
      <p:sp>
        <p:nvSpPr>
          <p:cNvPr id="3" name="Marcador de contenido 2"/>
          <p:cNvSpPr>
            <a:spLocks noGrp="1"/>
          </p:cNvSpPr>
          <p:nvPr>
            <p:ph idx="1"/>
          </p:nvPr>
        </p:nvSpPr>
        <p:spPr/>
        <p:txBody>
          <a:bodyPr>
            <a:normAutofit/>
          </a:bodyPr>
          <a:lstStyle/>
          <a:p>
            <a:r>
              <a:rPr lang="es-ES" dirty="0"/>
              <a:t>En Android los permisos se solicitan en el manifest.xml</a:t>
            </a:r>
          </a:p>
          <a:p>
            <a:endParaRPr lang="es-ES" dirty="0"/>
          </a:p>
          <a:p>
            <a:endParaRPr lang="es-ES" dirty="0"/>
          </a:p>
          <a:p>
            <a:endParaRPr lang="es-ES" dirty="0"/>
          </a:p>
          <a:p>
            <a:endParaRPr lang="es-ES" dirty="0"/>
          </a:p>
          <a:p>
            <a:endParaRPr lang="es-ES" dirty="0"/>
          </a:p>
          <a:p>
            <a:endParaRPr lang="es-ES" dirty="0"/>
          </a:p>
          <a:p>
            <a:pPr marL="0" indent="0">
              <a:buNone/>
            </a:pPr>
            <a:r>
              <a:rPr lang="es-ES" dirty="0"/>
              <a:t>Los permisos normales quedan autorizados con tan sólo declararlo en el </a:t>
            </a:r>
            <a:r>
              <a:rPr lang="es-ES" b="1" i="1" dirty="0"/>
              <a:t>manifest.xml</a:t>
            </a:r>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1815882"/>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android.permission.INTERNET</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android.permission.BLUETOOTH</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Tree>
    <p:extLst>
      <p:ext uri="{BB962C8B-B14F-4D97-AF65-F5344CB8AC3E}">
        <p14:creationId xmlns:p14="http://schemas.microsoft.com/office/powerpoint/2010/main" val="240340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Permisos Peligrosos</a:t>
            </a:r>
            <a:endParaRPr lang="es-CO" dirty="0"/>
          </a:p>
        </p:txBody>
      </p:sp>
      <p:sp>
        <p:nvSpPr>
          <p:cNvPr id="3" name="Marcador de contenido 2"/>
          <p:cNvSpPr>
            <a:spLocks noGrp="1"/>
          </p:cNvSpPr>
          <p:nvPr>
            <p:ph idx="1"/>
          </p:nvPr>
        </p:nvSpPr>
        <p:spPr/>
        <p:txBody>
          <a:bodyPr/>
          <a:lstStyle/>
          <a:p>
            <a:r>
              <a:rPr lang="es-ES" dirty="0"/>
              <a:t>Los permisos peligrosos también deben ir en el </a:t>
            </a:r>
            <a:r>
              <a:rPr lang="es-ES" dirty="0" err="1"/>
              <a:t>manifest</a:t>
            </a:r>
            <a:endParaRPr lang="es-ES" dirty="0"/>
          </a:p>
          <a:p>
            <a:endParaRPr lang="es-CO" dirty="0"/>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2246769"/>
          </a:xfrm>
          <a:prstGeom prst="rect">
            <a:avLst/>
          </a:prstGeom>
          <a:solidFill>
            <a:srgbClr val="2B2B2B"/>
          </a:solidFill>
          <a:ln>
            <a:solidFill>
              <a:srgbClr val="2B2B2B"/>
            </a:solidFill>
          </a:ln>
        </p:spPr>
        <p:txBody>
          <a:bodyPr wrap="square" rtlCol="0">
            <a:spAutoFit/>
          </a:bodyPr>
          <a:lstStyle/>
          <a:p>
            <a:r>
              <a:rPr lang="es-ES" dirty="0">
                <a:solidFill>
                  <a:srgbClr val="D8B564"/>
                </a:solidFill>
              </a:rPr>
              <a:t>&lt;</a:t>
            </a:r>
            <a:r>
              <a:rPr lang="es-ES" dirty="0" err="1">
                <a:solidFill>
                  <a:srgbClr val="D8B564"/>
                </a:solidFill>
              </a:rPr>
              <a:t>manifest</a:t>
            </a:r>
            <a:r>
              <a:rPr lang="es-ES" dirty="0">
                <a:solidFill>
                  <a:srgbClr val="D8B564"/>
                </a:solidFill>
              </a:rPr>
              <a:t>&gt;</a:t>
            </a:r>
          </a:p>
          <a:p>
            <a:r>
              <a:rPr lang="es-ES" dirty="0">
                <a:solidFill>
                  <a:schemeClr val="tx1">
                    <a:lumMod val="65000"/>
                  </a:schemeClr>
                </a:solidFill>
              </a:rPr>
              <a:t>      &lt;!-- Espacio para los permisos --&gt;</a:t>
            </a:r>
          </a:p>
          <a:p>
            <a:endParaRPr lang="es-ES" dirty="0">
              <a:solidFill>
                <a:schemeClr val="tx1">
                  <a:lumMod val="65000"/>
                </a:schemeClr>
              </a:solidFill>
            </a:endParaRPr>
          </a:p>
          <a:p>
            <a:r>
              <a:rPr lang="es-ES" dirty="0">
                <a:solidFill>
                  <a:schemeClr val="tx1">
                    <a:lumMod val="65000"/>
                  </a:schemeClr>
                </a:solidFill>
              </a:rPr>
              <a:t>      </a:t>
            </a:r>
            <a:r>
              <a:rPr lang="es-ES" dirty="0">
                <a:solidFill>
                  <a:srgbClr val="D8B564"/>
                </a:solidFill>
              </a:rPr>
              <a:t>&lt;uses-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android.permission.ACCESS_FINE_LOCATION</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android.permission.ACCESS_COARSE_LOCATION</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android.permission.CAMERA</a:t>
            </a:r>
            <a:r>
              <a:rPr lang="es-ES" dirty="0">
                <a:solidFill>
                  <a:schemeClr val="tx1"/>
                </a:solidFill>
              </a:rPr>
              <a:t>"</a:t>
            </a:r>
            <a:r>
              <a:rPr lang="es-ES" dirty="0">
                <a:solidFill>
                  <a:srgbClr val="D8B564"/>
                </a:solidFill>
              </a:rPr>
              <a:t>/&gt;</a:t>
            </a:r>
          </a:p>
          <a:p>
            <a:r>
              <a:rPr lang="es-ES" dirty="0">
                <a:solidFill>
                  <a:srgbClr val="D8B564"/>
                </a:solidFill>
              </a:rPr>
              <a:t>      &lt;uses-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a:solidFill>
                  <a:schemeClr val="tx1"/>
                </a:solidFill>
              </a:rPr>
              <a:t>android.permission.CALL_PHONE</a:t>
            </a:r>
            <a:r>
              <a:rPr lang="es-ES" dirty="0">
                <a:solidFill>
                  <a:schemeClr val="tx1"/>
                </a:solidFill>
              </a:rPr>
              <a:t>"</a:t>
            </a:r>
            <a:r>
              <a:rPr lang="es-ES" dirty="0">
                <a:solidFill>
                  <a:srgbClr val="D8B564"/>
                </a:solidFill>
              </a:rPr>
              <a:t>/&gt;</a:t>
            </a:r>
          </a:p>
          <a:p>
            <a:endParaRPr lang="es-ES" dirty="0">
              <a:solidFill>
                <a:srgbClr val="D8B564"/>
              </a:solidFill>
            </a:endParaRPr>
          </a:p>
          <a:p>
            <a:r>
              <a:rPr lang="es-ES" dirty="0">
                <a:solidFill>
                  <a:srgbClr val="D8B564"/>
                </a:solidFill>
              </a:rPr>
              <a:t>      &lt;</a:t>
            </a:r>
            <a:r>
              <a:rPr lang="es-ES" dirty="0" err="1">
                <a:solidFill>
                  <a:srgbClr val="D8B564"/>
                </a:solidFill>
              </a:rPr>
              <a:t>activity</a:t>
            </a:r>
            <a:r>
              <a:rPr lang="es-ES" dirty="0">
                <a:solidFill>
                  <a:srgbClr val="D8B564"/>
                </a:solidFill>
              </a:rPr>
              <a:t>&gt;…&lt;/</a:t>
            </a:r>
            <a:r>
              <a:rPr lang="es-ES" dirty="0" err="1">
                <a:solidFill>
                  <a:srgbClr val="D8B564"/>
                </a:solidFill>
              </a:rPr>
              <a:t>activity</a:t>
            </a:r>
            <a:r>
              <a:rPr lang="es-ES" dirty="0">
                <a:solidFill>
                  <a:srgbClr val="D8B564"/>
                </a:solidFill>
              </a:rPr>
              <a:t>&gt;</a:t>
            </a:r>
          </a:p>
          <a:p>
            <a:r>
              <a:rPr lang="es-ES" dirty="0">
                <a:solidFill>
                  <a:srgbClr val="D8B564"/>
                </a:solidFill>
              </a:rPr>
              <a:t>&lt;/</a:t>
            </a:r>
            <a:r>
              <a:rPr lang="es-ES" dirty="0" err="1">
                <a:solidFill>
                  <a:srgbClr val="D8B564"/>
                </a:solidFill>
              </a:rPr>
              <a:t>manifest</a:t>
            </a:r>
            <a:r>
              <a:rPr lang="es-ES" dirty="0">
                <a:solidFill>
                  <a:srgbClr val="D8B564"/>
                </a:solidFill>
              </a:rPr>
              <a:t>&gt;</a:t>
            </a:r>
            <a:endParaRPr lang="es-CO" dirty="0">
              <a:solidFill>
                <a:srgbClr val="D8B564"/>
              </a:solidFill>
            </a:endParaRPr>
          </a:p>
        </p:txBody>
      </p:sp>
      <p:sp>
        <p:nvSpPr>
          <p:cNvPr id="7" name="Marcador de contenido 2"/>
          <p:cNvSpPr txBox="1">
            <a:spLocks/>
          </p:cNvSpPr>
          <p:nvPr/>
        </p:nvSpPr>
        <p:spPr>
          <a:xfrm>
            <a:off x="822960" y="4231889"/>
            <a:ext cx="7543800" cy="322332"/>
          </a:xfrm>
          <a:prstGeom prst="rect">
            <a:avLst/>
          </a:prstGeom>
        </p:spPr>
        <p:txBody>
          <a:bodyPr vert="horz" lIns="0" tIns="45720" rIns="0" bIns="45720" rtlCol="0">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a:t>Pero también se debe SOLICITAR AL USUARIO LA ACTIVACIÓN DEL PERMISO</a:t>
            </a:r>
          </a:p>
          <a:p>
            <a:endParaRPr lang="es-CO" dirty="0"/>
          </a:p>
        </p:txBody>
      </p:sp>
      <p:sp>
        <p:nvSpPr>
          <p:cNvPr id="8" name="Marcador de contenido 2"/>
          <p:cNvSpPr txBox="1">
            <a:spLocks/>
          </p:cNvSpPr>
          <p:nvPr/>
        </p:nvSpPr>
        <p:spPr>
          <a:xfrm>
            <a:off x="460227" y="4097029"/>
            <a:ext cx="439365" cy="562954"/>
          </a:xfrm>
          <a:prstGeom prst="rect">
            <a:avLst/>
          </a:prstGeom>
        </p:spPr>
        <p:txBody>
          <a:bodyPr vert="horz" lIns="0" tIns="45720" rIns="0" bIns="45720" rtlCol="0">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sz="4000" dirty="0"/>
              <a:t>!</a:t>
            </a:r>
          </a:p>
          <a:p>
            <a:endParaRPr lang="es-CO" sz="4000" dirty="0"/>
          </a:p>
        </p:txBody>
      </p:sp>
    </p:spTree>
    <p:extLst>
      <p:ext uri="{BB962C8B-B14F-4D97-AF65-F5344CB8AC3E}">
        <p14:creationId xmlns:p14="http://schemas.microsoft.com/office/powerpoint/2010/main" val="331027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Permisos en tiempo de ejecución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02182"/>
      </p:ext>
    </p:extLst>
  </p:cSld>
  <p:clrMapOvr>
    <a:masterClrMapping/>
  </p:clrMapOvr>
</p:sld>
</file>

<file path=ppt/theme/theme1.xml><?xml version="1.0" encoding="utf-8"?>
<a:theme xmlns:a="http://schemas.openxmlformats.org/drawingml/2006/main" name="UAO-Theme">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AO-Theme" id="{20182190-A49B-4539-8B8D-99DAED61407D}" vid="{177BBD3A-124E-465B-8A36-CCB2FD2F6C2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UAO-Theme</Template>
  <TotalTime>6740</TotalTime>
  <Words>1699</Words>
  <Application>Microsoft Office PowerPoint</Application>
  <PresentationFormat>Presentación en pantalla (16:9)</PresentationFormat>
  <Paragraphs>374</Paragraphs>
  <Slides>56</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56</vt:i4>
      </vt:variant>
    </vt:vector>
  </HeadingPairs>
  <TitlesOfParts>
    <vt:vector size="61" baseType="lpstr">
      <vt:lpstr>Arial</vt:lpstr>
      <vt:lpstr>Arial Narrow</vt:lpstr>
      <vt:lpstr>Calibri</vt:lpstr>
      <vt:lpstr>Calibri Light</vt:lpstr>
      <vt:lpstr>UAO-Theme</vt:lpstr>
      <vt:lpstr>Aplicaciones Móviles</vt:lpstr>
      <vt:lpstr>Permisos</vt:lpstr>
      <vt:lpstr>Permisos</vt:lpstr>
      <vt:lpstr>Permisos</vt:lpstr>
      <vt:lpstr>Permisos</vt:lpstr>
      <vt:lpstr>Permisos Normales</vt:lpstr>
      <vt:lpstr>Permisos Normales</vt:lpstr>
      <vt:lpstr>Permisos Peligrosos</vt:lpstr>
      <vt:lpstr>Permisos en tiempo de ejecución</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Uso en Google Maps</vt:lpstr>
      <vt:lpstr>Uso en Google Maps</vt:lpstr>
      <vt:lpstr>Uso en Google Maps</vt:lpstr>
      <vt:lpstr>Ejercicio en clase</vt:lpstr>
      <vt:lpstr>Ejercicio en clase</vt:lpstr>
      <vt:lpstr>Ejercicio en clase</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133</cp:revision>
  <dcterms:modified xsi:type="dcterms:W3CDTF">2020-02-29T14:07:17Z</dcterms:modified>
</cp:coreProperties>
</file>