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82" r:id="rId15"/>
    <p:sldId id="290" r:id="rId16"/>
    <p:sldId id="292" r:id="rId17"/>
    <p:sldId id="281" r:id="rId18"/>
    <p:sldId id="293" r:id="rId19"/>
    <p:sldId id="291" r:id="rId20"/>
    <p:sldId id="294" r:id="rId21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2184603"/>
            <a:ext cx="62845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30" dirty="0">
                <a:solidFill>
                  <a:srgbClr val="252525"/>
                </a:solidFill>
                <a:latin typeface="Trebuchet MS"/>
                <a:cs typeface="Trebuchet MS"/>
              </a:rPr>
              <a:t>Aplicaciones</a:t>
            </a:r>
            <a:r>
              <a:rPr sz="6000" spc="-6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6000" spc="-155" dirty="0">
                <a:solidFill>
                  <a:srgbClr val="252525"/>
                </a:solidFill>
                <a:latin typeface="Trebuchet MS"/>
                <a:cs typeface="Trebuchet MS"/>
              </a:rPr>
              <a:t>Móviles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375856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solidFill>
                  <a:srgbClr val="696363"/>
                </a:solidFill>
                <a:latin typeface="Trebuchet MS"/>
                <a:cs typeface="Trebuchet MS"/>
              </a:rPr>
              <a:t>DOMICIANO </a:t>
            </a: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RINCÓN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</a:pP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INGENIERÍA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696363"/>
                </a:solidFill>
                <a:latin typeface="Trebuchet MS"/>
                <a:cs typeface="Trebuchet MS"/>
              </a:rPr>
              <a:t>TELEMÁTICA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55"/>
              </a:lnSpc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DISEÑO </a:t>
            </a:r>
            <a:r>
              <a:rPr sz="1800" spc="25" dirty="0">
                <a:solidFill>
                  <a:srgbClr val="696363"/>
                </a:solidFill>
                <a:latin typeface="Trebuchet MS"/>
                <a:cs typeface="Trebuchet MS"/>
              </a:rPr>
              <a:t>DE 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MEDIOS </a:t>
            </a:r>
            <a:r>
              <a:rPr sz="1800" spc="45" dirty="0">
                <a:solidFill>
                  <a:srgbClr val="696363"/>
                </a:solidFill>
                <a:latin typeface="Trebuchet MS"/>
                <a:cs typeface="Trebuchet MS"/>
              </a:rPr>
              <a:t>INTERAC</a:t>
            </a:r>
            <a:r>
              <a:rPr sz="1800" spc="-26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696363"/>
                </a:solidFill>
                <a:latin typeface="Trebuchet MS"/>
                <a:cs typeface="Trebuchet MS"/>
              </a:rPr>
              <a:t>TIVOS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74676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504950"/>
            <a:ext cx="3586808" cy="2130569"/>
          </a:xfrm>
        </p:spPr>
        <p:txBody>
          <a:bodyPr/>
          <a:lstStyle/>
          <a:p>
            <a:r>
              <a:rPr lang="es-ES" dirty="0" smtClean="0"/>
              <a:t>JSON puede representar una lista mediante []</a:t>
            </a:r>
          </a:p>
          <a:p>
            <a:r>
              <a:rPr lang="es-ES" dirty="0" smtClean="0"/>
              <a:t>Dentro de los corchetes debe especificar la lista de valores sin un </a:t>
            </a:r>
            <a:r>
              <a:rPr lang="es-ES" b="1" dirty="0" smtClean="0"/>
              <a:t>clave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55747" y="2097958"/>
            <a:ext cx="4088253" cy="1975711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[</a:t>
            </a:r>
          </a:p>
          <a:p>
            <a:pPr lvl="1"/>
            <a:r>
              <a:rPr lang="es-ES" sz="1300" dirty="0" smtClean="0">
                <a:latin typeface="Consolas" panose="020B0609020204030204" pitchFamily="49" charset="0"/>
              </a:rPr>
              <a:t>"Mauricio",</a:t>
            </a:r>
            <a:endParaRPr lang="es-ES" sz="1300" dirty="0">
              <a:latin typeface="Consolas" panose="020B0609020204030204" pitchFamily="49" charset="0"/>
            </a:endParaRPr>
          </a:p>
          <a:p>
            <a:pPr lvl="1"/>
            <a:r>
              <a:rPr lang="es-ES" sz="1300" dirty="0" smtClean="0">
                <a:latin typeface="Consolas" panose="020B0609020204030204" pitchFamily="49" charset="0"/>
              </a:rPr>
              <a:t>"Emmanuel",</a:t>
            </a:r>
            <a:endParaRPr lang="es-ES" sz="1300" dirty="0">
              <a:latin typeface="Consolas" panose="020B0609020204030204" pitchFamily="49" charset="0"/>
            </a:endParaRPr>
          </a:p>
          <a:p>
            <a:pPr lvl="1"/>
            <a:r>
              <a:rPr lang="es-ES" sz="1300" dirty="0" smtClean="0">
                <a:latin typeface="Consolas" panose="020B0609020204030204" pitchFamily="49" charset="0"/>
              </a:rPr>
              <a:t>"Sara",</a:t>
            </a:r>
            <a:endParaRPr lang="es-ES" sz="1300" dirty="0">
              <a:latin typeface="Consolas" panose="020B0609020204030204" pitchFamily="49" charset="0"/>
            </a:endParaRPr>
          </a:p>
          <a:p>
            <a:pPr lvl="1"/>
            <a:r>
              <a:rPr lang="es-ES" sz="1300" dirty="0" smtClean="0">
                <a:latin typeface="Consolas" panose="020B0609020204030204" pitchFamily="49" charset="0"/>
              </a:rPr>
              <a:t>"Nicolás“</a:t>
            </a:r>
          </a:p>
          <a:p>
            <a:pPr marL="201168" lvl="1" indent="0">
              <a:buNone/>
            </a:pPr>
            <a:r>
              <a:rPr lang="es-ES" sz="1500" dirty="0" smtClean="0">
                <a:latin typeface="Consolas" panose="020B0609020204030204" pitchFamily="49" charset="0"/>
              </a:rPr>
              <a:t>]</a:t>
            </a:r>
            <a:endParaRPr lang="es-ES" sz="1500" dirty="0">
              <a:latin typeface="Consolas" panose="020B0609020204030204" pitchFamily="49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23118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428750"/>
            <a:ext cx="3586808" cy="2130569"/>
          </a:xfrm>
        </p:spPr>
        <p:txBody>
          <a:bodyPr/>
          <a:lstStyle/>
          <a:p>
            <a:r>
              <a:rPr lang="es-ES" dirty="0" smtClean="0"/>
              <a:t>Un objeto puede ser valor de una clave</a:t>
            </a:r>
            <a:endParaRPr lang="es-ES" b="1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055747" y="1659194"/>
            <a:ext cx="4088253" cy="2824316"/>
          </a:xfrm>
          <a:prstGeom prst="rect">
            <a:avLst/>
          </a:prstGeom>
        </p:spPr>
        <p:txBody>
          <a:bodyPr vert="horz" lIns="0" tIns="34290" rIns="0" bIns="3429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"manager":{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nombre":"Andrés</a:t>
            </a:r>
            <a:r>
              <a:rPr lang="es-ES" sz="1500" dirty="0">
                <a:latin typeface="Consolas" panose="020B0609020204030204" pitchFamily="49" charset="0"/>
              </a:rPr>
              <a:t> Ortega",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"edad":29,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"altura":1.70,</a:t>
            </a:r>
          </a:p>
          <a:p>
            <a:r>
              <a:rPr lang="es-ES" sz="1500" dirty="0" smtClean="0">
                <a:latin typeface="Consolas" panose="020B0609020204030204" pitchFamily="49" charset="0"/>
              </a:rPr>
              <a:t>"</a:t>
            </a:r>
            <a:r>
              <a:rPr lang="es-ES" sz="1500" dirty="0" err="1" smtClean="0">
                <a:latin typeface="Consolas" panose="020B0609020204030204" pitchFamily="49" charset="0"/>
              </a:rPr>
              <a:t>soltero":</a:t>
            </a:r>
            <a:r>
              <a:rPr lang="es-ES" sz="1500" dirty="0" err="1">
                <a:latin typeface="Consolas" panose="020B0609020204030204" pitchFamily="49" charset="0"/>
              </a:rPr>
              <a:t>true</a:t>
            </a:r>
            <a:r>
              <a:rPr lang="es-ES" sz="1500" dirty="0">
                <a:latin typeface="Consolas" panose="020B0609020204030204" pitchFamily="49" charset="0"/>
              </a:rPr>
              <a:t>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24861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431781"/>
            <a:ext cx="3586808" cy="2130569"/>
          </a:xfrm>
        </p:spPr>
        <p:txBody>
          <a:bodyPr/>
          <a:lstStyle/>
          <a:p>
            <a:r>
              <a:rPr lang="es-ES" dirty="0" smtClean="0"/>
              <a:t>Un arreglo puede ser valor de una clave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55747" y="1474840"/>
            <a:ext cx="4088253" cy="3089786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"estudiantes</a:t>
            </a:r>
            <a:r>
              <a:rPr lang="es-ES" sz="1500" dirty="0">
                <a:latin typeface="Consolas" panose="020B0609020204030204" pitchFamily="49" charset="0"/>
              </a:rPr>
              <a:t>":[</a:t>
            </a:r>
          </a:p>
          <a:p>
            <a:pPr lvl="1"/>
            <a:r>
              <a:rPr lang="es-ES" sz="1300" dirty="0">
                <a:latin typeface="Consolas" panose="020B0609020204030204" pitchFamily="49" charset="0"/>
              </a:rPr>
              <a:t>"Mauricio",</a:t>
            </a:r>
          </a:p>
          <a:p>
            <a:pPr lvl="1"/>
            <a:r>
              <a:rPr lang="es-ES" sz="1300" dirty="0">
                <a:latin typeface="Consolas" panose="020B0609020204030204" pitchFamily="49" charset="0"/>
              </a:rPr>
              <a:t>"Emmanuel",</a:t>
            </a:r>
          </a:p>
          <a:p>
            <a:pPr lvl="1"/>
            <a:r>
              <a:rPr lang="es-ES" sz="1300" dirty="0">
                <a:latin typeface="Consolas" panose="020B0609020204030204" pitchFamily="49" charset="0"/>
              </a:rPr>
              <a:t>"Sara",</a:t>
            </a:r>
          </a:p>
          <a:p>
            <a:pPr lvl="1"/>
            <a:r>
              <a:rPr lang="es-ES" sz="1300" dirty="0">
                <a:latin typeface="Consolas" panose="020B0609020204030204" pitchFamily="49" charset="0"/>
              </a:rPr>
              <a:t>"Nicolás“</a:t>
            </a:r>
          </a:p>
          <a:p>
            <a:pPr marL="201168" lvl="1" indent="0">
              <a:buNone/>
            </a:pPr>
            <a:r>
              <a:rPr lang="es-ES" sz="1500" dirty="0">
                <a:latin typeface="Consolas" panose="020B0609020204030204" pitchFamily="49" charset="0"/>
              </a:rPr>
              <a:t>]</a:t>
            </a:r>
          </a:p>
          <a:p>
            <a:r>
              <a:rPr lang="es-ES" sz="1500" dirty="0" smtClean="0">
                <a:latin typeface="Consolas" panose="020B0609020204030204" pitchFamily="49" charset="0"/>
              </a:rPr>
              <a:t>}</a:t>
            </a:r>
            <a:endParaRPr lang="es-ES" sz="1500" dirty="0">
              <a:latin typeface="Consolas" panose="020B0609020204030204" pitchFamily="49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36637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431781"/>
            <a:ext cx="3586808" cy="2130569"/>
          </a:xfrm>
        </p:spPr>
        <p:txBody>
          <a:bodyPr/>
          <a:lstStyle/>
          <a:p>
            <a:r>
              <a:rPr lang="es-ES" dirty="0" smtClean="0"/>
              <a:t>Todo combinado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3657601" y="1474840"/>
            <a:ext cx="5486400" cy="3089786"/>
          </a:xfrm>
          <a:prstGeom prst="rect">
            <a:avLst/>
          </a:prstGeom>
        </p:spPr>
        <p:txBody>
          <a:bodyPr vert="horz" lIns="0" tIns="34290" rIns="0" bIns="3429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seleccion</a:t>
            </a:r>
            <a:r>
              <a:rPr lang="es-ES" sz="1500" dirty="0">
                <a:latin typeface="Consolas" panose="020B0609020204030204" pitchFamily="49" charset="0"/>
              </a:rPr>
              <a:t>":{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tecnico</a:t>
            </a:r>
            <a:r>
              <a:rPr lang="es-ES" sz="1500" dirty="0">
                <a:latin typeface="Consolas" panose="020B0609020204030204" pitchFamily="49" charset="0"/>
              </a:rPr>
              <a:t>":{"</a:t>
            </a:r>
            <a:r>
              <a:rPr lang="es-ES" sz="1500" dirty="0" err="1">
                <a:latin typeface="Consolas" panose="020B0609020204030204" pitchFamily="49" charset="0"/>
              </a:rPr>
              <a:t>nombre":"Carlos</a:t>
            </a:r>
            <a:r>
              <a:rPr lang="es-ES" sz="1500" dirty="0">
                <a:latin typeface="Consolas" panose="020B0609020204030204" pitchFamily="49" charset="0"/>
              </a:rPr>
              <a:t> </a:t>
            </a:r>
            <a:r>
              <a:rPr lang="es-ES" sz="1500" dirty="0" err="1">
                <a:latin typeface="Consolas" panose="020B0609020204030204" pitchFamily="49" charset="0"/>
              </a:rPr>
              <a:t>Queiroz</a:t>
            </a:r>
            <a:r>
              <a:rPr lang="es-ES" sz="1500" dirty="0">
                <a:latin typeface="Consolas" panose="020B0609020204030204" pitchFamily="49" charset="0"/>
              </a:rPr>
              <a:t>","</a:t>
            </a:r>
            <a:r>
              <a:rPr lang="es-ES" sz="1500" dirty="0" err="1">
                <a:latin typeface="Consolas" panose="020B0609020204030204" pitchFamily="49" charset="0"/>
              </a:rPr>
              <a:t>nacionalidad":"Portugal</a:t>
            </a:r>
            <a:r>
              <a:rPr lang="es-ES" sz="1500" dirty="0">
                <a:latin typeface="Consolas" panose="020B0609020204030204" pitchFamily="49" charset="0"/>
              </a:rPr>
              <a:t>"},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"jugadores":[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{"</a:t>
            </a:r>
            <a:r>
              <a:rPr lang="es-ES" sz="1500" dirty="0" err="1">
                <a:latin typeface="Consolas" panose="020B0609020204030204" pitchFamily="49" charset="0"/>
              </a:rPr>
              <a:t>nombre":"James</a:t>
            </a:r>
            <a:r>
              <a:rPr lang="es-ES" sz="1500" dirty="0">
                <a:latin typeface="Consolas" panose="020B0609020204030204" pitchFamily="49" charset="0"/>
              </a:rPr>
              <a:t> </a:t>
            </a:r>
            <a:r>
              <a:rPr lang="es-ES" sz="1500" dirty="0" err="1">
                <a:latin typeface="Consolas" panose="020B0609020204030204" pitchFamily="49" charset="0"/>
              </a:rPr>
              <a:t>Rodriguez</a:t>
            </a:r>
            <a:r>
              <a:rPr lang="es-ES" sz="1500" dirty="0">
                <a:latin typeface="Consolas" panose="020B0609020204030204" pitchFamily="49" charset="0"/>
              </a:rPr>
              <a:t>","</a:t>
            </a:r>
            <a:r>
              <a:rPr lang="es-ES" sz="1500" dirty="0" err="1">
                <a:latin typeface="Consolas" panose="020B0609020204030204" pitchFamily="49" charset="0"/>
              </a:rPr>
              <a:t>club</a:t>
            </a:r>
            <a:r>
              <a:rPr lang="es-ES" sz="1500" dirty="0" err="1" smtClean="0">
                <a:latin typeface="Consolas" panose="020B0609020204030204" pitchFamily="49" charset="0"/>
              </a:rPr>
              <a:t>":"Real</a:t>
            </a:r>
            <a:r>
              <a:rPr lang="es-ES" sz="1500" dirty="0" smtClean="0">
                <a:latin typeface="Consolas" panose="020B0609020204030204" pitchFamily="49" charset="0"/>
              </a:rPr>
              <a:t> </a:t>
            </a:r>
            <a:r>
              <a:rPr lang="es-ES" sz="1500" dirty="0" err="1" smtClean="0">
                <a:latin typeface="Consolas" panose="020B0609020204030204" pitchFamily="49" charset="0"/>
              </a:rPr>
              <a:t>madrid</a:t>
            </a:r>
            <a:r>
              <a:rPr lang="es-ES" sz="1500" dirty="0" smtClean="0">
                <a:latin typeface="Consolas" panose="020B0609020204030204" pitchFamily="49" charset="0"/>
              </a:rPr>
              <a:t>"},</a:t>
            </a:r>
            <a:endParaRPr lang="es-ES" sz="1500" dirty="0">
              <a:latin typeface="Consolas" panose="020B0609020204030204" pitchFamily="49" charset="0"/>
            </a:endParaRPr>
          </a:p>
          <a:p>
            <a:r>
              <a:rPr lang="es-ES" sz="1500" dirty="0">
                <a:latin typeface="Consolas" panose="020B0609020204030204" pitchFamily="49" charset="0"/>
              </a:rPr>
              <a:t>{"</a:t>
            </a:r>
            <a:r>
              <a:rPr lang="es-ES" sz="1500" dirty="0" err="1">
                <a:latin typeface="Consolas" panose="020B0609020204030204" pitchFamily="49" charset="0"/>
              </a:rPr>
              <a:t>nombre":"Juan</a:t>
            </a:r>
            <a:r>
              <a:rPr lang="es-ES" sz="1500" dirty="0">
                <a:latin typeface="Consolas" panose="020B0609020204030204" pitchFamily="49" charset="0"/>
              </a:rPr>
              <a:t> Quintero","club":"</a:t>
            </a:r>
            <a:r>
              <a:rPr lang="es-ES" sz="1500" dirty="0" err="1">
                <a:latin typeface="Consolas" panose="020B0609020204030204" pitchFamily="49" charset="0"/>
              </a:rPr>
              <a:t>River</a:t>
            </a:r>
            <a:r>
              <a:rPr lang="es-ES" sz="1500" dirty="0">
                <a:latin typeface="Consolas" panose="020B0609020204030204" pitchFamily="49" charset="0"/>
              </a:rPr>
              <a:t> </a:t>
            </a:r>
            <a:r>
              <a:rPr lang="es-ES" sz="1500" dirty="0" err="1">
                <a:latin typeface="Consolas" panose="020B0609020204030204" pitchFamily="49" charset="0"/>
              </a:rPr>
              <a:t>Plate</a:t>
            </a:r>
            <a:r>
              <a:rPr lang="es-ES" sz="1500" dirty="0">
                <a:latin typeface="Consolas" panose="020B0609020204030204" pitchFamily="49" charset="0"/>
              </a:rPr>
              <a:t>"}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]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11778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2033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 smtClean="0"/>
              <a:t>Database</a:t>
            </a:r>
            <a:r>
              <a:rPr lang="es-ES" spc="-200" dirty="0" smtClean="0"/>
              <a:t>: estructura</a:t>
            </a:r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1657350"/>
            <a:ext cx="4359275" cy="24602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1400" dirty="0" smtClean="0">
                <a:latin typeface="Arial"/>
                <a:cs typeface="Arial"/>
              </a:rPr>
              <a:t>Las bases de datos se guardan en una estructura jerárquica clave-valor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s-E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1400" dirty="0" smtClean="0">
                <a:latin typeface="Arial"/>
                <a:cs typeface="Arial"/>
              </a:rPr>
              <a:t>Como cada </a:t>
            </a:r>
            <a:r>
              <a:rPr lang="es-ES" sz="1400" b="1" i="1" dirty="0" smtClean="0">
                <a:latin typeface="Arial"/>
                <a:cs typeface="Arial"/>
              </a:rPr>
              <a:t>CLAVE</a:t>
            </a:r>
            <a:r>
              <a:rPr lang="es-ES" sz="1400" dirty="0" smtClean="0">
                <a:latin typeface="Arial"/>
                <a:cs typeface="Arial"/>
              </a:rPr>
              <a:t> puede contener un objeto, se le llama </a:t>
            </a:r>
            <a:r>
              <a:rPr lang="es-ES" sz="1400" b="1" i="1" dirty="0" smtClean="0">
                <a:latin typeface="Arial"/>
                <a:cs typeface="Arial"/>
              </a:rPr>
              <a:t>NODO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s-E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1400" dirty="0" smtClean="0">
                <a:latin typeface="Arial"/>
                <a:cs typeface="Arial"/>
              </a:rPr>
              <a:t>Usando un ruta de </a:t>
            </a:r>
            <a:r>
              <a:rPr lang="es-ES" sz="1400" b="1" i="1" dirty="0" smtClean="0">
                <a:latin typeface="Arial"/>
                <a:cs typeface="Arial"/>
              </a:rPr>
              <a:t>NODOS</a:t>
            </a:r>
            <a:r>
              <a:rPr lang="es-ES" sz="1400" dirty="0" smtClean="0">
                <a:latin typeface="Arial"/>
                <a:cs typeface="Arial"/>
              </a:rPr>
              <a:t> podemos llegar a un objeto </a:t>
            </a:r>
            <a:r>
              <a:rPr lang="es-ES" sz="1400" dirty="0" err="1" smtClean="0">
                <a:latin typeface="Arial"/>
                <a:cs typeface="Arial"/>
              </a:rPr>
              <a:t>espefíco</a:t>
            </a:r>
            <a:r>
              <a:rPr lang="es-ES" sz="1400" dirty="0" smtClean="0">
                <a:latin typeface="Arial"/>
                <a:cs typeface="Arial"/>
              </a:rPr>
              <a:t>.</a:t>
            </a:r>
            <a:endParaRPr lang="es-ES" sz="1400" b="1" i="1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s-E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1400" dirty="0" smtClean="0">
                <a:latin typeface="Arial"/>
                <a:cs typeface="Arial"/>
              </a:rPr>
              <a:t>Los archivos de la estructura jerárquica son llamados </a:t>
            </a:r>
            <a:r>
              <a:rPr lang="es-ES" sz="1400" b="1" i="1" dirty="0" smtClean="0">
                <a:latin typeface="Arial"/>
                <a:cs typeface="Arial"/>
              </a:rPr>
              <a:t>DOCUMENTOS</a:t>
            </a:r>
            <a:r>
              <a:rPr lang="es-ES" sz="1400" dirty="0" smtClean="0">
                <a:latin typeface="Arial"/>
                <a:cs typeface="Arial"/>
              </a:rPr>
              <a:t> y contienen </a:t>
            </a:r>
            <a:r>
              <a:rPr lang="es-ES" sz="1400" b="1" i="1" dirty="0" smtClean="0">
                <a:latin typeface="Arial"/>
                <a:cs typeface="Arial"/>
              </a:rPr>
              <a:t>OBJETOS</a:t>
            </a:r>
            <a:endParaRPr sz="1400" b="1" i="1" dirty="0">
              <a:latin typeface="Arial"/>
              <a:cs typeface="Arial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56288"/>
              </p:ext>
            </p:extLst>
          </p:nvPr>
        </p:nvGraphicFramePr>
        <p:xfrm>
          <a:off x="6553200" y="1428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&lt;</a:t>
                      </a:r>
                      <a:r>
                        <a:rPr lang="es-ES" sz="1050" dirty="0" err="1" smtClean="0"/>
                        <a:t>value</a:t>
                      </a:r>
                      <a:r>
                        <a:rPr lang="es-ES" sz="1050" dirty="0" smtClean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&lt;</a:t>
                      </a:r>
                      <a:r>
                        <a:rPr lang="es-ES" sz="1050" dirty="0" err="1" smtClean="0"/>
                        <a:t>value</a:t>
                      </a:r>
                      <a:r>
                        <a:rPr lang="es-ES" sz="1050" dirty="0" smtClean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94535"/>
              </p:ext>
            </p:extLst>
          </p:nvPr>
        </p:nvGraphicFramePr>
        <p:xfrm>
          <a:off x="5562600" y="2571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&lt;</a:t>
                      </a:r>
                      <a:r>
                        <a:rPr lang="es-ES" sz="1050" dirty="0" err="1" smtClean="0"/>
                        <a:t>value</a:t>
                      </a:r>
                      <a:r>
                        <a:rPr lang="es-ES" sz="1050" dirty="0" smtClean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&lt;</a:t>
                      </a:r>
                      <a:r>
                        <a:rPr lang="es-ES" sz="1050" dirty="0" err="1" smtClean="0"/>
                        <a:t>value</a:t>
                      </a:r>
                      <a:r>
                        <a:rPr lang="es-ES" sz="1050" dirty="0" smtClean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066550"/>
              </p:ext>
            </p:extLst>
          </p:nvPr>
        </p:nvGraphicFramePr>
        <p:xfrm>
          <a:off x="7620000" y="2571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&lt;</a:t>
                      </a:r>
                      <a:r>
                        <a:rPr lang="es-ES" sz="1050" dirty="0" err="1" smtClean="0"/>
                        <a:t>value</a:t>
                      </a:r>
                      <a:r>
                        <a:rPr lang="es-ES" sz="1050" dirty="0" smtClean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&lt;</a:t>
                      </a:r>
                      <a:r>
                        <a:rPr lang="es-ES" sz="1050" dirty="0" err="1" smtClean="0"/>
                        <a:t>value</a:t>
                      </a:r>
                      <a:r>
                        <a:rPr lang="es-ES" sz="1050" dirty="0" smtClean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11438"/>
              </p:ext>
            </p:extLst>
          </p:nvPr>
        </p:nvGraphicFramePr>
        <p:xfrm>
          <a:off x="5562600" y="3714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&lt;</a:t>
                      </a:r>
                      <a:r>
                        <a:rPr lang="es-ES" sz="1050" dirty="0" err="1" smtClean="0"/>
                        <a:t>value</a:t>
                      </a:r>
                      <a:r>
                        <a:rPr lang="es-ES" sz="1050" dirty="0" smtClean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&lt;</a:t>
                      </a:r>
                      <a:r>
                        <a:rPr lang="es-ES" sz="1050" dirty="0" err="1" smtClean="0"/>
                        <a:t>value</a:t>
                      </a:r>
                      <a:r>
                        <a:rPr lang="es-ES" sz="1050" dirty="0" smtClean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13957"/>
              </p:ext>
            </p:extLst>
          </p:nvPr>
        </p:nvGraphicFramePr>
        <p:xfrm>
          <a:off x="7620000" y="3714749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&lt;</a:t>
                      </a:r>
                      <a:r>
                        <a:rPr lang="es-ES" sz="1050" dirty="0" err="1" smtClean="0"/>
                        <a:t>value</a:t>
                      </a:r>
                      <a:r>
                        <a:rPr lang="es-ES" sz="1050" dirty="0" smtClean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&lt;</a:t>
                      </a:r>
                      <a:r>
                        <a:rPr lang="es-ES" sz="1050" dirty="0" err="1" smtClean="0"/>
                        <a:t>value</a:t>
                      </a:r>
                      <a:r>
                        <a:rPr lang="es-ES" sz="1050" dirty="0" smtClean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sp>
        <p:nvSpPr>
          <p:cNvPr id="8" name="Elipse 7"/>
          <p:cNvSpPr/>
          <p:nvPr/>
        </p:nvSpPr>
        <p:spPr>
          <a:xfrm>
            <a:off x="7744800" y="1809750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7744800" y="208340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6754200" y="2931618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8825400" y="3228104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 angular 9"/>
          <p:cNvCxnSpPr>
            <a:stCxn id="21" idx="6"/>
            <a:endCxn id="17" idx="0"/>
          </p:cNvCxnSpPr>
          <p:nvPr/>
        </p:nvCxnSpPr>
        <p:spPr>
          <a:xfrm flipH="1">
            <a:off x="6210300" y="2173405"/>
            <a:ext cx="1714500" cy="398345"/>
          </a:xfrm>
          <a:prstGeom prst="bentConnector4">
            <a:avLst>
              <a:gd name="adj1" fmla="val -13333"/>
              <a:gd name="adj2" fmla="val 612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8" idx="6"/>
            <a:endCxn id="18" idx="0"/>
          </p:cNvCxnSpPr>
          <p:nvPr/>
        </p:nvCxnSpPr>
        <p:spPr>
          <a:xfrm>
            <a:off x="7924800" y="1899750"/>
            <a:ext cx="342900" cy="672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22" idx="6"/>
            <a:endCxn id="19" idx="0"/>
          </p:cNvCxnSpPr>
          <p:nvPr/>
        </p:nvCxnSpPr>
        <p:spPr>
          <a:xfrm flipH="1">
            <a:off x="6210300" y="3021618"/>
            <a:ext cx="723900" cy="693132"/>
          </a:xfrm>
          <a:prstGeom prst="bentConnector4">
            <a:avLst>
              <a:gd name="adj1" fmla="val -31579"/>
              <a:gd name="adj2" fmla="val 748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25" idx="6"/>
            <a:endCxn id="20" idx="0"/>
          </p:cNvCxnSpPr>
          <p:nvPr/>
        </p:nvCxnSpPr>
        <p:spPr>
          <a:xfrm flipH="1">
            <a:off x="8267700" y="3318104"/>
            <a:ext cx="737700" cy="396645"/>
          </a:xfrm>
          <a:prstGeom prst="bentConnector4">
            <a:avLst>
              <a:gd name="adj1" fmla="val -9182"/>
              <a:gd name="adj2" fmla="val 613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2033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 smtClean="0"/>
              <a:t>Database</a:t>
            </a:r>
            <a:r>
              <a:rPr lang="es-ES" spc="-200" dirty="0" smtClean="0"/>
              <a:t>: estructura</a:t>
            </a:r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1657350"/>
            <a:ext cx="4359275" cy="24602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1400" dirty="0" smtClean="0">
                <a:latin typeface="Arial"/>
                <a:cs typeface="Arial"/>
              </a:rPr>
              <a:t>Las bases de datos se guardan en una estructura jerárquica clave-valor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s-E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1400" dirty="0" smtClean="0">
                <a:latin typeface="Arial"/>
                <a:cs typeface="Arial"/>
              </a:rPr>
              <a:t>Como cada </a:t>
            </a:r>
            <a:r>
              <a:rPr lang="es-ES" sz="1400" b="1" i="1" dirty="0" smtClean="0">
                <a:latin typeface="Arial"/>
                <a:cs typeface="Arial"/>
              </a:rPr>
              <a:t>CLAVE</a:t>
            </a:r>
            <a:r>
              <a:rPr lang="es-ES" sz="1400" dirty="0" smtClean="0">
                <a:latin typeface="Arial"/>
                <a:cs typeface="Arial"/>
              </a:rPr>
              <a:t> puede contener un objeto, se le llama </a:t>
            </a:r>
            <a:r>
              <a:rPr lang="es-ES" sz="1400" b="1" i="1" dirty="0" smtClean="0">
                <a:latin typeface="Arial"/>
                <a:cs typeface="Arial"/>
              </a:rPr>
              <a:t>NODO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s-E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1400" dirty="0" smtClean="0">
                <a:latin typeface="Arial"/>
                <a:cs typeface="Arial"/>
              </a:rPr>
              <a:t>Usando un ruta de </a:t>
            </a:r>
            <a:r>
              <a:rPr lang="es-ES" sz="1400" b="1" i="1" dirty="0" smtClean="0">
                <a:latin typeface="Arial"/>
                <a:cs typeface="Arial"/>
              </a:rPr>
              <a:t>NODOS</a:t>
            </a:r>
            <a:r>
              <a:rPr lang="es-ES" sz="1400" dirty="0" smtClean="0">
                <a:latin typeface="Arial"/>
                <a:cs typeface="Arial"/>
              </a:rPr>
              <a:t> podemos llegar a un objeto </a:t>
            </a:r>
            <a:r>
              <a:rPr lang="es-ES" sz="1400" dirty="0" err="1" smtClean="0">
                <a:latin typeface="Arial"/>
                <a:cs typeface="Arial"/>
              </a:rPr>
              <a:t>espefíco</a:t>
            </a:r>
            <a:r>
              <a:rPr lang="es-ES" sz="1400" dirty="0" smtClean="0">
                <a:latin typeface="Arial"/>
                <a:cs typeface="Arial"/>
              </a:rPr>
              <a:t>.</a:t>
            </a:r>
            <a:endParaRPr lang="es-ES" sz="1400" b="1" i="1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s-E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1400" dirty="0" smtClean="0">
                <a:latin typeface="Arial"/>
                <a:cs typeface="Arial"/>
              </a:rPr>
              <a:t>Los archivos de la estructura jerárquica son llamados </a:t>
            </a:r>
            <a:r>
              <a:rPr lang="es-ES" sz="1400" b="1" i="1" dirty="0" smtClean="0">
                <a:latin typeface="Arial"/>
                <a:cs typeface="Arial"/>
              </a:rPr>
              <a:t>DOCUMENTOS</a:t>
            </a:r>
            <a:r>
              <a:rPr lang="es-ES" sz="1400" dirty="0" smtClean="0">
                <a:latin typeface="Arial"/>
                <a:cs typeface="Arial"/>
              </a:rPr>
              <a:t> y contienen </a:t>
            </a:r>
            <a:r>
              <a:rPr lang="es-ES" sz="1400" b="1" i="1" dirty="0" smtClean="0">
                <a:latin typeface="Arial"/>
                <a:cs typeface="Arial"/>
              </a:rPr>
              <a:t>OBJETOS</a:t>
            </a:r>
            <a:endParaRPr sz="1400" b="1" i="1" dirty="0">
              <a:latin typeface="Arial"/>
              <a:cs typeface="Arial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37410"/>
              </p:ext>
            </p:extLst>
          </p:nvPr>
        </p:nvGraphicFramePr>
        <p:xfrm>
          <a:off x="6553200" y="1428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Users</a:t>
                      </a:r>
                      <a:endParaRPr lang="es-CO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user1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&lt;</a:t>
                      </a:r>
                      <a:r>
                        <a:rPr lang="es-ES" sz="1050" dirty="0" err="1" smtClean="0"/>
                        <a:t>obj</a:t>
                      </a:r>
                      <a:r>
                        <a:rPr lang="es-ES" sz="1050" dirty="0" smtClean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user2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&lt;</a:t>
                      </a:r>
                      <a:r>
                        <a:rPr lang="es-ES" sz="1050" dirty="0" err="1" smtClean="0"/>
                        <a:t>obj</a:t>
                      </a:r>
                      <a:r>
                        <a:rPr lang="es-ES" sz="1050" dirty="0" smtClean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332732"/>
              </p:ext>
            </p:extLst>
          </p:nvPr>
        </p:nvGraphicFramePr>
        <p:xfrm>
          <a:off x="5562600" y="2571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user</a:t>
                      </a:r>
                      <a:r>
                        <a:rPr lang="es-CO" sz="105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CO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friends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&lt;</a:t>
                      </a:r>
                      <a:r>
                        <a:rPr lang="es-ES" sz="1050" dirty="0" err="1" smtClean="0"/>
                        <a:t>array</a:t>
                      </a:r>
                      <a:r>
                        <a:rPr lang="es-ES" sz="1050" dirty="0" smtClean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userna</a:t>
                      </a:r>
                      <a:r>
                        <a:rPr lang="es-ES" sz="1050" dirty="0" smtClean="0"/>
                        <a:t>…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alfa123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211"/>
              </p:ext>
            </p:extLst>
          </p:nvPr>
        </p:nvGraphicFramePr>
        <p:xfrm>
          <a:off x="7620000" y="2571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smtClean="0">
                          <a:solidFill>
                            <a:schemeClr val="bg1"/>
                          </a:solidFill>
                        </a:rPr>
                        <a:t>user</a:t>
                      </a:r>
                      <a:r>
                        <a:rPr lang="es-ES" sz="105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CO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friends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&lt;</a:t>
                      </a:r>
                      <a:r>
                        <a:rPr lang="es-ES" sz="1050" dirty="0" err="1" smtClean="0"/>
                        <a:t>array</a:t>
                      </a:r>
                      <a:r>
                        <a:rPr lang="es-ES" sz="1050" dirty="0" smtClean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userna</a:t>
                      </a:r>
                      <a:r>
                        <a:rPr lang="es-ES" sz="1050" dirty="0" smtClean="0"/>
                        <a:t>…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beta123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852223"/>
              </p:ext>
            </p:extLst>
          </p:nvPr>
        </p:nvGraphicFramePr>
        <p:xfrm>
          <a:off x="5562600" y="3714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friends</a:t>
                      </a:r>
                      <a:endParaRPr lang="es-CO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0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&lt;</a:t>
                      </a:r>
                      <a:r>
                        <a:rPr lang="es-ES" sz="1050" dirty="0" err="1" smtClean="0"/>
                        <a:t>obj</a:t>
                      </a:r>
                      <a:r>
                        <a:rPr lang="es-ES" sz="1050" dirty="0" smtClean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1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&lt;</a:t>
                      </a:r>
                      <a:r>
                        <a:rPr lang="es-ES" sz="1050" dirty="0" err="1" smtClean="0"/>
                        <a:t>obj</a:t>
                      </a:r>
                      <a:r>
                        <a:rPr lang="es-ES" sz="1050" dirty="0" smtClean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790177"/>
              </p:ext>
            </p:extLst>
          </p:nvPr>
        </p:nvGraphicFramePr>
        <p:xfrm>
          <a:off x="7620000" y="3714749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 smtClean="0">
                          <a:solidFill>
                            <a:schemeClr val="bg1"/>
                          </a:solidFill>
                        </a:rPr>
                        <a:t>friends</a:t>
                      </a:r>
                      <a:endParaRPr lang="es-CO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0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&lt;</a:t>
                      </a:r>
                      <a:r>
                        <a:rPr lang="es-ES" sz="1050" dirty="0" err="1" smtClean="0"/>
                        <a:t>obj</a:t>
                      </a:r>
                      <a:r>
                        <a:rPr lang="es-ES" sz="1050" dirty="0" smtClean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1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&lt;</a:t>
                      </a:r>
                      <a:r>
                        <a:rPr lang="es-ES" sz="1050" dirty="0" err="1" smtClean="0"/>
                        <a:t>obj</a:t>
                      </a:r>
                      <a:r>
                        <a:rPr lang="es-ES" sz="1050" dirty="0" smtClean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sp>
        <p:nvSpPr>
          <p:cNvPr id="8" name="Elipse 7"/>
          <p:cNvSpPr/>
          <p:nvPr/>
        </p:nvSpPr>
        <p:spPr>
          <a:xfrm>
            <a:off x="7744800" y="1809750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7744800" y="208340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6754200" y="2931618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8825400" y="2926473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 angular 9"/>
          <p:cNvCxnSpPr>
            <a:stCxn id="21" idx="6"/>
            <a:endCxn id="17" idx="0"/>
          </p:cNvCxnSpPr>
          <p:nvPr/>
        </p:nvCxnSpPr>
        <p:spPr>
          <a:xfrm flipH="1">
            <a:off x="6210300" y="2173405"/>
            <a:ext cx="1714500" cy="398345"/>
          </a:xfrm>
          <a:prstGeom prst="bentConnector4">
            <a:avLst>
              <a:gd name="adj1" fmla="val -13333"/>
              <a:gd name="adj2" fmla="val 612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8" idx="6"/>
            <a:endCxn id="18" idx="0"/>
          </p:cNvCxnSpPr>
          <p:nvPr/>
        </p:nvCxnSpPr>
        <p:spPr>
          <a:xfrm>
            <a:off x="7924800" y="1899750"/>
            <a:ext cx="342900" cy="672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22" idx="6"/>
            <a:endCxn id="19" idx="0"/>
          </p:cNvCxnSpPr>
          <p:nvPr/>
        </p:nvCxnSpPr>
        <p:spPr>
          <a:xfrm flipH="1">
            <a:off x="6210300" y="3021618"/>
            <a:ext cx="723900" cy="693132"/>
          </a:xfrm>
          <a:prstGeom prst="bentConnector4">
            <a:avLst>
              <a:gd name="adj1" fmla="val -31579"/>
              <a:gd name="adj2" fmla="val 748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25" idx="6"/>
            <a:endCxn id="20" idx="0"/>
          </p:cNvCxnSpPr>
          <p:nvPr/>
        </p:nvCxnSpPr>
        <p:spPr>
          <a:xfrm flipH="1">
            <a:off x="8267700" y="3016473"/>
            <a:ext cx="737700" cy="698276"/>
          </a:xfrm>
          <a:prstGeom prst="bentConnector4">
            <a:avLst>
              <a:gd name="adj1" fmla="val -10329"/>
              <a:gd name="adj2" fmla="val 782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3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184603"/>
            <a:ext cx="57277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6000" spc="-425" dirty="0" smtClean="0">
                <a:solidFill>
                  <a:srgbClr val="252525"/>
                </a:solidFill>
              </a:rPr>
              <a:t>Estructuras típicas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ANDROID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384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62607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pc="-200" dirty="0" err="1"/>
              <a:t>Database</a:t>
            </a:r>
            <a:r>
              <a:rPr lang="es-CO" spc="-200" dirty="0"/>
              <a:t>: </a:t>
            </a:r>
            <a:r>
              <a:rPr lang="es-CO" spc="-200" dirty="0" err="1" smtClean="0"/>
              <a:t>embedded</a:t>
            </a:r>
            <a:r>
              <a:rPr lang="es-CO" spc="-200" dirty="0" smtClean="0"/>
              <a:t> data </a:t>
            </a:r>
            <a:r>
              <a:rPr lang="es-CO" spc="-200" dirty="0" err="1" smtClean="0"/>
              <a:t>model</a:t>
            </a:r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4038415"/>
            <a:ext cx="7723836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 smtClean="0">
                <a:latin typeface="Arial"/>
                <a:cs typeface="Arial"/>
              </a:rPr>
              <a:t>Esta estructura permite incrustar objetos dentro de otros logrando hacer un </a:t>
            </a:r>
            <a:r>
              <a:rPr lang="es-ES" sz="1400" dirty="0" err="1" smtClean="0">
                <a:latin typeface="Arial"/>
                <a:cs typeface="Arial"/>
              </a:rPr>
              <a:t>embedding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8750" t="21111" r="14584" b="23333"/>
          <a:stretch/>
        </p:blipFill>
        <p:spPr>
          <a:xfrm>
            <a:off x="2819400" y="1504950"/>
            <a:ext cx="4267200" cy="23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62607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pc="-200" dirty="0" err="1"/>
              <a:t>Database</a:t>
            </a:r>
            <a:r>
              <a:rPr lang="es-CO" spc="-200" dirty="0"/>
              <a:t>: </a:t>
            </a:r>
            <a:r>
              <a:rPr lang="es-CO" spc="-200" dirty="0" err="1" smtClean="0"/>
              <a:t>embedded</a:t>
            </a:r>
            <a:r>
              <a:rPr lang="es-CO" spc="-200" dirty="0" smtClean="0"/>
              <a:t> data </a:t>
            </a:r>
            <a:r>
              <a:rPr lang="es-CO" spc="-200" dirty="0" err="1" smtClean="0"/>
              <a:t>model</a:t>
            </a:r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5029200" y="1657350"/>
            <a:ext cx="3444240" cy="2644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 smtClean="0">
                <a:latin typeface="Arial"/>
                <a:cs typeface="Arial"/>
              </a:rPr>
              <a:t>En el ejemplo, la principal falencia de este modelo es que si quisiera listar todos los e-mail de los usuarios, tendría obligatoriamente que recorrer cada usuario y extraer el dato para formar la lista.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1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 smtClean="0">
                <a:latin typeface="Arial"/>
                <a:cs typeface="Arial"/>
              </a:rPr>
              <a:t>El principal pro es que si quiero cargar un objeto usuario para representarlo, TODA la información estará dentro del documento sin usar ningún JOIN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8750" t="21111" r="14584" b="23333"/>
          <a:stretch/>
        </p:blipFill>
        <p:spPr>
          <a:xfrm>
            <a:off x="533400" y="1657350"/>
            <a:ext cx="4267200" cy="23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04" y="4038415"/>
            <a:ext cx="7723836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 smtClean="0">
                <a:latin typeface="Arial"/>
                <a:cs typeface="Arial"/>
              </a:rPr>
              <a:t>Se pueden plantear arquitecturas usando menciones de ID en otros objetos para no tener que contener objetos dentro de objetos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8333" t="24074" r="14583" b="16667"/>
          <a:stretch/>
        </p:blipFill>
        <p:spPr>
          <a:xfrm>
            <a:off x="2360281" y="1504950"/>
            <a:ext cx="3914775" cy="2286000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902004" y="671829"/>
            <a:ext cx="62607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CO" kern="0" spc="-200" dirty="0" err="1" smtClean="0"/>
              <a:t>Database</a:t>
            </a:r>
            <a:r>
              <a:rPr lang="es-CO" kern="0" spc="-200" dirty="0" smtClean="0"/>
              <a:t>: </a:t>
            </a:r>
            <a:r>
              <a:rPr lang="es-CO" kern="0" spc="-200" dirty="0" err="1" smtClean="0"/>
              <a:t>normalized</a:t>
            </a:r>
            <a:r>
              <a:rPr lang="es-CO" kern="0" spc="-200" dirty="0" smtClean="0"/>
              <a:t> data </a:t>
            </a:r>
            <a:r>
              <a:rPr lang="es-CO" kern="0" spc="-200" dirty="0" err="1" smtClean="0"/>
              <a:t>model</a:t>
            </a:r>
            <a:endParaRPr lang="es-CO" kern="0" spc="-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28333" t="24074" r="14583" b="16667"/>
          <a:stretch/>
        </p:blipFill>
        <p:spPr>
          <a:xfrm>
            <a:off x="2362200" y="1504950"/>
            <a:ext cx="39147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" y="2139695"/>
            <a:ext cx="3509772" cy="987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62607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pc="-200" dirty="0" err="1"/>
              <a:t>Database</a:t>
            </a:r>
            <a:r>
              <a:rPr lang="es-CO" spc="-200" dirty="0"/>
              <a:t>: </a:t>
            </a:r>
            <a:r>
              <a:rPr lang="es-CO" spc="-200" dirty="0" err="1" smtClean="0"/>
              <a:t>embedded</a:t>
            </a:r>
            <a:r>
              <a:rPr lang="es-CO" spc="-200" dirty="0" smtClean="0"/>
              <a:t> data </a:t>
            </a:r>
            <a:r>
              <a:rPr lang="es-CO" spc="-200" dirty="0" err="1" smtClean="0"/>
              <a:t>model</a:t>
            </a:r>
            <a:endParaRPr spc="-200" dirty="0"/>
          </a:p>
        </p:txBody>
      </p:sp>
      <p:sp>
        <p:nvSpPr>
          <p:cNvPr id="3" name="object 3"/>
          <p:cNvSpPr txBox="1"/>
          <p:nvPr/>
        </p:nvSpPr>
        <p:spPr>
          <a:xfrm>
            <a:off x="5029200" y="1657350"/>
            <a:ext cx="3444240" cy="28469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 smtClean="0">
                <a:latin typeface="Arial"/>
                <a:cs typeface="Arial"/>
              </a:rPr>
              <a:t>En el ejemplo, el principal pro es que puedo agrupar todos los modelos de contacto en un nodo y al listarlos lo puedo hacer leyendo el nodo </a:t>
            </a:r>
            <a:r>
              <a:rPr lang="es-ES" sz="1400" b="1" i="1" dirty="0" smtClean="0">
                <a:latin typeface="Arial"/>
                <a:cs typeface="Arial"/>
              </a:rPr>
              <a:t>contactos</a:t>
            </a:r>
            <a:r>
              <a:rPr lang="es-ES" sz="1400" dirty="0" smtClean="0">
                <a:latin typeface="Arial"/>
                <a:cs typeface="Arial"/>
              </a:rPr>
              <a:t> sin tener que ir extrayendo todos los contactos de uno en uno.</a:t>
            </a:r>
            <a:endParaRPr lang="es-ES" sz="1400" b="1" i="1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1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 smtClean="0">
                <a:latin typeface="Arial"/>
                <a:cs typeface="Arial"/>
              </a:rPr>
              <a:t>La principal falencia es que si quiero el objeto completo, lo tengo que armar usando </a:t>
            </a:r>
            <a:r>
              <a:rPr lang="es-ES" sz="1400" dirty="0" err="1" smtClean="0">
                <a:latin typeface="Arial"/>
                <a:cs typeface="Arial"/>
              </a:rPr>
              <a:t>joins</a:t>
            </a:r>
            <a:r>
              <a:rPr lang="es-ES" sz="1400" dirty="0" smtClean="0">
                <a:latin typeface="Arial"/>
                <a:cs typeface="Arial"/>
              </a:rPr>
              <a:t>. Y cada </a:t>
            </a:r>
            <a:r>
              <a:rPr lang="es-ES" sz="1400" dirty="0" err="1" smtClean="0">
                <a:latin typeface="Arial"/>
                <a:cs typeface="Arial"/>
              </a:rPr>
              <a:t>join</a:t>
            </a:r>
            <a:r>
              <a:rPr lang="es-ES" sz="1400" dirty="0" smtClean="0">
                <a:latin typeface="Arial"/>
                <a:cs typeface="Arial"/>
              </a:rPr>
              <a:t> supone un consulta diferente en bases de datos </a:t>
            </a:r>
            <a:r>
              <a:rPr lang="es-ES" sz="1400" smtClean="0">
                <a:latin typeface="Arial"/>
                <a:cs typeface="Arial"/>
              </a:rPr>
              <a:t>de este tipo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8333" t="24074" r="14583" b="16667"/>
          <a:stretch/>
        </p:blipFill>
        <p:spPr>
          <a:xfrm>
            <a:off x="609600" y="1657350"/>
            <a:ext cx="39147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1536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Fi</a:t>
            </a:r>
            <a:r>
              <a:rPr spc="-250" dirty="0"/>
              <a:t>r</a:t>
            </a:r>
            <a:r>
              <a:rPr spc="-229" dirty="0"/>
              <a:t>e</a:t>
            </a:r>
            <a:r>
              <a:rPr spc="-175" dirty="0"/>
              <a:t>b</a:t>
            </a:r>
            <a:r>
              <a:rPr spc="-240" dirty="0"/>
              <a:t>a</a:t>
            </a:r>
            <a:r>
              <a:rPr spc="-100" dirty="0"/>
              <a:t>s</a:t>
            </a:r>
            <a:r>
              <a:rPr spc="-18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807210"/>
            <a:ext cx="5090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Es una </a:t>
            </a:r>
            <a:r>
              <a:rPr sz="1400" spc="-5" dirty="0">
                <a:latin typeface="Arial"/>
                <a:cs typeface="Arial"/>
              </a:rPr>
              <a:t>plataforma </a:t>
            </a:r>
            <a:r>
              <a:rPr sz="1400" dirty="0">
                <a:latin typeface="Arial"/>
                <a:cs typeface="Arial"/>
              </a:rPr>
              <a:t>de desarrollo </a:t>
            </a:r>
            <a:r>
              <a:rPr sz="1400" spc="-5" dirty="0">
                <a:latin typeface="Arial"/>
                <a:cs typeface="Arial"/>
              </a:rPr>
              <a:t>web </a:t>
            </a:r>
            <a:r>
              <a:rPr sz="1400" dirty="0">
                <a:latin typeface="Arial"/>
                <a:cs typeface="Arial"/>
              </a:rPr>
              <a:t>con los siguientes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módulos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3188" y="2427732"/>
            <a:ext cx="2089785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3985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1055"/>
              </a:spcBef>
            </a:pP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Authentication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0920" y="2427732"/>
            <a:ext cx="2087880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39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5"/>
              </a:spcBef>
            </a:pP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7128" y="2427732"/>
            <a:ext cx="2089785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9339" y="3147060"/>
            <a:ext cx="2089785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Hosting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628" y="3147060"/>
            <a:ext cx="2087880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5255" rIns="0" bIns="0" rtlCol="0">
            <a:spAutoFit/>
          </a:bodyPr>
          <a:lstStyle/>
          <a:p>
            <a:pPr marL="694690">
              <a:lnSpc>
                <a:spcPct val="100000"/>
              </a:lnSpc>
              <a:spcBef>
                <a:spcPts val="1065"/>
              </a:spcBef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2230323"/>
            <a:ext cx="28295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5" dirty="0">
                <a:solidFill>
                  <a:srgbClr val="252525"/>
                </a:solidFill>
              </a:rPr>
              <a:t>D</a:t>
            </a:r>
            <a:r>
              <a:rPr sz="6000" spc="-434" dirty="0">
                <a:solidFill>
                  <a:srgbClr val="252525"/>
                </a:solidFill>
              </a:rPr>
              <a:t>a</a:t>
            </a:r>
            <a:r>
              <a:rPr sz="6000" spc="-535" dirty="0">
                <a:solidFill>
                  <a:srgbClr val="252525"/>
                </a:solidFill>
              </a:rPr>
              <a:t>t</a:t>
            </a:r>
            <a:r>
              <a:rPr sz="6000" spc="-375" dirty="0">
                <a:solidFill>
                  <a:srgbClr val="252525"/>
                </a:solidFill>
              </a:rPr>
              <a:t>a</a:t>
            </a:r>
            <a:r>
              <a:rPr sz="6000" spc="-260" dirty="0">
                <a:solidFill>
                  <a:srgbClr val="252525"/>
                </a:solidFill>
              </a:rPr>
              <a:t>b</a:t>
            </a:r>
            <a:r>
              <a:rPr sz="6000" spc="-375" dirty="0">
                <a:solidFill>
                  <a:srgbClr val="252525"/>
                </a:solidFill>
              </a:rPr>
              <a:t>a</a:t>
            </a:r>
            <a:r>
              <a:rPr sz="6000" spc="-155" dirty="0">
                <a:solidFill>
                  <a:srgbClr val="252525"/>
                </a:solidFill>
              </a:rPr>
              <a:t>s</a:t>
            </a:r>
            <a:r>
              <a:rPr sz="6000" spc="-310" dirty="0">
                <a:solidFill>
                  <a:srgbClr val="252525"/>
                </a:solidFill>
              </a:rPr>
              <a:t>e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341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409" dirty="0"/>
              <a:t> </a:t>
            </a:r>
            <a:r>
              <a:rPr spc="-20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807210"/>
            <a:ext cx="435927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La base de datos de es de tipo 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relacional.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El módulo de tiempo real permite reflejar cambios de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base de datos en los dispositivos que la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consumen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El </a:t>
            </a:r>
            <a:r>
              <a:rPr sz="1400" dirty="0">
                <a:latin typeface="Arial"/>
                <a:cs typeface="Arial"/>
              </a:rPr>
              <a:t>frontend se puede conectar </a:t>
            </a:r>
            <a:r>
              <a:rPr sz="1400" spc="-5" dirty="0">
                <a:latin typeface="Arial"/>
                <a:cs typeface="Arial"/>
              </a:rPr>
              <a:t>directamente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47916" y="1347216"/>
            <a:ext cx="804672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0552" y="1877567"/>
            <a:ext cx="885444" cy="931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76031" y="1831848"/>
            <a:ext cx="751331" cy="929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83680" y="3425952"/>
            <a:ext cx="1533144" cy="1533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2571" y="2819400"/>
            <a:ext cx="975359" cy="976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9880" y="264413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229679" y="238696"/>
                </a:moveTo>
                <a:lnTo>
                  <a:pt x="207264" y="261112"/>
                </a:lnTo>
                <a:lnTo>
                  <a:pt x="288036" y="288036"/>
                </a:lnTo>
                <a:lnTo>
                  <a:pt x="274574" y="247650"/>
                </a:lnTo>
                <a:lnTo>
                  <a:pt x="238633" y="247650"/>
                </a:lnTo>
                <a:lnTo>
                  <a:pt x="229679" y="238696"/>
                </a:lnTo>
                <a:close/>
              </a:path>
              <a:path w="288290" h="288289">
                <a:moveTo>
                  <a:pt x="238696" y="229679"/>
                </a:moveTo>
                <a:lnTo>
                  <a:pt x="229679" y="238696"/>
                </a:lnTo>
                <a:lnTo>
                  <a:pt x="238633" y="247650"/>
                </a:lnTo>
                <a:lnTo>
                  <a:pt x="247650" y="238633"/>
                </a:lnTo>
                <a:lnTo>
                  <a:pt x="238696" y="229679"/>
                </a:lnTo>
                <a:close/>
              </a:path>
              <a:path w="288290" h="288289">
                <a:moveTo>
                  <a:pt x="261112" y="207264"/>
                </a:moveTo>
                <a:lnTo>
                  <a:pt x="238696" y="229679"/>
                </a:lnTo>
                <a:lnTo>
                  <a:pt x="247650" y="238633"/>
                </a:lnTo>
                <a:lnTo>
                  <a:pt x="238633" y="247650"/>
                </a:lnTo>
                <a:lnTo>
                  <a:pt x="274574" y="247650"/>
                </a:lnTo>
                <a:lnTo>
                  <a:pt x="261112" y="207264"/>
                </a:lnTo>
                <a:close/>
              </a:path>
              <a:path w="288290" h="288289">
                <a:moveTo>
                  <a:pt x="58356" y="49339"/>
                </a:moveTo>
                <a:lnTo>
                  <a:pt x="49339" y="58356"/>
                </a:lnTo>
                <a:lnTo>
                  <a:pt x="229679" y="238696"/>
                </a:lnTo>
                <a:lnTo>
                  <a:pt x="238696" y="229679"/>
                </a:lnTo>
                <a:lnTo>
                  <a:pt x="58356" y="49339"/>
                </a:lnTo>
                <a:close/>
              </a:path>
              <a:path w="288290" h="288289">
                <a:moveTo>
                  <a:pt x="0" y="0"/>
                </a:moveTo>
                <a:lnTo>
                  <a:pt x="26924" y="80772"/>
                </a:lnTo>
                <a:lnTo>
                  <a:pt x="49339" y="58356"/>
                </a:lnTo>
                <a:lnTo>
                  <a:pt x="40386" y="49403"/>
                </a:lnTo>
                <a:lnTo>
                  <a:pt x="49402" y="40386"/>
                </a:lnTo>
                <a:lnTo>
                  <a:pt x="67310" y="40386"/>
                </a:lnTo>
                <a:lnTo>
                  <a:pt x="80772" y="26924"/>
                </a:lnTo>
                <a:lnTo>
                  <a:pt x="0" y="0"/>
                </a:lnTo>
                <a:close/>
              </a:path>
              <a:path w="288290" h="288289">
                <a:moveTo>
                  <a:pt x="49402" y="40386"/>
                </a:moveTo>
                <a:lnTo>
                  <a:pt x="40386" y="49403"/>
                </a:lnTo>
                <a:lnTo>
                  <a:pt x="49339" y="58356"/>
                </a:lnTo>
                <a:lnTo>
                  <a:pt x="58356" y="49339"/>
                </a:lnTo>
                <a:lnTo>
                  <a:pt x="49402" y="40386"/>
                </a:lnTo>
                <a:close/>
              </a:path>
              <a:path w="288290" h="288289">
                <a:moveTo>
                  <a:pt x="67310" y="40386"/>
                </a:moveTo>
                <a:lnTo>
                  <a:pt x="49402" y="40386"/>
                </a:lnTo>
                <a:lnTo>
                  <a:pt x="58356" y="49339"/>
                </a:lnTo>
                <a:lnTo>
                  <a:pt x="67310" y="4038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68768" y="2636520"/>
            <a:ext cx="288290" cy="304800"/>
          </a:xfrm>
          <a:custGeom>
            <a:avLst/>
            <a:gdLst/>
            <a:ahLst/>
            <a:cxnLst/>
            <a:rect l="l" t="t" r="r" b="b"/>
            <a:pathLst>
              <a:path w="288290" h="304800">
                <a:moveTo>
                  <a:pt x="24637" y="222885"/>
                </a:moveTo>
                <a:lnTo>
                  <a:pt x="0" y="304419"/>
                </a:lnTo>
                <a:lnTo>
                  <a:pt x="80009" y="275336"/>
                </a:lnTo>
                <a:lnTo>
                  <a:pt x="66736" y="262763"/>
                </a:lnTo>
                <a:lnTo>
                  <a:pt x="48259" y="262763"/>
                </a:lnTo>
                <a:lnTo>
                  <a:pt x="38988" y="254000"/>
                </a:lnTo>
                <a:lnTo>
                  <a:pt x="47731" y="244760"/>
                </a:lnTo>
                <a:lnTo>
                  <a:pt x="24637" y="222885"/>
                </a:lnTo>
                <a:close/>
              </a:path>
              <a:path w="288290" h="304800">
                <a:moveTo>
                  <a:pt x="47731" y="244760"/>
                </a:moveTo>
                <a:lnTo>
                  <a:pt x="38988" y="254000"/>
                </a:lnTo>
                <a:lnTo>
                  <a:pt x="48259" y="262763"/>
                </a:lnTo>
                <a:lnTo>
                  <a:pt x="56992" y="253533"/>
                </a:lnTo>
                <a:lnTo>
                  <a:pt x="47731" y="244760"/>
                </a:lnTo>
                <a:close/>
              </a:path>
              <a:path w="288290" h="304800">
                <a:moveTo>
                  <a:pt x="56992" y="253533"/>
                </a:moveTo>
                <a:lnTo>
                  <a:pt x="48259" y="262763"/>
                </a:lnTo>
                <a:lnTo>
                  <a:pt x="66736" y="262763"/>
                </a:lnTo>
                <a:lnTo>
                  <a:pt x="56992" y="253533"/>
                </a:lnTo>
                <a:close/>
              </a:path>
              <a:path w="288290" h="304800">
                <a:moveTo>
                  <a:pt x="231069" y="50985"/>
                </a:moveTo>
                <a:lnTo>
                  <a:pt x="47731" y="244760"/>
                </a:lnTo>
                <a:lnTo>
                  <a:pt x="56992" y="253533"/>
                </a:lnTo>
                <a:lnTo>
                  <a:pt x="240341" y="59746"/>
                </a:lnTo>
                <a:lnTo>
                  <a:pt x="231069" y="50985"/>
                </a:lnTo>
                <a:close/>
              </a:path>
              <a:path w="288290" h="304800">
                <a:moveTo>
                  <a:pt x="275409" y="41782"/>
                </a:moveTo>
                <a:lnTo>
                  <a:pt x="239775" y="41782"/>
                </a:lnTo>
                <a:lnTo>
                  <a:pt x="249047" y="50546"/>
                </a:lnTo>
                <a:lnTo>
                  <a:pt x="240341" y="59746"/>
                </a:lnTo>
                <a:lnTo>
                  <a:pt x="263398" y="81534"/>
                </a:lnTo>
                <a:lnTo>
                  <a:pt x="275409" y="41782"/>
                </a:lnTo>
                <a:close/>
              </a:path>
              <a:path w="288290" h="304800">
                <a:moveTo>
                  <a:pt x="239775" y="41782"/>
                </a:moveTo>
                <a:lnTo>
                  <a:pt x="231069" y="50985"/>
                </a:lnTo>
                <a:lnTo>
                  <a:pt x="240341" y="59746"/>
                </a:lnTo>
                <a:lnTo>
                  <a:pt x="249047" y="50546"/>
                </a:lnTo>
                <a:lnTo>
                  <a:pt x="239775" y="41782"/>
                </a:lnTo>
                <a:close/>
              </a:path>
              <a:path w="288290" h="304800">
                <a:moveTo>
                  <a:pt x="288035" y="0"/>
                </a:moveTo>
                <a:lnTo>
                  <a:pt x="208025" y="29210"/>
                </a:lnTo>
                <a:lnTo>
                  <a:pt x="231069" y="50985"/>
                </a:lnTo>
                <a:lnTo>
                  <a:pt x="239775" y="41782"/>
                </a:lnTo>
                <a:lnTo>
                  <a:pt x="275409" y="41782"/>
                </a:lnTo>
                <a:lnTo>
                  <a:pt x="28803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12152" y="2147316"/>
            <a:ext cx="76200" cy="494030"/>
          </a:xfrm>
          <a:custGeom>
            <a:avLst/>
            <a:gdLst/>
            <a:ahLst/>
            <a:cxnLst/>
            <a:rect l="l" t="t" r="r" b="b"/>
            <a:pathLst>
              <a:path w="76200" h="494030">
                <a:moveTo>
                  <a:pt x="31750" y="417575"/>
                </a:moveTo>
                <a:lnTo>
                  <a:pt x="0" y="417575"/>
                </a:lnTo>
                <a:lnTo>
                  <a:pt x="38100" y="493775"/>
                </a:lnTo>
                <a:lnTo>
                  <a:pt x="69850" y="430275"/>
                </a:lnTo>
                <a:lnTo>
                  <a:pt x="31750" y="430275"/>
                </a:lnTo>
                <a:lnTo>
                  <a:pt x="31750" y="417575"/>
                </a:lnTo>
                <a:close/>
              </a:path>
              <a:path w="76200" h="494030">
                <a:moveTo>
                  <a:pt x="44450" y="63500"/>
                </a:moveTo>
                <a:lnTo>
                  <a:pt x="31750" y="63500"/>
                </a:lnTo>
                <a:lnTo>
                  <a:pt x="31750" y="430275"/>
                </a:lnTo>
                <a:lnTo>
                  <a:pt x="44450" y="430275"/>
                </a:lnTo>
                <a:lnTo>
                  <a:pt x="44450" y="63500"/>
                </a:lnTo>
                <a:close/>
              </a:path>
              <a:path w="76200" h="494030">
                <a:moveTo>
                  <a:pt x="76200" y="417575"/>
                </a:moveTo>
                <a:lnTo>
                  <a:pt x="44450" y="417575"/>
                </a:lnTo>
                <a:lnTo>
                  <a:pt x="44450" y="430275"/>
                </a:lnTo>
                <a:lnTo>
                  <a:pt x="69850" y="430275"/>
                </a:lnTo>
                <a:lnTo>
                  <a:pt x="76200" y="417575"/>
                </a:lnTo>
                <a:close/>
              </a:path>
              <a:path w="76200" h="49403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9403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341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409" dirty="0"/>
              <a:t> </a:t>
            </a:r>
            <a:r>
              <a:rPr spc="-20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807210"/>
            <a:ext cx="435927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La base de datos de es de tipo 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relacional.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El módulo de tiempo real permite reflejar cambios de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base de datos en los dispositivos que la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consumen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El </a:t>
            </a:r>
            <a:r>
              <a:rPr sz="1400" dirty="0">
                <a:latin typeface="Arial"/>
                <a:cs typeface="Arial"/>
              </a:rPr>
              <a:t>frontend se puede conectar </a:t>
            </a:r>
            <a:r>
              <a:rPr sz="1400" spc="-5" dirty="0">
                <a:latin typeface="Arial"/>
                <a:cs typeface="Arial"/>
              </a:rPr>
              <a:t>directamente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</a:t>
            </a:r>
          </a:p>
        </p:txBody>
      </p:sp>
      <p:sp>
        <p:nvSpPr>
          <p:cNvPr id="4" name="object 4"/>
          <p:cNvSpPr/>
          <p:nvPr/>
        </p:nvSpPr>
        <p:spPr>
          <a:xfrm>
            <a:off x="6990588" y="2932176"/>
            <a:ext cx="720851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6947916" y="1347216"/>
            <a:ext cx="804672" cy="629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/>
          <p:cNvSpPr/>
          <p:nvPr/>
        </p:nvSpPr>
        <p:spPr>
          <a:xfrm>
            <a:off x="5940552" y="1877567"/>
            <a:ext cx="885444" cy="931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/>
          <p:cNvSpPr/>
          <p:nvPr/>
        </p:nvSpPr>
        <p:spPr>
          <a:xfrm>
            <a:off x="7876031" y="1831848"/>
            <a:ext cx="751331" cy="929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6659880" y="264413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229679" y="238696"/>
                </a:moveTo>
                <a:lnTo>
                  <a:pt x="207264" y="261112"/>
                </a:lnTo>
                <a:lnTo>
                  <a:pt x="288036" y="288036"/>
                </a:lnTo>
                <a:lnTo>
                  <a:pt x="274574" y="247650"/>
                </a:lnTo>
                <a:lnTo>
                  <a:pt x="238633" y="247650"/>
                </a:lnTo>
                <a:lnTo>
                  <a:pt x="229679" y="238696"/>
                </a:lnTo>
                <a:close/>
              </a:path>
              <a:path w="288290" h="288289">
                <a:moveTo>
                  <a:pt x="238696" y="229679"/>
                </a:moveTo>
                <a:lnTo>
                  <a:pt x="229679" y="238696"/>
                </a:lnTo>
                <a:lnTo>
                  <a:pt x="238633" y="247650"/>
                </a:lnTo>
                <a:lnTo>
                  <a:pt x="247650" y="238633"/>
                </a:lnTo>
                <a:lnTo>
                  <a:pt x="238696" y="229679"/>
                </a:lnTo>
                <a:close/>
              </a:path>
              <a:path w="288290" h="288289">
                <a:moveTo>
                  <a:pt x="261112" y="207264"/>
                </a:moveTo>
                <a:lnTo>
                  <a:pt x="238696" y="229679"/>
                </a:lnTo>
                <a:lnTo>
                  <a:pt x="247650" y="238633"/>
                </a:lnTo>
                <a:lnTo>
                  <a:pt x="238633" y="247650"/>
                </a:lnTo>
                <a:lnTo>
                  <a:pt x="274574" y="247650"/>
                </a:lnTo>
                <a:lnTo>
                  <a:pt x="261112" y="207264"/>
                </a:lnTo>
                <a:close/>
              </a:path>
              <a:path w="288290" h="288289">
                <a:moveTo>
                  <a:pt x="58356" y="49339"/>
                </a:moveTo>
                <a:lnTo>
                  <a:pt x="49339" y="58356"/>
                </a:lnTo>
                <a:lnTo>
                  <a:pt x="229679" y="238696"/>
                </a:lnTo>
                <a:lnTo>
                  <a:pt x="238696" y="229679"/>
                </a:lnTo>
                <a:lnTo>
                  <a:pt x="58356" y="49339"/>
                </a:lnTo>
                <a:close/>
              </a:path>
              <a:path w="288290" h="288289">
                <a:moveTo>
                  <a:pt x="0" y="0"/>
                </a:moveTo>
                <a:lnTo>
                  <a:pt x="26924" y="80772"/>
                </a:lnTo>
                <a:lnTo>
                  <a:pt x="49339" y="58356"/>
                </a:lnTo>
                <a:lnTo>
                  <a:pt x="40386" y="49403"/>
                </a:lnTo>
                <a:lnTo>
                  <a:pt x="49402" y="40386"/>
                </a:lnTo>
                <a:lnTo>
                  <a:pt x="67310" y="40386"/>
                </a:lnTo>
                <a:lnTo>
                  <a:pt x="80772" y="26924"/>
                </a:lnTo>
                <a:lnTo>
                  <a:pt x="0" y="0"/>
                </a:lnTo>
                <a:close/>
              </a:path>
              <a:path w="288290" h="288289">
                <a:moveTo>
                  <a:pt x="49402" y="40386"/>
                </a:moveTo>
                <a:lnTo>
                  <a:pt x="40386" y="49403"/>
                </a:lnTo>
                <a:lnTo>
                  <a:pt x="49339" y="58356"/>
                </a:lnTo>
                <a:lnTo>
                  <a:pt x="58356" y="49339"/>
                </a:lnTo>
                <a:lnTo>
                  <a:pt x="49402" y="40386"/>
                </a:lnTo>
                <a:close/>
              </a:path>
              <a:path w="288290" h="288289">
                <a:moveTo>
                  <a:pt x="67310" y="40386"/>
                </a:moveTo>
                <a:lnTo>
                  <a:pt x="49402" y="40386"/>
                </a:lnTo>
                <a:lnTo>
                  <a:pt x="58356" y="49339"/>
                </a:lnTo>
                <a:lnTo>
                  <a:pt x="67310" y="4038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7668768" y="2636520"/>
            <a:ext cx="288290" cy="304800"/>
          </a:xfrm>
          <a:custGeom>
            <a:avLst/>
            <a:gdLst/>
            <a:ahLst/>
            <a:cxnLst/>
            <a:rect l="l" t="t" r="r" b="b"/>
            <a:pathLst>
              <a:path w="288290" h="304800">
                <a:moveTo>
                  <a:pt x="24637" y="222885"/>
                </a:moveTo>
                <a:lnTo>
                  <a:pt x="0" y="304419"/>
                </a:lnTo>
                <a:lnTo>
                  <a:pt x="80009" y="275336"/>
                </a:lnTo>
                <a:lnTo>
                  <a:pt x="66736" y="262763"/>
                </a:lnTo>
                <a:lnTo>
                  <a:pt x="48259" y="262763"/>
                </a:lnTo>
                <a:lnTo>
                  <a:pt x="38988" y="254000"/>
                </a:lnTo>
                <a:lnTo>
                  <a:pt x="47731" y="244760"/>
                </a:lnTo>
                <a:lnTo>
                  <a:pt x="24637" y="222885"/>
                </a:lnTo>
                <a:close/>
              </a:path>
              <a:path w="288290" h="304800">
                <a:moveTo>
                  <a:pt x="47731" y="244760"/>
                </a:moveTo>
                <a:lnTo>
                  <a:pt x="38988" y="254000"/>
                </a:lnTo>
                <a:lnTo>
                  <a:pt x="48259" y="262763"/>
                </a:lnTo>
                <a:lnTo>
                  <a:pt x="56992" y="253533"/>
                </a:lnTo>
                <a:lnTo>
                  <a:pt x="47731" y="244760"/>
                </a:lnTo>
                <a:close/>
              </a:path>
              <a:path w="288290" h="304800">
                <a:moveTo>
                  <a:pt x="56992" y="253533"/>
                </a:moveTo>
                <a:lnTo>
                  <a:pt x="48259" y="262763"/>
                </a:lnTo>
                <a:lnTo>
                  <a:pt x="66736" y="262763"/>
                </a:lnTo>
                <a:lnTo>
                  <a:pt x="56992" y="253533"/>
                </a:lnTo>
                <a:close/>
              </a:path>
              <a:path w="288290" h="304800">
                <a:moveTo>
                  <a:pt x="231069" y="50985"/>
                </a:moveTo>
                <a:lnTo>
                  <a:pt x="47731" y="244760"/>
                </a:lnTo>
                <a:lnTo>
                  <a:pt x="56992" y="253533"/>
                </a:lnTo>
                <a:lnTo>
                  <a:pt x="240341" y="59746"/>
                </a:lnTo>
                <a:lnTo>
                  <a:pt x="231069" y="50985"/>
                </a:lnTo>
                <a:close/>
              </a:path>
              <a:path w="288290" h="304800">
                <a:moveTo>
                  <a:pt x="275409" y="41782"/>
                </a:moveTo>
                <a:lnTo>
                  <a:pt x="239775" y="41782"/>
                </a:lnTo>
                <a:lnTo>
                  <a:pt x="249047" y="50546"/>
                </a:lnTo>
                <a:lnTo>
                  <a:pt x="240341" y="59746"/>
                </a:lnTo>
                <a:lnTo>
                  <a:pt x="263398" y="81534"/>
                </a:lnTo>
                <a:lnTo>
                  <a:pt x="275409" y="41782"/>
                </a:lnTo>
                <a:close/>
              </a:path>
              <a:path w="288290" h="304800">
                <a:moveTo>
                  <a:pt x="239775" y="41782"/>
                </a:moveTo>
                <a:lnTo>
                  <a:pt x="231069" y="50985"/>
                </a:lnTo>
                <a:lnTo>
                  <a:pt x="240341" y="59746"/>
                </a:lnTo>
                <a:lnTo>
                  <a:pt x="249047" y="50546"/>
                </a:lnTo>
                <a:lnTo>
                  <a:pt x="239775" y="41782"/>
                </a:lnTo>
                <a:close/>
              </a:path>
              <a:path w="288290" h="304800">
                <a:moveTo>
                  <a:pt x="288035" y="0"/>
                </a:moveTo>
                <a:lnTo>
                  <a:pt x="208025" y="29210"/>
                </a:lnTo>
                <a:lnTo>
                  <a:pt x="231069" y="50985"/>
                </a:lnTo>
                <a:lnTo>
                  <a:pt x="239775" y="41782"/>
                </a:lnTo>
                <a:lnTo>
                  <a:pt x="275409" y="41782"/>
                </a:lnTo>
                <a:lnTo>
                  <a:pt x="28803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7312152" y="2147316"/>
            <a:ext cx="76200" cy="494030"/>
          </a:xfrm>
          <a:custGeom>
            <a:avLst/>
            <a:gdLst/>
            <a:ahLst/>
            <a:cxnLst/>
            <a:rect l="l" t="t" r="r" b="b"/>
            <a:pathLst>
              <a:path w="76200" h="494030">
                <a:moveTo>
                  <a:pt x="31750" y="417575"/>
                </a:moveTo>
                <a:lnTo>
                  <a:pt x="0" y="417575"/>
                </a:lnTo>
                <a:lnTo>
                  <a:pt x="38100" y="493775"/>
                </a:lnTo>
                <a:lnTo>
                  <a:pt x="69850" y="430275"/>
                </a:lnTo>
                <a:lnTo>
                  <a:pt x="31750" y="430275"/>
                </a:lnTo>
                <a:lnTo>
                  <a:pt x="31750" y="417575"/>
                </a:lnTo>
                <a:close/>
              </a:path>
              <a:path w="76200" h="494030">
                <a:moveTo>
                  <a:pt x="44450" y="63500"/>
                </a:moveTo>
                <a:lnTo>
                  <a:pt x="31750" y="63500"/>
                </a:lnTo>
                <a:lnTo>
                  <a:pt x="31750" y="430275"/>
                </a:lnTo>
                <a:lnTo>
                  <a:pt x="44450" y="430275"/>
                </a:lnTo>
                <a:lnTo>
                  <a:pt x="44450" y="63500"/>
                </a:lnTo>
                <a:close/>
              </a:path>
              <a:path w="76200" h="494030">
                <a:moveTo>
                  <a:pt x="76200" y="417575"/>
                </a:moveTo>
                <a:lnTo>
                  <a:pt x="44450" y="417575"/>
                </a:lnTo>
                <a:lnTo>
                  <a:pt x="44450" y="430275"/>
                </a:lnTo>
                <a:lnTo>
                  <a:pt x="69850" y="430275"/>
                </a:lnTo>
                <a:lnTo>
                  <a:pt x="76200" y="417575"/>
                </a:lnTo>
                <a:close/>
              </a:path>
              <a:path w="76200" h="49403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9403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184603"/>
            <a:ext cx="46850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6000" spc="-425" dirty="0" smtClean="0">
                <a:solidFill>
                  <a:srgbClr val="252525"/>
                </a:solidFill>
              </a:rPr>
              <a:t>JSON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ANDROID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90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66750"/>
            <a:ext cx="7772400" cy="553998"/>
          </a:xfrm>
        </p:spPr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62000" y="1384301"/>
            <a:ext cx="4149213" cy="3017520"/>
          </a:xfrm>
        </p:spPr>
        <p:txBody>
          <a:bodyPr/>
          <a:lstStyle/>
          <a:p>
            <a:r>
              <a:rPr lang="es-ES" dirty="0" smtClean="0"/>
              <a:t>JSON es un formato de intercambio de datos.</a:t>
            </a:r>
          </a:p>
          <a:p>
            <a:r>
              <a:rPr lang="es-ES" dirty="0" smtClean="0"/>
              <a:t>Puede representar objetos completos</a:t>
            </a:r>
          </a:p>
          <a:p>
            <a:r>
              <a:rPr lang="es-ES" dirty="0" smtClean="0"/>
              <a:t>Permite interoperabilidad entre equipos con distintas tecnologías, sistemas operativos y lenguajes de programación.</a:t>
            </a:r>
          </a:p>
          <a:p>
            <a:r>
              <a:rPr lang="es-ES" dirty="0" smtClean="0"/>
              <a:t>En la actualidad es el lenguaje de etiquetado más usual en los sistemas. Tanto que algunos lenguajes incorporan un intérprete e incluso Ruby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rails</a:t>
            </a:r>
            <a:r>
              <a:rPr lang="es-ES" dirty="0" smtClean="0"/>
              <a:t> lo integra como tipo primitivo de dato.</a:t>
            </a:r>
            <a:endParaRPr lang="es-ES" dirty="0"/>
          </a:p>
        </p:txBody>
      </p:sp>
      <p:pic>
        <p:nvPicPr>
          <p:cNvPr id="1026" name="Picture 2" descr="Resultado de imagen para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692" y="1907729"/>
            <a:ext cx="3217069" cy="167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5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22960" y="1584181"/>
            <a:ext cx="3586808" cy="2130569"/>
          </a:xfrm>
        </p:spPr>
        <p:txBody>
          <a:bodyPr/>
          <a:lstStyle/>
          <a:p>
            <a:r>
              <a:rPr lang="es-ES" dirty="0" smtClean="0"/>
              <a:t>JSON puede representar un objeto mediante {}</a:t>
            </a:r>
          </a:p>
          <a:p>
            <a:r>
              <a:rPr lang="es-ES" dirty="0" smtClean="0"/>
              <a:t>Dentro de cada llave debe especificar el nombre de los parámetros y los valores</a:t>
            </a:r>
          </a:p>
          <a:p>
            <a:r>
              <a:rPr lang="es-ES" dirty="0" smtClean="0"/>
              <a:t>Los posibles valores son </a:t>
            </a:r>
            <a:r>
              <a:rPr lang="es-ES" dirty="0" err="1" smtClean="0"/>
              <a:t>Strings</a:t>
            </a:r>
            <a:r>
              <a:rPr lang="es-ES" dirty="0" smtClean="0"/>
              <a:t>, enteros, decimales y booleanos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55747" y="2097958"/>
            <a:ext cx="4088253" cy="1975711"/>
          </a:xfrm>
          <a:prstGeom prst="rect">
            <a:avLst/>
          </a:prstGeom>
        </p:spPr>
        <p:txBody>
          <a:bodyPr vert="horz" lIns="0" tIns="34290" rIns="0" bIns="3429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nombre":"Andrés</a:t>
            </a:r>
            <a:r>
              <a:rPr lang="es-ES" sz="1500" dirty="0">
                <a:latin typeface="Consolas" panose="020B0609020204030204" pitchFamily="49" charset="0"/>
              </a:rPr>
              <a:t> Ortega",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"edad":29,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"altura":1.70,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"</a:t>
            </a:r>
            <a:r>
              <a:rPr lang="es-ES" sz="1500" dirty="0" err="1">
                <a:latin typeface="Consolas" panose="020B0609020204030204" pitchFamily="49" charset="0"/>
              </a:rPr>
              <a:t>isFat</a:t>
            </a:r>
            <a:r>
              <a:rPr lang="es-ES" sz="1500" dirty="0">
                <a:latin typeface="Consolas" panose="020B0609020204030204" pitchFamily="49" charset="0"/>
              </a:rPr>
              <a:t>":true,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5800" y="66675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s-ES" kern="0" smtClean="0"/>
              <a:t>JSON</a:t>
            </a:r>
            <a:endParaRPr lang="es-CO" kern="0" dirty="0"/>
          </a:p>
        </p:txBody>
      </p:sp>
    </p:spTree>
    <p:extLst>
      <p:ext uri="{BB962C8B-B14F-4D97-AF65-F5344CB8AC3E}">
        <p14:creationId xmlns:p14="http://schemas.microsoft.com/office/powerpoint/2010/main" val="8934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756</Words>
  <Application>Microsoft Office PowerPoint</Application>
  <PresentationFormat>Presentación en pantalla (16:9)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Times New Roman</vt:lpstr>
      <vt:lpstr>Trebuchet MS</vt:lpstr>
      <vt:lpstr>Office Theme</vt:lpstr>
      <vt:lpstr>Presentación de PowerPoint</vt:lpstr>
      <vt:lpstr>Presentación de PowerPoint</vt:lpstr>
      <vt:lpstr>Firebase</vt:lpstr>
      <vt:lpstr>Database</vt:lpstr>
      <vt:lpstr>Firebase: Database</vt:lpstr>
      <vt:lpstr>Firebase: Database</vt:lpstr>
      <vt:lpstr>JSON</vt:lpstr>
      <vt:lpstr>JSON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Database: estructura</vt:lpstr>
      <vt:lpstr>Database: estructura</vt:lpstr>
      <vt:lpstr>Estructuras típicas</vt:lpstr>
      <vt:lpstr>Database: embedded data model</vt:lpstr>
      <vt:lpstr>Database: embedded data model</vt:lpstr>
      <vt:lpstr>Presentación de PowerPoint</vt:lpstr>
      <vt:lpstr>Database: embedded 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19</cp:revision>
  <dcterms:created xsi:type="dcterms:W3CDTF">2019-03-21T19:43:17Z</dcterms:created>
  <dcterms:modified xsi:type="dcterms:W3CDTF">2020-02-29T14:55:55Z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2019-03-21T00:00:00Z</vt:filetime>
  </property>
</Properties>
</file>