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317" r:id="rId3"/>
    <p:sldId id="318" r:id="rId4"/>
    <p:sldId id="325" r:id="rId5"/>
    <p:sldId id="326" r:id="rId6"/>
    <p:sldId id="327" r:id="rId7"/>
    <p:sldId id="285" r:id="rId8"/>
    <p:sldId id="286" r:id="rId9"/>
    <p:sldId id="306" r:id="rId10"/>
    <p:sldId id="307" r:id="rId11"/>
    <p:sldId id="309" r:id="rId12"/>
    <p:sldId id="310" r:id="rId13"/>
    <p:sldId id="311" r:id="rId14"/>
    <p:sldId id="329" r:id="rId15"/>
    <p:sldId id="312" r:id="rId16"/>
    <p:sldId id="313" r:id="rId17"/>
    <p:sldId id="314" r:id="rId18"/>
    <p:sldId id="315" r:id="rId19"/>
    <p:sldId id="319" r:id="rId20"/>
    <p:sldId id="320" r:id="rId21"/>
    <p:sldId id="321" r:id="rId22"/>
    <p:sldId id="322" r:id="rId23"/>
    <p:sldId id="323" r:id="rId24"/>
    <p:sldId id="324" r:id="rId25"/>
    <p:sldId id="333" r:id="rId26"/>
    <p:sldId id="331" r:id="rId27"/>
    <p:sldId id="334" r:id="rId28"/>
    <p:sldId id="335" r:id="rId29"/>
    <p:sldId id="338" r:id="rId30"/>
    <p:sldId id="336" r:id="rId31"/>
    <p:sldId id="339" r:id="rId32"/>
    <p:sldId id="340" r:id="rId33"/>
    <p:sldId id="341" r:id="rId34"/>
    <p:sldId id="337" r:id="rId35"/>
    <p:sldId id="330" r:id="rId36"/>
    <p:sldId id="294" r:id="rId37"/>
    <p:sldId id="328" r:id="rId38"/>
    <p:sldId id="293" r:id="rId39"/>
    <p:sldId id="342" r:id="rId40"/>
    <p:sldId id="349" r:id="rId41"/>
    <p:sldId id="350" r:id="rId42"/>
    <p:sldId id="290" r:id="rId43"/>
    <p:sldId id="343" r:id="rId44"/>
    <p:sldId id="344" r:id="rId45"/>
    <p:sldId id="345" r:id="rId46"/>
    <p:sldId id="346" r:id="rId47"/>
    <p:sldId id="347" r:id="rId48"/>
    <p:sldId id="348" r:id="rId4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5BCD"/>
    <a:srgbClr val="000000"/>
    <a:srgbClr val="073042"/>
    <a:srgbClr val="FFFFFF"/>
    <a:srgbClr val="FCF6B3"/>
    <a:srgbClr val="1DC657"/>
    <a:srgbClr val="075E55"/>
    <a:srgbClr val="054C44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806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239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59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628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03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846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689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INGENIERÍA DE SISTEMAS</a:t>
            </a:r>
            <a:endParaRPr lang="e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</a:t>
            </a:r>
            <a:r>
              <a:rPr lang="es" dirty="0" smtClean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de whatsapp android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23478"/>
            <a:ext cx="2232248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822960" y="1491630"/>
            <a:ext cx="51125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Es necesario entender que evitar formar más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r>
              <a:rPr lang="es-ES" dirty="0" smtClean="0">
                <a:solidFill>
                  <a:schemeClr val="tx1"/>
                </a:solidFill>
              </a:rPr>
              <a:t> atenta contra el principio básico de eficiencia.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Igualmente que evitar los </a:t>
            </a:r>
            <a:r>
              <a:rPr lang="es-ES" dirty="0" err="1" smtClean="0">
                <a:solidFill>
                  <a:schemeClr val="tx1"/>
                </a:solidFill>
              </a:rPr>
              <a:t>fragments</a:t>
            </a:r>
            <a:r>
              <a:rPr lang="es-ES" dirty="0" smtClean="0">
                <a:solidFill>
                  <a:schemeClr val="tx1"/>
                </a:solidFill>
              </a:rPr>
              <a:t> atenta contra el principio de fluidez.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El caso de uso común de los </a:t>
            </a:r>
            <a:r>
              <a:rPr lang="es-ES" dirty="0" err="1" smtClean="0">
                <a:solidFill>
                  <a:schemeClr val="tx1"/>
                </a:solidFill>
              </a:rPr>
              <a:t>Fragments</a:t>
            </a:r>
            <a:r>
              <a:rPr lang="es-ES" dirty="0" smtClean="0">
                <a:solidFill>
                  <a:schemeClr val="tx1"/>
                </a:solidFill>
              </a:rPr>
              <a:t> es para funcionalidades paralelas como en el caso de </a:t>
            </a:r>
            <a:r>
              <a:rPr lang="es-ES" dirty="0" err="1" smtClean="0">
                <a:solidFill>
                  <a:schemeClr val="tx1"/>
                </a:solidFill>
              </a:rPr>
              <a:t>Whatsapp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Las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r>
              <a:rPr lang="es-ES" dirty="0" smtClean="0">
                <a:solidFill>
                  <a:schemeClr val="tx1"/>
                </a:solidFill>
              </a:rPr>
              <a:t> forzosamente provocan un cambio de contexto.</a:t>
            </a:r>
          </a:p>
        </p:txBody>
      </p:sp>
    </p:spTree>
    <p:extLst>
      <p:ext uri="{BB962C8B-B14F-4D97-AF65-F5344CB8AC3E}">
        <p14:creationId xmlns:p14="http://schemas.microsoft.com/office/powerpoint/2010/main" val="4153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822960" y="1491630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En </a:t>
            </a:r>
            <a:r>
              <a:rPr lang="es-ES" dirty="0" err="1" smtClean="0">
                <a:solidFill>
                  <a:schemeClr val="tx1"/>
                </a:solidFill>
              </a:rPr>
              <a:t>Mockup</a:t>
            </a:r>
            <a:r>
              <a:rPr lang="es-ES" dirty="0" smtClean="0">
                <a:solidFill>
                  <a:schemeClr val="tx1"/>
                </a:solidFill>
              </a:rPr>
              <a:t>, </a:t>
            </a:r>
            <a:r>
              <a:rPr lang="es-ES" dirty="0" err="1" smtClean="0">
                <a:solidFill>
                  <a:schemeClr val="tx1"/>
                </a:solidFill>
              </a:rPr>
              <a:t>Whatsapp</a:t>
            </a:r>
            <a:r>
              <a:rPr lang="es-ES" dirty="0" smtClean="0">
                <a:solidFill>
                  <a:schemeClr val="tx1"/>
                </a:solidFill>
              </a:rPr>
              <a:t> luciría al así: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676208" y="2042251"/>
            <a:ext cx="1322343" cy="2329200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2134091" y="2042251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Elipse 4"/>
          <p:cNvSpPr/>
          <p:nvPr/>
        </p:nvSpPr>
        <p:spPr>
          <a:xfrm>
            <a:off x="1154971" y="39399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2134091" y="204225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703703" y="2042251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703703" y="204225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3703703" y="2427734"/>
            <a:ext cx="1322343" cy="1944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500" dirty="0" err="1" smtClean="0">
                <a:solidFill>
                  <a:srgbClr val="1DC657"/>
                </a:solidFill>
              </a:rPr>
              <a:t>Recent</a:t>
            </a:r>
            <a:r>
              <a:rPr lang="es-ES" sz="500" dirty="0" smtClean="0">
                <a:solidFill>
                  <a:srgbClr val="1DC657"/>
                </a:solidFill>
              </a:rPr>
              <a:t> </a:t>
            </a:r>
            <a:r>
              <a:rPr lang="es-ES" sz="500" dirty="0" err="1" smtClean="0">
                <a:solidFill>
                  <a:srgbClr val="1DC657"/>
                </a:solidFill>
              </a:rPr>
              <a:t>Updates</a:t>
            </a:r>
            <a:endParaRPr lang="es-CO" sz="500" dirty="0">
              <a:solidFill>
                <a:srgbClr val="1DC657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701617" y="263156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3701616" y="301870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3704744" y="359183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/>
          <p:cNvSpPr/>
          <p:nvPr/>
        </p:nvSpPr>
        <p:spPr>
          <a:xfrm>
            <a:off x="3703702" y="3981150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/>
          <p:cNvSpPr/>
          <p:nvPr/>
        </p:nvSpPr>
        <p:spPr>
          <a:xfrm>
            <a:off x="2171025" y="207781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2508713" y="2264855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/>
          <p:cNvSpPr/>
          <p:nvPr/>
        </p:nvSpPr>
        <p:spPr>
          <a:xfrm>
            <a:off x="2134090" y="2425820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2171024" y="2461384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/>
          <p:cNvSpPr/>
          <p:nvPr/>
        </p:nvSpPr>
        <p:spPr>
          <a:xfrm>
            <a:off x="2508712" y="2648424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/>
          <p:cNvSpPr/>
          <p:nvPr/>
        </p:nvSpPr>
        <p:spPr>
          <a:xfrm>
            <a:off x="2134091" y="281704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2171025" y="285260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/>
          <p:cNvSpPr/>
          <p:nvPr/>
        </p:nvSpPr>
        <p:spPr>
          <a:xfrm>
            <a:off x="2508713" y="303964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/>
          <p:cNvSpPr/>
          <p:nvPr/>
        </p:nvSpPr>
        <p:spPr>
          <a:xfrm>
            <a:off x="2134091" y="319856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2171025" y="323412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2508713" y="342116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/>
          <p:cNvSpPr/>
          <p:nvPr/>
        </p:nvSpPr>
        <p:spPr>
          <a:xfrm>
            <a:off x="2134091" y="358404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2171025" y="361960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/>
          <p:cNvSpPr/>
          <p:nvPr/>
        </p:nvSpPr>
        <p:spPr>
          <a:xfrm>
            <a:off x="2508713" y="380664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/>
          <p:cNvSpPr/>
          <p:nvPr/>
        </p:nvSpPr>
        <p:spPr>
          <a:xfrm>
            <a:off x="2134091" y="397046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2171025" y="400602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/>
          <p:cNvSpPr/>
          <p:nvPr/>
        </p:nvSpPr>
        <p:spPr>
          <a:xfrm>
            <a:off x="2508713" y="419306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 53"/>
          <p:cNvSpPr/>
          <p:nvPr/>
        </p:nvSpPr>
        <p:spPr>
          <a:xfrm>
            <a:off x="3701618" y="203588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Mi Estado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3738552" y="207145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3701616" y="3404539"/>
            <a:ext cx="1325471" cy="1944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500" dirty="0" err="1">
                <a:solidFill>
                  <a:srgbClr val="1DC657"/>
                </a:solidFill>
              </a:rPr>
              <a:t>Recent</a:t>
            </a:r>
            <a:r>
              <a:rPr lang="es-ES" sz="500" dirty="0">
                <a:solidFill>
                  <a:srgbClr val="1DC657"/>
                </a:solidFill>
              </a:rPr>
              <a:t> </a:t>
            </a:r>
            <a:r>
              <a:rPr lang="es-ES" sz="500" dirty="0" err="1">
                <a:solidFill>
                  <a:srgbClr val="1DC657"/>
                </a:solidFill>
              </a:rPr>
              <a:t>Updates</a:t>
            </a:r>
            <a:endParaRPr lang="es-CO" sz="500" dirty="0">
              <a:solidFill>
                <a:srgbClr val="1DC657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3708915" y="264285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 58"/>
          <p:cNvSpPr/>
          <p:nvPr/>
        </p:nvSpPr>
        <p:spPr>
          <a:xfrm>
            <a:off x="3706830" y="263649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Estado de amigo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3743764" y="267205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3708915" y="3036776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Rectángulo 61"/>
          <p:cNvSpPr/>
          <p:nvPr/>
        </p:nvSpPr>
        <p:spPr>
          <a:xfrm>
            <a:off x="3706830" y="303041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Estado de amigo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3743764" y="306597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Rectángulo 63"/>
          <p:cNvSpPr/>
          <p:nvPr/>
        </p:nvSpPr>
        <p:spPr>
          <a:xfrm>
            <a:off x="3696402" y="358901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3703701" y="360709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Rectángulo 65"/>
          <p:cNvSpPr/>
          <p:nvPr/>
        </p:nvSpPr>
        <p:spPr>
          <a:xfrm>
            <a:off x="3701616" y="3600730"/>
            <a:ext cx="1325471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Estado de amigo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7" name="Elipse 66"/>
          <p:cNvSpPr/>
          <p:nvPr/>
        </p:nvSpPr>
        <p:spPr>
          <a:xfrm>
            <a:off x="3738550" y="3636294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Rectángulo 67"/>
          <p:cNvSpPr/>
          <p:nvPr/>
        </p:nvSpPr>
        <p:spPr>
          <a:xfrm>
            <a:off x="3691086" y="397475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Rectángulo 68"/>
          <p:cNvSpPr/>
          <p:nvPr/>
        </p:nvSpPr>
        <p:spPr>
          <a:xfrm>
            <a:off x="3698385" y="399282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ctángulo 69"/>
          <p:cNvSpPr/>
          <p:nvPr/>
        </p:nvSpPr>
        <p:spPr>
          <a:xfrm>
            <a:off x="3696300" y="3986467"/>
            <a:ext cx="1330787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Estado de amigo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71" name="Elipse 70"/>
          <p:cNvSpPr/>
          <p:nvPr/>
        </p:nvSpPr>
        <p:spPr>
          <a:xfrm>
            <a:off x="3733234" y="4022031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 flipH="1">
            <a:off x="2134090" y="242137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 flipH="1">
            <a:off x="2134090" y="280697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H="1">
            <a:off x="2134090" y="3205187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H="1">
            <a:off x="2134089" y="358404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H="1">
            <a:off x="2134089" y="397732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H="1">
            <a:off x="3704744" y="302286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 flipH="1">
            <a:off x="3704744" y="397758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ángulo 111"/>
          <p:cNvSpPr/>
          <p:nvPr/>
        </p:nvSpPr>
        <p:spPr>
          <a:xfrm>
            <a:off x="5190640" y="2035889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3" name="Rectángulo 112"/>
          <p:cNvSpPr/>
          <p:nvPr/>
        </p:nvSpPr>
        <p:spPr>
          <a:xfrm>
            <a:off x="5190640" y="203588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14" name="Elipse 113"/>
          <p:cNvSpPr/>
          <p:nvPr/>
        </p:nvSpPr>
        <p:spPr>
          <a:xfrm>
            <a:off x="5227574" y="207145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2" name="Rectángulo 141"/>
          <p:cNvSpPr/>
          <p:nvPr/>
        </p:nvSpPr>
        <p:spPr>
          <a:xfrm>
            <a:off x="5190639" y="241460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43" name="Elipse 142"/>
          <p:cNvSpPr/>
          <p:nvPr/>
        </p:nvSpPr>
        <p:spPr>
          <a:xfrm>
            <a:off x="5231990" y="246329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4" name="Conector recto 143"/>
          <p:cNvCxnSpPr/>
          <p:nvPr/>
        </p:nvCxnSpPr>
        <p:spPr>
          <a:xfrm flipH="1">
            <a:off x="5195055" y="280685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/>
          <p:cNvSpPr/>
          <p:nvPr/>
        </p:nvSpPr>
        <p:spPr>
          <a:xfrm>
            <a:off x="5190640" y="281525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46" name="Elipse 145"/>
          <p:cNvSpPr/>
          <p:nvPr/>
        </p:nvSpPr>
        <p:spPr>
          <a:xfrm>
            <a:off x="5227574" y="285081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7" name="Conector recto 146"/>
          <p:cNvCxnSpPr/>
          <p:nvPr/>
        </p:nvCxnSpPr>
        <p:spPr>
          <a:xfrm flipH="1">
            <a:off x="5190639" y="319437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ángulo 150"/>
          <p:cNvSpPr/>
          <p:nvPr/>
        </p:nvSpPr>
        <p:spPr>
          <a:xfrm>
            <a:off x="5190640" y="319551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2" name="Elipse 151"/>
          <p:cNvSpPr/>
          <p:nvPr/>
        </p:nvSpPr>
        <p:spPr>
          <a:xfrm>
            <a:off x="5227574" y="323107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3" name="Conector recto 152"/>
          <p:cNvCxnSpPr/>
          <p:nvPr/>
        </p:nvCxnSpPr>
        <p:spPr>
          <a:xfrm flipH="1">
            <a:off x="5190639" y="357463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ángulo 153"/>
          <p:cNvSpPr/>
          <p:nvPr/>
        </p:nvSpPr>
        <p:spPr>
          <a:xfrm>
            <a:off x="5185829" y="357537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5" name="Elipse 154"/>
          <p:cNvSpPr/>
          <p:nvPr/>
        </p:nvSpPr>
        <p:spPr>
          <a:xfrm>
            <a:off x="5222763" y="361094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6" name="Conector recto 155"/>
          <p:cNvCxnSpPr/>
          <p:nvPr/>
        </p:nvCxnSpPr>
        <p:spPr>
          <a:xfrm flipH="1">
            <a:off x="5185828" y="395449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/>
          <p:cNvSpPr/>
          <p:nvPr/>
        </p:nvSpPr>
        <p:spPr>
          <a:xfrm>
            <a:off x="5186469" y="396760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8" name="Elipse 157"/>
          <p:cNvSpPr/>
          <p:nvPr/>
        </p:nvSpPr>
        <p:spPr>
          <a:xfrm>
            <a:off x="5223403" y="400317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9" name="Conector recto 158"/>
          <p:cNvCxnSpPr/>
          <p:nvPr/>
        </p:nvCxnSpPr>
        <p:spPr>
          <a:xfrm flipH="1">
            <a:off x="5186468" y="434672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 flipH="1">
            <a:off x="5195055" y="241460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/>
          <p:cNvSpPr txBox="1"/>
          <p:nvPr/>
        </p:nvSpPr>
        <p:spPr>
          <a:xfrm>
            <a:off x="2231596" y="4406846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Fragments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2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822960" y="149163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Así cada </a:t>
            </a:r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r>
              <a:rPr lang="es-ES" dirty="0" smtClean="0">
                <a:solidFill>
                  <a:schemeClr val="tx1"/>
                </a:solidFill>
              </a:rPr>
              <a:t> tiene su clase Java y XML aparte e independiente de la </a:t>
            </a:r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676208" y="2042251"/>
            <a:ext cx="1322343" cy="2329200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2134091" y="2042251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Elipse 4"/>
          <p:cNvSpPr/>
          <p:nvPr/>
        </p:nvSpPr>
        <p:spPr>
          <a:xfrm>
            <a:off x="1154971" y="39399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2134091" y="204225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703703" y="2042251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703703" y="204225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3703703" y="2427734"/>
            <a:ext cx="1322343" cy="1944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500" dirty="0" err="1" smtClean="0">
                <a:solidFill>
                  <a:srgbClr val="1DC657"/>
                </a:solidFill>
              </a:rPr>
              <a:t>Recent</a:t>
            </a:r>
            <a:r>
              <a:rPr lang="es-ES" sz="500" dirty="0" smtClean="0">
                <a:solidFill>
                  <a:srgbClr val="1DC657"/>
                </a:solidFill>
              </a:rPr>
              <a:t> </a:t>
            </a:r>
            <a:r>
              <a:rPr lang="es-ES" sz="500" dirty="0" err="1" smtClean="0">
                <a:solidFill>
                  <a:srgbClr val="1DC657"/>
                </a:solidFill>
              </a:rPr>
              <a:t>Updates</a:t>
            </a:r>
            <a:endParaRPr lang="es-CO" sz="500" dirty="0">
              <a:solidFill>
                <a:srgbClr val="1DC657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701617" y="263156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3701616" y="301870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3704744" y="359183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/>
          <p:cNvSpPr/>
          <p:nvPr/>
        </p:nvSpPr>
        <p:spPr>
          <a:xfrm>
            <a:off x="3703702" y="3981150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/>
          <p:cNvSpPr/>
          <p:nvPr/>
        </p:nvSpPr>
        <p:spPr>
          <a:xfrm>
            <a:off x="2171025" y="207781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2508713" y="2264855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/>
          <p:cNvSpPr/>
          <p:nvPr/>
        </p:nvSpPr>
        <p:spPr>
          <a:xfrm>
            <a:off x="2134090" y="2425820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2171024" y="2461384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/>
          <p:cNvSpPr/>
          <p:nvPr/>
        </p:nvSpPr>
        <p:spPr>
          <a:xfrm>
            <a:off x="2508712" y="2648424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/>
          <p:cNvSpPr/>
          <p:nvPr/>
        </p:nvSpPr>
        <p:spPr>
          <a:xfrm>
            <a:off x="2134091" y="281704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2171025" y="285260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/>
          <p:cNvSpPr/>
          <p:nvPr/>
        </p:nvSpPr>
        <p:spPr>
          <a:xfrm>
            <a:off x="2508713" y="303964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/>
          <p:cNvSpPr/>
          <p:nvPr/>
        </p:nvSpPr>
        <p:spPr>
          <a:xfrm>
            <a:off x="2134091" y="319856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2171025" y="323412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2508713" y="342116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/>
          <p:cNvSpPr/>
          <p:nvPr/>
        </p:nvSpPr>
        <p:spPr>
          <a:xfrm>
            <a:off x="2134091" y="358404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2171025" y="361960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/>
          <p:cNvSpPr/>
          <p:nvPr/>
        </p:nvSpPr>
        <p:spPr>
          <a:xfrm>
            <a:off x="2508713" y="380664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/>
          <p:cNvSpPr/>
          <p:nvPr/>
        </p:nvSpPr>
        <p:spPr>
          <a:xfrm>
            <a:off x="2134091" y="397046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2171025" y="400602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/>
          <p:cNvSpPr/>
          <p:nvPr/>
        </p:nvSpPr>
        <p:spPr>
          <a:xfrm>
            <a:off x="2508713" y="419306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 53"/>
          <p:cNvSpPr/>
          <p:nvPr/>
        </p:nvSpPr>
        <p:spPr>
          <a:xfrm>
            <a:off x="3701618" y="203588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Mi Estado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3738552" y="207145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3701616" y="3404539"/>
            <a:ext cx="1325471" cy="1944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500" dirty="0" err="1">
                <a:solidFill>
                  <a:srgbClr val="1DC657"/>
                </a:solidFill>
              </a:rPr>
              <a:t>Recent</a:t>
            </a:r>
            <a:r>
              <a:rPr lang="es-ES" sz="500" dirty="0">
                <a:solidFill>
                  <a:srgbClr val="1DC657"/>
                </a:solidFill>
              </a:rPr>
              <a:t> </a:t>
            </a:r>
            <a:r>
              <a:rPr lang="es-ES" sz="500" dirty="0" err="1">
                <a:solidFill>
                  <a:srgbClr val="1DC657"/>
                </a:solidFill>
              </a:rPr>
              <a:t>Updates</a:t>
            </a:r>
            <a:endParaRPr lang="es-CO" sz="500" dirty="0">
              <a:solidFill>
                <a:srgbClr val="1DC657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3708915" y="264285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 58"/>
          <p:cNvSpPr/>
          <p:nvPr/>
        </p:nvSpPr>
        <p:spPr>
          <a:xfrm>
            <a:off x="3706830" y="263649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Estado de amigo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3743764" y="267205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3708915" y="3036776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Rectángulo 61"/>
          <p:cNvSpPr/>
          <p:nvPr/>
        </p:nvSpPr>
        <p:spPr>
          <a:xfrm>
            <a:off x="3706830" y="303041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Estado de amigo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3743764" y="306597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Rectángulo 63"/>
          <p:cNvSpPr/>
          <p:nvPr/>
        </p:nvSpPr>
        <p:spPr>
          <a:xfrm>
            <a:off x="3696402" y="358901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3703701" y="360709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Rectángulo 65"/>
          <p:cNvSpPr/>
          <p:nvPr/>
        </p:nvSpPr>
        <p:spPr>
          <a:xfrm>
            <a:off x="3701616" y="3600730"/>
            <a:ext cx="1325471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Estado de amigo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7" name="Elipse 66"/>
          <p:cNvSpPr/>
          <p:nvPr/>
        </p:nvSpPr>
        <p:spPr>
          <a:xfrm>
            <a:off x="3738550" y="3636294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Rectángulo 67"/>
          <p:cNvSpPr/>
          <p:nvPr/>
        </p:nvSpPr>
        <p:spPr>
          <a:xfrm>
            <a:off x="3691086" y="397475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Rectángulo 68"/>
          <p:cNvSpPr/>
          <p:nvPr/>
        </p:nvSpPr>
        <p:spPr>
          <a:xfrm>
            <a:off x="3698385" y="399282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ctángulo 69"/>
          <p:cNvSpPr/>
          <p:nvPr/>
        </p:nvSpPr>
        <p:spPr>
          <a:xfrm>
            <a:off x="3696300" y="3986467"/>
            <a:ext cx="1330787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Estado de amigo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71" name="Elipse 70"/>
          <p:cNvSpPr/>
          <p:nvPr/>
        </p:nvSpPr>
        <p:spPr>
          <a:xfrm>
            <a:off x="3733234" y="4022031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 flipH="1">
            <a:off x="2134090" y="242137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 flipH="1">
            <a:off x="2134090" y="280697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H="1">
            <a:off x="2134090" y="3205187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H="1">
            <a:off x="2134089" y="358404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H="1">
            <a:off x="2134089" y="397732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H="1">
            <a:off x="3704744" y="302286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 flipH="1">
            <a:off x="3704744" y="397758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ángulo 111"/>
          <p:cNvSpPr/>
          <p:nvPr/>
        </p:nvSpPr>
        <p:spPr>
          <a:xfrm>
            <a:off x="5190640" y="2035889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3" name="Rectángulo 112"/>
          <p:cNvSpPr/>
          <p:nvPr/>
        </p:nvSpPr>
        <p:spPr>
          <a:xfrm>
            <a:off x="5190640" y="203588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14" name="Elipse 113"/>
          <p:cNvSpPr/>
          <p:nvPr/>
        </p:nvSpPr>
        <p:spPr>
          <a:xfrm>
            <a:off x="5227574" y="207145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2" name="Rectángulo 141"/>
          <p:cNvSpPr/>
          <p:nvPr/>
        </p:nvSpPr>
        <p:spPr>
          <a:xfrm>
            <a:off x="5190639" y="241460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43" name="Elipse 142"/>
          <p:cNvSpPr/>
          <p:nvPr/>
        </p:nvSpPr>
        <p:spPr>
          <a:xfrm>
            <a:off x="5231990" y="246329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4" name="Conector recto 143"/>
          <p:cNvCxnSpPr/>
          <p:nvPr/>
        </p:nvCxnSpPr>
        <p:spPr>
          <a:xfrm flipH="1">
            <a:off x="5195055" y="280685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/>
          <p:cNvSpPr/>
          <p:nvPr/>
        </p:nvSpPr>
        <p:spPr>
          <a:xfrm>
            <a:off x="5190640" y="281525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46" name="Elipse 145"/>
          <p:cNvSpPr/>
          <p:nvPr/>
        </p:nvSpPr>
        <p:spPr>
          <a:xfrm>
            <a:off x="5227574" y="285081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7" name="Conector recto 146"/>
          <p:cNvCxnSpPr/>
          <p:nvPr/>
        </p:nvCxnSpPr>
        <p:spPr>
          <a:xfrm flipH="1">
            <a:off x="5190639" y="319437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ángulo 150"/>
          <p:cNvSpPr/>
          <p:nvPr/>
        </p:nvSpPr>
        <p:spPr>
          <a:xfrm>
            <a:off x="5190640" y="319551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2" name="Elipse 151"/>
          <p:cNvSpPr/>
          <p:nvPr/>
        </p:nvSpPr>
        <p:spPr>
          <a:xfrm>
            <a:off x="5227574" y="323107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3" name="Conector recto 152"/>
          <p:cNvCxnSpPr/>
          <p:nvPr/>
        </p:nvCxnSpPr>
        <p:spPr>
          <a:xfrm flipH="1">
            <a:off x="5190639" y="357463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ángulo 153"/>
          <p:cNvSpPr/>
          <p:nvPr/>
        </p:nvSpPr>
        <p:spPr>
          <a:xfrm>
            <a:off x="5185829" y="357537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5" name="Elipse 154"/>
          <p:cNvSpPr/>
          <p:nvPr/>
        </p:nvSpPr>
        <p:spPr>
          <a:xfrm>
            <a:off x="5222763" y="361094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6" name="Conector recto 155"/>
          <p:cNvCxnSpPr/>
          <p:nvPr/>
        </p:nvCxnSpPr>
        <p:spPr>
          <a:xfrm flipH="1">
            <a:off x="5185828" y="395449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/>
          <p:cNvSpPr/>
          <p:nvPr/>
        </p:nvSpPr>
        <p:spPr>
          <a:xfrm>
            <a:off x="5186469" y="396760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8" name="Elipse 157"/>
          <p:cNvSpPr/>
          <p:nvPr/>
        </p:nvSpPr>
        <p:spPr>
          <a:xfrm>
            <a:off x="5223403" y="400317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9" name="Conector recto 158"/>
          <p:cNvCxnSpPr/>
          <p:nvPr/>
        </p:nvCxnSpPr>
        <p:spPr>
          <a:xfrm flipH="1">
            <a:off x="5186468" y="434672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 flipH="1">
            <a:off x="5195055" y="241460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/>
          <p:cNvSpPr txBox="1"/>
          <p:nvPr/>
        </p:nvSpPr>
        <p:spPr>
          <a:xfrm>
            <a:off x="2231596" y="4406846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Fragments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08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822960" y="149163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Cada </a:t>
            </a:r>
            <a:r>
              <a:rPr lang="es-ES" dirty="0" err="1" smtClean="0">
                <a:solidFill>
                  <a:schemeClr val="tx1"/>
                </a:solidFill>
              </a:rPr>
              <a:t>fragments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eventualmente será cargado en el contenedor de la actividad. ¿Cómo ocurre?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676208" y="2042251"/>
            <a:ext cx="1322343" cy="2329200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2134091" y="2042251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Elipse 4"/>
          <p:cNvSpPr/>
          <p:nvPr/>
        </p:nvSpPr>
        <p:spPr>
          <a:xfrm>
            <a:off x="1154971" y="39399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2134091" y="204225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703703" y="2042251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703703" y="204225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3703703" y="2427734"/>
            <a:ext cx="1322343" cy="1944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500" dirty="0" err="1" smtClean="0">
                <a:solidFill>
                  <a:srgbClr val="1DC657"/>
                </a:solidFill>
              </a:rPr>
              <a:t>Recent</a:t>
            </a:r>
            <a:r>
              <a:rPr lang="es-ES" sz="500" dirty="0" smtClean="0">
                <a:solidFill>
                  <a:srgbClr val="1DC657"/>
                </a:solidFill>
              </a:rPr>
              <a:t> </a:t>
            </a:r>
            <a:r>
              <a:rPr lang="es-ES" sz="500" dirty="0" err="1" smtClean="0">
                <a:solidFill>
                  <a:srgbClr val="1DC657"/>
                </a:solidFill>
              </a:rPr>
              <a:t>Updates</a:t>
            </a:r>
            <a:endParaRPr lang="es-CO" sz="500" dirty="0">
              <a:solidFill>
                <a:srgbClr val="1DC657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701617" y="263156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3701616" y="301870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3704744" y="359183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/>
          <p:cNvSpPr/>
          <p:nvPr/>
        </p:nvSpPr>
        <p:spPr>
          <a:xfrm>
            <a:off x="3703702" y="3981150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/>
          <p:cNvSpPr/>
          <p:nvPr/>
        </p:nvSpPr>
        <p:spPr>
          <a:xfrm>
            <a:off x="2171025" y="207781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2508713" y="2264855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/>
          <p:cNvSpPr/>
          <p:nvPr/>
        </p:nvSpPr>
        <p:spPr>
          <a:xfrm>
            <a:off x="2134090" y="2425820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2171024" y="2461384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/>
          <p:cNvSpPr/>
          <p:nvPr/>
        </p:nvSpPr>
        <p:spPr>
          <a:xfrm>
            <a:off x="2508712" y="2648424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/>
          <p:cNvSpPr/>
          <p:nvPr/>
        </p:nvSpPr>
        <p:spPr>
          <a:xfrm>
            <a:off x="2134091" y="281704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2171025" y="285260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/>
          <p:cNvSpPr/>
          <p:nvPr/>
        </p:nvSpPr>
        <p:spPr>
          <a:xfrm>
            <a:off x="2508713" y="303964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/>
          <p:cNvSpPr/>
          <p:nvPr/>
        </p:nvSpPr>
        <p:spPr>
          <a:xfrm>
            <a:off x="2134091" y="319856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2171025" y="323412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2508713" y="342116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/>
          <p:cNvSpPr/>
          <p:nvPr/>
        </p:nvSpPr>
        <p:spPr>
          <a:xfrm>
            <a:off x="2134091" y="358404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2171025" y="361960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/>
          <p:cNvSpPr/>
          <p:nvPr/>
        </p:nvSpPr>
        <p:spPr>
          <a:xfrm>
            <a:off x="2508713" y="380664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/>
          <p:cNvSpPr/>
          <p:nvPr/>
        </p:nvSpPr>
        <p:spPr>
          <a:xfrm>
            <a:off x="2134091" y="397046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2171025" y="400602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/>
          <p:cNvSpPr/>
          <p:nvPr/>
        </p:nvSpPr>
        <p:spPr>
          <a:xfrm>
            <a:off x="2508713" y="419306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 53"/>
          <p:cNvSpPr/>
          <p:nvPr/>
        </p:nvSpPr>
        <p:spPr>
          <a:xfrm>
            <a:off x="3701618" y="203588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Mi Estado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3738552" y="207145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3701616" y="3404539"/>
            <a:ext cx="1325471" cy="1944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500" dirty="0" err="1">
                <a:solidFill>
                  <a:srgbClr val="1DC657"/>
                </a:solidFill>
              </a:rPr>
              <a:t>Recent</a:t>
            </a:r>
            <a:r>
              <a:rPr lang="es-ES" sz="500" dirty="0">
                <a:solidFill>
                  <a:srgbClr val="1DC657"/>
                </a:solidFill>
              </a:rPr>
              <a:t> </a:t>
            </a:r>
            <a:r>
              <a:rPr lang="es-ES" sz="500" dirty="0" err="1">
                <a:solidFill>
                  <a:srgbClr val="1DC657"/>
                </a:solidFill>
              </a:rPr>
              <a:t>Updates</a:t>
            </a:r>
            <a:endParaRPr lang="es-CO" sz="500" dirty="0">
              <a:solidFill>
                <a:srgbClr val="1DC657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3708915" y="264285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 58"/>
          <p:cNvSpPr/>
          <p:nvPr/>
        </p:nvSpPr>
        <p:spPr>
          <a:xfrm>
            <a:off x="3706830" y="263649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Estado de amigo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3743764" y="267205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3708915" y="3036776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Rectángulo 61"/>
          <p:cNvSpPr/>
          <p:nvPr/>
        </p:nvSpPr>
        <p:spPr>
          <a:xfrm>
            <a:off x="3706830" y="303041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Estado de amigo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3743764" y="306597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Rectángulo 63"/>
          <p:cNvSpPr/>
          <p:nvPr/>
        </p:nvSpPr>
        <p:spPr>
          <a:xfrm>
            <a:off x="3696402" y="358901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3703701" y="360709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Rectángulo 65"/>
          <p:cNvSpPr/>
          <p:nvPr/>
        </p:nvSpPr>
        <p:spPr>
          <a:xfrm>
            <a:off x="3701616" y="3600730"/>
            <a:ext cx="1325471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Estado de amigo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7" name="Elipse 66"/>
          <p:cNvSpPr/>
          <p:nvPr/>
        </p:nvSpPr>
        <p:spPr>
          <a:xfrm>
            <a:off x="3738550" y="3636294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Rectángulo 67"/>
          <p:cNvSpPr/>
          <p:nvPr/>
        </p:nvSpPr>
        <p:spPr>
          <a:xfrm>
            <a:off x="3691086" y="397475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Rectángulo 68"/>
          <p:cNvSpPr/>
          <p:nvPr/>
        </p:nvSpPr>
        <p:spPr>
          <a:xfrm>
            <a:off x="3698385" y="399282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ctángulo 69"/>
          <p:cNvSpPr/>
          <p:nvPr/>
        </p:nvSpPr>
        <p:spPr>
          <a:xfrm>
            <a:off x="3696300" y="3986467"/>
            <a:ext cx="1330787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Estado de amigo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71" name="Elipse 70"/>
          <p:cNvSpPr/>
          <p:nvPr/>
        </p:nvSpPr>
        <p:spPr>
          <a:xfrm>
            <a:off x="3733234" y="4022031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 flipH="1">
            <a:off x="2134090" y="242137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 flipH="1">
            <a:off x="2134090" y="280697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H="1">
            <a:off x="2134090" y="3205187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H="1">
            <a:off x="2134089" y="358404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H="1">
            <a:off x="2134089" y="397732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H="1">
            <a:off x="3704744" y="302286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 flipH="1">
            <a:off x="3704744" y="397758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ángulo 111"/>
          <p:cNvSpPr/>
          <p:nvPr/>
        </p:nvSpPr>
        <p:spPr>
          <a:xfrm>
            <a:off x="5190640" y="2035889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3" name="Rectángulo 112"/>
          <p:cNvSpPr/>
          <p:nvPr/>
        </p:nvSpPr>
        <p:spPr>
          <a:xfrm>
            <a:off x="5190640" y="203588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14" name="Elipse 113"/>
          <p:cNvSpPr/>
          <p:nvPr/>
        </p:nvSpPr>
        <p:spPr>
          <a:xfrm>
            <a:off x="5227574" y="207145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2" name="Rectángulo 141"/>
          <p:cNvSpPr/>
          <p:nvPr/>
        </p:nvSpPr>
        <p:spPr>
          <a:xfrm>
            <a:off x="5190639" y="241460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43" name="Elipse 142"/>
          <p:cNvSpPr/>
          <p:nvPr/>
        </p:nvSpPr>
        <p:spPr>
          <a:xfrm>
            <a:off x="5231990" y="246329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4" name="Conector recto 143"/>
          <p:cNvCxnSpPr/>
          <p:nvPr/>
        </p:nvCxnSpPr>
        <p:spPr>
          <a:xfrm flipH="1">
            <a:off x="5195055" y="280685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/>
          <p:cNvSpPr/>
          <p:nvPr/>
        </p:nvSpPr>
        <p:spPr>
          <a:xfrm>
            <a:off x="5190640" y="281525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46" name="Elipse 145"/>
          <p:cNvSpPr/>
          <p:nvPr/>
        </p:nvSpPr>
        <p:spPr>
          <a:xfrm>
            <a:off x="5227574" y="285081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7" name="Conector recto 146"/>
          <p:cNvCxnSpPr/>
          <p:nvPr/>
        </p:nvCxnSpPr>
        <p:spPr>
          <a:xfrm flipH="1">
            <a:off x="5190639" y="319437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ángulo 150"/>
          <p:cNvSpPr/>
          <p:nvPr/>
        </p:nvSpPr>
        <p:spPr>
          <a:xfrm>
            <a:off x="5190640" y="319551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2" name="Elipse 151"/>
          <p:cNvSpPr/>
          <p:nvPr/>
        </p:nvSpPr>
        <p:spPr>
          <a:xfrm>
            <a:off x="5227574" y="323107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3" name="Conector recto 152"/>
          <p:cNvCxnSpPr/>
          <p:nvPr/>
        </p:nvCxnSpPr>
        <p:spPr>
          <a:xfrm flipH="1">
            <a:off x="5190639" y="357463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ángulo 153"/>
          <p:cNvSpPr/>
          <p:nvPr/>
        </p:nvSpPr>
        <p:spPr>
          <a:xfrm>
            <a:off x="5185829" y="357537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5" name="Elipse 154"/>
          <p:cNvSpPr/>
          <p:nvPr/>
        </p:nvSpPr>
        <p:spPr>
          <a:xfrm>
            <a:off x="5222763" y="361094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6" name="Conector recto 155"/>
          <p:cNvCxnSpPr/>
          <p:nvPr/>
        </p:nvCxnSpPr>
        <p:spPr>
          <a:xfrm flipH="1">
            <a:off x="5185828" y="395449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/>
          <p:cNvSpPr/>
          <p:nvPr/>
        </p:nvSpPr>
        <p:spPr>
          <a:xfrm>
            <a:off x="5186469" y="396760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>              </a:t>
            </a:r>
            <a:r>
              <a:rPr lang="es-ES" sz="500" dirty="0" smtClean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8" name="Elipse 157"/>
          <p:cNvSpPr/>
          <p:nvPr/>
        </p:nvSpPr>
        <p:spPr>
          <a:xfrm>
            <a:off x="5223403" y="400317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9" name="Conector recto 158"/>
          <p:cNvCxnSpPr/>
          <p:nvPr/>
        </p:nvCxnSpPr>
        <p:spPr>
          <a:xfrm flipH="1">
            <a:off x="5186468" y="434672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 flipH="1">
            <a:off x="5195055" y="241460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/>
          <p:cNvSpPr txBox="1"/>
          <p:nvPr/>
        </p:nvSpPr>
        <p:spPr>
          <a:xfrm>
            <a:off x="2231596" y="4406846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Fragments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15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Fragments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PROCEDIMIENTO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822960" y="1491630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Primero, un ejemplo sencillo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323528" y="1969718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323528" y="196971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360462" y="200528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698150" y="219232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/>
          <p:cNvSpPr/>
          <p:nvPr/>
        </p:nvSpPr>
        <p:spPr>
          <a:xfrm>
            <a:off x="323527" y="2353287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360461" y="2388851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/>
          <p:cNvSpPr/>
          <p:nvPr/>
        </p:nvSpPr>
        <p:spPr>
          <a:xfrm>
            <a:off x="698149" y="2575891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/>
          <p:cNvSpPr/>
          <p:nvPr/>
        </p:nvSpPr>
        <p:spPr>
          <a:xfrm>
            <a:off x="323528" y="274451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360462" y="278007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/>
          <p:cNvSpPr/>
          <p:nvPr/>
        </p:nvSpPr>
        <p:spPr>
          <a:xfrm>
            <a:off x="698150" y="296711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/>
          <p:cNvSpPr/>
          <p:nvPr/>
        </p:nvSpPr>
        <p:spPr>
          <a:xfrm>
            <a:off x="323528" y="312602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360462" y="316159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698150" y="3348633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/>
          <p:cNvSpPr/>
          <p:nvPr/>
        </p:nvSpPr>
        <p:spPr>
          <a:xfrm>
            <a:off x="323528" y="351151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360462" y="354707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/>
          <p:cNvSpPr/>
          <p:nvPr/>
        </p:nvSpPr>
        <p:spPr>
          <a:xfrm>
            <a:off x="698150" y="373411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/>
          <p:cNvSpPr/>
          <p:nvPr/>
        </p:nvSpPr>
        <p:spPr>
          <a:xfrm>
            <a:off x="323528" y="389793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360462" y="393349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/>
          <p:cNvSpPr/>
          <p:nvPr/>
        </p:nvSpPr>
        <p:spPr>
          <a:xfrm>
            <a:off x="698150" y="412053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 flipH="1">
            <a:off x="323527" y="234883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 flipH="1">
            <a:off x="323527" y="273444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H="1">
            <a:off x="323527" y="313265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H="1">
            <a:off x="323526" y="351151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H="1">
            <a:off x="323526" y="390478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/>
          <p:cNvSpPr txBox="1"/>
          <p:nvPr/>
        </p:nvSpPr>
        <p:spPr>
          <a:xfrm>
            <a:off x="-527470" y="435358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822960" y="1491630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Primero, un ejemplo sencillo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323528" y="1969718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323528" y="196971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360462" y="200528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698150" y="219232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/>
          <p:cNvSpPr/>
          <p:nvPr/>
        </p:nvSpPr>
        <p:spPr>
          <a:xfrm>
            <a:off x="323527" y="2353287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360461" y="2388851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/>
          <p:cNvSpPr/>
          <p:nvPr/>
        </p:nvSpPr>
        <p:spPr>
          <a:xfrm>
            <a:off x="698149" y="2575891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/>
          <p:cNvSpPr/>
          <p:nvPr/>
        </p:nvSpPr>
        <p:spPr>
          <a:xfrm>
            <a:off x="323528" y="274451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360462" y="278007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/>
          <p:cNvSpPr/>
          <p:nvPr/>
        </p:nvSpPr>
        <p:spPr>
          <a:xfrm>
            <a:off x="698150" y="296711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/>
          <p:cNvSpPr/>
          <p:nvPr/>
        </p:nvSpPr>
        <p:spPr>
          <a:xfrm>
            <a:off x="323528" y="312602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360462" y="316159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698150" y="3348633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/>
          <p:cNvSpPr/>
          <p:nvPr/>
        </p:nvSpPr>
        <p:spPr>
          <a:xfrm>
            <a:off x="323528" y="351151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360462" y="354707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/>
          <p:cNvSpPr/>
          <p:nvPr/>
        </p:nvSpPr>
        <p:spPr>
          <a:xfrm>
            <a:off x="698150" y="373411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/>
          <p:cNvSpPr/>
          <p:nvPr/>
        </p:nvSpPr>
        <p:spPr>
          <a:xfrm>
            <a:off x="323528" y="389793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360462" y="393349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/>
          <p:cNvSpPr/>
          <p:nvPr/>
        </p:nvSpPr>
        <p:spPr>
          <a:xfrm>
            <a:off x="698150" y="412053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 flipH="1">
            <a:off x="323527" y="234883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 flipH="1">
            <a:off x="323527" y="273444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H="1">
            <a:off x="323527" y="313265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H="1">
            <a:off x="323526" y="351151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H="1">
            <a:off x="323526" y="390478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/>
          <p:cNvSpPr txBox="1"/>
          <p:nvPr/>
        </p:nvSpPr>
        <p:spPr>
          <a:xfrm>
            <a:off x="-527470" y="435358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4" name="TextBox 7"/>
          <p:cNvSpPr txBox="1"/>
          <p:nvPr/>
        </p:nvSpPr>
        <p:spPr>
          <a:xfrm>
            <a:off x="1718241" y="2744512"/>
            <a:ext cx="1989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Para crear el </a:t>
            </a:r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r>
              <a:rPr lang="es-ES" dirty="0" smtClean="0">
                <a:solidFill>
                  <a:schemeClr val="tx1"/>
                </a:solidFill>
              </a:rPr>
              <a:t>, se necesita un XML y un JAVA</a:t>
            </a:r>
          </a:p>
        </p:txBody>
      </p:sp>
      <p:sp>
        <p:nvSpPr>
          <p:cNvPr id="66" name="4 Rectángulo"/>
          <p:cNvSpPr/>
          <p:nvPr/>
        </p:nvSpPr>
        <p:spPr>
          <a:xfrm>
            <a:off x="3693124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View</a:t>
            </a:r>
            <a:r>
              <a:rPr lang="es-ES" dirty="0" smtClean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4845252" y="1677720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917260" y="1791816"/>
            <a:ext cx="576064" cy="20882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View1</a:t>
            </a:r>
            <a:endParaRPr lang="es-CO" sz="1200" dirty="0"/>
          </a:p>
        </p:txBody>
      </p:sp>
      <p:sp>
        <p:nvSpPr>
          <p:cNvPr id="69" name="Rectángulo 68"/>
          <p:cNvSpPr/>
          <p:nvPr/>
        </p:nvSpPr>
        <p:spPr>
          <a:xfrm>
            <a:off x="5571094" y="2383704"/>
            <a:ext cx="786325" cy="992287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ctángulo 69"/>
          <p:cNvSpPr/>
          <p:nvPr/>
        </p:nvSpPr>
        <p:spPr>
          <a:xfrm>
            <a:off x="5565332" y="1791816"/>
            <a:ext cx="792088" cy="50405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View2</a:t>
            </a:r>
            <a:endParaRPr lang="es-CO" dirty="0"/>
          </a:p>
        </p:txBody>
      </p:sp>
      <p:sp>
        <p:nvSpPr>
          <p:cNvPr id="71" name="Rectángulo 70"/>
          <p:cNvSpPr/>
          <p:nvPr/>
        </p:nvSpPr>
        <p:spPr>
          <a:xfrm>
            <a:off x="5571094" y="3470033"/>
            <a:ext cx="786325" cy="4100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View4</a:t>
            </a:r>
            <a:endParaRPr lang="es-CO" dirty="0"/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3701508" y="1674588"/>
            <a:ext cx="1152128" cy="2951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3701508" y="4050852"/>
            <a:ext cx="1152128" cy="2996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5289061" y="4050852"/>
            <a:ext cx="1140367" cy="2919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/>
          <p:cNvSpPr/>
          <p:nvPr/>
        </p:nvSpPr>
        <p:spPr>
          <a:xfrm>
            <a:off x="5571094" y="2381875"/>
            <a:ext cx="786325" cy="9922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View3</a:t>
            </a:r>
            <a:endParaRPr lang="es-CO" dirty="0"/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2195736" y="3651870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251520" y="4404441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4 Rectángulo"/>
          <p:cNvSpPr/>
          <p:nvPr/>
        </p:nvSpPr>
        <p:spPr>
          <a:xfrm>
            <a:off x="395536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View</a:t>
            </a:r>
            <a:r>
              <a:rPr lang="es-ES" dirty="0" smtClean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1547664" y="1677720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403920" y="1674588"/>
            <a:ext cx="1152128" cy="2951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403920" y="4050852"/>
            <a:ext cx="1152128" cy="2996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1991473" y="4050852"/>
            <a:ext cx="1140367" cy="2919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1691589" y="170765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1728523" y="174321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2066211" y="1930258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1691588" y="208677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1691589" y="210507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1728523" y="214063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2066211" y="2327678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1691588" y="248419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1691589" y="248595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1728523" y="252151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2066211" y="2708555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1" name="Conector recto 80"/>
          <p:cNvCxnSpPr/>
          <p:nvPr/>
        </p:nvCxnSpPr>
        <p:spPr>
          <a:xfrm flipH="1">
            <a:off x="1691588" y="286507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1691589" y="287318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1728523" y="290875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2066211" y="3095793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5" name="Conector recto 84"/>
          <p:cNvCxnSpPr/>
          <p:nvPr/>
        </p:nvCxnSpPr>
        <p:spPr>
          <a:xfrm flipH="1">
            <a:off x="1691588" y="3252310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0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385168" y="438695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4 Rectángulo"/>
          <p:cNvSpPr/>
          <p:nvPr/>
        </p:nvSpPr>
        <p:spPr>
          <a:xfrm>
            <a:off x="395536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View</a:t>
            </a:r>
            <a:r>
              <a:rPr lang="es-ES" dirty="0" smtClean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572344" y="1794394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403920" y="1795199"/>
            <a:ext cx="168333" cy="1745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403920" y="4136143"/>
            <a:ext cx="168333" cy="2143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1991473" y="4151965"/>
            <a:ext cx="165047" cy="1908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716269" y="182432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3203" y="185989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1090891" y="204693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716268" y="220344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716269" y="222174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53203" y="225731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1090891" y="244435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716268" y="260086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16269" y="260262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753203" y="263818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1090891" y="282522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1" name="Conector recto 80"/>
          <p:cNvCxnSpPr/>
          <p:nvPr/>
        </p:nvCxnSpPr>
        <p:spPr>
          <a:xfrm flipH="1">
            <a:off x="716268" y="298174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716269" y="298986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753203" y="3025427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1090891" y="3212467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5" name="Conector recto 84"/>
          <p:cNvCxnSpPr/>
          <p:nvPr/>
        </p:nvCxnSpPr>
        <p:spPr>
          <a:xfrm flipH="1">
            <a:off x="716268" y="336898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828227" y="1714391"/>
            <a:ext cx="32403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Una vez construido, se requiere formar una variable global en la </a:t>
            </a:r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r>
              <a:rPr lang="es-ES" dirty="0" smtClean="0">
                <a:solidFill>
                  <a:schemeClr val="tx1"/>
                </a:solidFill>
              </a:rPr>
              <a:t> para formar una instancia del </a:t>
            </a:r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r>
              <a:rPr lang="es-ES" dirty="0" smtClean="0">
                <a:solidFill>
                  <a:schemeClr val="tx1"/>
                </a:solidFill>
              </a:rPr>
              <a:t>: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//Global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ChatFragment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r>
              <a:rPr lang="es-ES" dirty="0" smtClean="0">
                <a:solidFill>
                  <a:schemeClr val="tx1"/>
                </a:solidFill>
              </a:rPr>
              <a:t>;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//</a:t>
            </a:r>
            <a:r>
              <a:rPr lang="es-ES" dirty="0" err="1" smtClean="0">
                <a:solidFill>
                  <a:schemeClr val="tx1"/>
                </a:solidFill>
              </a:rPr>
              <a:t>OnCreate</a:t>
            </a:r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r>
              <a:rPr lang="es-ES" dirty="0" smtClean="0">
                <a:solidFill>
                  <a:schemeClr val="tx1"/>
                </a:solidFill>
              </a:rPr>
              <a:t> = new </a:t>
            </a:r>
            <a:r>
              <a:rPr lang="es-ES" dirty="0" err="1" smtClean="0">
                <a:solidFill>
                  <a:schemeClr val="tx1"/>
                </a:solidFill>
              </a:rPr>
              <a:t>ChatFragment</a:t>
            </a:r>
            <a:r>
              <a:rPr lang="es-ES" dirty="0" smtClean="0">
                <a:solidFill>
                  <a:schemeClr val="tx1"/>
                </a:solidFill>
              </a:rPr>
              <a:t>();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385168" y="438695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4 Rectángulo"/>
          <p:cNvSpPr/>
          <p:nvPr/>
        </p:nvSpPr>
        <p:spPr>
          <a:xfrm>
            <a:off x="395536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View</a:t>
            </a:r>
            <a:r>
              <a:rPr lang="es-ES" dirty="0" smtClean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572344" y="1794394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403920" y="1795199"/>
            <a:ext cx="168333" cy="1745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403920" y="4136143"/>
            <a:ext cx="168333" cy="2143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1991473" y="4151965"/>
            <a:ext cx="165047" cy="1908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716269" y="182432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3203" y="185989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1090891" y="204693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716268" y="220344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716269" y="222174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53203" y="225731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1090891" y="244435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716268" y="260086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16269" y="260262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753203" y="263818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1090891" y="282522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1" name="Conector recto 80"/>
          <p:cNvCxnSpPr/>
          <p:nvPr/>
        </p:nvCxnSpPr>
        <p:spPr>
          <a:xfrm flipH="1">
            <a:off x="716268" y="298174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716269" y="298986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753203" y="3025427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1090891" y="3212467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5" name="Conector recto 84"/>
          <p:cNvCxnSpPr/>
          <p:nvPr/>
        </p:nvCxnSpPr>
        <p:spPr>
          <a:xfrm flipH="1">
            <a:off x="716268" y="336898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824200" y="4088924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Una vez tenemos la instancia, la cargamos con el </a:t>
            </a:r>
            <a:r>
              <a:rPr lang="es-ES" dirty="0" err="1" smtClean="0">
                <a:solidFill>
                  <a:schemeClr val="tx1"/>
                </a:solidFill>
              </a:rPr>
              <a:t>FragmentManager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635056" y="247999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339752" y="2173673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instancia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2375452" y="2840037"/>
            <a:ext cx="889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i="1" dirty="0" err="1" smtClean="0">
                <a:solidFill>
                  <a:schemeClr val="tx1"/>
                </a:solidFill>
              </a:rPr>
              <a:t>fragment</a:t>
            </a:r>
            <a:endParaRPr lang="es-CO" i="1" dirty="0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2111301" y="2660017"/>
            <a:ext cx="523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Inflater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57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385168" y="438695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4 Rectángulo"/>
          <p:cNvSpPr/>
          <p:nvPr/>
        </p:nvSpPr>
        <p:spPr>
          <a:xfrm>
            <a:off x="395536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View</a:t>
            </a:r>
            <a:r>
              <a:rPr lang="es-ES" dirty="0" smtClean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572344" y="1794394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403920" y="1795199"/>
            <a:ext cx="168333" cy="1745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403920" y="4136143"/>
            <a:ext cx="168333" cy="2143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1991473" y="4151965"/>
            <a:ext cx="165047" cy="1908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716269" y="182432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3203" y="185989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1090891" y="204693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716268" y="220344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716269" y="222174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53203" y="225731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1090891" y="244435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716268" y="260086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16269" y="260262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753203" y="263818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1090891" y="282522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1" name="Conector recto 80"/>
          <p:cNvCxnSpPr/>
          <p:nvPr/>
        </p:nvCxnSpPr>
        <p:spPr>
          <a:xfrm flipH="1">
            <a:off x="716268" y="298174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716269" y="298986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753203" y="3025427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1090891" y="3212467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5" name="Conector recto 84"/>
          <p:cNvCxnSpPr/>
          <p:nvPr/>
        </p:nvCxnSpPr>
        <p:spPr>
          <a:xfrm flipH="1">
            <a:off x="716268" y="336898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824200" y="4088924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Una vez tenemos la instancia, la cargamos con el </a:t>
            </a:r>
            <a:r>
              <a:rPr lang="es-ES" dirty="0" err="1" smtClean="0">
                <a:solidFill>
                  <a:schemeClr val="tx1"/>
                </a:solidFill>
              </a:rPr>
              <a:t>FragmentManager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635056" y="247999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339752" y="2173673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instancia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2375452" y="2840037"/>
            <a:ext cx="889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i="1" dirty="0" err="1" smtClean="0">
                <a:solidFill>
                  <a:schemeClr val="tx1"/>
                </a:solidFill>
              </a:rPr>
              <a:t>fragment</a:t>
            </a:r>
            <a:endParaRPr lang="es-CO" i="1" dirty="0"/>
          </a:p>
        </p:txBody>
      </p:sp>
      <p:sp>
        <p:nvSpPr>
          <p:cNvPr id="7" name="Cubo 6"/>
          <p:cNvSpPr/>
          <p:nvPr/>
        </p:nvSpPr>
        <p:spPr>
          <a:xfrm>
            <a:off x="3750692" y="2101345"/>
            <a:ext cx="100811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3472476" y="1728570"/>
            <a:ext cx="1654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FragmentManager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4434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385168" y="438695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4 Rectángulo"/>
          <p:cNvSpPr/>
          <p:nvPr/>
        </p:nvSpPr>
        <p:spPr>
          <a:xfrm>
            <a:off x="395536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View</a:t>
            </a:r>
            <a:r>
              <a:rPr lang="es-ES" dirty="0" smtClean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572344" y="1794394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403920" y="1795199"/>
            <a:ext cx="168333" cy="1745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403920" y="4136143"/>
            <a:ext cx="168333" cy="2143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1991473" y="4151965"/>
            <a:ext cx="165047" cy="1908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716269" y="182432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3203" y="185989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1090891" y="204693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716268" y="220344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716269" y="222174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53203" y="225731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1090891" y="244435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716268" y="260086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16269" y="260262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753203" y="263818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1090891" y="282522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1" name="Conector recto 80"/>
          <p:cNvCxnSpPr/>
          <p:nvPr/>
        </p:nvCxnSpPr>
        <p:spPr>
          <a:xfrm flipH="1">
            <a:off x="716268" y="298174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716269" y="298986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753203" y="3025427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1090891" y="3212467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5" name="Conector recto 84"/>
          <p:cNvCxnSpPr/>
          <p:nvPr/>
        </p:nvCxnSpPr>
        <p:spPr>
          <a:xfrm flipH="1">
            <a:off x="716268" y="336898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824200" y="4088924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Una vez tenemos la instancia, la cargamos con el </a:t>
            </a:r>
            <a:r>
              <a:rPr lang="es-ES" dirty="0" err="1" smtClean="0">
                <a:solidFill>
                  <a:schemeClr val="tx1"/>
                </a:solidFill>
              </a:rPr>
              <a:t>FragmentManager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635056" y="247999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339752" y="2173673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instancia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2375452" y="2840037"/>
            <a:ext cx="889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i="1" dirty="0" err="1" smtClean="0">
                <a:solidFill>
                  <a:schemeClr val="tx1"/>
                </a:solidFill>
              </a:rPr>
              <a:t>fragment</a:t>
            </a:r>
            <a:endParaRPr lang="es-CO" i="1" dirty="0"/>
          </a:p>
        </p:txBody>
      </p:sp>
      <p:sp>
        <p:nvSpPr>
          <p:cNvPr id="7" name="Cubo 6"/>
          <p:cNvSpPr/>
          <p:nvPr/>
        </p:nvSpPr>
        <p:spPr>
          <a:xfrm>
            <a:off x="3750692" y="2101345"/>
            <a:ext cx="100811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3472476" y="1728570"/>
            <a:ext cx="1654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FragmentManager</a:t>
            </a:r>
            <a:endParaRPr lang="es-CO" dirty="0"/>
          </a:p>
        </p:txBody>
      </p:sp>
      <p:cxnSp>
        <p:nvCxnSpPr>
          <p:cNvPr id="18" name="Conector recto de flecha 17"/>
          <p:cNvCxnSpPr>
            <a:stCxn id="14" idx="6"/>
          </p:cNvCxnSpPr>
          <p:nvPr/>
        </p:nvCxnSpPr>
        <p:spPr>
          <a:xfrm>
            <a:off x="2995096" y="2660017"/>
            <a:ext cx="755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4644008" y="2638189"/>
            <a:ext cx="208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3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385168" y="438695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4 Rectángulo"/>
          <p:cNvSpPr/>
          <p:nvPr/>
        </p:nvSpPr>
        <p:spPr>
          <a:xfrm>
            <a:off x="395536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View</a:t>
            </a:r>
            <a:r>
              <a:rPr lang="es-ES" dirty="0" smtClean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572344" y="1794394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403920" y="1795199"/>
            <a:ext cx="168333" cy="1745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403920" y="4136143"/>
            <a:ext cx="168333" cy="2143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1991473" y="4151965"/>
            <a:ext cx="165047" cy="1908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716269" y="182432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3203" y="185989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1090891" y="204693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716268" y="220344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716269" y="222174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53203" y="225731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1090891" y="244435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716268" y="260086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16269" y="260262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753203" y="263818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1090891" y="282522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1" name="Conector recto 80"/>
          <p:cNvCxnSpPr/>
          <p:nvPr/>
        </p:nvCxnSpPr>
        <p:spPr>
          <a:xfrm flipH="1">
            <a:off x="716268" y="298174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716269" y="298986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753203" y="3025427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1090891" y="3212467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5" name="Conector recto 84"/>
          <p:cNvCxnSpPr/>
          <p:nvPr/>
        </p:nvCxnSpPr>
        <p:spPr>
          <a:xfrm flipH="1">
            <a:off x="716268" y="336898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824200" y="4088924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Una vez tenemos la instancia, la cargamos con el </a:t>
            </a:r>
            <a:r>
              <a:rPr lang="es-ES" dirty="0" err="1" smtClean="0">
                <a:solidFill>
                  <a:schemeClr val="tx1"/>
                </a:solidFill>
              </a:rPr>
              <a:t>FragmentManager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635056" y="247999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339752" y="2173673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instancia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2375452" y="2840037"/>
            <a:ext cx="889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i="1" dirty="0" err="1" smtClean="0">
                <a:solidFill>
                  <a:schemeClr val="tx1"/>
                </a:solidFill>
              </a:rPr>
              <a:t>fragment</a:t>
            </a:r>
            <a:endParaRPr lang="es-CO" i="1" dirty="0"/>
          </a:p>
        </p:txBody>
      </p:sp>
      <p:sp>
        <p:nvSpPr>
          <p:cNvPr id="7" name="Cubo 6"/>
          <p:cNvSpPr/>
          <p:nvPr/>
        </p:nvSpPr>
        <p:spPr>
          <a:xfrm>
            <a:off x="3750692" y="2101345"/>
            <a:ext cx="100811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3472476" y="1728570"/>
            <a:ext cx="1654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FragmentManager</a:t>
            </a:r>
            <a:endParaRPr lang="es-CO" dirty="0"/>
          </a:p>
        </p:txBody>
      </p:sp>
      <p:cxnSp>
        <p:nvCxnSpPr>
          <p:cNvPr id="18" name="Conector recto de flecha 17"/>
          <p:cNvCxnSpPr>
            <a:stCxn id="14" idx="6"/>
          </p:cNvCxnSpPr>
          <p:nvPr/>
        </p:nvCxnSpPr>
        <p:spPr>
          <a:xfrm>
            <a:off x="2995096" y="2660017"/>
            <a:ext cx="755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4644008" y="2638189"/>
            <a:ext cx="208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68"/>
          <p:cNvSpPr/>
          <p:nvPr/>
        </p:nvSpPr>
        <p:spPr>
          <a:xfrm>
            <a:off x="6804248" y="545529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70" name="Elipse 69"/>
          <p:cNvSpPr/>
          <p:nvPr/>
        </p:nvSpPr>
        <p:spPr>
          <a:xfrm>
            <a:off x="6841182" y="617007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Rectángulo 70"/>
          <p:cNvSpPr/>
          <p:nvPr/>
        </p:nvSpPr>
        <p:spPr>
          <a:xfrm>
            <a:off x="7349724" y="860046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>
            <a:off x="6732240" y="1163845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/>
          <p:cNvSpPr/>
          <p:nvPr/>
        </p:nvSpPr>
        <p:spPr>
          <a:xfrm>
            <a:off x="6765051" y="1182622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6" name="Elipse 85"/>
          <p:cNvSpPr/>
          <p:nvPr/>
        </p:nvSpPr>
        <p:spPr>
          <a:xfrm>
            <a:off x="6801985" y="1254100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Rectángulo 86"/>
          <p:cNvSpPr/>
          <p:nvPr/>
        </p:nvSpPr>
        <p:spPr>
          <a:xfrm>
            <a:off x="7310527" y="1497139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8" name="Conector recto 87"/>
          <p:cNvCxnSpPr/>
          <p:nvPr/>
        </p:nvCxnSpPr>
        <p:spPr>
          <a:xfrm>
            <a:off x="6732240" y="1800938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/>
          <p:cNvSpPr/>
          <p:nvPr/>
        </p:nvSpPr>
        <p:spPr>
          <a:xfrm>
            <a:off x="6773747" y="1816637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6810681" y="1888115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Rectángulo 90"/>
          <p:cNvSpPr/>
          <p:nvPr/>
        </p:nvSpPr>
        <p:spPr>
          <a:xfrm>
            <a:off x="7319223" y="2131154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2" name="Conector recto 91"/>
          <p:cNvCxnSpPr/>
          <p:nvPr/>
        </p:nvCxnSpPr>
        <p:spPr>
          <a:xfrm>
            <a:off x="6740936" y="2434953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6723544" y="2412067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ángulo 93"/>
          <p:cNvSpPr/>
          <p:nvPr/>
        </p:nvSpPr>
        <p:spPr>
          <a:xfrm>
            <a:off x="6765051" y="2427766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6801985" y="2499244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Rectángulo 95"/>
          <p:cNvSpPr/>
          <p:nvPr/>
        </p:nvSpPr>
        <p:spPr>
          <a:xfrm>
            <a:off x="7310527" y="2742283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7" name="Conector recto 96"/>
          <p:cNvCxnSpPr/>
          <p:nvPr/>
        </p:nvCxnSpPr>
        <p:spPr>
          <a:xfrm>
            <a:off x="6732240" y="3046082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1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385168" y="438695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4 Rectángulo"/>
          <p:cNvSpPr/>
          <p:nvPr/>
        </p:nvSpPr>
        <p:spPr>
          <a:xfrm>
            <a:off x="395536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View</a:t>
            </a:r>
            <a:r>
              <a:rPr lang="es-ES" dirty="0" smtClean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572344" y="1794394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403920" y="1795199"/>
            <a:ext cx="168333" cy="1745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403920" y="4136143"/>
            <a:ext cx="168333" cy="2143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1991473" y="4151965"/>
            <a:ext cx="165047" cy="1908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716269" y="182432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3203" y="185989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1090891" y="204693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716268" y="220344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716269" y="222174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53203" y="225731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1090891" y="244435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716268" y="260086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16269" y="260262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753203" y="263818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1090891" y="282522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1" name="Conector recto 80"/>
          <p:cNvCxnSpPr/>
          <p:nvPr/>
        </p:nvCxnSpPr>
        <p:spPr>
          <a:xfrm flipH="1">
            <a:off x="716268" y="298174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716269" y="298986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753203" y="3025427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1090891" y="3212467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5" name="Conector recto 84"/>
          <p:cNvCxnSpPr/>
          <p:nvPr/>
        </p:nvCxnSpPr>
        <p:spPr>
          <a:xfrm flipH="1">
            <a:off x="716268" y="336898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824200" y="4088924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A este paso, se le llama una </a:t>
            </a:r>
            <a:r>
              <a:rPr lang="es-ES" b="1" i="1" dirty="0" smtClean="0">
                <a:solidFill>
                  <a:schemeClr val="tx1"/>
                </a:solidFill>
              </a:rPr>
              <a:t>transacción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635056" y="247999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339752" y="2173673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instancia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2375452" y="2840037"/>
            <a:ext cx="889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i="1" dirty="0" err="1" smtClean="0">
                <a:solidFill>
                  <a:schemeClr val="tx1"/>
                </a:solidFill>
              </a:rPr>
              <a:t>fragment</a:t>
            </a:r>
            <a:endParaRPr lang="es-CO" i="1" dirty="0"/>
          </a:p>
        </p:txBody>
      </p:sp>
      <p:sp>
        <p:nvSpPr>
          <p:cNvPr id="7" name="Cubo 6"/>
          <p:cNvSpPr/>
          <p:nvPr/>
        </p:nvSpPr>
        <p:spPr>
          <a:xfrm>
            <a:off x="3750692" y="2101345"/>
            <a:ext cx="100811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3472476" y="1728570"/>
            <a:ext cx="1654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FragmentManager</a:t>
            </a:r>
            <a:endParaRPr lang="es-CO" dirty="0"/>
          </a:p>
        </p:txBody>
      </p:sp>
      <p:cxnSp>
        <p:nvCxnSpPr>
          <p:cNvPr id="18" name="Conector recto de flecha 17"/>
          <p:cNvCxnSpPr>
            <a:stCxn id="14" idx="6"/>
          </p:cNvCxnSpPr>
          <p:nvPr/>
        </p:nvCxnSpPr>
        <p:spPr>
          <a:xfrm>
            <a:off x="2995096" y="2660017"/>
            <a:ext cx="755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4644008" y="2638189"/>
            <a:ext cx="208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68"/>
          <p:cNvSpPr/>
          <p:nvPr/>
        </p:nvSpPr>
        <p:spPr>
          <a:xfrm>
            <a:off x="6804248" y="545529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70" name="Elipse 69"/>
          <p:cNvSpPr/>
          <p:nvPr/>
        </p:nvSpPr>
        <p:spPr>
          <a:xfrm>
            <a:off x="6841182" y="617007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Rectángulo 70"/>
          <p:cNvSpPr/>
          <p:nvPr/>
        </p:nvSpPr>
        <p:spPr>
          <a:xfrm>
            <a:off x="7349724" y="860046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>
            <a:off x="6732240" y="1163845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/>
          <p:cNvSpPr/>
          <p:nvPr/>
        </p:nvSpPr>
        <p:spPr>
          <a:xfrm>
            <a:off x="6765051" y="1182622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6" name="Elipse 85"/>
          <p:cNvSpPr/>
          <p:nvPr/>
        </p:nvSpPr>
        <p:spPr>
          <a:xfrm>
            <a:off x="6801985" y="1254100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Rectángulo 86"/>
          <p:cNvSpPr/>
          <p:nvPr/>
        </p:nvSpPr>
        <p:spPr>
          <a:xfrm>
            <a:off x="7310527" y="1497139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8" name="Conector recto 87"/>
          <p:cNvCxnSpPr/>
          <p:nvPr/>
        </p:nvCxnSpPr>
        <p:spPr>
          <a:xfrm>
            <a:off x="6732240" y="1800938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/>
          <p:cNvSpPr/>
          <p:nvPr/>
        </p:nvSpPr>
        <p:spPr>
          <a:xfrm>
            <a:off x="6773747" y="1816637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6810681" y="1888115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Rectángulo 90"/>
          <p:cNvSpPr/>
          <p:nvPr/>
        </p:nvSpPr>
        <p:spPr>
          <a:xfrm>
            <a:off x="7319223" y="2131154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2" name="Conector recto 91"/>
          <p:cNvCxnSpPr/>
          <p:nvPr/>
        </p:nvCxnSpPr>
        <p:spPr>
          <a:xfrm>
            <a:off x="6740936" y="2434953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6723544" y="2412067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ángulo 93"/>
          <p:cNvSpPr/>
          <p:nvPr/>
        </p:nvSpPr>
        <p:spPr>
          <a:xfrm>
            <a:off x="6765051" y="2427766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6801985" y="2499244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Rectángulo 95"/>
          <p:cNvSpPr/>
          <p:nvPr/>
        </p:nvSpPr>
        <p:spPr>
          <a:xfrm>
            <a:off x="7310527" y="2742283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7" name="Conector recto 96"/>
          <p:cNvCxnSpPr/>
          <p:nvPr/>
        </p:nvCxnSpPr>
        <p:spPr>
          <a:xfrm>
            <a:off x="6732240" y="3046082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9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804248" y="545529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70" name="Elipse 69"/>
          <p:cNvSpPr/>
          <p:nvPr/>
        </p:nvSpPr>
        <p:spPr>
          <a:xfrm>
            <a:off x="6841182" y="617007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Rectángulo 70"/>
          <p:cNvSpPr/>
          <p:nvPr/>
        </p:nvSpPr>
        <p:spPr>
          <a:xfrm>
            <a:off x="7349724" y="860046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>
            <a:off x="6732240" y="1163845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/>
          <p:cNvSpPr/>
          <p:nvPr/>
        </p:nvSpPr>
        <p:spPr>
          <a:xfrm>
            <a:off x="6765051" y="1182622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6" name="Elipse 85"/>
          <p:cNvSpPr/>
          <p:nvPr/>
        </p:nvSpPr>
        <p:spPr>
          <a:xfrm>
            <a:off x="6801985" y="1254100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Rectángulo 86"/>
          <p:cNvSpPr/>
          <p:nvPr/>
        </p:nvSpPr>
        <p:spPr>
          <a:xfrm>
            <a:off x="7310527" y="1497139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8" name="Conector recto 87"/>
          <p:cNvCxnSpPr/>
          <p:nvPr/>
        </p:nvCxnSpPr>
        <p:spPr>
          <a:xfrm>
            <a:off x="6732240" y="1800938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/>
          <p:cNvSpPr/>
          <p:nvPr/>
        </p:nvSpPr>
        <p:spPr>
          <a:xfrm>
            <a:off x="6773747" y="1816637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6810681" y="1888115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Rectángulo 90"/>
          <p:cNvSpPr/>
          <p:nvPr/>
        </p:nvSpPr>
        <p:spPr>
          <a:xfrm>
            <a:off x="7319223" y="2131154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2" name="Conector recto 91"/>
          <p:cNvCxnSpPr/>
          <p:nvPr/>
        </p:nvCxnSpPr>
        <p:spPr>
          <a:xfrm>
            <a:off x="6740936" y="2434953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6723544" y="2412067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ángulo 93"/>
          <p:cNvSpPr/>
          <p:nvPr/>
        </p:nvSpPr>
        <p:spPr>
          <a:xfrm>
            <a:off x="6765051" y="2427766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 smtClean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 smtClean="0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 smtClean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6801985" y="2499244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Rectángulo 95"/>
          <p:cNvSpPr/>
          <p:nvPr/>
        </p:nvSpPr>
        <p:spPr>
          <a:xfrm>
            <a:off x="7310527" y="2742283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7" name="Conector recto 96"/>
          <p:cNvCxnSpPr/>
          <p:nvPr/>
        </p:nvCxnSpPr>
        <p:spPr>
          <a:xfrm>
            <a:off x="6732240" y="3046082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67"/>
          <p:cNvSpPr/>
          <p:nvPr/>
        </p:nvSpPr>
        <p:spPr>
          <a:xfrm>
            <a:off x="767063" y="1482731"/>
            <a:ext cx="5993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En código, esta transacción se hace desde la Actividad. Se requiere saber el identificador del contenedor, para hacer posible la carga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endParaRPr lang="es-CO" dirty="0" smtClean="0">
              <a:solidFill>
                <a:schemeClr val="tx1"/>
              </a:solidFill>
            </a:endParaRPr>
          </a:p>
          <a:p>
            <a:r>
              <a:rPr lang="es-CO" dirty="0" err="1" smtClean="0">
                <a:solidFill>
                  <a:schemeClr val="tx1"/>
                </a:solidFill>
              </a:rPr>
              <a:t>fragment</a:t>
            </a:r>
            <a:r>
              <a:rPr lang="es-CO" dirty="0" smtClean="0">
                <a:solidFill>
                  <a:schemeClr val="tx1"/>
                </a:solidFill>
              </a:rPr>
              <a:t> </a:t>
            </a:r>
            <a:r>
              <a:rPr lang="es-CO" dirty="0">
                <a:solidFill>
                  <a:schemeClr val="tx1"/>
                </a:solidFill>
              </a:rPr>
              <a:t>= new </a:t>
            </a:r>
            <a:r>
              <a:rPr lang="es-CO" dirty="0" err="1" smtClean="0">
                <a:solidFill>
                  <a:schemeClr val="tx1"/>
                </a:solidFill>
              </a:rPr>
              <a:t>ChatFragment</a:t>
            </a:r>
            <a:r>
              <a:rPr lang="es-CO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s-CO" dirty="0" err="1" smtClean="0">
                <a:solidFill>
                  <a:schemeClr val="tx1"/>
                </a:solidFill>
              </a:rPr>
              <a:t>FragmentManager</a:t>
            </a:r>
            <a:r>
              <a:rPr lang="es-CO" dirty="0" smtClean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fragmentManager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smtClean="0">
                <a:solidFill>
                  <a:schemeClr val="tx1"/>
                </a:solidFill>
              </a:rPr>
              <a:t>= </a:t>
            </a:r>
            <a:r>
              <a:rPr lang="es-CO" dirty="0" err="1" smtClean="0">
                <a:solidFill>
                  <a:schemeClr val="tx1"/>
                </a:solidFill>
              </a:rPr>
              <a:t>getSupportFragmentManager</a:t>
            </a:r>
            <a:r>
              <a:rPr lang="es-CO" dirty="0" smtClean="0">
                <a:solidFill>
                  <a:schemeClr val="tx1"/>
                </a:solidFill>
              </a:rPr>
              <a:t>();</a:t>
            </a:r>
            <a:endParaRPr lang="es-CO" dirty="0">
              <a:solidFill>
                <a:schemeClr val="tx1"/>
              </a:solidFill>
            </a:endParaRPr>
          </a:p>
          <a:p>
            <a:r>
              <a:rPr lang="es-CO" dirty="0" err="1">
                <a:solidFill>
                  <a:schemeClr val="tx1"/>
                </a:solidFill>
              </a:rPr>
              <a:t>FragmentTransaction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transaction</a:t>
            </a:r>
            <a:r>
              <a:rPr lang="es-CO" dirty="0">
                <a:solidFill>
                  <a:schemeClr val="tx1"/>
                </a:solidFill>
              </a:rPr>
              <a:t> = </a:t>
            </a:r>
            <a:r>
              <a:rPr lang="es-CO" dirty="0" err="1">
                <a:solidFill>
                  <a:schemeClr val="tx1"/>
                </a:solidFill>
              </a:rPr>
              <a:t>fragmentManager.beginTransaction</a:t>
            </a:r>
            <a:r>
              <a:rPr lang="es-CO" dirty="0" smtClean="0">
                <a:solidFill>
                  <a:schemeClr val="tx1"/>
                </a:solidFill>
              </a:rPr>
              <a:t>();</a:t>
            </a:r>
            <a:endParaRPr lang="es-CO" dirty="0">
              <a:solidFill>
                <a:schemeClr val="tx1"/>
              </a:solidFill>
            </a:endParaRPr>
          </a:p>
          <a:p>
            <a:r>
              <a:rPr lang="es-CO" dirty="0" err="1" smtClean="0">
                <a:solidFill>
                  <a:schemeClr val="tx1"/>
                </a:solidFill>
              </a:rPr>
              <a:t>transaction.replace</a:t>
            </a:r>
            <a:r>
              <a:rPr lang="es-CO" dirty="0" smtClean="0">
                <a:solidFill>
                  <a:schemeClr val="tx1"/>
                </a:solidFill>
              </a:rPr>
              <a:t>(</a:t>
            </a:r>
            <a:r>
              <a:rPr lang="es-CO" dirty="0" err="1" smtClean="0">
                <a:solidFill>
                  <a:schemeClr val="tx1"/>
                </a:solidFill>
              </a:rPr>
              <a:t>R.id.contenedor</a:t>
            </a:r>
            <a:r>
              <a:rPr lang="es-CO" dirty="0" smtClean="0">
                <a:solidFill>
                  <a:schemeClr val="tx1"/>
                </a:solidFill>
              </a:rPr>
              <a:t>, </a:t>
            </a:r>
            <a:r>
              <a:rPr lang="es-CO" dirty="0" err="1" smtClean="0">
                <a:solidFill>
                  <a:schemeClr val="tx1"/>
                </a:solidFill>
              </a:rPr>
              <a:t>fragment</a:t>
            </a:r>
            <a:r>
              <a:rPr lang="es-CO" dirty="0" smtClean="0">
                <a:solidFill>
                  <a:schemeClr val="tx1"/>
                </a:solidFill>
              </a:rPr>
              <a:t>);</a:t>
            </a:r>
            <a:endParaRPr lang="es-CO" dirty="0">
              <a:solidFill>
                <a:schemeClr val="tx1"/>
              </a:solidFill>
            </a:endParaRPr>
          </a:p>
          <a:p>
            <a:r>
              <a:rPr lang="es-CO" dirty="0" err="1">
                <a:solidFill>
                  <a:schemeClr val="tx1"/>
                </a:solidFill>
              </a:rPr>
              <a:t>transaction.commit</a:t>
            </a:r>
            <a:r>
              <a:rPr lang="es-CO" dirty="0">
                <a:solidFill>
                  <a:schemeClr val="tx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279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Fragments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UML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42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4205114" y="1059582"/>
            <a:ext cx="4746784" cy="461061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</a:t>
            </a:r>
            <a:r>
              <a:rPr lang="es-ES" dirty="0" smtClean="0"/>
              <a:t>: UML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2956952" cy="3017520"/>
          </a:xfrm>
        </p:spPr>
        <p:txBody>
          <a:bodyPr/>
          <a:lstStyle/>
          <a:p>
            <a:r>
              <a:rPr lang="es-ES" dirty="0" smtClean="0"/>
              <a:t>Para el ejemplo de WhatsApp, el UML se separa de la siguiente forma.</a:t>
            </a:r>
          </a:p>
          <a:p>
            <a:endParaRPr lang="es-ES" dirty="0"/>
          </a:p>
          <a:p>
            <a:r>
              <a:rPr lang="es-ES" dirty="0" smtClean="0"/>
              <a:t>Donde la Actividad con el contenedor contiene cada uno de los fragmentos como variable global</a:t>
            </a:r>
            <a:endParaRPr lang="es-CO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091528" y="517668"/>
            <a:ext cx="1296144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578856" y="2886195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727556" y="2893061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6876256" y="2893061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8024956" y="2896230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ombo 9"/>
          <p:cNvSpPr/>
          <p:nvPr/>
        </p:nvSpPr>
        <p:spPr>
          <a:xfrm>
            <a:off x="5718530" y="843558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ombo 10"/>
          <p:cNvSpPr/>
          <p:nvPr/>
        </p:nvSpPr>
        <p:spPr>
          <a:xfrm>
            <a:off x="5717786" y="1629478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ombo 11"/>
          <p:cNvSpPr/>
          <p:nvPr/>
        </p:nvSpPr>
        <p:spPr>
          <a:xfrm>
            <a:off x="7387672" y="848212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ombo 12"/>
          <p:cNvSpPr/>
          <p:nvPr/>
        </p:nvSpPr>
        <p:spPr>
          <a:xfrm>
            <a:off x="7386928" y="1634132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angular 14"/>
          <p:cNvCxnSpPr>
            <a:stCxn id="10" idx="1"/>
            <a:endCxn id="6" idx="0"/>
          </p:cNvCxnSpPr>
          <p:nvPr/>
        </p:nvCxnSpPr>
        <p:spPr>
          <a:xfrm rot="10800000" flipV="1">
            <a:off x="5082912" y="951569"/>
            <a:ext cx="635618" cy="19346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11" idx="1"/>
            <a:endCxn id="7" idx="0"/>
          </p:cNvCxnSpPr>
          <p:nvPr/>
        </p:nvCxnSpPr>
        <p:spPr>
          <a:xfrm rot="10800000" flipH="1" flipV="1">
            <a:off x="5717786" y="1737489"/>
            <a:ext cx="513826" cy="1155571"/>
          </a:xfrm>
          <a:prstGeom prst="bentConnector4">
            <a:avLst>
              <a:gd name="adj1" fmla="val -44490"/>
              <a:gd name="adj2" fmla="val 54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stCxn id="13" idx="3"/>
            <a:endCxn id="8" idx="0"/>
          </p:cNvCxnSpPr>
          <p:nvPr/>
        </p:nvCxnSpPr>
        <p:spPr>
          <a:xfrm flipH="1">
            <a:off x="7380312" y="1742144"/>
            <a:ext cx="380358" cy="1150917"/>
          </a:xfrm>
          <a:prstGeom prst="bentConnector4">
            <a:avLst>
              <a:gd name="adj1" fmla="val -60101"/>
              <a:gd name="adj2" fmla="val 546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2" idx="3"/>
            <a:endCxn id="9" idx="0"/>
          </p:cNvCxnSpPr>
          <p:nvPr/>
        </p:nvCxnSpPr>
        <p:spPr>
          <a:xfrm>
            <a:off x="7761414" y="956224"/>
            <a:ext cx="767598" cy="19400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6098144" y="517668"/>
            <a:ext cx="1296144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bg1"/>
                </a:solidFill>
              </a:rPr>
              <a:t>MainActivity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6098144" y="844958"/>
            <a:ext cx="1296144" cy="12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700" dirty="0" err="1" smtClean="0">
                <a:solidFill>
                  <a:schemeClr val="bg1"/>
                </a:solidFill>
              </a:rPr>
              <a:t>fragmentA</a:t>
            </a:r>
            <a:r>
              <a:rPr lang="es-ES" sz="700" dirty="0" smtClean="0">
                <a:solidFill>
                  <a:schemeClr val="bg1"/>
                </a:solidFill>
              </a:rPr>
              <a:t>: </a:t>
            </a:r>
            <a:r>
              <a:rPr lang="es-ES" sz="700" dirty="0" err="1" smtClean="0">
                <a:solidFill>
                  <a:schemeClr val="bg1"/>
                </a:solidFill>
              </a:rPr>
              <a:t>CameraFragment</a:t>
            </a:r>
            <a:endParaRPr lang="es-ES" sz="700" dirty="0" smtClean="0">
              <a:solidFill>
                <a:schemeClr val="bg1"/>
              </a:solidFill>
            </a:endParaRPr>
          </a:p>
          <a:p>
            <a:r>
              <a:rPr lang="es-ES" sz="700" dirty="0" err="1" smtClean="0">
                <a:solidFill>
                  <a:schemeClr val="bg1"/>
                </a:solidFill>
              </a:rPr>
              <a:t>fragmentB</a:t>
            </a:r>
            <a:r>
              <a:rPr lang="es-ES" sz="700" dirty="0" smtClean="0">
                <a:solidFill>
                  <a:schemeClr val="bg1"/>
                </a:solidFill>
              </a:rPr>
              <a:t>: </a:t>
            </a:r>
            <a:r>
              <a:rPr lang="es-ES" sz="700" dirty="0" err="1" smtClean="0">
                <a:solidFill>
                  <a:schemeClr val="bg1"/>
                </a:solidFill>
              </a:rPr>
              <a:t>ChatFragment</a:t>
            </a:r>
            <a:endParaRPr lang="es-CO" sz="700" dirty="0">
              <a:solidFill>
                <a:schemeClr val="bg1"/>
              </a:solidFill>
            </a:endParaRPr>
          </a:p>
          <a:p>
            <a:r>
              <a:rPr lang="es-ES" sz="700" dirty="0" err="1" smtClean="0">
                <a:solidFill>
                  <a:schemeClr val="bg1"/>
                </a:solidFill>
              </a:rPr>
              <a:t>fragmentC</a:t>
            </a:r>
            <a:r>
              <a:rPr lang="es-ES" sz="700" dirty="0" smtClean="0">
                <a:solidFill>
                  <a:schemeClr val="bg1"/>
                </a:solidFill>
              </a:rPr>
              <a:t>: </a:t>
            </a:r>
            <a:r>
              <a:rPr lang="es-ES" sz="700" dirty="0" err="1" smtClean="0">
                <a:solidFill>
                  <a:schemeClr val="bg1"/>
                </a:solidFill>
              </a:rPr>
              <a:t>StatusFragment</a:t>
            </a:r>
            <a:endParaRPr lang="es-CO" sz="700" dirty="0">
              <a:solidFill>
                <a:schemeClr val="bg1"/>
              </a:solidFill>
            </a:endParaRPr>
          </a:p>
          <a:p>
            <a:r>
              <a:rPr lang="es-ES" sz="700" dirty="0" err="1" smtClean="0">
                <a:solidFill>
                  <a:schemeClr val="bg1"/>
                </a:solidFill>
              </a:rPr>
              <a:t>fragmentD</a:t>
            </a:r>
            <a:r>
              <a:rPr lang="es-ES" sz="700" dirty="0" smtClean="0">
                <a:solidFill>
                  <a:schemeClr val="bg1"/>
                </a:solidFill>
              </a:rPr>
              <a:t>: </a:t>
            </a:r>
            <a:r>
              <a:rPr lang="es-ES" sz="700" dirty="0" err="1" smtClean="0">
                <a:solidFill>
                  <a:schemeClr val="bg1"/>
                </a:solidFill>
              </a:rPr>
              <a:t>CallsFragment</a:t>
            </a:r>
            <a:endParaRPr lang="es-CO" sz="700" dirty="0">
              <a:solidFill>
                <a:schemeClr val="bg1"/>
              </a:solidFill>
            </a:endParaRPr>
          </a:p>
          <a:p>
            <a:endParaRPr lang="es-CO" sz="700" dirty="0">
              <a:solidFill>
                <a:schemeClr val="bg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585021" y="2886194"/>
            <a:ext cx="1001947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CameraFragment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5733721" y="2893060"/>
            <a:ext cx="1001947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ChatFragment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6876256" y="2893060"/>
            <a:ext cx="1008112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StatusFragment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8025102" y="2893060"/>
            <a:ext cx="1008112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CallsFragment</a:t>
            </a:r>
            <a:endParaRPr lang="es-CO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53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4205114" y="1059582"/>
            <a:ext cx="4746784" cy="461061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</a:t>
            </a:r>
            <a:r>
              <a:rPr lang="es-ES" dirty="0" smtClean="0"/>
              <a:t>: UML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2956952" cy="3017520"/>
          </a:xfrm>
        </p:spPr>
        <p:txBody>
          <a:bodyPr/>
          <a:lstStyle/>
          <a:p>
            <a:r>
              <a:rPr lang="es-ES" dirty="0" smtClean="0"/>
              <a:t>Cada uno de los </a:t>
            </a:r>
            <a:r>
              <a:rPr lang="es-ES" dirty="0" err="1" smtClean="0"/>
              <a:t>Fragments</a:t>
            </a:r>
            <a:r>
              <a:rPr lang="es-ES" dirty="0" smtClean="0"/>
              <a:t> puede necesitar comunicar datos a la actividad o a sus </a:t>
            </a:r>
            <a:r>
              <a:rPr lang="es-ES" dirty="0" err="1" smtClean="0"/>
              <a:t>Fragments</a:t>
            </a:r>
            <a:r>
              <a:rPr lang="es-ES" dirty="0" smtClean="0"/>
              <a:t> hermanos.</a:t>
            </a:r>
          </a:p>
          <a:p>
            <a:endParaRPr lang="es-ES" dirty="0"/>
          </a:p>
          <a:p>
            <a:r>
              <a:rPr lang="es-ES" sz="2800" dirty="0" smtClean="0"/>
              <a:t>¿CÓMO SE PUEDEN COMUNICAR?</a:t>
            </a:r>
            <a:endParaRPr lang="es-CO" sz="2800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091528" y="517668"/>
            <a:ext cx="1296144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578856" y="2886195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727556" y="2893061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6876256" y="2893061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8024956" y="2896230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ombo 9"/>
          <p:cNvSpPr/>
          <p:nvPr/>
        </p:nvSpPr>
        <p:spPr>
          <a:xfrm>
            <a:off x="5718530" y="843558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ombo 10"/>
          <p:cNvSpPr/>
          <p:nvPr/>
        </p:nvSpPr>
        <p:spPr>
          <a:xfrm>
            <a:off x="5717786" y="1629478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ombo 11"/>
          <p:cNvSpPr/>
          <p:nvPr/>
        </p:nvSpPr>
        <p:spPr>
          <a:xfrm>
            <a:off x="7387672" y="848212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ombo 12"/>
          <p:cNvSpPr/>
          <p:nvPr/>
        </p:nvSpPr>
        <p:spPr>
          <a:xfrm>
            <a:off x="7386928" y="1634132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angular 14"/>
          <p:cNvCxnSpPr>
            <a:stCxn id="10" idx="1"/>
            <a:endCxn id="6" idx="0"/>
          </p:cNvCxnSpPr>
          <p:nvPr/>
        </p:nvCxnSpPr>
        <p:spPr>
          <a:xfrm rot="10800000" flipV="1">
            <a:off x="5082912" y="951569"/>
            <a:ext cx="635618" cy="19346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11" idx="1"/>
            <a:endCxn id="7" idx="0"/>
          </p:cNvCxnSpPr>
          <p:nvPr/>
        </p:nvCxnSpPr>
        <p:spPr>
          <a:xfrm rot="10800000" flipH="1" flipV="1">
            <a:off x="5717786" y="1737489"/>
            <a:ext cx="513826" cy="1155571"/>
          </a:xfrm>
          <a:prstGeom prst="bentConnector4">
            <a:avLst>
              <a:gd name="adj1" fmla="val -44490"/>
              <a:gd name="adj2" fmla="val 54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stCxn id="13" idx="3"/>
            <a:endCxn id="8" idx="0"/>
          </p:cNvCxnSpPr>
          <p:nvPr/>
        </p:nvCxnSpPr>
        <p:spPr>
          <a:xfrm flipH="1">
            <a:off x="7380312" y="1742144"/>
            <a:ext cx="380358" cy="1150917"/>
          </a:xfrm>
          <a:prstGeom prst="bentConnector4">
            <a:avLst>
              <a:gd name="adj1" fmla="val -60101"/>
              <a:gd name="adj2" fmla="val 546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2" idx="3"/>
            <a:endCxn id="9" idx="0"/>
          </p:cNvCxnSpPr>
          <p:nvPr/>
        </p:nvCxnSpPr>
        <p:spPr>
          <a:xfrm>
            <a:off x="7761414" y="956224"/>
            <a:ext cx="767598" cy="19400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6098144" y="517668"/>
            <a:ext cx="1296144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MainActivity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6098144" y="844958"/>
            <a:ext cx="1296144" cy="12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700" dirty="0" err="1" smtClean="0">
                <a:solidFill>
                  <a:schemeClr val="bg1"/>
                </a:solidFill>
              </a:rPr>
              <a:t>fragmentA</a:t>
            </a:r>
            <a:r>
              <a:rPr lang="es-ES" sz="700" dirty="0" smtClean="0">
                <a:solidFill>
                  <a:schemeClr val="bg1"/>
                </a:solidFill>
              </a:rPr>
              <a:t>: </a:t>
            </a:r>
            <a:r>
              <a:rPr lang="es-ES" sz="700" dirty="0" err="1" smtClean="0">
                <a:solidFill>
                  <a:schemeClr val="bg1"/>
                </a:solidFill>
              </a:rPr>
              <a:t>CameraFragment</a:t>
            </a:r>
            <a:endParaRPr lang="es-ES" sz="700" dirty="0" smtClean="0">
              <a:solidFill>
                <a:schemeClr val="bg1"/>
              </a:solidFill>
            </a:endParaRPr>
          </a:p>
          <a:p>
            <a:r>
              <a:rPr lang="es-ES" sz="700" dirty="0" err="1" smtClean="0">
                <a:solidFill>
                  <a:schemeClr val="bg1"/>
                </a:solidFill>
              </a:rPr>
              <a:t>fragmentB</a:t>
            </a:r>
            <a:r>
              <a:rPr lang="es-ES" sz="700" dirty="0" smtClean="0">
                <a:solidFill>
                  <a:schemeClr val="bg1"/>
                </a:solidFill>
              </a:rPr>
              <a:t>: </a:t>
            </a:r>
            <a:r>
              <a:rPr lang="es-ES" sz="700" dirty="0" err="1" smtClean="0">
                <a:solidFill>
                  <a:schemeClr val="bg1"/>
                </a:solidFill>
              </a:rPr>
              <a:t>ChatFragment</a:t>
            </a:r>
            <a:endParaRPr lang="es-CO" sz="700" dirty="0">
              <a:solidFill>
                <a:schemeClr val="bg1"/>
              </a:solidFill>
            </a:endParaRPr>
          </a:p>
          <a:p>
            <a:r>
              <a:rPr lang="es-ES" sz="700" dirty="0" err="1" smtClean="0">
                <a:solidFill>
                  <a:schemeClr val="bg1"/>
                </a:solidFill>
              </a:rPr>
              <a:t>fragmentC</a:t>
            </a:r>
            <a:r>
              <a:rPr lang="es-ES" sz="700" dirty="0" smtClean="0">
                <a:solidFill>
                  <a:schemeClr val="bg1"/>
                </a:solidFill>
              </a:rPr>
              <a:t>: </a:t>
            </a:r>
            <a:r>
              <a:rPr lang="es-ES" sz="700" dirty="0" err="1" smtClean="0">
                <a:solidFill>
                  <a:schemeClr val="bg1"/>
                </a:solidFill>
              </a:rPr>
              <a:t>StatusFragment</a:t>
            </a:r>
            <a:endParaRPr lang="es-CO" sz="700" dirty="0">
              <a:solidFill>
                <a:schemeClr val="bg1"/>
              </a:solidFill>
            </a:endParaRPr>
          </a:p>
          <a:p>
            <a:r>
              <a:rPr lang="es-ES" sz="700" dirty="0" err="1" smtClean="0">
                <a:solidFill>
                  <a:schemeClr val="bg1"/>
                </a:solidFill>
              </a:rPr>
              <a:t>fragmentD</a:t>
            </a:r>
            <a:r>
              <a:rPr lang="es-ES" sz="700" dirty="0" smtClean="0">
                <a:solidFill>
                  <a:schemeClr val="bg1"/>
                </a:solidFill>
              </a:rPr>
              <a:t>: </a:t>
            </a:r>
            <a:r>
              <a:rPr lang="es-ES" sz="700" dirty="0" err="1" smtClean="0">
                <a:solidFill>
                  <a:schemeClr val="bg1"/>
                </a:solidFill>
              </a:rPr>
              <a:t>CallsFragment</a:t>
            </a:r>
            <a:endParaRPr lang="es-CO" sz="700" dirty="0">
              <a:solidFill>
                <a:schemeClr val="bg1"/>
              </a:solidFill>
            </a:endParaRPr>
          </a:p>
          <a:p>
            <a:endParaRPr lang="es-CO" sz="700" dirty="0">
              <a:solidFill>
                <a:schemeClr val="bg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585021" y="2886194"/>
            <a:ext cx="1001947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CameraFragment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5733721" y="2893060"/>
            <a:ext cx="1001947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ChatFragment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6876256" y="2893060"/>
            <a:ext cx="1008112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StatusFragment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8025102" y="2893060"/>
            <a:ext cx="1008112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CallsFragment</a:t>
            </a:r>
            <a:endParaRPr lang="es-CO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08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4205114" y="1059582"/>
            <a:ext cx="4746784" cy="461061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</a:t>
            </a:r>
            <a:r>
              <a:rPr lang="es-ES" dirty="0" smtClean="0"/>
              <a:t>: UML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2956952" cy="3017520"/>
          </a:xfrm>
        </p:spPr>
        <p:txBody>
          <a:bodyPr/>
          <a:lstStyle/>
          <a:p>
            <a:r>
              <a:rPr lang="es-ES" dirty="0" smtClean="0"/>
              <a:t>Cada uno de los </a:t>
            </a:r>
            <a:r>
              <a:rPr lang="es-ES" dirty="0" err="1" smtClean="0"/>
              <a:t>Fragments</a:t>
            </a:r>
            <a:r>
              <a:rPr lang="es-ES" dirty="0" smtClean="0"/>
              <a:t> puede necesitar comunicar datos a la actividad o a sus </a:t>
            </a:r>
            <a:r>
              <a:rPr lang="es-ES" dirty="0" err="1" smtClean="0"/>
              <a:t>Fragments</a:t>
            </a:r>
            <a:r>
              <a:rPr lang="es-ES" dirty="0" smtClean="0"/>
              <a:t> hermanos.</a:t>
            </a:r>
          </a:p>
          <a:p>
            <a:endParaRPr lang="es-ES" dirty="0"/>
          </a:p>
          <a:p>
            <a:r>
              <a:rPr lang="es-ES" sz="2800" dirty="0" smtClean="0"/>
              <a:t>PATRÓN OBSERVER</a:t>
            </a:r>
            <a:endParaRPr lang="es-CO" sz="2800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091528" y="517668"/>
            <a:ext cx="1296144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578856" y="2886195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727556" y="2893061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6876256" y="2893061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8024956" y="2896230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ombo 9"/>
          <p:cNvSpPr/>
          <p:nvPr/>
        </p:nvSpPr>
        <p:spPr>
          <a:xfrm>
            <a:off x="5718530" y="843558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ombo 10"/>
          <p:cNvSpPr/>
          <p:nvPr/>
        </p:nvSpPr>
        <p:spPr>
          <a:xfrm>
            <a:off x="5717786" y="1629478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ombo 11"/>
          <p:cNvSpPr/>
          <p:nvPr/>
        </p:nvSpPr>
        <p:spPr>
          <a:xfrm>
            <a:off x="7387672" y="848212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ombo 12"/>
          <p:cNvSpPr/>
          <p:nvPr/>
        </p:nvSpPr>
        <p:spPr>
          <a:xfrm>
            <a:off x="7386928" y="1634132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angular 14"/>
          <p:cNvCxnSpPr>
            <a:stCxn id="10" idx="1"/>
            <a:endCxn id="6" idx="0"/>
          </p:cNvCxnSpPr>
          <p:nvPr/>
        </p:nvCxnSpPr>
        <p:spPr>
          <a:xfrm rot="10800000" flipV="1">
            <a:off x="5082912" y="951569"/>
            <a:ext cx="635618" cy="19346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11" idx="1"/>
            <a:endCxn id="7" idx="0"/>
          </p:cNvCxnSpPr>
          <p:nvPr/>
        </p:nvCxnSpPr>
        <p:spPr>
          <a:xfrm rot="10800000" flipH="1" flipV="1">
            <a:off x="5717786" y="1737489"/>
            <a:ext cx="513826" cy="1155571"/>
          </a:xfrm>
          <a:prstGeom prst="bentConnector4">
            <a:avLst>
              <a:gd name="adj1" fmla="val -44490"/>
              <a:gd name="adj2" fmla="val 54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stCxn id="13" idx="3"/>
            <a:endCxn id="8" idx="0"/>
          </p:cNvCxnSpPr>
          <p:nvPr/>
        </p:nvCxnSpPr>
        <p:spPr>
          <a:xfrm flipH="1">
            <a:off x="7380312" y="1742144"/>
            <a:ext cx="380358" cy="1150917"/>
          </a:xfrm>
          <a:prstGeom prst="bentConnector4">
            <a:avLst>
              <a:gd name="adj1" fmla="val -60101"/>
              <a:gd name="adj2" fmla="val 546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2" idx="3"/>
            <a:endCxn id="9" idx="0"/>
          </p:cNvCxnSpPr>
          <p:nvPr/>
        </p:nvCxnSpPr>
        <p:spPr>
          <a:xfrm>
            <a:off x="7761414" y="956224"/>
            <a:ext cx="767598" cy="19400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6098144" y="517668"/>
            <a:ext cx="1296144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MainActivity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6098144" y="844958"/>
            <a:ext cx="1296144" cy="12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700" dirty="0" err="1" smtClean="0">
                <a:solidFill>
                  <a:schemeClr val="bg1"/>
                </a:solidFill>
              </a:rPr>
              <a:t>fragmentA</a:t>
            </a:r>
            <a:r>
              <a:rPr lang="es-ES" sz="700" dirty="0" smtClean="0">
                <a:solidFill>
                  <a:schemeClr val="bg1"/>
                </a:solidFill>
              </a:rPr>
              <a:t>: </a:t>
            </a:r>
            <a:r>
              <a:rPr lang="es-ES" sz="700" dirty="0" err="1" smtClean="0">
                <a:solidFill>
                  <a:schemeClr val="bg1"/>
                </a:solidFill>
              </a:rPr>
              <a:t>CameraFragment</a:t>
            </a:r>
            <a:endParaRPr lang="es-ES" sz="700" dirty="0" smtClean="0">
              <a:solidFill>
                <a:schemeClr val="bg1"/>
              </a:solidFill>
            </a:endParaRPr>
          </a:p>
          <a:p>
            <a:r>
              <a:rPr lang="es-ES" sz="700" dirty="0" err="1" smtClean="0">
                <a:solidFill>
                  <a:schemeClr val="bg1"/>
                </a:solidFill>
              </a:rPr>
              <a:t>fragmentB</a:t>
            </a:r>
            <a:r>
              <a:rPr lang="es-ES" sz="700" dirty="0" smtClean="0">
                <a:solidFill>
                  <a:schemeClr val="bg1"/>
                </a:solidFill>
              </a:rPr>
              <a:t>: </a:t>
            </a:r>
            <a:r>
              <a:rPr lang="es-ES" sz="700" dirty="0" err="1" smtClean="0">
                <a:solidFill>
                  <a:schemeClr val="bg1"/>
                </a:solidFill>
              </a:rPr>
              <a:t>ChatFragment</a:t>
            </a:r>
            <a:endParaRPr lang="es-CO" sz="700" dirty="0">
              <a:solidFill>
                <a:schemeClr val="bg1"/>
              </a:solidFill>
            </a:endParaRPr>
          </a:p>
          <a:p>
            <a:r>
              <a:rPr lang="es-ES" sz="700" dirty="0" err="1" smtClean="0">
                <a:solidFill>
                  <a:schemeClr val="bg1"/>
                </a:solidFill>
              </a:rPr>
              <a:t>fragmentC</a:t>
            </a:r>
            <a:r>
              <a:rPr lang="es-ES" sz="700" dirty="0" smtClean="0">
                <a:solidFill>
                  <a:schemeClr val="bg1"/>
                </a:solidFill>
              </a:rPr>
              <a:t>: </a:t>
            </a:r>
            <a:r>
              <a:rPr lang="es-ES" sz="700" dirty="0" err="1" smtClean="0">
                <a:solidFill>
                  <a:schemeClr val="bg1"/>
                </a:solidFill>
              </a:rPr>
              <a:t>StatusFragment</a:t>
            </a:r>
            <a:endParaRPr lang="es-CO" sz="700" dirty="0">
              <a:solidFill>
                <a:schemeClr val="bg1"/>
              </a:solidFill>
            </a:endParaRPr>
          </a:p>
          <a:p>
            <a:r>
              <a:rPr lang="es-ES" sz="700" dirty="0" err="1" smtClean="0">
                <a:solidFill>
                  <a:schemeClr val="bg1"/>
                </a:solidFill>
              </a:rPr>
              <a:t>fragmentD</a:t>
            </a:r>
            <a:r>
              <a:rPr lang="es-ES" sz="700" dirty="0" smtClean="0">
                <a:solidFill>
                  <a:schemeClr val="bg1"/>
                </a:solidFill>
              </a:rPr>
              <a:t>: </a:t>
            </a:r>
            <a:r>
              <a:rPr lang="es-ES" sz="700" dirty="0" err="1" smtClean="0">
                <a:solidFill>
                  <a:schemeClr val="bg1"/>
                </a:solidFill>
              </a:rPr>
              <a:t>CallsFragment</a:t>
            </a:r>
            <a:endParaRPr lang="es-CO" sz="700" dirty="0">
              <a:solidFill>
                <a:schemeClr val="bg1"/>
              </a:solidFill>
            </a:endParaRPr>
          </a:p>
          <a:p>
            <a:endParaRPr lang="es-CO" sz="700" dirty="0">
              <a:solidFill>
                <a:schemeClr val="bg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585021" y="2886194"/>
            <a:ext cx="1001947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CameraFragment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5733721" y="2893060"/>
            <a:ext cx="1001947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ChatFragment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6876256" y="2893060"/>
            <a:ext cx="1008112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StatusFragment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8025102" y="2893060"/>
            <a:ext cx="1008112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 smtClean="0">
                <a:solidFill>
                  <a:schemeClr val="bg1"/>
                </a:solidFill>
              </a:rPr>
              <a:t>CallsFragment</a:t>
            </a:r>
            <a:endParaRPr lang="es-CO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39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Fragments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CICLO DE VIDA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90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Inflater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</a:t>
            </a:r>
            <a:r>
              <a:rPr lang="es-ES" dirty="0" err="1" smtClean="0"/>
              <a:t>inflater</a:t>
            </a:r>
            <a:r>
              <a:rPr lang="es-ES" dirty="0" smtClean="0"/>
              <a:t> permite hacer el paso entre un archivo </a:t>
            </a:r>
            <a:r>
              <a:rPr lang="es-ES" dirty="0" err="1" smtClean="0"/>
              <a:t>AndroidXML</a:t>
            </a:r>
            <a:r>
              <a:rPr lang="es-ES" dirty="0" smtClean="0"/>
              <a:t> a un View</a:t>
            </a:r>
            <a:endParaRPr lang="es-CO" dirty="0"/>
          </a:p>
        </p:txBody>
      </p:sp>
      <p:sp>
        <p:nvSpPr>
          <p:cNvPr id="4" name="4 Rectángulo"/>
          <p:cNvSpPr/>
          <p:nvPr/>
        </p:nvSpPr>
        <p:spPr>
          <a:xfrm>
            <a:off x="822960" y="192367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&lt;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   </a:t>
            </a:r>
            <a:r>
              <a:rPr lang="es-ES" sz="1000" b="1" dirty="0" err="1" smtClean="0">
                <a:solidFill>
                  <a:schemeClr val="tx1"/>
                </a:solidFill>
              </a:rPr>
              <a:t>android:id</a:t>
            </a:r>
            <a:r>
              <a:rPr lang="es-ES" sz="1000" b="1" dirty="0" smtClean="0">
                <a:solidFill>
                  <a:schemeClr val="tx1"/>
                </a:solidFill>
              </a:rPr>
              <a:t>="@+id/</a:t>
            </a:r>
            <a:r>
              <a:rPr lang="es-ES" sz="1000" b="1" dirty="0" err="1" smtClean="0">
                <a:solidFill>
                  <a:schemeClr val="tx1"/>
                </a:solidFill>
              </a:rPr>
              <a:t>myBtn</a:t>
            </a:r>
            <a:r>
              <a:rPr lang="es-ES" sz="1000" b="1" dirty="0" smtClean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 smtClean="0">
                <a:solidFill>
                  <a:schemeClr val="tx1"/>
                </a:solidFill>
              </a:rPr>
              <a:t>android:text</a:t>
            </a:r>
            <a:r>
              <a:rPr lang="es-ES" sz="1000" b="1" dirty="0" smtClean="0">
                <a:solidFill>
                  <a:schemeClr val="tx1"/>
                </a:solidFill>
              </a:rPr>
              <a:t>=“</a:t>
            </a:r>
            <a:r>
              <a:rPr lang="es-ES" sz="1000" b="1" dirty="0" err="1" smtClean="0">
                <a:solidFill>
                  <a:schemeClr val="tx1"/>
                </a:solidFill>
              </a:rPr>
              <a:t>Click</a:t>
            </a:r>
            <a:r>
              <a:rPr lang="es-ES" sz="1000" b="1" dirty="0" smtClean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 smtClean="0">
                <a:solidFill>
                  <a:srgbClr val="9E5ECE"/>
                </a:solidFill>
              </a:rPr>
              <a:t>&lt;/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&gt;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69288" y="4329212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28912" y="4306557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View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4 Rectángulo"/>
          <p:cNvSpPr/>
          <p:nvPr/>
        </p:nvSpPr>
        <p:spPr>
          <a:xfrm>
            <a:off x="6782584" y="1929142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946140" y="2619565"/>
            <a:ext cx="1257063" cy="9922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Click</a:t>
            </a:r>
            <a:r>
              <a:rPr lang="es-ES" dirty="0" smtClean="0"/>
              <a:t> me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2570692" y="2626080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El XML por si sólo es un archivo de texto plano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890836" y="2626080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tx1"/>
                </a:solidFill>
              </a:rPr>
              <a:t>El View es el elemento visible en pantalla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8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</a:t>
            </a:r>
            <a:r>
              <a:rPr lang="es-ES" dirty="0" smtClean="0"/>
              <a:t>: ciclo de vida (Completo)</a:t>
            </a:r>
            <a:endParaRPr lang="es-CO" dirty="0"/>
          </a:p>
        </p:txBody>
      </p:sp>
      <p:sp>
        <p:nvSpPr>
          <p:cNvPr id="4" name="Rectángulo redondeado 3"/>
          <p:cNvSpPr/>
          <p:nvPr/>
        </p:nvSpPr>
        <p:spPr>
          <a:xfrm>
            <a:off x="2552576" y="1388127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onAttach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2552576" y="1870943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onCreate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552576" y="2353622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onCreateView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552576" y="2836438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onActiviyCreated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2552576" y="3319254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onStart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2555776" y="3802070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onResume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255257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r>
              <a:rPr lang="es-ES" sz="1000" dirty="0" smtClean="0">
                <a:solidFill>
                  <a:schemeClr val="bg1"/>
                </a:solidFill>
              </a:rPr>
              <a:t> Activo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11" name="Conector recto de flecha 10"/>
          <p:cNvCxnSpPr>
            <a:stCxn id="4" idx="2"/>
            <a:endCxn id="5" idx="0"/>
          </p:cNvCxnSpPr>
          <p:nvPr/>
        </p:nvCxnSpPr>
        <p:spPr>
          <a:xfrm>
            <a:off x="3236652" y="1764385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3236652" y="2247201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3236652" y="2729880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3236652" y="3212696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3236652" y="3695512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3230613" y="4178328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redondeado 22"/>
          <p:cNvSpPr/>
          <p:nvPr/>
        </p:nvSpPr>
        <p:spPr>
          <a:xfrm>
            <a:off x="683568" y="1895350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Se crea la instancia del </a:t>
            </a:r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683568" y="1388127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Se hace la transacción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26" name="Conector recto de flecha 25"/>
          <p:cNvCxnSpPr>
            <a:stCxn id="23" idx="0"/>
            <a:endCxn id="24" idx="2"/>
          </p:cNvCxnSpPr>
          <p:nvPr/>
        </p:nvCxnSpPr>
        <p:spPr>
          <a:xfrm flipV="1">
            <a:off x="1367644" y="1764385"/>
            <a:ext cx="0" cy="13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24" idx="3"/>
            <a:endCxn id="4" idx="1"/>
          </p:cNvCxnSpPr>
          <p:nvPr/>
        </p:nvCxnSpPr>
        <p:spPr>
          <a:xfrm>
            <a:off x="2051720" y="1576256"/>
            <a:ext cx="500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4716016" y="1390191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r>
              <a:rPr lang="es-ES" sz="1000" dirty="0" smtClean="0">
                <a:solidFill>
                  <a:schemeClr val="bg1"/>
                </a:solidFill>
              </a:rPr>
              <a:t> Reemplazado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4716016" y="1870943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onPause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4716016" y="2353622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onStop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3" name="Rectángulo redondeado 32"/>
          <p:cNvSpPr/>
          <p:nvPr/>
        </p:nvSpPr>
        <p:spPr>
          <a:xfrm>
            <a:off x="4716016" y="2836438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onDestroyView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4" name="Rectángulo redondeado 33"/>
          <p:cNvSpPr/>
          <p:nvPr/>
        </p:nvSpPr>
        <p:spPr>
          <a:xfrm>
            <a:off x="4716016" y="3319254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onDestroy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4719216" y="3802070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onDettach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471601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r>
              <a:rPr lang="es-ES" sz="1000" dirty="0" smtClean="0">
                <a:solidFill>
                  <a:schemeClr val="bg1"/>
                </a:solidFill>
              </a:rPr>
              <a:t> Muere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37" name="Conector recto de flecha 36"/>
          <p:cNvCxnSpPr>
            <a:endCxn id="31" idx="0"/>
          </p:cNvCxnSpPr>
          <p:nvPr/>
        </p:nvCxnSpPr>
        <p:spPr>
          <a:xfrm>
            <a:off x="5400092" y="1764385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5400092" y="2247201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5400092" y="2729880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>
            <a:off x="5400092" y="3212696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5400092" y="3695512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5394053" y="4178328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44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</a:t>
            </a:r>
            <a:r>
              <a:rPr lang="es-ES" dirty="0" smtClean="0"/>
              <a:t>: ciclo de vida (Simplificado)</a:t>
            </a:r>
            <a:endParaRPr lang="es-CO" dirty="0"/>
          </a:p>
        </p:txBody>
      </p:sp>
      <p:sp>
        <p:nvSpPr>
          <p:cNvPr id="4" name="Rectángulo redondeado 3"/>
          <p:cNvSpPr/>
          <p:nvPr/>
        </p:nvSpPr>
        <p:spPr>
          <a:xfrm>
            <a:off x="2552576" y="2635607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onAttach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552576" y="3457086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onCreateView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255257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r>
              <a:rPr lang="es-ES" sz="1000" dirty="0" smtClean="0">
                <a:solidFill>
                  <a:schemeClr val="bg1"/>
                </a:solidFill>
              </a:rPr>
              <a:t> Activo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12" name="Conector recto de flecha 11"/>
          <p:cNvCxnSpPr>
            <a:stCxn id="4" idx="2"/>
          </p:cNvCxnSpPr>
          <p:nvPr/>
        </p:nvCxnSpPr>
        <p:spPr>
          <a:xfrm>
            <a:off x="3236652" y="3011865"/>
            <a:ext cx="0" cy="445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endCxn id="10" idx="0"/>
          </p:cNvCxnSpPr>
          <p:nvPr/>
        </p:nvCxnSpPr>
        <p:spPr>
          <a:xfrm>
            <a:off x="3236652" y="3833344"/>
            <a:ext cx="0" cy="45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redondeado 22"/>
          <p:cNvSpPr/>
          <p:nvPr/>
        </p:nvSpPr>
        <p:spPr>
          <a:xfrm>
            <a:off x="683568" y="1895350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Se crea la instancia del </a:t>
            </a:r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683568" y="1388127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Se hace la transacción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26" name="Conector recto de flecha 25"/>
          <p:cNvCxnSpPr>
            <a:stCxn id="23" idx="0"/>
            <a:endCxn id="24" idx="2"/>
          </p:cNvCxnSpPr>
          <p:nvPr/>
        </p:nvCxnSpPr>
        <p:spPr>
          <a:xfrm flipV="1">
            <a:off x="1367644" y="1764385"/>
            <a:ext cx="0" cy="13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4716016" y="1390191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r>
              <a:rPr lang="es-ES" sz="1000" dirty="0" smtClean="0">
                <a:solidFill>
                  <a:schemeClr val="bg1"/>
                </a:solidFill>
              </a:rPr>
              <a:t> Reemplazado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4" name="Rectángulo redondeado 33"/>
          <p:cNvSpPr/>
          <p:nvPr/>
        </p:nvSpPr>
        <p:spPr>
          <a:xfrm>
            <a:off x="4716016" y="2648828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onDestroy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4716801" y="3457086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onDettach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471601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r>
              <a:rPr lang="es-ES" sz="1000" dirty="0" smtClean="0">
                <a:solidFill>
                  <a:schemeClr val="bg1"/>
                </a:solidFill>
              </a:rPr>
              <a:t> Muere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40" name="Conector recto de flecha 39"/>
          <p:cNvCxnSpPr>
            <a:stCxn id="30" idx="2"/>
          </p:cNvCxnSpPr>
          <p:nvPr/>
        </p:nvCxnSpPr>
        <p:spPr>
          <a:xfrm>
            <a:off x="5400092" y="1766449"/>
            <a:ext cx="0" cy="882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34" idx="2"/>
            <a:endCxn id="35" idx="0"/>
          </p:cNvCxnSpPr>
          <p:nvPr/>
        </p:nvCxnSpPr>
        <p:spPr>
          <a:xfrm>
            <a:off x="5400092" y="3025086"/>
            <a:ext cx="785" cy="43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35" idx="2"/>
            <a:endCxn id="36" idx="0"/>
          </p:cNvCxnSpPr>
          <p:nvPr/>
        </p:nvCxnSpPr>
        <p:spPr>
          <a:xfrm flipH="1">
            <a:off x="5400092" y="3833344"/>
            <a:ext cx="785" cy="45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24" idx="3"/>
            <a:endCxn id="4" idx="0"/>
          </p:cNvCxnSpPr>
          <p:nvPr/>
        </p:nvCxnSpPr>
        <p:spPr>
          <a:xfrm>
            <a:off x="2051720" y="1576256"/>
            <a:ext cx="1184932" cy="1059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</a:t>
            </a:r>
            <a:r>
              <a:rPr lang="es-ES" dirty="0" smtClean="0"/>
              <a:t>: ciclo de vida (Simplificado)</a:t>
            </a:r>
            <a:endParaRPr lang="es-CO" dirty="0"/>
          </a:p>
        </p:txBody>
      </p:sp>
      <p:sp>
        <p:nvSpPr>
          <p:cNvPr id="4" name="Rectángulo redondeado 3"/>
          <p:cNvSpPr/>
          <p:nvPr/>
        </p:nvSpPr>
        <p:spPr>
          <a:xfrm>
            <a:off x="2552576" y="2635607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onAttach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552576" y="3457086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onCreateView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255257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r>
              <a:rPr lang="es-ES" sz="1000" dirty="0" smtClean="0">
                <a:solidFill>
                  <a:schemeClr val="bg1"/>
                </a:solidFill>
              </a:rPr>
              <a:t> Activo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12" name="Conector recto de flecha 11"/>
          <p:cNvCxnSpPr>
            <a:stCxn id="4" idx="2"/>
          </p:cNvCxnSpPr>
          <p:nvPr/>
        </p:nvCxnSpPr>
        <p:spPr>
          <a:xfrm>
            <a:off x="3236652" y="3011865"/>
            <a:ext cx="0" cy="445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endCxn id="10" idx="0"/>
          </p:cNvCxnSpPr>
          <p:nvPr/>
        </p:nvCxnSpPr>
        <p:spPr>
          <a:xfrm>
            <a:off x="3236652" y="3833344"/>
            <a:ext cx="0" cy="45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redondeado 22"/>
          <p:cNvSpPr/>
          <p:nvPr/>
        </p:nvSpPr>
        <p:spPr>
          <a:xfrm>
            <a:off x="683568" y="1895350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Se crea la instancia del </a:t>
            </a:r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683568" y="1388127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Se hace la transacción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26" name="Conector recto de flecha 25"/>
          <p:cNvCxnSpPr>
            <a:stCxn id="23" idx="0"/>
            <a:endCxn id="24" idx="2"/>
          </p:cNvCxnSpPr>
          <p:nvPr/>
        </p:nvCxnSpPr>
        <p:spPr>
          <a:xfrm flipV="1">
            <a:off x="1367644" y="1764385"/>
            <a:ext cx="0" cy="13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4716016" y="1390191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r>
              <a:rPr lang="es-ES" sz="1000" dirty="0" smtClean="0">
                <a:solidFill>
                  <a:schemeClr val="bg1"/>
                </a:solidFill>
              </a:rPr>
              <a:t> Reemplazado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4" name="Rectángulo redondeado 33"/>
          <p:cNvSpPr/>
          <p:nvPr/>
        </p:nvSpPr>
        <p:spPr>
          <a:xfrm>
            <a:off x="4716016" y="2648828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onDestroy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4716801" y="3457086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onDettach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471601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r>
              <a:rPr lang="es-ES" sz="1000" dirty="0" smtClean="0">
                <a:solidFill>
                  <a:schemeClr val="bg1"/>
                </a:solidFill>
              </a:rPr>
              <a:t> Muere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40" name="Conector recto de flecha 39"/>
          <p:cNvCxnSpPr>
            <a:stCxn id="30" idx="2"/>
          </p:cNvCxnSpPr>
          <p:nvPr/>
        </p:nvCxnSpPr>
        <p:spPr>
          <a:xfrm>
            <a:off x="5400092" y="1766449"/>
            <a:ext cx="0" cy="882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34" idx="2"/>
            <a:endCxn id="35" idx="0"/>
          </p:cNvCxnSpPr>
          <p:nvPr/>
        </p:nvCxnSpPr>
        <p:spPr>
          <a:xfrm>
            <a:off x="5400092" y="3025086"/>
            <a:ext cx="785" cy="43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35" idx="2"/>
            <a:endCxn id="36" idx="0"/>
          </p:cNvCxnSpPr>
          <p:nvPr/>
        </p:nvCxnSpPr>
        <p:spPr>
          <a:xfrm flipH="1">
            <a:off x="5400092" y="3833344"/>
            <a:ext cx="785" cy="45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24" idx="3"/>
            <a:endCxn id="4" idx="0"/>
          </p:cNvCxnSpPr>
          <p:nvPr/>
        </p:nvCxnSpPr>
        <p:spPr>
          <a:xfrm>
            <a:off x="2051720" y="1576256"/>
            <a:ext cx="1184932" cy="1059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1367644" y="2592903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tx1"/>
                </a:solidFill>
              </a:rPr>
              <a:t>Se agrega al </a:t>
            </a:r>
            <a:r>
              <a:rPr lang="es-ES" sz="1200" dirty="0" err="1" smtClean="0">
                <a:solidFill>
                  <a:schemeClr val="tx1"/>
                </a:solidFill>
              </a:rPr>
              <a:t>container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367644" y="3414285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tx1"/>
                </a:solidFill>
              </a:rPr>
              <a:t>Se infla el XML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389137" y="4241020"/>
            <a:ext cx="204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tx1"/>
                </a:solidFill>
              </a:rPr>
              <a:t>El </a:t>
            </a:r>
            <a:r>
              <a:rPr lang="es-ES" sz="1200" dirty="0" err="1" smtClean="0">
                <a:solidFill>
                  <a:schemeClr val="tx1"/>
                </a:solidFill>
              </a:rPr>
              <a:t>fragment</a:t>
            </a:r>
            <a:r>
              <a:rPr lang="es-ES" sz="1200" dirty="0" smtClean="0">
                <a:solidFill>
                  <a:schemeClr val="tx1"/>
                </a:solidFill>
              </a:rPr>
              <a:t> espera por las interacciones programadas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6235600" y="2592903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/>
                </a:solidFill>
              </a:rPr>
              <a:t>Se destruye el </a:t>
            </a:r>
            <a:r>
              <a:rPr lang="es-ES" sz="1200" dirty="0" err="1" smtClean="0">
                <a:solidFill>
                  <a:schemeClr val="tx1"/>
                </a:solidFill>
              </a:rPr>
              <a:t>fragment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235600" y="3414284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/>
                </a:solidFill>
              </a:rPr>
              <a:t>Se retira del contenedor</a:t>
            </a:r>
            <a:endParaRPr lang="es-CO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36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</a:t>
            </a:r>
            <a:r>
              <a:rPr lang="es-ES" dirty="0" smtClean="0"/>
              <a:t>: ciclo de vida (Simplificado)</a:t>
            </a:r>
            <a:endParaRPr lang="es-CO" dirty="0"/>
          </a:p>
        </p:txBody>
      </p:sp>
      <p:sp>
        <p:nvSpPr>
          <p:cNvPr id="4" name="Rectángulo redondeado 3"/>
          <p:cNvSpPr/>
          <p:nvPr/>
        </p:nvSpPr>
        <p:spPr>
          <a:xfrm>
            <a:off x="2552576" y="2635607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onAttach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552576" y="3457086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onCreateView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255257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r>
              <a:rPr lang="es-ES" sz="1000" dirty="0" smtClean="0">
                <a:solidFill>
                  <a:schemeClr val="bg1"/>
                </a:solidFill>
              </a:rPr>
              <a:t> Activo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12" name="Conector recto de flecha 11"/>
          <p:cNvCxnSpPr>
            <a:stCxn id="4" idx="2"/>
          </p:cNvCxnSpPr>
          <p:nvPr/>
        </p:nvCxnSpPr>
        <p:spPr>
          <a:xfrm>
            <a:off x="3236652" y="3011865"/>
            <a:ext cx="0" cy="445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endCxn id="10" idx="0"/>
          </p:cNvCxnSpPr>
          <p:nvPr/>
        </p:nvCxnSpPr>
        <p:spPr>
          <a:xfrm>
            <a:off x="3236652" y="3833344"/>
            <a:ext cx="0" cy="45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redondeado 22"/>
          <p:cNvSpPr/>
          <p:nvPr/>
        </p:nvSpPr>
        <p:spPr>
          <a:xfrm>
            <a:off x="683568" y="1895350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Se crea la instancia del </a:t>
            </a:r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683568" y="1388127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Se hace la transacción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26" name="Conector recto de flecha 25"/>
          <p:cNvCxnSpPr>
            <a:stCxn id="23" idx="0"/>
            <a:endCxn id="24" idx="2"/>
          </p:cNvCxnSpPr>
          <p:nvPr/>
        </p:nvCxnSpPr>
        <p:spPr>
          <a:xfrm flipV="1">
            <a:off x="1367644" y="1764385"/>
            <a:ext cx="0" cy="13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4716016" y="1390191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r>
              <a:rPr lang="es-ES" sz="1000" dirty="0" smtClean="0">
                <a:solidFill>
                  <a:schemeClr val="bg1"/>
                </a:solidFill>
              </a:rPr>
              <a:t> Reemplazado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4" name="Rectángulo redondeado 33"/>
          <p:cNvSpPr/>
          <p:nvPr/>
        </p:nvSpPr>
        <p:spPr>
          <a:xfrm>
            <a:off x="4716016" y="2648828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onDestroy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4716801" y="3457086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onDettach</a:t>
            </a:r>
            <a:r>
              <a:rPr lang="es-ES" sz="1000" dirty="0" smtClean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471601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bg1"/>
                </a:solidFill>
              </a:rPr>
              <a:t>Fragment</a:t>
            </a:r>
            <a:r>
              <a:rPr lang="es-ES" sz="1000" dirty="0" smtClean="0">
                <a:solidFill>
                  <a:schemeClr val="bg1"/>
                </a:solidFill>
              </a:rPr>
              <a:t> Muere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40" name="Conector recto de flecha 39"/>
          <p:cNvCxnSpPr/>
          <p:nvPr/>
        </p:nvCxnSpPr>
        <p:spPr>
          <a:xfrm>
            <a:off x="4739149" y="2499742"/>
            <a:ext cx="0" cy="882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4739149" y="3758379"/>
            <a:ext cx="785" cy="43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35" idx="2"/>
            <a:endCxn id="36" idx="0"/>
          </p:cNvCxnSpPr>
          <p:nvPr/>
        </p:nvCxnSpPr>
        <p:spPr>
          <a:xfrm flipH="1">
            <a:off x="5400092" y="3833344"/>
            <a:ext cx="785" cy="45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24" idx="3"/>
            <a:endCxn id="4" idx="0"/>
          </p:cNvCxnSpPr>
          <p:nvPr/>
        </p:nvCxnSpPr>
        <p:spPr>
          <a:xfrm>
            <a:off x="2051720" y="1576256"/>
            <a:ext cx="1184932" cy="1059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1367644" y="2592903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tx1"/>
                </a:solidFill>
              </a:rPr>
              <a:t>Se agrega al </a:t>
            </a:r>
            <a:r>
              <a:rPr lang="es-ES" sz="1200" dirty="0" err="1" smtClean="0">
                <a:solidFill>
                  <a:schemeClr val="tx1"/>
                </a:solidFill>
              </a:rPr>
              <a:t>container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367644" y="3414285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tx1"/>
                </a:solidFill>
              </a:rPr>
              <a:t>Se infla el XML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389137" y="4241020"/>
            <a:ext cx="204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>
                <a:solidFill>
                  <a:schemeClr val="tx1"/>
                </a:solidFill>
              </a:rPr>
              <a:t>El </a:t>
            </a:r>
            <a:r>
              <a:rPr lang="es-ES" sz="1200" dirty="0" err="1" smtClean="0">
                <a:solidFill>
                  <a:schemeClr val="tx1"/>
                </a:solidFill>
              </a:rPr>
              <a:t>fragment</a:t>
            </a:r>
            <a:r>
              <a:rPr lang="es-ES" sz="1200" dirty="0" smtClean="0">
                <a:solidFill>
                  <a:schemeClr val="tx1"/>
                </a:solidFill>
              </a:rPr>
              <a:t> espera por las interacciones programadas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5574657" y="3326196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/>
                </a:solidFill>
              </a:rPr>
              <a:t>Se destruye el </a:t>
            </a:r>
            <a:r>
              <a:rPr lang="es-ES" sz="1200" dirty="0" err="1" smtClean="0">
                <a:solidFill>
                  <a:schemeClr val="tx1"/>
                </a:solidFill>
              </a:rPr>
              <a:t>fragment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574657" y="4147577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/>
                </a:solidFill>
              </a:rPr>
              <a:t>Se retira del contenedor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39552" y="1375029"/>
            <a:ext cx="6912768" cy="1844793"/>
          </a:xfrm>
          <a:prstGeom prst="rect">
            <a:avLst/>
          </a:prstGeom>
          <a:solidFill>
            <a:srgbClr val="07304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464344" y="4279173"/>
            <a:ext cx="6912768" cy="392443"/>
          </a:xfrm>
          <a:prstGeom prst="rect">
            <a:avLst/>
          </a:prstGeom>
          <a:solidFill>
            <a:srgbClr val="07304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4000872" y="2984323"/>
            <a:ext cx="3960440" cy="1340312"/>
          </a:xfrm>
          <a:prstGeom prst="rect">
            <a:avLst/>
          </a:prstGeom>
          <a:solidFill>
            <a:srgbClr val="07304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4 Rectángulo"/>
          <p:cNvSpPr/>
          <p:nvPr/>
        </p:nvSpPr>
        <p:spPr>
          <a:xfrm>
            <a:off x="4509665" y="2720771"/>
            <a:ext cx="1128159" cy="1623305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sz="600" b="1" dirty="0" smtClean="0">
                <a:solidFill>
                  <a:srgbClr val="9E5ECE"/>
                </a:solidFill>
              </a:rPr>
              <a:t>&lt;</a:t>
            </a:r>
            <a:r>
              <a:rPr lang="es-ES" sz="600" b="1" dirty="0" err="1" smtClean="0">
                <a:solidFill>
                  <a:srgbClr val="9E5ECE"/>
                </a:solidFill>
              </a:rPr>
              <a:t>Button</a:t>
            </a:r>
            <a:r>
              <a:rPr lang="es-ES" sz="600" b="1" dirty="0" smtClean="0">
                <a:solidFill>
                  <a:srgbClr val="9E5ECE"/>
                </a:solidFill>
              </a:rPr>
              <a:t>   </a:t>
            </a:r>
            <a:r>
              <a:rPr lang="es-ES" sz="600" b="1" dirty="0" err="1" smtClean="0">
                <a:solidFill>
                  <a:schemeClr val="tx1"/>
                </a:solidFill>
              </a:rPr>
              <a:t>android:id</a:t>
            </a:r>
            <a:r>
              <a:rPr lang="es-ES" sz="600" b="1" dirty="0" smtClean="0">
                <a:solidFill>
                  <a:schemeClr val="tx1"/>
                </a:solidFill>
              </a:rPr>
              <a:t>="@+id/</a:t>
            </a:r>
            <a:r>
              <a:rPr lang="es-ES" sz="600" b="1" dirty="0" err="1" smtClean="0">
                <a:solidFill>
                  <a:schemeClr val="tx1"/>
                </a:solidFill>
              </a:rPr>
              <a:t>myBtn</a:t>
            </a:r>
            <a:r>
              <a:rPr lang="es-ES" sz="600" b="1" dirty="0" smtClean="0">
                <a:solidFill>
                  <a:schemeClr val="tx1"/>
                </a:solidFill>
              </a:rPr>
              <a:t>“</a:t>
            </a:r>
          </a:p>
          <a:p>
            <a:r>
              <a:rPr lang="es-ES" sz="600" b="1" dirty="0" err="1" smtClean="0">
                <a:solidFill>
                  <a:schemeClr val="tx1"/>
                </a:solidFill>
              </a:rPr>
              <a:t>android:text</a:t>
            </a:r>
            <a:r>
              <a:rPr lang="es-ES" sz="600" b="1" dirty="0" smtClean="0">
                <a:solidFill>
                  <a:schemeClr val="tx1"/>
                </a:solidFill>
              </a:rPr>
              <a:t>=“</a:t>
            </a:r>
            <a:r>
              <a:rPr lang="es-ES" sz="600" b="1" dirty="0" err="1" smtClean="0">
                <a:solidFill>
                  <a:schemeClr val="tx1"/>
                </a:solidFill>
              </a:rPr>
              <a:t>Click</a:t>
            </a:r>
            <a:r>
              <a:rPr lang="es-ES" sz="600" b="1" dirty="0" smtClean="0">
                <a:solidFill>
                  <a:schemeClr val="tx1"/>
                </a:solidFill>
              </a:rPr>
              <a:t> me"</a:t>
            </a:r>
            <a:endParaRPr lang="es-ES" sz="600" b="1" dirty="0">
              <a:solidFill>
                <a:srgbClr val="9E5ECE"/>
              </a:solidFill>
            </a:endParaRPr>
          </a:p>
          <a:p>
            <a:r>
              <a:rPr lang="es-ES" sz="600" b="1" dirty="0" smtClean="0">
                <a:solidFill>
                  <a:srgbClr val="9E5ECE"/>
                </a:solidFill>
              </a:rPr>
              <a:t>&gt;</a:t>
            </a:r>
          </a:p>
          <a:p>
            <a:r>
              <a:rPr lang="es-ES" sz="600" b="1" dirty="0" smtClean="0">
                <a:solidFill>
                  <a:srgbClr val="9E5ECE"/>
                </a:solidFill>
              </a:rPr>
              <a:t>&lt;/</a:t>
            </a:r>
            <a:r>
              <a:rPr lang="es-ES" sz="600" b="1" dirty="0" err="1" smtClean="0">
                <a:solidFill>
                  <a:srgbClr val="9E5ECE"/>
                </a:solidFill>
              </a:rPr>
              <a:t>Button</a:t>
            </a:r>
            <a:r>
              <a:rPr lang="es-ES" sz="600" b="1" dirty="0" smtClean="0">
                <a:solidFill>
                  <a:srgbClr val="9E5ECE"/>
                </a:solidFill>
              </a:rPr>
              <a:t>&gt;</a:t>
            </a:r>
            <a:endParaRPr lang="es-ES" sz="600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4427984" y="4403783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7286760" y="4363679"/>
            <a:ext cx="88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View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8" name="4 Rectángulo"/>
          <p:cNvSpPr/>
          <p:nvPr/>
        </p:nvSpPr>
        <p:spPr>
          <a:xfrm>
            <a:off x="7192201" y="2732086"/>
            <a:ext cx="1076079" cy="161199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7303299" y="2951835"/>
            <a:ext cx="853882" cy="6740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Click</a:t>
            </a:r>
            <a:r>
              <a:rPr lang="es-ES" dirty="0" smtClean="0"/>
              <a:t> me</a:t>
            </a:r>
            <a:endParaRPr lang="es-CO" dirty="0"/>
          </a:p>
        </p:txBody>
      </p:sp>
      <p:sp>
        <p:nvSpPr>
          <p:cNvPr id="50" name="Cubo 49"/>
          <p:cNvSpPr/>
          <p:nvPr/>
        </p:nvSpPr>
        <p:spPr>
          <a:xfrm>
            <a:off x="6110084" y="3208596"/>
            <a:ext cx="758444" cy="7584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CuadroTexto 50"/>
          <p:cNvSpPr txBox="1"/>
          <p:nvPr/>
        </p:nvSpPr>
        <p:spPr>
          <a:xfrm>
            <a:off x="5820537" y="4048673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Inflater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5639249" y="3628634"/>
            <a:ext cx="470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/>
          <p:nvPr/>
        </p:nvCxnSpPr>
        <p:spPr>
          <a:xfrm>
            <a:off x="6791377" y="3607244"/>
            <a:ext cx="400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6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</a:t>
            </a:r>
            <a:r>
              <a:rPr lang="es-ES" dirty="0" smtClean="0"/>
              <a:t>: Aclaración sobre ciclos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dirty="0" err="1" smtClean="0"/>
              <a:t>fragment</a:t>
            </a:r>
            <a:r>
              <a:rPr lang="es-ES" dirty="0" smtClean="0"/>
              <a:t> es un objeto global de la actividad, eso significa que nace durante la creación de la instancia</a:t>
            </a:r>
            <a:r>
              <a:rPr lang="es-ES" dirty="0"/>
              <a:t> </a:t>
            </a:r>
            <a:r>
              <a:rPr lang="es-ES" dirty="0" smtClean="0"/>
              <a:t>y muere hasta que se asigne </a:t>
            </a:r>
            <a:r>
              <a:rPr lang="es-ES" b="1" dirty="0" err="1" smtClean="0"/>
              <a:t>null</a:t>
            </a:r>
            <a:r>
              <a:rPr lang="es-ES" dirty="0" smtClean="0"/>
              <a:t> al atributo tipo </a:t>
            </a:r>
            <a:r>
              <a:rPr lang="es-ES" dirty="0" err="1" smtClean="0"/>
              <a:t>fragment</a:t>
            </a:r>
            <a:r>
              <a:rPr lang="es-ES" dirty="0" smtClean="0"/>
              <a:t> o cuando muera la actividad.</a:t>
            </a:r>
          </a:p>
          <a:p>
            <a:endParaRPr lang="es-ES" dirty="0"/>
          </a:p>
          <a:p>
            <a:r>
              <a:rPr lang="es-ES" dirty="0" smtClean="0"/>
              <a:t>Sin embargo, ese comportamiento de objeto NO es el mismo que el comportamiento visual del </a:t>
            </a:r>
            <a:r>
              <a:rPr lang="es-ES" dirty="0" err="1" smtClean="0"/>
              <a:t>fragment</a:t>
            </a:r>
            <a:r>
              <a:rPr lang="es-ES" dirty="0" smtClean="0"/>
              <a:t>. El </a:t>
            </a:r>
            <a:r>
              <a:rPr lang="es-ES" dirty="0" err="1" smtClean="0"/>
              <a:t>fragment</a:t>
            </a:r>
            <a:r>
              <a:rPr lang="es-ES" dirty="0" smtClean="0"/>
              <a:t> se crea para ser mostrado en el </a:t>
            </a:r>
            <a:r>
              <a:rPr lang="es-ES" dirty="0" err="1" smtClean="0"/>
              <a:t>onCreateView</a:t>
            </a:r>
            <a:r>
              <a:rPr lang="es-ES" dirty="0" smtClean="0"/>
              <a:t>() y se destruye en el </a:t>
            </a:r>
            <a:r>
              <a:rPr lang="es-ES" dirty="0" err="1" smtClean="0"/>
              <a:t>onDestroy</a:t>
            </a:r>
            <a:r>
              <a:rPr lang="es-ES" dirty="0" smtClean="0"/>
              <a:t>() al usar una transacción de reemplazo.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164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Fragments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USOS COMUNES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32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915817" y="1707654"/>
            <a:ext cx="2952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forma los </a:t>
            </a:r>
            <a:r>
              <a:rPr lang="es-E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fragments</a:t>
            </a:r>
            <a:r>
              <a:rPr lang="es-E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 usuales es con barra inferior de navegación</a:t>
            </a:r>
          </a:p>
          <a:p>
            <a:pPr algn="ctr"/>
            <a:endParaRPr lang="es-E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 Menú estilo hamburguesa</a:t>
            </a:r>
          </a:p>
          <a:p>
            <a:pPr algn="ctr"/>
            <a:endParaRPr lang="es-E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26 Rectángulo"/>
          <p:cNvSpPr/>
          <p:nvPr/>
        </p:nvSpPr>
        <p:spPr>
          <a:xfrm>
            <a:off x="6228184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angle 5"/>
          <p:cNvSpPr/>
          <p:nvPr/>
        </p:nvSpPr>
        <p:spPr>
          <a:xfrm>
            <a:off x="6228184" y="1635646"/>
            <a:ext cx="1665125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Conector recto 17"/>
          <p:cNvCxnSpPr/>
          <p:nvPr/>
        </p:nvCxnSpPr>
        <p:spPr>
          <a:xfrm>
            <a:off x="6268659" y="1707654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6268659" y="1779662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268659" y="1851670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6 Rectángulo"/>
          <p:cNvSpPr/>
          <p:nvPr/>
        </p:nvSpPr>
        <p:spPr>
          <a:xfrm>
            <a:off x="6227411" y="1635646"/>
            <a:ext cx="1665125" cy="2497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angle 5"/>
          <p:cNvSpPr/>
          <p:nvPr/>
        </p:nvSpPr>
        <p:spPr>
          <a:xfrm>
            <a:off x="6227411" y="1635646"/>
            <a:ext cx="1665125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Conector recto 22"/>
          <p:cNvCxnSpPr/>
          <p:nvPr/>
        </p:nvCxnSpPr>
        <p:spPr>
          <a:xfrm>
            <a:off x="6267886" y="1707654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6267886" y="1779662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6267886" y="1851670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0"/>
          <p:cNvSpPr/>
          <p:nvPr/>
        </p:nvSpPr>
        <p:spPr>
          <a:xfrm>
            <a:off x="1147148" y="3867894"/>
            <a:ext cx="1665125" cy="265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/>
          <p:cNvSpPr/>
          <p:nvPr/>
        </p:nvSpPr>
        <p:spPr>
          <a:xfrm>
            <a:off x="1187624" y="3867894"/>
            <a:ext cx="360000" cy="2654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29" name="Rectángulo 28"/>
          <p:cNvSpPr/>
          <p:nvPr/>
        </p:nvSpPr>
        <p:spPr>
          <a:xfrm>
            <a:off x="1804164" y="3867894"/>
            <a:ext cx="360000" cy="2654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2380228" y="3867894"/>
            <a:ext cx="360000" cy="2654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7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angle 10"/>
          <p:cNvSpPr/>
          <p:nvPr/>
        </p:nvSpPr>
        <p:spPr>
          <a:xfrm>
            <a:off x="1147148" y="3867894"/>
            <a:ext cx="1665125" cy="265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1187624" y="3867894"/>
            <a:ext cx="360000" cy="2654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1804164" y="3867894"/>
            <a:ext cx="360000" cy="2654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2380228" y="3867894"/>
            <a:ext cx="360000" cy="2654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26 Rectángulo"/>
          <p:cNvSpPr/>
          <p:nvPr/>
        </p:nvSpPr>
        <p:spPr>
          <a:xfrm>
            <a:off x="6228184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angle 5"/>
          <p:cNvSpPr/>
          <p:nvPr/>
        </p:nvSpPr>
        <p:spPr>
          <a:xfrm>
            <a:off x="6228184" y="1635646"/>
            <a:ext cx="1665125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Conector recto 17"/>
          <p:cNvCxnSpPr/>
          <p:nvPr/>
        </p:nvCxnSpPr>
        <p:spPr>
          <a:xfrm>
            <a:off x="6268659" y="1707654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6268659" y="1779662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268659" y="1851670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6 Rectángulo"/>
          <p:cNvSpPr/>
          <p:nvPr/>
        </p:nvSpPr>
        <p:spPr>
          <a:xfrm>
            <a:off x="6227411" y="1635646"/>
            <a:ext cx="1665125" cy="2497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angle 5"/>
          <p:cNvSpPr/>
          <p:nvPr/>
        </p:nvSpPr>
        <p:spPr>
          <a:xfrm>
            <a:off x="6227411" y="1635646"/>
            <a:ext cx="1665125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Conector recto 22"/>
          <p:cNvCxnSpPr/>
          <p:nvPr/>
        </p:nvCxnSpPr>
        <p:spPr>
          <a:xfrm>
            <a:off x="6267886" y="1707654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6267886" y="1779662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6267886" y="1851670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"/>
          <p:cNvSpPr/>
          <p:nvPr/>
        </p:nvSpPr>
        <p:spPr>
          <a:xfrm>
            <a:off x="6227411" y="1936311"/>
            <a:ext cx="832564" cy="21970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Menu</a:t>
            </a:r>
          </a:p>
          <a:p>
            <a:endParaRPr lang="en-US" sz="800" dirty="0"/>
          </a:p>
          <a:p>
            <a:r>
              <a:rPr lang="en-US" sz="800" dirty="0" err="1" smtClean="0"/>
              <a:t>Notificaciones</a:t>
            </a:r>
            <a:endParaRPr lang="en-US" sz="800" dirty="0" smtClean="0"/>
          </a:p>
          <a:p>
            <a:endParaRPr lang="en-US" sz="800" dirty="0"/>
          </a:p>
          <a:p>
            <a:r>
              <a:rPr lang="en-US" sz="800" dirty="0" smtClean="0"/>
              <a:t>Feed</a:t>
            </a:r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</p:txBody>
      </p:sp>
      <p:sp>
        <p:nvSpPr>
          <p:cNvPr id="28" name="TextBox 16"/>
          <p:cNvSpPr txBox="1"/>
          <p:nvPr/>
        </p:nvSpPr>
        <p:spPr>
          <a:xfrm>
            <a:off x="2915817" y="1707654"/>
            <a:ext cx="2952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forma los </a:t>
            </a:r>
            <a:r>
              <a:rPr lang="es-E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fragments</a:t>
            </a:r>
            <a:r>
              <a:rPr lang="es-E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 usuales es con barra inferior de navegación</a:t>
            </a:r>
          </a:p>
          <a:p>
            <a:pPr algn="ctr"/>
            <a:endParaRPr lang="es-E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 Menú estilo hamburguesa</a:t>
            </a:r>
          </a:p>
          <a:p>
            <a:pPr algn="ctr"/>
            <a:endParaRPr lang="es-E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1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Ejercicio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6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aplicaciones</a:t>
            </a:r>
            <a:endParaRPr lang="en-US" dirty="0"/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3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31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135384" y="2415782"/>
            <a:ext cx="209223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COMPETENCIA</a:t>
            </a:r>
          </a:p>
          <a:p>
            <a:pPr algn="ctr"/>
            <a:r>
              <a:rPr lang="es-ES" sz="3200" b="1" dirty="0" smtClean="0">
                <a:solidFill>
                  <a:srgbClr val="9C5BCD"/>
                </a:solidFill>
                <a:latin typeface="Arial Narrow" panose="020B0606020202030204" pitchFamily="34" charset="0"/>
              </a:rPr>
              <a:t>FRAGMENT</a:t>
            </a:r>
            <a:endParaRPr lang="es-CO" b="1" dirty="0">
              <a:solidFill>
                <a:srgbClr val="9C5BCD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35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38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Perfil</a:t>
            </a:r>
            <a:endParaRPr lang="es-CO" sz="1800" dirty="0"/>
          </a:p>
        </p:txBody>
      </p:sp>
      <p:sp>
        <p:nvSpPr>
          <p:cNvPr id="41" name="Rectángulo 40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Editar</a:t>
            </a:r>
            <a:endParaRPr lang="es-CO" sz="700" dirty="0"/>
          </a:p>
        </p:txBody>
      </p:sp>
      <p:sp>
        <p:nvSpPr>
          <p:cNvPr id="42" name="Rectángulo 41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Opciones</a:t>
            </a:r>
            <a:endParaRPr lang="es-CO" sz="700" dirty="0"/>
          </a:p>
        </p:txBody>
      </p:sp>
    </p:spTree>
    <p:extLst>
      <p:ext uri="{BB962C8B-B14F-4D97-AF65-F5344CB8AC3E}">
        <p14:creationId xmlns:p14="http://schemas.microsoft.com/office/powerpoint/2010/main" val="78966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Inflater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¿Teniendo en cuenta las definiciones, quién es el que interpreta el texto en XML y lo convierte en algo visible en la pantalla?</a:t>
            </a:r>
            <a:endParaRPr lang="es-CO" dirty="0"/>
          </a:p>
        </p:txBody>
      </p:sp>
      <p:sp>
        <p:nvSpPr>
          <p:cNvPr id="4" name="4 Rectángulo"/>
          <p:cNvSpPr/>
          <p:nvPr/>
        </p:nvSpPr>
        <p:spPr>
          <a:xfrm>
            <a:off x="822960" y="192367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&lt;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   </a:t>
            </a:r>
            <a:r>
              <a:rPr lang="es-ES" sz="1000" b="1" dirty="0" err="1" smtClean="0">
                <a:solidFill>
                  <a:schemeClr val="tx1"/>
                </a:solidFill>
              </a:rPr>
              <a:t>android:id</a:t>
            </a:r>
            <a:r>
              <a:rPr lang="es-ES" sz="1000" b="1" dirty="0" smtClean="0">
                <a:solidFill>
                  <a:schemeClr val="tx1"/>
                </a:solidFill>
              </a:rPr>
              <a:t>="@+id/</a:t>
            </a:r>
            <a:r>
              <a:rPr lang="es-ES" sz="1000" b="1" dirty="0" err="1" smtClean="0">
                <a:solidFill>
                  <a:schemeClr val="tx1"/>
                </a:solidFill>
              </a:rPr>
              <a:t>myBtn</a:t>
            </a:r>
            <a:r>
              <a:rPr lang="es-ES" sz="1000" b="1" dirty="0" smtClean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 smtClean="0">
                <a:solidFill>
                  <a:schemeClr val="tx1"/>
                </a:solidFill>
              </a:rPr>
              <a:t>android:text</a:t>
            </a:r>
            <a:r>
              <a:rPr lang="es-ES" sz="1000" b="1" dirty="0" smtClean="0">
                <a:solidFill>
                  <a:schemeClr val="tx1"/>
                </a:solidFill>
              </a:rPr>
              <a:t>=“</a:t>
            </a:r>
            <a:r>
              <a:rPr lang="es-ES" sz="1000" b="1" dirty="0" err="1" smtClean="0">
                <a:solidFill>
                  <a:schemeClr val="tx1"/>
                </a:solidFill>
              </a:rPr>
              <a:t>Click</a:t>
            </a:r>
            <a:r>
              <a:rPr lang="es-ES" sz="1000" b="1" dirty="0" smtClean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 smtClean="0">
                <a:solidFill>
                  <a:srgbClr val="9E5ECE"/>
                </a:solidFill>
              </a:rPr>
              <a:t>&lt;/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&gt;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69288" y="4329212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28912" y="4306557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View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4 Rectángulo"/>
          <p:cNvSpPr/>
          <p:nvPr/>
        </p:nvSpPr>
        <p:spPr>
          <a:xfrm>
            <a:off x="6782584" y="1929142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946140" y="2619565"/>
            <a:ext cx="1257063" cy="9922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Click</a:t>
            </a:r>
            <a:r>
              <a:rPr lang="es-ES" dirty="0" smtClean="0"/>
              <a:t> me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2570692" y="2626080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El XML por si sólo es un archivo de texto plano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890836" y="2626080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tx1"/>
                </a:solidFill>
              </a:rPr>
              <a:t>El View es el elemento visible en pantalla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4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aplicaciones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1779662"/>
            <a:ext cx="25922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Elija uno de los dos estilo de Actividad dividida por </a:t>
            </a:r>
            <a:r>
              <a:rPr lang="es-ES" dirty="0" err="1" smtClean="0">
                <a:solidFill>
                  <a:schemeClr val="tx1"/>
                </a:solidFill>
              </a:rPr>
              <a:t>Fragments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Deberá hacerse en parejas para terminar la competencia. 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Están en juego 5 decimas para el RETO 1 y el preciado respeto de quienes están en el salón.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3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31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Perfil</a:t>
            </a:r>
            <a:endParaRPr lang="es-CO" sz="1800" dirty="0"/>
          </a:p>
        </p:txBody>
      </p:sp>
      <p:sp>
        <p:nvSpPr>
          <p:cNvPr id="25" name="Rectángulo 24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Editar</a:t>
            </a:r>
            <a:endParaRPr lang="es-CO" sz="700" dirty="0"/>
          </a:p>
        </p:txBody>
      </p:sp>
      <p:sp>
        <p:nvSpPr>
          <p:cNvPr id="27" name="Rectángulo 26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Opciones</a:t>
            </a:r>
            <a:endParaRPr lang="es-CO" sz="700" dirty="0"/>
          </a:p>
        </p:txBody>
      </p:sp>
    </p:spTree>
    <p:extLst>
      <p:ext uri="{BB962C8B-B14F-4D97-AF65-F5344CB8AC3E}">
        <p14:creationId xmlns:p14="http://schemas.microsoft.com/office/powerpoint/2010/main" val="21371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aplicaciones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1779662"/>
            <a:ext cx="25922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A partir de una aplicación de tres fragmentos, realice un menú estilo hamburguesa.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Cada elemento del menú debe hacer que pueda ir hasta el siguiente </a:t>
            </a:r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3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31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Perfil</a:t>
            </a:r>
            <a:endParaRPr lang="es-CO" sz="1800" dirty="0"/>
          </a:p>
        </p:txBody>
      </p:sp>
      <p:sp>
        <p:nvSpPr>
          <p:cNvPr id="25" name="Rectángulo 24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Editar</a:t>
            </a:r>
            <a:endParaRPr lang="es-CO" sz="700" dirty="0"/>
          </a:p>
        </p:txBody>
      </p:sp>
      <p:sp>
        <p:nvSpPr>
          <p:cNvPr id="27" name="Rectángulo 26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Opciones</a:t>
            </a:r>
            <a:endParaRPr lang="es-CO" sz="700" dirty="0"/>
          </a:p>
        </p:txBody>
      </p:sp>
    </p:spTree>
    <p:extLst>
      <p:ext uri="{BB962C8B-B14F-4D97-AF65-F5344CB8AC3E}">
        <p14:creationId xmlns:p14="http://schemas.microsoft.com/office/powerpoint/2010/main" val="17603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aplicaciones</a:t>
            </a:r>
            <a:endParaRPr lang="en-US" dirty="0"/>
          </a:p>
        </p:txBody>
      </p:sp>
      <p:sp>
        <p:nvSpPr>
          <p:cNvPr id="25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779662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Haga mínimo tres (3) fragmentos: Perfil, Editar y Opciones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8934" y="2089314"/>
            <a:ext cx="880151" cy="22083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91247" y="2163484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21"/>
          <p:cNvSpPr/>
          <p:nvPr/>
        </p:nvSpPr>
        <p:spPr>
          <a:xfrm>
            <a:off x="6686622" y="2496449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21"/>
          <p:cNvSpPr/>
          <p:nvPr/>
        </p:nvSpPr>
        <p:spPr>
          <a:xfrm>
            <a:off x="6681997" y="2817778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Opciones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3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26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Perfil</a:t>
            </a:r>
            <a:endParaRPr lang="es-CO" sz="1800" dirty="0"/>
          </a:p>
        </p:txBody>
      </p:sp>
      <p:sp>
        <p:nvSpPr>
          <p:cNvPr id="29" name="Rectángulo 28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Editar</a:t>
            </a:r>
            <a:endParaRPr lang="es-CO" sz="700" dirty="0"/>
          </a:p>
        </p:txBody>
      </p:sp>
      <p:sp>
        <p:nvSpPr>
          <p:cNvPr id="30" name="Rectángulo 29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Opciones</a:t>
            </a:r>
            <a:endParaRPr lang="es-CO" sz="700" dirty="0"/>
          </a:p>
        </p:txBody>
      </p:sp>
    </p:spTree>
    <p:extLst>
      <p:ext uri="{BB962C8B-B14F-4D97-AF65-F5344CB8AC3E}">
        <p14:creationId xmlns:p14="http://schemas.microsoft.com/office/powerpoint/2010/main" val="30728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aplicaciones</a:t>
            </a:r>
            <a:endParaRPr lang="en-US" dirty="0"/>
          </a:p>
        </p:txBody>
      </p:sp>
      <p:sp>
        <p:nvSpPr>
          <p:cNvPr id="25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796419"/>
            <a:ext cx="3011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En el caso del menú hamburguesa, puede usar un botón para mostrar el menú de forma rápida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8934" y="2089314"/>
            <a:ext cx="880151" cy="22083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91247" y="2163484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21"/>
          <p:cNvSpPr/>
          <p:nvPr/>
        </p:nvSpPr>
        <p:spPr>
          <a:xfrm>
            <a:off x="6686622" y="2496449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21"/>
          <p:cNvSpPr/>
          <p:nvPr/>
        </p:nvSpPr>
        <p:spPr>
          <a:xfrm>
            <a:off x="6681997" y="2817778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Opciones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3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26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Perfil</a:t>
            </a:r>
            <a:endParaRPr lang="es-CO" sz="1800" dirty="0"/>
          </a:p>
        </p:txBody>
      </p:sp>
      <p:sp>
        <p:nvSpPr>
          <p:cNvPr id="29" name="Rectángulo 28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Editar</a:t>
            </a:r>
            <a:endParaRPr lang="es-CO" sz="700" dirty="0"/>
          </a:p>
        </p:txBody>
      </p:sp>
      <p:sp>
        <p:nvSpPr>
          <p:cNvPr id="30" name="Rectángulo 29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Opciones</a:t>
            </a:r>
            <a:endParaRPr lang="es-CO" sz="700" dirty="0"/>
          </a:p>
        </p:txBody>
      </p:sp>
      <p:cxnSp>
        <p:nvCxnSpPr>
          <p:cNvPr id="10" name="Conector angular 9"/>
          <p:cNvCxnSpPr>
            <a:stCxn id="9" idx="0"/>
            <a:endCxn id="19" idx="0"/>
          </p:cNvCxnSpPr>
          <p:nvPr/>
        </p:nvCxnSpPr>
        <p:spPr>
          <a:xfrm rot="5400000" flipH="1" flipV="1">
            <a:off x="4620999" y="-419113"/>
            <a:ext cx="12700" cy="44310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2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aplicaciones</a:t>
            </a:r>
            <a:endParaRPr lang="en-US" dirty="0"/>
          </a:p>
        </p:txBody>
      </p:sp>
      <p:sp>
        <p:nvSpPr>
          <p:cNvPr id="25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549118"/>
            <a:ext cx="2476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Si está en el fragmento de editar, haga que pueda cambiar el nombre usando un sencillo </a:t>
            </a:r>
            <a:r>
              <a:rPr lang="es-ES" dirty="0" err="1" smtClean="0">
                <a:solidFill>
                  <a:schemeClr val="tx1"/>
                </a:solidFill>
              </a:rPr>
              <a:t>EditText</a:t>
            </a:r>
            <a:r>
              <a:rPr lang="es-ES" dirty="0" smtClean="0">
                <a:solidFill>
                  <a:schemeClr val="tx1"/>
                </a:solidFill>
              </a:rPr>
              <a:t> y </a:t>
            </a:r>
            <a:r>
              <a:rPr lang="es-ES" dirty="0" err="1" smtClean="0">
                <a:solidFill>
                  <a:schemeClr val="tx1"/>
                </a:solidFill>
              </a:rPr>
              <a:t>Button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3376186" y="1923678"/>
            <a:ext cx="1483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7034621" y="261262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 smtClean="0">
                <a:solidFill>
                  <a:schemeClr val="tx1">
                    <a:lumMod val="50000"/>
                  </a:schemeClr>
                </a:solidFill>
              </a:rPr>
              <a:t>Nombre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031360" y="313722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1835695" y="2499742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29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Perfil</a:t>
            </a:r>
            <a:endParaRPr lang="es-CO" sz="1800" dirty="0"/>
          </a:p>
        </p:txBody>
      </p:sp>
      <p:sp>
        <p:nvSpPr>
          <p:cNvPr id="32" name="Rectángulo 31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Editar</a:t>
            </a:r>
            <a:endParaRPr lang="es-CO" sz="700" dirty="0"/>
          </a:p>
        </p:txBody>
      </p:sp>
      <p:sp>
        <p:nvSpPr>
          <p:cNvPr id="33" name="Rectángulo 32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Opciones</a:t>
            </a:r>
            <a:endParaRPr lang="es-CO" sz="700" dirty="0"/>
          </a:p>
        </p:txBody>
      </p:sp>
      <p:sp>
        <p:nvSpPr>
          <p:cNvPr id="37" name="Rectángulo 36"/>
          <p:cNvSpPr/>
          <p:nvPr/>
        </p:nvSpPr>
        <p:spPr>
          <a:xfrm>
            <a:off x="5257830" y="261324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 smtClean="0">
                <a:solidFill>
                  <a:schemeClr val="tx1">
                    <a:lumMod val="50000"/>
                  </a:schemeClr>
                </a:solidFill>
              </a:rPr>
              <a:t>Nombre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5254569" y="313784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2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aplicaciones</a:t>
            </a:r>
            <a:endParaRPr lang="en-US" dirty="0"/>
          </a:p>
        </p:txBody>
      </p:sp>
      <p:sp>
        <p:nvSpPr>
          <p:cNvPr id="25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2612622"/>
            <a:ext cx="2476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Al pulsar CAMBIAR, debe poder ver el nombre escrito en el fragmento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034621" y="261262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 err="1" smtClean="0">
                <a:solidFill>
                  <a:schemeClr val="tx1">
                    <a:lumMod val="50000"/>
                  </a:schemeClr>
                </a:solidFill>
              </a:rPr>
              <a:t>Petronilo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031360" y="313722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Perfil</a:t>
            </a:r>
            <a:endParaRPr lang="es-CO" sz="1800" dirty="0"/>
          </a:p>
        </p:txBody>
      </p:sp>
      <p:sp>
        <p:nvSpPr>
          <p:cNvPr id="30" name="Rectángulo 29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Editar</a:t>
            </a:r>
            <a:endParaRPr lang="es-CO" sz="700" dirty="0"/>
          </a:p>
        </p:txBody>
      </p:sp>
      <p:sp>
        <p:nvSpPr>
          <p:cNvPr id="31" name="Rectángulo 30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Opciones</a:t>
            </a:r>
            <a:endParaRPr lang="es-CO" sz="700" dirty="0"/>
          </a:p>
        </p:txBody>
      </p:sp>
      <p:sp>
        <p:nvSpPr>
          <p:cNvPr id="32" name="Rectángulo 31"/>
          <p:cNvSpPr/>
          <p:nvPr/>
        </p:nvSpPr>
        <p:spPr>
          <a:xfrm>
            <a:off x="5257830" y="261324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 smtClean="0">
                <a:solidFill>
                  <a:schemeClr val="tx1">
                    <a:lumMod val="50000"/>
                  </a:schemeClr>
                </a:solidFill>
              </a:rPr>
              <a:t>Nombre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5254569" y="313784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5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aplicaciones</a:t>
            </a:r>
            <a:endParaRPr lang="en-US" dirty="0"/>
          </a:p>
        </p:txBody>
      </p:sp>
      <p:sp>
        <p:nvSpPr>
          <p:cNvPr id="25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034621" y="261262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 err="1" smtClean="0">
                <a:solidFill>
                  <a:schemeClr val="tx1">
                    <a:lumMod val="50000"/>
                  </a:schemeClr>
                </a:solidFill>
              </a:rPr>
              <a:t>Petronilo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031360" y="313722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angle 5"/>
          <p:cNvSpPr/>
          <p:nvPr/>
        </p:nvSpPr>
        <p:spPr>
          <a:xfrm>
            <a:off x="6688934" y="2089314"/>
            <a:ext cx="880151" cy="22083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21"/>
          <p:cNvSpPr/>
          <p:nvPr/>
        </p:nvSpPr>
        <p:spPr>
          <a:xfrm>
            <a:off x="6691247" y="2163484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86622" y="2496449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1"/>
          <p:cNvSpPr/>
          <p:nvPr/>
        </p:nvSpPr>
        <p:spPr>
          <a:xfrm>
            <a:off x="6681997" y="2817778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Opciones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1619672" y="2612622"/>
            <a:ext cx="2476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Al pulsar CAMBIAR, debe poder ver el nombre escrito en el fragmento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29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Perfil</a:t>
            </a:r>
            <a:endParaRPr lang="es-CO" sz="1800" dirty="0"/>
          </a:p>
        </p:txBody>
      </p:sp>
      <p:sp>
        <p:nvSpPr>
          <p:cNvPr id="32" name="Rectángulo 31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Editar</a:t>
            </a:r>
            <a:endParaRPr lang="es-CO" sz="700" dirty="0"/>
          </a:p>
        </p:txBody>
      </p:sp>
      <p:sp>
        <p:nvSpPr>
          <p:cNvPr id="33" name="Rectángulo 32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Opciones</a:t>
            </a:r>
            <a:endParaRPr lang="es-CO" sz="700" dirty="0"/>
          </a:p>
        </p:txBody>
      </p:sp>
      <p:sp>
        <p:nvSpPr>
          <p:cNvPr id="34" name="Rectángulo 33"/>
          <p:cNvSpPr/>
          <p:nvPr/>
        </p:nvSpPr>
        <p:spPr>
          <a:xfrm>
            <a:off x="5257830" y="261324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 smtClean="0">
                <a:solidFill>
                  <a:schemeClr val="tx1">
                    <a:lumMod val="50000"/>
                  </a:schemeClr>
                </a:solidFill>
              </a:rPr>
              <a:t>Nombre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5254569" y="313784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40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aplicaciones</a:t>
            </a:r>
            <a:endParaRPr lang="en-US" dirty="0"/>
          </a:p>
        </p:txBody>
      </p:sp>
      <p:sp>
        <p:nvSpPr>
          <p:cNvPr id="25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034621" y="261262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 err="1" smtClean="0">
                <a:solidFill>
                  <a:schemeClr val="tx1">
                    <a:lumMod val="50000"/>
                  </a:schemeClr>
                </a:solidFill>
              </a:rPr>
              <a:t>Petronilo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031360" y="313722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angle 5"/>
          <p:cNvSpPr/>
          <p:nvPr/>
        </p:nvSpPr>
        <p:spPr>
          <a:xfrm>
            <a:off x="6688934" y="2089314"/>
            <a:ext cx="880151" cy="22083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21"/>
          <p:cNvSpPr/>
          <p:nvPr/>
        </p:nvSpPr>
        <p:spPr>
          <a:xfrm>
            <a:off x="6691247" y="2163484"/>
            <a:ext cx="877838" cy="351656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86622" y="2496449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1"/>
          <p:cNvSpPr/>
          <p:nvPr/>
        </p:nvSpPr>
        <p:spPr>
          <a:xfrm>
            <a:off x="6681997" y="2817778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Opciones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1619672" y="2612622"/>
            <a:ext cx="2476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Al pulsar CAMBIAR, debe poder ver el nombre escrito en el fragmento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29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Perfil</a:t>
            </a:r>
            <a:endParaRPr lang="es-CO" sz="1800" dirty="0"/>
          </a:p>
        </p:txBody>
      </p:sp>
      <p:sp>
        <p:nvSpPr>
          <p:cNvPr id="32" name="Rectángulo 31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Editar</a:t>
            </a:r>
            <a:endParaRPr lang="es-CO" sz="700" dirty="0"/>
          </a:p>
        </p:txBody>
      </p:sp>
      <p:sp>
        <p:nvSpPr>
          <p:cNvPr id="33" name="Rectángulo 32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Opciones</a:t>
            </a:r>
            <a:endParaRPr lang="es-CO" sz="700" dirty="0"/>
          </a:p>
        </p:txBody>
      </p:sp>
      <p:sp>
        <p:nvSpPr>
          <p:cNvPr id="34" name="Rectángulo 33"/>
          <p:cNvSpPr/>
          <p:nvPr/>
        </p:nvSpPr>
        <p:spPr>
          <a:xfrm>
            <a:off x="5257830" y="261324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 smtClean="0">
                <a:solidFill>
                  <a:schemeClr val="tx1">
                    <a:lumMod val="50000"/>
                  </a:schemeClr>
                </a:solidFill>
              </a:rPr>
              <a:t>Nombre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5254569" y="313784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7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aplicaciones</a:t>
            </a:r>
            <a:endParaRPr lang="en-US" dirty="0"/>
          </a:p>
        </p:txBody>
      </p:sp>
      <p:sp>
        <p:nvSpPr>
          <p:cNvPr id="25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855531" y="2613319"/>
            <a:ext cx="128179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Bienvenido,</a:t>
            </a:r>
          </a:p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Petronilo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1619672" y="2612622"/>
            <a:ext cx="2476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Al pulsar CAMBIAR, debe poder ver el nombre escrito en el fragmento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29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Perfil</a:t>
            </a:r>
            <a:endParaRPr lang="es-CO" sz="1800" dirty="0"/>
          </a:p>
        </p:txBody>
      </p:sp>
      <p:sp>
        <p:nvSpPr>
          <p:cNvPr id="32" name="Rectángulo 31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Editar</a:t>
            </a:r>
            <a:endParaRPr lang="es-CO" sz="700" dirty="0"/>
          </a:p>
        </p:txBody>
      </p:sp>
      <p:sp>
        <p:nvSpPr>
          <p:cNvPr id="33" name="Rectángulo 32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Opciones</a:t>
            </a:r>
            <a:endParaRPr lang="es-CO" sz="700" dirty="0"/>
          </a:p>
        </p:txBody>
      </p:sp>
      <p:sp>
        <p:nvSpPr>
          <p:cNvPr id="36" name="Rectángulo 35"/>
          <p:cNvSpPr/>
          <p:nvPr/>
        </p:nvSpPr>
        <p:spPr>
          <a:xfrm>
            <a:off x="5032873" y="2621914"/>
            <a:ext cx="128179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Bienvenido,</a:t>
            </a:r>
          </a:p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Petronilo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Inflater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respuesta es el INFLATER</a:t>
            </a:r>
            <a:endParaRPr lang="es-CO" dirty="0"/>
          </a:p>
        </p:txBody>
      </p:sp>
      <p:sp>
        <p:nvSpPr>
          <p:cNvPr id="4" name="4 Rectángulo"/>
          <p:cNvSpPr/>
          <p:nvPr/>
        </p:nvSpPr>
        <p:spPr>
          <a:xfrm>
            <a:off x="822960" y="192367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&lt;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   </a:t>
            </a:r>
            <a:r>
              <a:rPr lang="es-ES" sz="1000" b="1" dirty="0" err="1" smtClean="0">
                <a:solidFill>
                  <a:schemeClr val="tx1"/>
                </a:solidFill>
              </a:rPr>
              <a:t>android:id</a:t>
            </a:r>
            <a:r>
              <a:rPr lang="es-ES" sz="1000" b="1" dirty="0" smtClean="0">
                <a:solidFill>
                  <a:schemeClr val="tx1"/>
                </a:solidFill>
              </a:rPr>
              <a:t>="@+id/</a:t>
            </a:r>
            <a:r>
              <a:rPr lang="es-ES" sz="1000" b="1" dirty="0" err="1" smtClean="0">
                <a:solidFill>
                  <a:schemeClr val="tx1"/>
                </a:solidFill>
              </a:rPr>
              <a:t>myBtn</a:t>
            </a:r>
            <a:r>
              <a:rPr lang="es-ES" sz="1000" b="1" dirty="0" smtClean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 smtClean="0">
                <a:solidFill>
                  <a:schemeClr val="tx1"/>
                </a:solidFill>
              </a:rPr>
              <a:t>android:text</a:t>
            </a:r>
            <a:r>
              <a:rPr lang="es-ES" sz="1000" b="1" dirty="0" smtClean="0">
                <a:solidFill>
                  <a:schemeClr val="tx1"/>
                </a:solidFill>
              </a:rPr>
              <a:t>=“</a:t>
            </a:r>
            <a:r>
              <a:rPr lang="es-ES" sz="1000" b="1" dirty="0" err="1" smtClean="0">
                <a:solidFill>
                  <a:schemeClr val="tx1"/>
                </a:solidFill>
              </a:rPr>
              <a:t>Click</a:t>
            </a:r>
            <a:r>
              <a:rPr lang="es-ES" sz="1000" b="1" dirty="0" smtClean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 smtClean="0">
                <a:solidFill>
                  <a:srgbClr val="9E5ECE"/>
                </a:solidFill>
              </a:rPr>
              <a:t>&lt;/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&gt;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69288" y="4329212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28912" y="4306557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View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4 Rectángulo"/>
          <p:cNvSpPr/>
          <p:nvPr/>
        </p:nvSpPr>
        <p:spPr>
          <a:xfrm>
            <a:off x="6782584" y="1929142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946140" y="2619565"/>
            <a:ext cx="1257063" cy="9922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Click</a:t>
            </a:r>
            <a:r>
              <a:rPr lang="es-ES" dirty="0" smtClean="0"/>
              <a:t> me</a:t>
            </a:r>
            <a:endParaRPr lang="es-CO" dirty="0"/>
          </a:p>
        </p:txBody>
      </p:sp>
      <p:sp>
        <p:nvSpPr>
          <p:cNvPr id="6" name="Cubo 5"/>
          <p:cNvSpPr/>
          <p:nvPr/>
        </p:nvSpPr>
        <p:spPr>
          <a:xfrm>
            <a:off x="3851920" y="2244989"/>
            <a:ext cx="1296144" cy="12961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3779912" y="3596136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Inflater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4" name="Conector recto de flecha 13"/>
          <p:cNvCxnSpPr>
            <a:stCxn id="4" idx="3"/>
          </p:cNvCxnSpPr>
          <p:nvPr/>
        </p:nvCxnSpPr>
        <p:spPr>
          <a:xfrm>
            <a:off x="2407136" y="3110244"/>
            <a:ext cx="1444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5071432" y="3096288"/>
            <a:ext cx="1711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32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Inflater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 esta forma, tenga en cuenta que las actividades debe “inflar” estos XML durante el método </a:t>
            </a:r>
            <a:r>
              <a:rPr lang="es-ES" dirty="0" err="1" smtClean="0"/>
              <a:t>setContentView</a:t>
            </a:r>
            <a:r>
              <a:rPr lang="es-ES" dirty="0" smtClean="0"/>
              <a:t>(</a:t>
            </a:r>
            <a:r>
              <a:rPr lang="es-ES" dirty="0" err="1" smtClean="0"/>
              <a:t>R.layout.activity_main</a:t>
            </a:r>
            <a:r>
              <a:rPr lang="es-ES" dirty="0" smtClean="0"/>
              <a:t>).</a:t>
            </a:r>
            <a:endParaRPr lang="es-CO" dirty="0"/>
          </a:p>
        </p:txBody>
      </p:sp>
      <p:sp>
        <p:nvSpPr>
          <p:cNvPr id="4" name="4 Rectángulo"/>
          <p:cNvSpPr/>
          <p:nvPr/>
        </p:nvSpPr>
        <p:spPr>
          <a:xfrm>
            <a:off x="822960" y="192367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&lt;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   </a:t>
            </a:r>
            <a:r>
              <a:rPr lang="es-ES" sz="1000" b="1" dirty="0" err="1" smtClean="0">
                <a:solidFill>
                  <a:schemeClr val="tx1"/>
                </a:solidFill>
              </a:rPr>
              <a:t>android:id</a:t>
            </a:r>
            <a:r>
              <a:rPr lang="es-ES" sz="1000" b="1" dirty="0" smtClean="0">
                <a:solidFill>
                  <a:schemeClr val="tx1"/>
                </a:solidFill>
              </a:rPr>
              <a:t>="@+id/</a:t>
            </a:r>
            <a:r>
              <a:rPr lang="es-ES" sz="1000" b="1" dirty="0" err="1" smtClean="0">
                <a:solidFill>
                  <a:schemeClr val="tx1"/>
                </a:solidFill>
              </a:rPr>
              <a:t>myBtn</a:t>
            </a:r>
            <a:r>
              <a:rPr lang="es-ES" sz="1000" b="1" dirty="0" smtClean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 smtClean="0">
                <a:solidFill>
                  <a:schemeClr val="tx1"/>
                </a:solidFill>
              </a:rPr>
              <a:t>android:text</a:t>
            </a:r>
            <a:r>
              <a:rPr lang="es-ES" sz="1000" b="1" dirty="0" smtClean="0">
                <a:solidFill>
                  <a:schemeClr val="tx1"/>
                </a:solidFill>
              </a:rPr>
              <a:t>=“</a:t>
            </a:r>
            <a:r>
              <a:rPr lang="es-ES" sz="1000" b="1" dirty="0" err="1" smtClean="0">
                <a:solidFill>
                  <a:schemeClr val="tx1"/>
                </a:solidFill>
              </a:rPr>
              <a:t>Click</a:t>
            </a:r>
            <a:r>
              <a:rPr lang="es-ES" sz="1000" b="1" dirty="0" smtClean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 smtClean="0">
                <a:solidFill>
                  <a:srgbClr val="9E5ECE"/>
                </a:solidFill>
              </a:rPr>
              <a:t>&lt;/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&gt;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69288" y="4329212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28912" y="4306557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View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4 Rectángulo"/>
          <p:cNvSpPr/>
          <p:nvPr/>
        </p:nvSpPr>
        <p:spPr>
          <a:xfrm>
            <a:off x="6782584" y="1929142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946140" y="2619565"/>
            <a:ext cx="1257063" cy="9922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Click</a:t>
            </a:r>
            <a:r>
              <a:rPr lang="es-ES" dirty="0" smtClean="0"/>
              <a:t> me</a:t>
            </a:r>
            <a:endParaRPr lang="es-CO" dirty="0"/>
          </a:p>
        </p:txBody>
      </p:sp>
      <p:sp>
        <p:nvSpPr>
          <p:cNvPr id="6" name="Cubo 5"/>
          <p:cNvSpPr/>
          <p:nvPr/>
        </p:nvSpPr>
        <p:spPr>
          <a:xfrm>
            <a:off x="3851920" y="2244989"/>
            <a:ext cx="1296144" cy="12961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3779912" y="3596136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Inflater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4" name="Conector recto de flecha 13"/>
          <p:cNvCxnSpPr>
            <a:stCxn id="4" idx="3"/>
          </p:cNvCxnSpPr>
          <p:nvPr/>
        </p:nvCxnSpPr>
        <p:spPr>
          <a:xfrm>
            <a:off x="2407136" y="3110244"/>
            <a:ext cx="1444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5071432" y="3096288"/>
            <a:ext cx="1711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68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Fragments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INTRODUCCIÓN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7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19872" y="1635646"/>
            <a:ext cx="51125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El </a:t>
            </a:r>
            <a:r>
              <a:rPr lang="es-ES" dirty="0" err="1" smtClean="0">
                <a:solidFill>
                  <a:schemeClr val="tx1"/>
                </a:solidFill>
              </a:rPr>
              <a:t>Fragment</a:t>
            </a:r>
            <a:r>
              <a:rPr lang="es-ES" dirty="0" smtClean="0">
                <a:solidFill>
                  <a:schemeClr val="tx1"/>
                </a:solidFill>
              </a:rPr>
              <a:t> representa una sección de una </a:t>
            </a:r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r>
              <a:rPr lang="es-ES" dirty="0" smtClean="0">
                <a:solidFill>
                  <a:schemeClr val="tx1"/>
                </a:solidFill>
              </a:rPr>
              <a:t>. 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De esta forma una </a:t>
            </a:r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r>
              <a:rPr lang="es-ES" dirty="0" smtClean="0">
                <a:solidFill>
                  <a:schemeClr val="tx1"/>
                </a:solidFill>
              </a:rPr>
              <a:t> se puede componer de </a:t>
            </a:r>
            <a:r>
              <a:rPr lang="es-ES" dirty="0" err="1" smtClean="0">
                <a:solidFill>
                  <a:schemeClr val="tx1"/>
                </a:solidFill>
              </a:rPr>
              <a:t>Fragments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Si se tienen funcionalidades lo suficientemente separadas, pero que no amerite tener una </a:t>
            </a:r>
            <a:r>
              <a:rPr lang="es-ES" dirty="0" err="1" smtClean="0">
                <a:solidFill>
                  <a:schemeClr val="tx1"/>
                </a:solidFill>
              </a:rPr>
              <a:t>Activity</a:t>
            </a:r>
            <a:r>
              <a:rPr lang="es-ES" dirty="0" smtClean="0">
                <a:solidFill>
                  <a:schemeClr val="tx1"/>
                </a:solidFill>
              </a:rPr>
              <a:t> por cada una, se usan los </a:t>
            </a:r>
            <a:r>
              <a:rPr lang="es-ES" dirty="0" err="1" smtClean="0">
                <a:solidFill>
                  <a:schemeClr val="tx1"/>
                </a:solidFill>
              </a:rPr>
              <a:t>Fragments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whatsapp android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47037"/>
            <a:ext cx="1763205" cy="313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90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de whatsapp android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23478"/>
            <a:ext cx="2232248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822960" y="1491630"/>
            <a:ext cx="511256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En el ejemplo de WhatsApp de la derecha, podemos ver una actividad que se compone de 4 </a:t>
            </a:r>
            <a:r>
              <a:rPr lang="es-ES" b="1" i="1" dirty="0" err="1" smtClean="0">
                <a:solidFill>
                  <a:schemeClr val="tx1"/>
                </a:solidFill>
              </a:rPr>
              <a:t>Fragments</a:t>
            </a:r>
            <a:r>
              <a:rPr lang="es-ES" b="1" i="1" dirty="0" smtClean="0">
                <a:solidFill>
                  <a:schemeClr val="tx1"/>
                </a:solidFill>
              </a:rPr>
              <a:t>.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 err="1" smtClean="0">
                <a:solidFill>
                  <a:schemeClr val="tx1"/>
                </a:solidFill>
              </a:rPr>
              <a:t>Camara</a:t>
            </a:r>
            <a:endParaRPr lang="es-ES" b="1" i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 smtClean="0">
                <a:solidFill>
                  <a:schemeClr val="tx1"/>
                </a:solidFill>
              </a:rPr>
              <a:t>Chats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 smtClean="0">
                <a:solidFill>
                  <a:schemeClr val="tx1"/>
                </a:solidFill>
              </a:rPr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 err="1" smtClean="0">
                <a:solidFill>
                  <a:schemeClr val="tx1"/>
                </a:solidFill>
              </a:rPr>
              <a:t>Calls</a:t>
            </a:r>
            <a:endParaRPr lang="es-ES" b="1" i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i="1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Son funcionalidades que tenerlas en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r>
              <a:rPr lang="es-ES" dirty="0" smtClean="0">
                <a:solidFill>
                  <a:schemeClr val="tx1"/>
                </a:solidFill>
              </a:rPr>
              <a:t> aparte, provocarían una pobre experiencia de usuario por la rápida navegación que se requiere.</a:t>
            </a:r>
          </a:p>
        </p:txBody>
      </p:sp>
    </p:spTree>
    <p:extLst>
      <p:ext uri="{BB962C8B-B14F-4D97-AF65-F5344CB8AC3E}">
        <p14:creationId xmlns:p14="http://schemas.microsoft.com/office/powerpoint/2010/main" val="23365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AO-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6815</TotalTime>
  <Words>2109</Words>
  <Application>Microsoft Office PowerPoint</Application>
  <PresentationFormat>Presentación en pantalla (16:9)</PresentationFormat>
  <Paragraphs>771</Paragraphs>
  <Slides>48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4" baseType="lpstr">
      <vt:lpstr>Arial</vt:lpstr>
      <vt:lpstr>Arial Narrow</vt:lpstr>
      <vt:lpstr>Calibri</vt:lpstr>
      <vt:lpstr>Calibri Light</vt:lpstr>
      <vt:lpstr>Consolas</vt:lpstr>
      <vt:lpstr>UAO-Theme</vt:lpstr>
      <vt:lpstr>Aplicaciones Móviles</vt:lpstr>
      <vt:lpstr>Inflater</vt:lpstr>
      <vt:lpstr>Inflater</vt:lpstr>
      <vt:lpstr>Inflater</vt:lpstr>
      <vt:lpstr>Inflater</vt:lpstr>
      <vt:lpstr>Inflater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Fragment: UML</vt:lpstr>
      <vt:lpstr>Fragment: UML</vt:lpstr>
      <vt:lpstr>Fragment: UML</vt:lpstr>
      <vt:lpstr>Fragments</vt:lpstr>
      <vt:lpstr>Fragment: ciclo de vida (Completo)</vt:lpstr>
      <vt:lpstr>Fragment: ciclo de vida (Simplificado)</vt:lpstr>
      <vt:lpstr>Fragment: ciclo de vida (Simplificado)</vt:lpstr>
      <vt:lpstr>Fragment: ciclo de vida (Simplificado)</vt:lpstr>
      <vt:lpstr>Fragment: Aclaración sobre ciclos</vt:lpstr>
      <vt:lpstr>Fragments</vt:lpstr>
      <vt:lpstr>Fragments</vt:lpstr>
      <vt:lpstr>Fragments</vt:lpstr>
      <vt:lpstr>Ejercicio</vt:lpstr>
      <vt:lpstr>Ejercicio aplicaciones</vt:lpstr>
      <vt:lpstr>Ejercicio aplicaciones</vt:lpstr>
      <vt:lpstr>Ejercicio aplicaciones</vt:lpstr>
      <vt:lpstr>Ejercicio aplicaciones</vt:lpstr>
      <vt:lpstr>Ejercicio aplicaciones</vt:lpstr>
      <vt:lpstr>Ejercicio aplicaciones</vt:lpstr>
      <vt:lpstr>Ejercicio aplicaciones</vt:lpstr>
      <vt:lpstr>Ejercicio aplicaciones</vt:lpstr>
      <vt:lpstr>Ejercicio aplicaciones</vt:lpstr>
      <vt:lpstr>Ejercicio aplicaciones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Rﭑηcφη</cp:lastModifiedBy>
  <cp:revision>117</cp:revision>
  <dcterms:modified xsi:type="dcterms:W3CDTF">2020-01-05T20:28:07Z</dcterms:modified>
</cp:coreProperties>
</file>