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58"/>
  </p:notesMasterIdLst>
  <p:sldIdLst>
    <p:sldId id="256" r:id="rId2"/>
    <p:sldId id="307" r:id="rId3"/>
    <p:sldId id="325" r:id="rId4"/>
    <p:sldId id="326" r:id="rId5"/>
    <p:sldId id="327" r:id="rId6"/>
    <p:sldId id="308" r:id="rId7"/>
    <p:sldId id="329" r:id="rId8"/>
    <p:sldId id="328" r:id="rId9"/>
    <p:sldId id="330" r:id="rId10"/>
    <p:sldId id="310" r:id="rId11"/>
    <p:sldId id="331" r:id="rId12"/>
    <p:sldId id="332" r:id="rId13"/>
    <p:sldId id="345" r:id="rId14"/>
    <p:sldId id="333" r:id="rId15"/>
    <p:sldId id="334" r:id="rId16"/>
    <p:sldId id="335" r:id="rId17"/>
    <p:sldId id="336" r:id="rId18"/>
    <p:sldId id="337" r:id="rId19"/>
    <p:sldId id="338" r:id="rId20"/>
    <p:sldId id="339" r:id="rId21"/>
    <p:sldId id="340" r:id="rId22"/>
    <p:sldId id="341" r:id="rId23"/>
    <p:sldId id="342" r:id="rId24"/>
    <p:sldId id="343" r:id="rId25"/>
    <p:sldId id="309" r:id="rId26"/>
    <p:sldId id="344" r:id="rId27"/>
    <p:sldId id="312" r:id="rId28"/>
    <p:sldId id="313" r:id="rId29"/>
    <p:sldId id="314" r:id="rId30"/>
    <p:sldId id="347" r:id="rId31"/>
    <p:sldId id="349" r:id="rId32"/>
    <p:sldId id="350" r:id="rId33"/>
    <p:sldId id="351" r:id="rId34"/>
    <p:sldId id="352" r:id="rId35"/>
    <p:sldId id="354" r:id="rId36"/>
    <p:sldId id="353" r:id="rId37"/>
    <p:sldId id="355" r:id="rId38"/>
    <p:sldId id="315" r:id="rId39"/>
    <p:sldId id="357" r:id="rId40"/>
    <p:sldId id="356" r:id="rId41"/>
    <p:sldId id="358" r:id="rId42"/>
    <p:sldId id="359" r:id="rId43"/>
    <p:sldId id="360" r:id="rId44"/>
    <p:sldId id="361" r:id="rId45"/>
    <p:sldId id="362" r:id="rId46"/>
    <p:sldId id="363" r:id="rId47"/>
    <p:sldId id="368" r:id="rId48"/>
    <p:sldId id="369" r:id="rId49"/>
    <p:sldId id="323" r:id="rId50"/>
    <p:sldId id="370" r:id="rId51"/>
    <p:sldId id="371" r:id="rId52"/>
    <p:sldId id="324" r:id="rId53"/>
    <p:sldId id="373" r:id="rId54"/>
    <p:sldId id="374" r:id="rId55"/>
    <p:sldId id="375" r:id="rId56"/>
    <p:sldId id="376" r:id="rId5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82DA"/>
    <a:srgbClr val="FFFFFF"/>
    <a:srgbClr val="073042"/>
    <a:srgbClr val="2B2B2B"/>
    <a:srgbClr val="D8B564"/>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434" autoAdjust="0"/>
  </p:normalViewPr>
  <p:slideViewPr>
    <p:cSldViewPr>
      <p:cViewPr>
        <p:scale>
          <a:sx n="100" d="100"/>
          <a:sy n="100" d="100"/>
        </p:scale>
        <p:origin x="300" y="-236"/>
      </p:cViewPr>
      <p:guideLst>
        <p:guide orient="horz" pos="1620"/>
        <p:guide pos="2880"/>
      </p:guideLst>
    </p:cSldViewPr>
  </p:slideViewPr>
  <p:outlineViewPr>
    <p:cViewPr>
      <p:scale>
        <a:sx n="33" d="100"/>
        <a:sy n="33" d="100"/>
      </p:scale>
      <p:origin x="0" y="-60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2329203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83542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1754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31902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81738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876870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5763081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60675679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313586385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8E3347-EFDA-483A-9E95-BDA4F3B6010F}" type="datetimeFigureOut">
              <a:rPr lang="en-US" smtClean="0"/>
              <a:t>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393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F8E3347-EFDA-483A-9E95-BDA4F3B6010F}" type="datetimeFigureOut">
              <a:rPr lang="en-US" smtClean="0"/>
              <a:t>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34712879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F8E3347-EFDA-483A-9E95-BDA4F3B6010F}" type="datetimeFigureOut">
              <a:rPr lang="en-US" smtClean="0"/>
              <a:t>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138979233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F8E3347-EFDA-483A-9E95-BDA4F3B6010F}" type="datetimeFigureOut">
              <a:rPr lang="en-US" smtClean="0"/>
              <a:t>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47824166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8E3347-EFDA-483A-9E95-BDA4F3B6010F}" type="datetimeFigureOut">
              <a:rPr lang="en-US" smtClean="0"/>
              <a:t>1/5/2020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 smtClean="0"/>
              <a:t>‹Nº›</a:t>
            </a:fld>
            <a:endParaRPr lang="es"/>
          </a:p>
        </p:txBody>
      </p:sp>
    </p:spTree>
    <p:extLst>
      <p:ext uri="{BB962C8B-B14F-4D97-AF65-F5344CB8AC3E}">
        <p14:creationId xmlns:p14="http://schemas.microsoft.com/office/powerpoint/2010/main" val="14813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7F8E3347-EFDA-483A-9E95-BDA4F3B6010F}" type="datetimeFigureOut">
              <a:rPr lang="en-US" smtClean="0"/>
              <a:t>1/5/2020</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66952641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8E3347-EFDA-483A-9E95-BDA4F3B6010F}" type="datetimeFigureOut">
              <a:rPr lang="en-US" smtClean="0"/>
              <a:t>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46979378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7F8E3347-EFDA-483A-9E95-BDA4F3B6010F}" type="datetimeFigureOut">
              <a:rPr lang="en-US" smtClean="0"/>
              <a:t>1/5/2020</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91695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a:t>Aplicaciones Móviles</a:t>
            </a:r>
            <a:endParaRPr/>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Domiciano RIncón</a:t>
            </a:r>
          </a:p>
          <a:p>
            <a:pPr marL="0" lvl="0" indent="0">
              <a:spcBef>
                <a:spcPts val="0"/>
              </a:spcBef>
              <a:spcAft>
                <a:spcPts val="0"/>
              </a:spcAft>
              <a:buNone/>
            </a:pPr>
            <a:endParaRPr lang="es" dirty="0"/>
          </a:p>
          <a:p>
            <a:pPr marL="0" lvl="0" indent="0">
              <a:spcBef>
                <a:spcPts val="0"/>
              </a:spcBef>
              <a:spcAft>
                <a:spcPts val="0"/>
              </a:spcAft>
              <a:buNone/>
            </a:pPr>
            <a:r>
              <a:rPr lang="es" dirty="0" smtClean="0"/>
              <a:t>Ingeniería Telemática</a:t>
            </a:r>
          </a:p>
          <a:p>
            <a:pPr marL="0" lvl="0" indent="0">
              <a:spcBef>
                <a:spcPts val="0"/>
              </a:spcBef>
              <a:spcAft>
                <a:spcPts val="0"/>
              </a:spcAft>
              <a:buNone/>
            </a:pPr>
            <a:r>
              <a:rPr lang="en-US" dirty="0" smtClean="0"/>
              <a:t>D</a:t>
            </a:r>
            <a:r>
              <a:rPr lang="es" dirty="0" smtClean="0"/>
              <a:t>iseño de medios interactivos</a:t>
            </a:r>
            <a:endParaRPr dirty="0"/>
          </a:p>
        </p:txBody>
      </p:sp>
      <p:pic>
        <p:nvPicPr>
          <p:cNvPr id="6"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8631" y="3639469"/>
            <a:ext cx="2752725" cy="866776"/>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p:cNvPicPr>
            <a:picLocks noChangeAspect="1"/>
          </p:cNvPicPr>
          <p:nvPr/>
        </p:nvPicPr>
        <p:blipFill rotWithShape="1">
          <a:blip r:embed="rId4"/>
          <a:srcRect l="27162" t="15700" r="26375" b="11501"/>
          <a:stretch/>
        </p:blipFill>
        <p:spPr>
          <a:xfrm>
            <a:off x="3688188" y="101176"/>
            <a:ext cx="1813344" cy="159820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Permisos</a:t>
            </a:r>
            <a:endParaRPr lang="es-CO" dirty="0"/>
          </a:p>
        </p:txBody>
      </p:sp>
      <p:sp>
        <p:nvSpPr>
          <p:cNvPr id="3" name="Marcador de contenido 2"/>
          <p:cNvSpPr>
            <a:spLocks noGrp="1"/>
          </p:cNvSpPr>
          <p:nvPr>
            <p:ph idx="1"/>
          </p:nvPr>
        </p:nvSpPr>
        <p:spPr/>
        <p:txBody>
          <a:bodyPr/>
          <a:lstStyle/>
          <a:p>
            <a:r>
              <a:rPr lang="es-ES" dirty="0" smtClean="0"/>
              <a:t>La solicitud de un permiso se hace usando el </a:t>
            </a:r>
            <a:r>
              <a:rPr lang="es-ES" b="1" i="1" dirty="0" smtClean="0"/>
              <a:t>método </a:t>
            </a:r>
            <a:r>
              <a:rPr lang="es-ES" b="1" i="1" dirty="0" err="1" smtClean="0"/>
              <a:t>estatico</a:t>
            </a:r>
            <a:r>
              <a:rPr lang="es-ES" dirty="0" smtClean="0"/>
              <a:t>:</a:t>
            </a:r>
          </a:p>
          <a:p>
            <a:endParaRPr lang="es-ES" dirty="0" smtClean="0"/>
          </a:p>
          <a:p>
            <a:endParaRPr lang="es-ES" dirty="0" smtClean="0"/>
          </a:p>
          <a:p>
            <a:endParaRPr lang="es-ES"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251520" y="1851670"/>
            <a:ext cx="8424936" cy="307777"/>
          </a:xfrm>
          <a:prstGeom prst="rect">
            <a:avLst/>
          </a:prstGeom>
        </p:spPr>
        <p:txBody>
          <a:bodyPr wrap="square">
            <a:spAutoFit/>
          </a:bodyPr>
          <a:lstStyle/>
          <a:p>
            <a:pPr algn="ctr"/>
            <a:r>
              <a:rPr lang="es-ES" b="1" dirty="0" err="1">
                <a:solidFill>
                  <a:srgbClr val="B482DA"/>
                </a:solidFill>
              </a:rPr>
              <a:t>ActivityCompat</a:t>
            </a:r>
            <a:r>
              <a:rPr lang="es-ES" dirty="0" err="1">
                <a:solidFill>
                  <a:schemeClr val="tx1"/>
                </a:solidFill>
              </a:rPr>
              <a:t>.</a:t>
            </a:r>
            <a:r>
              <a:rPr lang="es-ES" dirty="0" err="1">
                <a:solidFill>
                  <a:srgbClr val="D8B564"/>
                </a:solidFill>
              </a:rPr>
              <a:t>requestPermissions</a:t>
            </a:r>
            <a:r>
              <a:rPr lang="es-ES" dirty="0" smtClean="0">
                <a:solidFill>
                  <a:schemeClr val="tx1"/>
                </a:solidFill>
              </a:rPr>
              <a:t>( </a:t>
            </a:r>
            <a:r>
              <a:rPr lang="es-ES" dirty="0" err="1" smtClean="0">
                <a:solidFill>
                  <a:schemeClr val="tx1"/>
                </a:solidFill>
              </a:rPr>
              <a:t>context</a:t>
            </a:r>
            <a:r>
              <a:rPr lang="es-ES" dirty="0" smtClean="0">
                <a:solidFill>
                  <a:schemeClr val="tx1"/>
                </a:solidFill>
              </a:rPr>
              <a:t> , </a:t>
            </a:r>
            <a:r>
              <a:rPr lang="es-ES" dirty="0" err="1" smtClean="0">
                <a:solidFill>
                  <a:schemeClr val="tx1"/>
                </a:solidFill>
              </a:rPr>
              <a:t>stringArray</a:t>
            </a:r>
            <a:r>
              <a:rPr lang="es-ES" dirty="0" smtClean="0">
                <a:solidFill>
                  <a:schemeClr val="tx1"/>
                </a:solidFill>
              </a:rPr>
              <a:t> , </a:t>
            </a:r>
            <a:r>
              <a:rPr lang="es-ES" dirty="0">
                <a:solidFill>
                  <a:schemeClr val="tx1"/>
                </a:solidFill>
              </a:rPr>
              <a:t>CALLBACK_ID);</a:t>
            </a:r>
          </a:p>
        </p:txBody>
      </p:sp>
    </p:spTree>
    <p:extLst>
      <p:ext uri="{BB962C8B-B14F-4D97-AF65-F5344CB8AC3E}">
        <p14:creationId xmlns:p14="http://schemas.microsoft.com/office/powerpoint/2010/main" val="23971315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Permisos</a:t>
            </a:r>
            <a:endParaRPr lang="es-CO" dirty="0"/>
          </a:p>
        </p:txBody>
      </p:sp>
      <p:sp>
        <p:nvSpPr>
          <p:cNvPr id="3" name="Marcador de contenido 2"/>
          <p:cNvSpPr>
            <a:spLocks noGrp="1"/>
          </p:cNvSpPr>
          <p:nvPr>
            <p:ph idx="1"/>
          </p:nvPr>
        </p:nvSpPr>
        <p:spPr/>
        <p:txBody>
          <a:bodyPr/>
          <a:lstStyle/>
          <a:p>
            <a:r>
              <a:rPr lang="es-ES" dirty="0" smtClean="0"/>
              <a:t>La solicitud de un permiso se hace usando el </a:t>
            </a:r>
            <a:r>
              <a:rPr lang="es-ES" b="1" i="1" dirty="0" smtClean="0"/>
              <a:t>método </a:t>
            </a:r>
            <a:r>
              <a:rPr lang="es-ES" b="1" i="1" dirty="0" err="1" smtClean="0"/>
              <a:t>estatico</a:t>
            </a:r>
            <a:r>
              <a:rPr lang="es-ES" dirty="0" smtClean="0"/>
              <a:t>:</a:t>
            </a:r>
          </a:p>
          <a:p>
            <a:endParaRPr lang="es-ES" dirty="0" smtClean="0"/>
          </a:p>
          <a:p>
            <a:endParaRPr lang="es-ES" dirty="0" smtClean="0"/>
          </a:p>
          <a:p>
            <a:endParaRPr lang="es-ES"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251520" y="1851670"/>
            <a:ext cx="8424936" cy="307777"/>
          </a:xfrm>
          <a:prstGeom prst="rect">
            <a:avLst/>
          </a:prstGeom>
        </p:spPr>
        <p:txBody>
          <a:bodyPr wrap="square">
            <a:spAutoFit/>
          </a:bodyPr>
          <a:lstStyle/>
          <a:p>
            <a:pPr algn="ctr"/>
            <a:r>
              <a:rPr lang="es-ES" b="1" dirty="0" err="1">
                <a:solidFill>
                  <a:srgbClr val="B482DA"/>
                </a:solidFill>
              </a:rPr>
              <a:t>ActivityCompat</a:t>
            </a:r>
            <a:r>
              <a:rPr lang="es-ES" dirty="0" err="1">
                <a:solidFill>
                  <a:schemeClr val="tx1"/>
                </a:solidFill>
              </a:rPr>
              <a:t>.</a:t>
            </a:r>
            <a:r>
              <a:rPr lang="es-ES" dirty="0" err="1">
                <a:solidFill>
                  <a:srgbClr val="D8B564"/>
                </a:solidFill>
              </a:rPr>
              <a:t>requestPermissions</a:t>
            </a:r>
            <a:r>
              <a:rPr lang="es-ES" dirty="0" smtClean="0">
                <a:solidFill>
                  <a:schemeClr val="tx1"/>
                </a:solidFill>
              </a:rPr>
              <a:t>( </a:t>
            </a:r>
            <a:r>
              <a:rPr lang="es-ES" dirty="0" err="1" smtClean="0">
                <a:solidFill>
                  <a:schemeClr val="tx1"/>
                </a:solidFill>
              </a:rPr>
              <a:t>context</a:t>
            </a:r>
            <a:r>
              <a:rPr lang="es-ES" dirty="0" smtClean="0">
                <a:solidFill>
                  <a:schemeClr val="tx1"/>
                </a:solidFill>
              </a:rPr>
              <a:t> , </a:t>
            </a:r>
            <a:r>
              <a:rPr lang="es-ES" dirty="0" err="1" smtClean="0">
                <a:solidFill>
                  <a:schemeClr val="tx1"/>
                </a:solidFill>
              </a:rPr>
              <a:t>stringArray</a:t>
            </a:r>
            <a:r>
              <a:rPr lang="es-ES" dirty="0" smtClean="0">
                <a:solidFill>
                  <a:schemeClr val="tx1"/>
                </a:solidFill>
              </a:rPr>
              <a:t> , </a:t>
            </a:r>
            <a:r>
              <a:rPr lang="es-ES" dirty="0">
                <a:solidFill>
                  <a:schemeClr val="tx1"/>
                </a:solidFill>
              </a:rPr>
              <a:t>CALLBACK_ID);</a:t>
            </a:r>
          </a:p>
        </p:txBody>
      </p:sp>
      <p:sp>
        <p:nvSpPr>
          <p:cNvPr id="6" name="Rectángulo 5"/>
          <p:cNvSpPr/>
          <p:nvPr/>
        </p:nvSpPr>
        <p:spPr>
          <a:xfrm>
            <a:off x="4427984" y="1851670"/>
            <a:ext cx="648072" cy="30777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contenido 2"/>
          <p:cNvSpPr txBox="1">
            <a:spLocks/>
          </p:cNvSpPr>
          <p:nvPr/>
        </p:nvSpPr>
        <p:spPr>
          <a:xfrm>
            <a:off x="1619672" y="2931790"/>
            <a:ext cx="5400600" cy="1622431"/>
          </a:xfrm>
          <a:prstGeom prst="rect">
            <a:avLst/>
          </a:prstGeom>
        </p:spPr>
        <p:txBody>
          <a:bodyPr vert="horz" lIns="0" tIns="45720" rIns="0" bIns="4572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r>
              <a:rPr lang="es-ES" dirty="0" smtClean="0"/>
              <a:t>El contexto, como se ha visto en clase, sirve para que el método sepa desde qué actividad se está solicitando el permiso. Por lo tanto, si está dentro de una actividad, puede usar </a:t>
            </a:r>
            <a:r>
              <a:rPr lang="es-ES" b="1" i="1" dirty="0" err="1" smtClean="0">
                <a:solidFill>
                  <a:srgbClr val="D8B564"/>
                </a:solidFill>
              </a:rPr>
              <a:t>this</a:t>
            </a:r>
            <a:r>
              <a:rPr lang="es-ES" b="1" i="1" dirty="0" smtClean="0"/>
              <a:t>.</a:t>
            </a:r>
          </a:p>
          <a:p>
            <a:endParaRPr lang="es-ES" dirty="0" smtClean="0"/>
          </a:p>
          <a:p>
            <a:endParaRPr lang="es-ES" dirty="0" smtClean="0"/>
          </a:p>
          <a:p>
            <a:endParaRPr lang="es-ES" dirty="0"/>
          </a:p>
        </p:txBody>
      </p:sp>
      <p:cxnSp>
        <p:nvCxnSpPr>
          <p:cNvPr id="9" name="Conector recto de flecha 8"/>
          <p:cNvCxnSpPr/>
          <p:nvPr/>
        </p:nvCxnSpPr>
        <p:spPr>
          <a:xfrm flipV="1">
            <a:off x="4788024" y="2159447"/>
            <a:ext cx="0" cy="700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3729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Permisos</a:t>
            </a:r>
            <a:endParaRPr lang="es-CO" dirty="0"/>
          </a:p>
        </p:txBody>
      </p:sp>
      <p:sp>
        <p:nvSpPr>
          <p:cNvPr id="3" name="Marcador de contenido 2"/>
          <p:cNvSpPr>
            <a:spLocks noGrp="1"/>
          </p:cNvSpPr>
          <p:nvPr>
            <p:ph idx="1"/>
          </p:nvPr>
        </p:nvSpPr>
        <p:spPr/>
        <p:txBody>
          <a:bodyPr/>
          <a:lstStyle/>
          <a:p>
            <a:r>
              <a:rPr lang="es-ES" dirty="0" smtClean="0"/>
              <a:t>La solicitud de un permiso se hace usando el </a:t>
            </a:r>
            <a:r>
              <a:rPr lang="es-ES" b="1" i="1" dirty="0" smtClean="0"/>
              <a:t>método </a:t>
            </a:r>
            <a:r>
              <a:rPr lang="es-ES" b="1" i="1" dirty="0" err="1" smtClean="0"/>
              <a:t>estatico</a:t>
            </a:r>
            <a:r>
              <a:rPr lang="es-ES" dirty="0" smtClean="0"/>
              <a:t>:</a:t>
            </a:r>
          </a:p>
          <a:p>
            <a:endParaRPr lang="es-ES" dirty="0" smtClean="0"/>
          </a:p>
          <a:p>
            <a:endParaRPr lang="es-ES" dirty="0" smtClean="0"/>
          </a:p>
          <a:p>
            <a:endParaRPr lang="es-ES"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251520" y="1851670"/>
            <a:ext cx="8424936" cy="307777"/>
          </a:xfrm>
          <a:prstGeom prst="rect">
            <a:avLst/>
          </a:prstGeom>
        </p:spPr>
        <p:txBody>
          <a:bodyPr wrap="square">
            <a:spAutoFit/>
          </a:bodyPr>
          <a:lstStyle/>
          <a:p>
            <a:pPr algn="ctr"/>
            <a:r>
              <a:rPr lang="es-ES" b="1" dirty="0" err="1">
                <a:solidFill>
                  <a:srgbClr val="B482DA"/>
                </a:solidFill>
              </a:rPr>
              <a:t>ActivityCompat</a:t>
            </a:r>
            <a:r>
              <a:rPr lang="es-ES" dirty="0" err="1">
                <a:solidFill>
                  <a:schemeClr val="tx1"/>
                </a:solidFill>
              </a:rPr>
              <a:t>.</a:t>
            </a:r>
            <a:r>
              <a:rPr lang="es-ES" dirty="0" err="1">
                <a:solidFill>
                  <a:srgbClr val="D8B564"/>
                </a:solidFill>
              </a:rPr>
              <a:t>requestPermissions</a:t>
            </a:r>
            <a:r>
              <a:rPr lang="es-ES" dirty="0" smtClean="0">
                <a:solidFill>
                  <a:schemeClr val="tx1"/>
                </a:solidFill>
              </a:rPr>
              <a:t>( </a:t>
            </a:r>
            <a:r>
              <a:rPr lang="es-ES" dirty="0" err="1" smtClean="0">
                <a:solidFill>
                  <a:schemeClr val="tx1"/>
                </a:solidFill>
              </a:rPr>
              <a:t>context</a:t>
            </a:r>
            <a:r>
              <a:rPr lang="es-ES" dirty="0" smtClean="0">
                <a:solidFill>
                  <a:schemeClr val="tx1"/>
                </a:solidFill>
              </a:rPr>
              <a:t> , </a:t>
            </a:r>
            <a:r>
              <a:rPr lang="es-ES" dirty="0" err="1" smtClean="0">
                <a:solidFill>
                  <a:schemeClr val="tx1"/>
                </a:solidFill>
              </a:rPr>
              <a:t>stringArray</a:t>
            </a:r>
            <a:r>
              <a:rPr lang="es-ES" dirty="0" smtClean="0">
                <a:solidFill>
                  <a:schemeClr val="tx1"/>
                </a:solidFill>
              </a:rPr>
              <a:t> , </a:t>
            </a:r>
            <a:r>
              <a:rPr lang="es-ES" dirty="0">
                <a:solidFill>
                  <a:schemeClr val="tx1"/>
                </a:solidFill>
              </a:rPr>
              <a:t>CALLBACK_ID);</a:t>
            </a:r>
          </a:p>
        </p:txBody>
      </p:sp>
      <p:sp>
        <p:nvSpPr>
          <p:cNvPr id="6" name="Rectángulo 5"/>
          <p:cNvSpPr/>
          <p:nvPr/>
        </p:nvSpPr>
        <p:spPr>
          <a:xfrm>
            <a:off x="5148064" y="1851670"/>
            <a:ext cx="936104" cy="30777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contenido 2"/>
          <p:cNvSpPr txBox="1">
            <a:spLocks/>
          </p:cNvSpPr>
          <p:nvPr/>
        </p:nvSpPr>
        <p:spPr>
          <a:xfrm>
            <a:off x="1619672" y="2859782"/>
            <a:ext cx="5400600" cy="1622431"/>
          </a:xfrm>
          <a:prstGeom prst="rect">
            <a:avLst/>
          </a:prstGeom>
        </p:spPr>
        <p:txBody>
          <a:bodyPr vert="horz" lIns="0" tIns="45720" rIns="0" bIns="4572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r>
              <a:rPr lang="es-ES" dirty="0" smtClean="0"/>
              <a:t>El </a:t>
            </a:r>
            <a:r>
              <a:rPr lang="es-ES" dirty="0" err="1" smtClean="0"/>
              <a:t>stringArray</a:t>
            </a:r>
            <a:r>
              <a:rPr lang="es-ES" dirty="0" smtClean="0"/>
              <a:t> es un arreglo de </a:t>
            </a:r>
            <a:r>
              <a:rPr lang="es-ES" dirty="0" err="1" smtClean="0"/>
              <a:t>String</a:t>
            </a:r>
            <a:r>
              <a:rPr lang="es-ES" dirty="0"/>
              <a:t> </a:t>
            </a:r>
            <a:r>
              <a:rPr lang="es-ES" dirty="0" smtClean="0"/>
              <a:t>en el que el programador debe listar los permisos usando constantes de la clase </a:t>
            </a:r>
            <a:r>
              <a:rPr lang="es-ES" dirty="0" err="1" smtClean="0"/>
              <a:t>Manifest</a:t>
            </a:r>
            <a:r>
              <a:rPr lang="es-ES" dirty="0" smtClean="0"/>
              <a:t>. </a:t>
            </a:r>
          </a:p>
          <a:p>
            <a:r>
              <a:rPr lang="es-ES" dirty="0" smtClean="0"/>
              <a:t>Por ejemplo, en el campo puede ir una variable como la siguiente:</a:t>
            </a:r>
          </a:p>
          <a:p>
            <a:endParaRPr lang="es-ES" dirty="0" smtClean="0"/>
          </a:p>
          <a:p>
            <a:endParaRPr lang="es-ES" dirty="0" smtClean="0"/>
          </a:p>
          <a:p>
            <a:endParaRPr lang="es-ES" dirty="0"/>
          </a:p>
        </p:txBody>
      </p:sp>
      <p:cxnSp>
        <p:nvCxnSpPr>
          <p:cNvPr id="9" name="Conector recto de flecha 8"/>
          <p:cNvCxnSpPr/>
          <p:nvPr/>
        </p:nvCxnSpPr>
        <p:spPr>
          <a:xfrm flipV="1">
            <a:off x="5652120" y="2159447"/>
            <a:ext cx="0" cy="700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ángulo 7"/>
          <p:cNvSpPr/>
          <p:nvPr/>
        </p:nvSpPr>
        <p:spPr>
          <a:xfrm>
            <a:off x="2699792" y="3755491"/>
            <a:ext cx="4572000" cy="954107"/>
          </a:xfrm>
          <a:prstGeom prst="rect">
            <a:avLst/>
          </a:prstGeom>
        </p:spPr>
        <p:txBody>
          <a:bodyPr>
            <a:spAutoFit/>
          </a:bodyPr>
          <a:lstStyle/>
          <a:p>
            <a:r>
              <a:rPr lang="es-ES" b="1" dirty="0" err="1" smtClean="0">
                <a:solidFill>
                  <a:srgbClr val="B482DA"/>
                </a:solidFill>
              </a:rPr>
              <a:t>String</a:t>
            </a:r>
            <a:r>
              <a:rPr lang="es-ES" b="1" dirty="0" smtClean="0">
                <a:solidFill>
                  <a:srgbClr val="B482DA"/>
                </a:solidFill>
              </a:rPr>
              <a:t>[ ]</a:t>
            </a:r>
            <a:r>
              <a:rPr lang="es-ES" b="1" i="1" dirty="0" smtClean="0">
                <a:solidFill>
                  <a:schemeClr val="tx1"/>
                </a:solidFill>
              </a:rPr>
              <a:t> </a:t>
            </a:r>
            <a:r>
              <a:rPr lang="es-ES" dirty="0" err="1">
                <a:solidFill>
                  <a:schemeClr val="tx1"/>
                </a:solidFill>
              </a:rPr>
              <a:t>listaPermisos</a:t>
            </a:r>
            <a:r>
              <a:rPr lang="es-ES" b="1" i="1" dirty="0">
                <a:solidFill>
                  <a:schemeClr val="tx1"/>
                </a:solidFill>
              </a:rPr>
              <a:t> = </a:t>
            </a:r>
            <a:r>
              <a:rPr lang="es-ES" dirty="0">
                <a:solidFill>
                  <a:srgbClr val="FFC000"/>
                </a:solidFill>
              </a:rPr>
              <a:t>new</a:t>
            </a:r>
            <a:r>
              <a:rPr lang="es-ES" b="1" i="1" dirty="0">
                <a:solidFill>
                  <a:schemeClr val="tx1"/>
                </a:solidFill>
              </a:rPr>
              <a:t> </a:t>
            </a:r>
            <a:r>
              <a:rPr lang="es-ES" b="1" dirty="0" err="1">
                <a:solidFill>
                  <a:srgbClr val="B482DA"/>
                </a:solidFill>
              </a:rPr>
              <a:t>String</a:t>
            </a:r>
            <a:r>
              <a:rPr lang="es-ES" b="1" dirty="0" smtClean="0">
                <a:solidFill>
                  <a:srgbClr val="B482DA"/>
                </a:solidFill>
              </a:rPr>
              <a:t>[ ]</a:t>
            </a:r>
            <a:r>
              <a:rPr lang="es-ES" b="1" i="1" dirty="0" smtClean="0">
                <a:solidFill>
                  <a:schemeClr val="tx1"/>
                </a:solidFill>
              </a:rPr>
              <a:t>{</a:t>
            </a:r>
            <a:endParaRPr lang="es-ES" b="1" i="1" dirty="0">
              <a:solidFill>
                <a:schemeClr val="tx1"/>
              </a:solidFill>
            </a:endParaRPr>
          </a:p>
          <a:p>
            <a:r>
              <a:rPr lang="es-ES" b="1" i="1" dirty="0" smtClean="0">
                <a:solidFill>
                  <a:schemeClr val="tx1"/>
                </a:solidFill>
              </a:rPr>
              <a:t>   </a:t>
            </a:r>
            <a:r>
              <a:rPr lang="es-ES" b="1" dirty="0" err="1" smtClean="0">
                <a:solidFill>
                  <a:srgbClr val="B482DA"/>
                </a:solidFill>
              </a:rPr>
              <a:t>Manifest</a:t>
            </a:r>
            <a:r>
              <a:rPr lang="es-ES" b="1" dirty="0" err="1" smtClean="0">
                <a:solidFill>
                  <a:schemeClr val="tx1"/>
                </a:solidFill>
              </a:rPr>
              <a:t>.</a:t>
            </a:r>
            <a:r>
              <a:rPr lang="es-ES" dirty="0" err="1" smtClean="0">
                <a:solidFill>
                  <a:srgbClr val="FFC000"/>
                </a:solidFill>
              </a:rPr>
              <a:t>permission</a:t>
            </a:r>
            <a:r>
              <a:rPr lang="es-ES" b="1" i="1" dirty="0" err="1" smtClean="0">
                <a:solidFill>
                  <a:schemeClr val="tx1"/>
                </a:solidFill>
              </a:rPr>
              <a:t>.CAMERA</a:t>
            </a:r>
            <a:r>
              <a:rPr lang="es-ES" b="1" i="1" dirty="0">
                <a:solidFill>
                  <a:schemeClr val="tx1"/>
                </a:solidFill>
              </a:rPr>
              <a:t>, </a:t>
            </a:r>
          </a:p>
          <a:p>
            <a:r>
              <a:rPr lang="es-ES" b="1" i="1" dirty="0" smtClean="0">
                <a:solidFill>
                  <a:schemeClr val="tx1"/>
                </a:solidFill>
              </a:rPr>
              <a:t>   </a:t>
            </a:r>
            <a:r>
              <a:rPr lang="es-ES" b="1" dirty="0" err="1" smtClean="0">
                <a:solidFill>
                  <a:srgbClr val="B482DA"/>
                </a:solidFill>
              </a:rPr>
              <a:t>Manifest</a:t>
            </a:r>
            <a:r>
              <a:rPr lang="es-ES" b="1" dirty="0" err="1" smtClean="0">
                <a:solidFill>
                  <a:schemeClr val="tx1"/>
                </a:solidFill>
              </a:rPr>
              <a:t>.</a:t>
            </a:r>
            <a:r>
              <a:rPr lang="es-ES" dirty="0" err="1" smtClean="0">
                <a:solidFill>
                  <a:srgbClr val="FFC000"/>
                </a:solidFill>
              </a:rPr>
              <a:t>permission</a:t>
            </a:r>
            <a:r>
              <a:rPr lang="es-ES" b="1" i="1" dirty="0" err="1" smtClean="0">
                <a:solidFill>
                  <a:schemeClr val="tx1"/>
                </a:solidFill>
              </a:rPr>
              <a:t>.CALL_PHONE</a:t>
            </a:r>
            <a:endParaRPr lang="es-ES" b="1" i="1" dirty="0">
              <a:solidFill>
                <a:schemeClr val="tx1"/>
              </a:solidFill>
            </a:endParaRPr>
          </a:p>
          <a:p>
            <a:r>
              <a:rPr lang="es-ES" b="1" i="1" dirty="0">
                <a:solidFill>
                  <a:schemeClr val="tx1"/>
                </a:solidFill>
              </a:rPr>
              <a:t>}</a:t>
            </a:r>
          </a:p>
        </p:txBody>
      </p:sp>
    </p:spTree>
    <p:extLst>
      <p:ext uri="{BB962C8B-B14F-4D97-AF65-F5344CB8AC3E}">
        <p14:creationId xmlns:p14="http://schemas.microsoft.com/office/powerpoint/2010/main" val="31221312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Permisos</a:t>
            </a:r>
            <a:endParaRPr lang="es-CO" dirty="0"/>
          </a:p>
        </p:txBody>
      </p:sp>
      <p:sp>
        <p:nvSpPr>
          <p:cNvPr id="3" name="Marcador de contenido 2"/>
          <p:cNvSpPr>
            <a:spLocks noGrp="1"/>
          </p:cNvSpPr>
          <p:nvPr>
            <p:ph idx="1"/>
          </p:nvPr>
        </p:nvSpPr>
        <p:spPr/>
        <p:txBody>
          <a:bodyPr/>
          <a:lstStyle/>
          <a:p>
            <a:r>
              <a:rPr lang="es-ES" dirty="0" smtClean="0"/>
              <a:t>La solicitud de un permiso se hace usando el </a:t>
            </a:r>
            <a:r>
              <a:rPr lang="es-ES" b="1" i="1" dirty="0" smtClean="0"/>
              <a:t>método </a:t>
            </a:r>
            <a:r>
              <a:rPr lang="es-ES" b="1" i="1" dirty="0" err="1" smtClean="0"/>
              <a:t>estatico</a:t>
            </a:r>
            <a:r>
              <a:rPr lang="es-ES" dirty="0" smtClean="0"/>
              <a:t>:</a:t>
            </a:r>
          </a:p>
          <a:p>
            <a:endParaRPr lang="es-ES" dirty="0" smtClean="0"/>
          </a:p>
          <a:p>
            <a:endParaRPr lang="es-ES" dirty="0" smtClean="0"/>
          </a:p>
          <a:p>
            <a:endParaRPr lang="es-ES"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251520" y="1851670"/>
            <a:ext cx="8424936" cy="307777"/>
          </a:xfrm>
          <a:prstGeom prst="rect">
            <a:avLst/>
          </a:prstGeom>
        </p:spPr>
        <p:txBody>
          <a:bodyPr wrap="square">
            <a:spAutoFit/>
          </a:bodyPr>
          <a:lstStyle/>
          <a:p>
            <a:pPr algn="ctr"/>
            <a:r>
              <a:rPr lang="es-ES" b="1" dirty="0" err="1">
                <a:solidFill>
                  <a:srgbClr val="B482DA"/>
                </a:solidFill>
              </a:rPr>
              <a:t>ActivityCompat</a:t>
            </a:r>
            <a:r>
              <a:rPr lang="es-ES" dirty="0" err="1">
                <a:solidFill>
                  <a:schemeClr val="tx1"/>
                </a:solidFill>
              </a:rPr>
              <a:t>.</a:t>
            </a:r>
            <a:r>
              <a:rPr lang="es-ES" dirty="0" err="1">
                <a:solidFill>
                  <a:srgbClr val="D8B564"/>
                </a:solidFill>
              </a:rPr>
              <a:t>requestPermissions</a:t>
            </a:r>
            <a:r>
              <a:rPr lang="es-ES" dirty="0" smtClean="0">
                <a:solidFill>
                  <a:schemeClr val="tx1"/>
                </a:solidFill>
              </a:rPr>
              <a:t>( </a:t>
            </a:r>
            <a:r>
              <a:rPr lang="es-ES" dirty="0" err="1" smtClean="0">
                <a:solidFill>
                  <a:schemeClr val="tx1"/>
                </a:solidFill>
              </a:rPr>
              <a:t>context</a:t>
            </a:r>
            <a:r>
              <a:rPr lang="es-ES" dirty="0" smtClean="0">
                <a:solidFill>
                  <a:schemeClr val="tx1"/>
                </a:solidFill>
              </a:rPr>
              <a:t> , </a:t>
            </a:r>
            <a:r>
              <a:rPr lang="es-ES" dirty="0" err="1" smtClean="0">
                <a:solidFill>
                  <a:schemeClr val="tx1"/>
                </a:solidFill>
              </a:rPr>
              <a:t>stringArray</a:t>
            </a:r>
            <a:r>
              <a:rPr lang="es-ES" dirty="0" smtClean="0">
                <a:solidFill>
                  <a:schemeClr val="tx1"/>
                </a:solidFill>
              </a:rPr>
              <a:t> , </a:t>
            </a:r>
            <a:r>
              <a:rPr lang="es-ES" dirty="0">
                <a:solidFill>
                  <a:schemeClr val="tx1"/>
                </a:solidFill>
              </a:rPr>
              <a:t>CALLBACK_ID);</a:t>
            </a:r>
          </a:p>
        </p:txBody>
      </p:sp>
      <p:sp>
        <p:nvSpPr>
          <p:cNvPr id="6" name="Rectángulo 5"/>
          <p:cNvSpPr/>
          <p:nvPr/>
        </p:nvSpPr>
        <p:spPr>
          <a:xfrm>
            <a:off x="6156176" y="1851670"/>
            <a:ext cx="1224136" cy="307777"/>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contenido 2"/>
          <p:cNvSpPr txBox="1">
            <a:spLocks/>
          </p:cNvSpPr>
          <p:nvPr/>
        </p:nvSpPr>
        <p:spPr>
          <a:xfrm>
            <a:off x="2771800" y="2859782"/>
            <a:ext cx="5400600" cy="1622431"/>
          </a:xfrm>
          <a:prstGeom prst="rect">
            <a:avLst/>
          </a:prstGeom>
        </p:spPr>
        <p:txBody>
          <a:bodyPr vert="horz" lIns="0" tIns="45720" rIns="0" bIns="4572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r>
              <a:rPr lang="es-ES" dirty="0" smtClean="0"/>
              <a:t>Es un número entero para identificar la solicitud de servicios</a:t>
            </a:r>
          </a:p>
          <a:p>
            <a:endParaRPr lang="es-ES" dirty="0" smtClean="0"/>
          </a:p>
          <a:p>
            <a:endParaRPr lang="es-ES" dirty="0" smtClean="0"/>
          </a:p>
          <a:p>
            <a:endParaRPr lang="es-ES" dirty="0"/>
          </a:p>
        </p:txBody>
      </p:sp>
      <p:cxnSp>
        <p:nvCxnSpPr>
          <p:cNvPr id="9" name="Conector recto de flecha 8"/>
          <p:cNvCxnSpPr/>
          <p:nvPr/>
        </p:nvCxnSpPr>
        <p:spPr>
          <a:xfrm flipV="1">
            <a:off x="6804248" y="2159447"/>
            <a:ext cx="0" cy="700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9261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Permisos</a:t>
            </a:r>
            <a:endParaRPr lang="es-CO" dirty="0"/>
          </a:p>
        </p:txBody>
      </p:sp>
      <p:sp>
        <p:nvSpPr>
          <p:cNvPr id="3" name="Marcador de contenido 2"/>
          <p:cNvSpPr>
            <a:spLocks noGrp="1"/>
          </p:cNvSpPr>
          <p:nvPr>
            <p:ph idx="1"/>
          </p:nvPr>
        </p:nvSpPr>
        <p:spPr/>
        <p:txBody>
          <a:bodyPr/>
          <a:lstStyle/>
          <a:p>
            <a:r>
              <a:rPr lang="es-ES" dirty="0" smtClean="0"/>
              <a:t>La solicitud de un permiso se hace usando el </a:t>
            </a:r>
            <a:r>
              <a:rPr lang="es-ES" b="1" i="1" dirty="0" smtClean="0"/>
              <a:t>método </a:t>
            </a:r>
            <a:r>
              <a:rPr lang="es-ES" b="1" i="1" dirty="0" err="1" smtClean="0"/>
              <a:t>estatico</a:t>
            </a:r>
            <a:r>
              <a:rPr lang="es-ES" dirty="0" smtClean="0"/>
              <a:t>:</a:t>
            </a:r>
          </a:p>
          <a:p>
            <a:endParaRPr lang="es-ES" dirty="0" smtClean="0"/>
          </a:p>
          <a:p>
            <a:endParaRPr lang="es-ES" dirty="0" smtClean="0"/>
          </a:p>
          <a:p>
            <a:r>
              <a:rPr lang="es-ES" dirty="0" smtClean="0"/>
              <a:t>Al ejecutar el método, el sistema Android mostrará la siguiente ventana.</a:t>
            </a:r>
            <a:endParaRPr lang="es-ES"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251520" y="1851670"/>
            <a:ext cx="8424936" cy="307777"/>
          </a:xfrm>
          <a:prstGeom prst="rect">
            <a:avLst/>
          </a:prstGeom>
        </p:spPr>
        <p:txBody>
          <a:bodyPr wrap="square">
            <a:spAutoFit/>
          </a:bodyPr>
          <a:lstStyle/>
          <a:p>
            <a:pPr algn="ctr"/>
            <a:r>
              <a:rPr lang="es-ES" b="1" dirty="0" err="1">
                <a:solidFill>
                  <a:srgbClr val="B482DA"/>
                </a:solidFill>
              </a:rPr>
              <a:t>ActivityCompat</a:t>
            </a:r>
            <a:r>
              <a:rPr lang="es-ES" dirty="0" err="1">
                <a:solidFill>
                  <a:schemeClr val="tx1"/>
                </a:solidFill>
              </a:rPr>
              <a:t>.</a:t>
            </a:r>
            <a:r>
              <a:rPr lang="es-ES" dirty="0" err="1">
                <a:solidFill>
                  <a:srgbClr val="D8B564"/>
                </a:solidFill>
              </a:rPr>
              <a:t>requestPermissions</a:t>
            </a:r>
            <a:r>
              <a:rPr lang="es-ES" dirty="0" smtClean="0">
                <a:solidFill>
                  <a:schemeClr val="tx1"/>
                </a:solidFill>
              </a:rPr>
              <a:t>( </a:t>
            </a:r>
            <a:r>
              <a:rPr lang="es-ES" dirty="0" err="1" smtClean="0">
                <a:solidFill>
                  <a:schemeClr val="tx1"/>
                </a:solidFill>
              </a:rPr>
              <a:t>context</a:t>
            </a:r>
            <a:r>
              <a:rPr lang="es-ES" dirty="0" smtClean="0">
                <a:solidFill>
                  <a:schemeClr val="tx1"/>
                </a:solidFill>
              </a:rPr>
              <a:t> , </a:t>
            </a:r>
            <a:r>
              <a:rPr lang="es-ES" dirty="0" err="1" smtClean="0">
                <a:solidFill>
                  <a:schemeClr val="tx1"/>
                </a:solidFill>
              </a:rPr>
              <a:t>stringArray</a:t>
            </a:r>
            <a:r>
              <a:rPr lang="es-ES" dirty="0" smtClean="0">
                <a:solidFill>
                  <a:schemeClr val="tx1"/>
                </a:solidFill>
              </a:rPr>
              <a:t> , </a:t>
            </a:r>
            <a:r>
              <a:rPr lang="es-ES" dirty="0">
                <a:solidFill>
                  <a:schemeClr val="tx1"/>
                </a:solidFill>
              </a:rPr>
              <a:t>CALLBACK_ID);</a:t>
            </a:r>
          </a:p>
        </p:txBody>
      </p:sp>
      <p:pic>
        <p:nvPicPr>
          <p:cNvPr id="12" name="Picture 4" descr="Resultado de imagen para request Permission android"/>
          <p:cNvPicPr>
            <a:picLocks noChangeAspect="1" noChangeArrowheads="1"/>
          </p:cNvPicPr>
          <p:nvPr/>
        </p:nvPicPr>
        <p:blipFill rotWithShape="1">
          <a:blip r:embed="rId3">
            <a:extLst>
              <a:ext uri="{28A0092B-C50C-407E-A947-70E740481C1C}">
                <a14:useLocalDpi xmlns:a14="http://schemas.microsoft.com/office/drawing/2010/main" val="0"/>
              </a:ext>
            </a:extLst>
          </a:blip>
          <a:srcRect l="19841" t="34834" r="20160" b="39031"/>
          <a:stretch/>
        </p:blipFill>
        <p:spPr bwMode="auto">
          <a:xfrm>
            <a:off x="3510221" y="2893061"/>
            <a:ext cx="2169278" cy="14898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6868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Permisos</a:t>
            </a:r>
            <a:endParaRPr lang="es-CO" dirty="0"/>
          </a:p>
        </p:txBody>
      </p:sp>
      <p:sp>
        <p:nvSpPr>
          <p:cNvPr id="3" name="Marcador de contenido 2"/>
          <p:cNvSpPr>
            <a:spLocks noGrp="1"/>
          </p:cNvSpPr>
          <p:nvPr>
            <p:ph idx="1"/>
          </p:nvPr>
        </p:nvSpPr>
        <p:spPr/>
        <p:txBody>
          <a:bodyPr/>
          <a:lstStyle/>
          <a:p>
            <a:r>
              <a:rPr lang="es-ES" dirty="0" smtClean="0"/>
              <a:t>Las actividades tienen disponible un método en la clase padre que permite </a:t>
            </a:r>
            <a:r>
              <a:rPr lang="es-ES" b="1" i="1" dirty="0" smtClean="0"/>
              <a:t>suscribirse</a:t>
            </a:r>
            <a:r>
              <a:rPr lang="es-ES" dirty="0" smtClean="0"/>
              <a:t> a la ventana emergente y permite saber qué respondió el usuario llamado </a:t>
            </a:r>
            <a:r>
              <a:rPr lang="es-ES" b="1" i="1" dirty="0" err="1" smtClean="0"/>
              <a:t>onRequestPermissionResult</a:t>
            </a:r>
            <a:endParaRPr lang="es-ES" b="1" i="1" dirty="0" smtClean="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esultado de imagen para request Permission android"/>
          <p:cNvPicPr>
            <a:picLocks noChangeAspect="1" noChangeArrowheads="1"/>
          </p:cNvPicPr>
          <p:nvPr/>
        </p:nvPicPr>
        <p:blipFill rotWithShape="1">
          <a:blip r:embed="rId3">
            <a:extLst>
              <a:ext uri="{28A0092B-C50C-407E-A947-70E740481C1C}">
                <a14:useLocalDpi xmlns:a14="http://schemas.microsoft.com/office/drawing/2010/main" val="0"/>
              </a:ext>
            </a:extLst>
          </a:blip>
          <a:srcRect l="19841" t="34834" r="20160" b="39031"/>
          <a:stretch/>
        </p:blipFill>
        <p:spPr bwMode="auto">
          <a:xfrm>
            <a:off x="5580112" y="2368020"/>
            <a:ext cx="2169278" cy="14898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Rectángulo 6"/>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Developing</a:t>
            </a:r>
            <a:r>
              <a:rPr lang="es-ES" dirty="0" smtClean="0"/>
              <a:t> APP</a:t>
            </a:r>
            <a:endParaRPr lang="es-CO" dirty="0"/>
          </a:p>
        </p:txBody>
      </p:sp>
      <p:sp>
        <p:nvSpPr>
          <p:cNvPr id="6" name="Rectángulo 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solidFill>
                  <a:schemeClr val="bg1"/>
                </a:solidFill>
              </a:rPr>
              <a:t>onRequest</a:t>
            </a:r>
            <a:r>
              <a:rPr lang="es-ES" dirty="0" smtClean="0">
                <a:solidFill>
                  <a:schemeClr val="bg1"/>
                </a:solidFill>
              </a:rPr>
              <a:t> </a:t>
            </a:r>
            <a:r>
              <a:rPr lang="es-ES" dirty="0" err="1" smtClean="0">
                <a:solidFill>
                  <a:schemeClr val="bg1"/>
                </a:solidFill>
              </a:rPr>
              <a:t>PermissionResult</a:t>
            </a:r>
            <a:endParaRPr lang="es-CO" dirty="0">
              <a:solidFill>
                <a:schemeClr val="bg1"/>
              </a:solidFill>
            </a:endParaRPr>
          </a:p>
        </p:txBody>
      </p:sp>
      <p:sp>
        <p:nvSpPr>
          <p:cNvPr id="10" name="Rectángulo 9"/>
          <p:cNvSpPr/>
          <p:nvPr/>
        </p:nvSpPr>
        <p:spPr>
          <a:xfrm>
            <a:off x="2106710" y="3091555"/>
            <a:ext cx="970137" cy="307777"/>
          </a:xfrm>
          <a:prstGeom prst="rect">
            <a:avLst/>
          </a:prstGeom>
        </p:spPr>
        <p:txBody>
          <a:bodyPr wrap="none">
            <a:spAutoFit/>
          </a:bodyPr>
          <a:lstStyle/>
          <a:p>
            <a:r>
              <a:rPr lang="es-ES" i="1" dirty="0" smtClean="0">
                <a:solidFill>
                  <a:schemeClr val="tx1"/>
                </a:solidFill>
              </a:rPr>
              <a:t>&lt;</a:t>
            </a:r>
            <a:r>
              <a:rPr lang="es-ES" i="1" dirty="0" err="1" smtClean="0">
                <a:solidFill>
                  <a:schemeClr val="tx1"/>
                </a:solidFill>
              </a:rPr>
              <a:t>listener</a:t>
            </a:r>
            <a:r>
              <a:rPr lang="es-ES" i="1" dirty="0" smtClean="0">
                <a:solidFill>
                  <a:schemeClr val="tx1"/>
                </a:solidFill>
              </a:rPr>
              <a:t>&gt;</a:t>
            </a:r>
            <a:endParaRPr lang="es-CO" i="1" dirty="0">
              <a:solidFill>
                <a:schemeClr val="tx1"/>
              </a:solidFill>
            </a:endParaRPr>
          </a:p>
        </p:txBody>
      </p:sp>
    </p:spTree>
    <p:extLst>
      <p:ext uri="{BB962C8B-B14F-4D97-AF65-F5344CB8AC3E}">
        <p14:creationId xmlns:p14="http://schemas.microsoft.com/office/powerpoint/2010/main" val="25432907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Permisos</a:t>
            </a:r>
            <a:endParaRPr lang="es-CO" dirty="0"/>
          </a:p>
        </p:txBody>
      </p:sp>
      <p:sp>
        <p:nvSpPr>
          <p:cNvPr id="3" name="Marcador de contenido 2"/>
          <p:cNvSpPr>
            <a:spLocks noGrp="1"/>
          </p:cNvSpPr>
          <p:nvPr>
            <p:ph idx="1"/>
          </p:nvPr>
        </p:nvSpPr>
        <p:spPr/>
        <p:txBody>
          <a:bodyPr/>
          <a:lstStyle/>
          <a:p>
            <a:r>
              <a:rPr lang="es-ES" dirty="0" smtClean="0"/>
              <a:t>Las actividades tienen disponible un método en la clase padre que permite </a:t>
            </a:r>
            <a:r>
              <a:rPr lang="es-ES" b="1" i="1" dirty="0" smtClean="0"/>
              <a:t>suscribirse</a:t>
            </a:r>
            <a:r>
              <a:rPr lang="es-ES" dirty="0" smtClean="0"/>
              <a:t> a la ventana emergente y permite saber qué respondió el usuario llamado </a:t>
            </a:r>
            <a:r>
              <a:rPr lang="es-ES" b="1" i="1" dirty="0" err="1" smtClean="0"/>
              <a:t>onRequestPermissionResult</a:t>
            </a:r>
            <a:endParaRPr lang="es-ES" b="1" i="1" dirty="0" smtClean="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esultado de imagen para request Permission android"/>
          <p:cNvPicPr>
            <a:picLocks noChangeAspect="1" noChangeArrowheads="1"/>
          </p:cNvPicPr>
          <p:nvPr/>
        </p:nvPicPr>
        <p:blipFill rotWithShape="1">
          <a:blip r:embed="rId3">
            <a:extLst>
              <a:ext uri="{28A0092B-C50C-407E-A947-70E740481C1C}">
                <a14:useLocalDpi xmlns:a14="http://schemas.microsoft.com/office/drawing/2010/main" val="0"/>
              </a:ext>
            </a:extLst>
          </a:blip>
          <a:srcRect l="19841" t="34834" r="20160" b="39031"/>
          <a:stretch/>
        </p:blipFill>
        <p:spPr bwMode="auto">
          <a:xfrm>
            <a:off x="5580112" y="2368020"/>
            <a:ext cx="2169278" cy="14898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Rectángulo 6"/>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Developing</a:t>
            </a:r>
            <a:r>
              <a:rPr lang="es-ES" dirty="0" smtClean="0"/>
              <a:t> APP</a:t>
            </a:r>
            <a:endParaRPr lang="es-CO" dirty="0"/>
          </a:p>
        </p:txBody>
      </p:sp>
      <p:sp>
        <p:nvSpPr>
          <p:cNvPr id="6" name="Rectángulo 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solidFill>
                  <a:schemeClr val="bg1"/>
                </a:solidFill>
              </a:rPr>
              <a:t>onRequest</a:t>
            </a:r>
            <a:r>
              <a:rPr lang="es-ES" dirty="0" smtClean="0">
                <a:solidFill>
                  <a:schemeClr val="bg1"/>
                </a:solidFill>
              </a:rPr>
              <a:t> </a:t>
            </a:r>
            <a:r>
              <a:rPr lang="es-ES" dirty="0" err="1" smtClean="0">
                <a:solidFill>
                  <a:schemeClr val="bg1"/>
                </a:solidFill>
              </a:rPr>
              <a:t>PermissionResult</a:t>
            </a:r>
            <a:endParaRPr lang="es-CO" dirty="0">
              <a:solidFill>
                <a:schemeClr val="bg1"/>
              </a:solidFill>
            </a:endParaRPr>
          </a:p>
        </p:txBody>
      </p:sp>
      <p:sp>
        <p:nvSpPr>
          <p:cNvPr id="10" name="Rectángulo 9"/>
          <p:cNvSpPr/>
          <p:nvPr/>
        </p:nvSpPr>
        <p:spPr>
          <a:xfrm>
            <a:off x="2106710" y="3091555"/>
            <a:ext cx="970137" cy="307777"/>
          </a:xfrm>
          <a:prstGeom prst="rect">
            <a:avLst/>
          </a:prstGeom>
        </p:spPr>
        <p:txBody>
          <a:bodyPr wrap="none">
            <a:spAutoFit/>
          </a:bodyPr>
          <a:lstStyle/>
          <a:p>
            <a:r>
              <a:rPr lang="es-ES" i="1" dirty="0" smtClean="0">
                <a:solidFill>
                  <a:schemeClr val="tx1"/>
                </a:solidFill>
              </a:rPr>
              <a:t>&lt;</a:t>
            </a:r>
            <a:r>
              <a:rPr lang="es-ES" i="1" dirty="0" err="1" smtClean="0">
                <a:solidFill>
                  <a:schemeClr val="tx1"/>
                </a:solidFill>
              </a:rPr>
              <a:t>listener</a:t>
            </a:r>
            <a:r>
              <a:rPr lang="es-ES" i="1" dirty="0" smtClean="0">
                <a:solidFill>
                  <a:schemeClr val="tx1"/>
                </a:solidFill>
              </a:rPr>
              <a:t>&gt;</a:t>
            </a:r>
            <a:endParaRPr lang="es-CO" i="1" dirty="0">
              <a:solidFill>
                <a:schemeClr val="tx1"/>
              </a:solidFill>
            </a:endParaRPr>
          </a:p>
        </p:txBody>
      </p:sp>
      <p:cxnSp>
        <p:nvCxnSpPr>
          <p:cNvPr id="8" name="Conector recto de flecha 7"/>
          <p:cNvCxnSpPr/>
          <p:nvPr/>
        </p:nvCxnSpPr>
        <p:spPr>
          <a:xfrm>
            <a:off x="3347864" y="2571750"/>
            <a:ext cx="22322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3616585" y="2263973"/>
            <a:ext cx="1757212" cy="307777"/>
          </a:xfrm>
          <a:prstGeom prst="rect">
            <a:avLst/>
          </a:prstGeom>
        </p:spPr>
        <p:txBody>
          <a:bodyPr wrap="none">
            <a:spAutoFit/>
          </a:bodyPr>
          <a:lstStyle/>
          <a:p>
            <a:r>
              <a:rPr lang="es-ES" dirty="0" err="1">
                <a:solidFill>
                  <a:srgbClr val="D8B564"/>
                </a:solidFill>
              </a:rPr>
              <a:t>requestPermissions</a:t>
            </a:r>
            <a:endParaRPr lang="es-CO" dirty="0"/>
          </a:p>
        </p:txBody>
      </p:sp>
      <p:sp>
        <p:nvSpPr>
          <p:cNvPr id="13" name="Rectángulo 12"/>
          <p:cNvSpPr/>
          <p:nvPr/>
        </p:nvSpPr>
        <p:spPr>
          <a:xfrm>
            <a:off x="3807545" y="2571750"/>
            <a:ext cx="1402948" cy="307777"/>
          </a:xfrm>
          <a:prstGeom prst="rect">
            <a:avLst/>
          </a:prstGeom>
        </p:spPr>
        <p:txBody>
          <a:bodyPr wrap="none">
            <a:spAutoFit/>
          </a:bodyPr>
          <a:lstStyle/>
          <a:p>
            <a:r>
              <a:rPr lang="es-ES" dirty="0">
                <a:solidFill>
                  <a:schemeClr val="tx1"/>
                </a:solidFill>
              </a:rPr>
              <a:t>CALLBACK_ID</a:t>
            </a:r>
            <a:endParaRPr lang="es-CO" dirty="0"/>
          </a:p>
        </p:txBody>
      </p:sp>
    </p:spTree>
    <p:extLst>
      <p:ext uri="{BB962C8B-B14F-4D97-AF65-F5344CB8AC3E}">
        <p14:creationId xmlns:p14="http://schemas.microsoft.com/office/powerpoint/2010/main" val="34361682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Permisos</a:t>
            </a:r>
            <a:endParaRPr lang="es-CO" dirty="0"/>
          </a:p>
        </p:txBody>
      </p:sp>
      <p:sp>
        <p:nvSpPr>
          <p:cNvPr id="3" name="Marcador de contenido 2"/>
          <p:cNvSpPr>
            <a:spLocks noGrp="1"/>
          </p:cNvSpPr>
          <p:nvPr>
            <p:ph idx="1"/>
          </p:nvPr>
        </p:nvSpPr>
        <p:spPr/>
        <p:txBody>
          <a:bodyPr/>
          <a:lstStyle/>
          <a:p>
            <a:r>
              <a:rPr lang="es-ES" dirty="0" smtClean="0"/>
              <a:t>Las actividades tienen disponible un método en la clase padre que permite </a:t>
            </a:r>
            <a:r>
              <a:rPr lang="es-ES" b="1" i="1" dirty="0" smtClean="0"/>
              <a:t>suscribirse</a:t>
            </a:r>
            <a:r>
              <a:rPr lang="es-ES" dirty="0" smtClean="0"/>
              <a:t> a la ventana emergente y permite saber qué respondió el usuario llamado </a:t>
            </a:r>
            <a:r>
              <a:rPr lang="es-ES" b="1" i="1" dirty="0" err="1" smtClean="0"/>
              <a:t>onRequestPermissionResult</a:t>
            </a:r>
            <a:endParaRPr lang="es-ES" b="1" i="1" dirty="0" smtClean="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esultado de imagen para request Permission android"/>
          <p:cNvPicPr>
            <a:picLocks noChangeAspect="1" noChangeArrowheads="1"/>
          </p:cNvPicPr>
          <p:nvPr/>
        </p:nvPicPr>
        <p:blipFill rotWithShape="1">
          <a:blip r:embed="rId3">
            <a:extLst>
              <a:ext uri="{28A0092B-C50C-407E-A947-70E740481C1C}">
                <a14:useLocalDpi xmlns:a14="http://schemas.microsoft.com/office/drawing/2010/main" val="0"/>
              </a:ext>
            </a:extLst>
          </a:blip>
          <a:srcRect l="19841" t="34834" r="20160" b="39031"/>
          <a:stretch/>
        </p:blipFill>
        <p:spPr bwMode="auto">
          <a:xfrm>
            <a:off x="5580112" y="2368020"/>
            <a:ext cx="2169278" cy="14898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Rectángulo 6"/>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Developing</a:t>
            </a:r>
            <a:r>
              <a:rPr lang="es-ES" dirty="0" smtClean="0"/>
              <a:t> APP</a:t>
            </a:r>
            <a:endParaRPr lang="es-CO" dirty="0"/>
          </a:p>
        </p:txBody>
      </p:sp>
      <p:sp>
        <p:nvSpPr>
          <p:cNvPr id="6" name="Rectángulo 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solidFill>
                  <a:schemeClr val="bg1"/>
                </a:solidFill>
              </a:rPr>
              <a:t>onRequest</a:t>
            </a:r>
            <a:r>
              <a:rPr lang="es-ES" dirty="0" smtClean="0">
                <a:solidFill>
                  <a:schemeClr val="bg1"/>
                </a:solidFill>
              </a:rPr>
              <a:t> </a:t>
            </a:r>
            <a:r>
              <a:rPr lang="es-ES" dirty="0" err="1" smtClean="0">
                <a:solidFill>
                  <a:schemeClr val="bg1"/>
                </a:solidFill>
              </a:rPr>
              <a:t>PermissionResult</a:t>
            </a:r>
            <a:endParaRPr lang="es-CO" dirty="0">
              <a:solidFill>
                <a:schemeClr val="bg1"/>
              </a:solidFill>
            </a:endParaRPr>
          </a:p>
        </p:txBody>
      </p:sp>
      <p:sp>
        <p:nvSpPr>
          <p:cNvPr id="10" name="Rectángulo 9"/>
          <p:cNvSpPr/>
          <p:nvPr/>
        </p:nvSpPr>
        <p:spPr>
          <a:xfrm>
            <a:off x="2106710" y="3091555"/>
            <a:ext cx="970137" cy="307777"/>
          </a:xfrm>
          <a:prstGeom prst="rect">
            <a:avLst/>
          </a:prstGeom>
        </p:spPr>
        <p:txBody>
          <a:bodyPr wrap="none">
            <a:spAutoFit/>
          </a:bodyPr>
          <a:lstStyle/>
          <a:p>
            <a:r>
              <a:rPr lang="es-ES" i="1" dirty="0" smtClean="0">
                <a:solidFill>
                  <a:schemeClr val="tx1"/>
                </a:solidFill>
              </a:rPr>
              <a:t>&lt;</a:t>
            </a:r>
            <a:r>
              <a:rPr lang="es-ES" i="1" dirty="0" err="1" smtClean="0">
                <a:solidFill>
                  <a:schemeClr val="tx1"/>
                </a:solidFill>
              </a:rPr>
              <a:t>listener</a:t>
            </a:r>
            <a:r>
              <a:rPr lang="es-ES" i="1" dirty="0" smtClean="0">
                <a:solidFill>
                  <a:schemeClr val="tx1"/>
                </a:solidFill>
              </a:rPr>
              <a:t>&gt;</a:t>
            </a:r>
            <a:endParaRPr lang="es-CO" i="1" dirty="0">
              <a:solidFill>
                <a:schemeClr val="tx1"/>
              </a:solidFill>
            </a:endParaRPr>
          </a:p>
        </p:txBody>
      </p:sp>
      <p:cxnSp>
        <p:nvCxnSpPr>
          <p:cNvPr id="8" name="Conector recto de flecha 7"/>
          <p:cNvCxnSpPr/>
          <p:nvPr/>
        </p:nvCxnSpPr>
        <p:spPr>
          <a:xfrm>
            <a:off x="3347864" y="2571750"/>
            <a:ext cx="22322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3616585" y="2263973"/>
            <a:ext cx="1757212" cy="307777"/>
          </a:xfrm>
          <a:prstGeom prst="rect">
            <a:avLst/>
          </a:prstGeom>
        </p:spPr>
        <p:txBody>
          <a:bodyPr wrap="none">
            <a:spAutoFit/>
          </a:bodyPr>
          <a:lstStyle/>
          <a:p>
            <a:r>
              <a:rPr lang="es-ES" dirty="0" err="1">
                <a:solidFill>
                  <a:srgbClr val="D8B564"/>
                </a:solidFill>
              </a:rPr>
              <a:t>requestPermissions</a:t>
            </a:r>
            <a:endParaRPr lang="es-CO" dirty="0"/>
          </a:p>
        </p:txBody>
      </p:sp>
      <p:sp>
        <p:nvSpPr>
          <p:cNvPr id="5" name="CuadroTexto 4"/>
          <p:cNvSpPr txBox="1"/>
          <p:nvPr/>
        </p:nvSpPr>
        <p:spPr>
          <a:xfrm>
            <a:off x="5610387" y="4197215"/>
            <a:ext cx="2088232" cy="523220"/>
          </a:xfrm>
          <a:prstGeom prst="rect">
            <a:avLst/>
          </a:prstGeom>
          <a:noFill/>
        </p:spPr>
        <p:txBody>
          <a:bodyPr wrap="square" rtlCol="0">
            <a:spAutoFit/>
          </a:bodyPr>
          <a:lstStyle/>
          <a:p>
            <a:pPr algn="ctr"/>
            <a:r>
              <a:rPr lang="es-ES" dirty="0" smtClean="0">
                <a:solidFill>
                  <a:schemeClr val="tx1"/>
                </a:solidFill>
              </a:rPr>
              <a:t>La ventana se muestra y el usuario decide</a:t>
            </a:r>
            <a:endParaRPr lang="es-CO" dirty="0">
              <a:solidFill>
                <a:schemeClr val="tx1"/>
              </a:solidFill>
            </a:endParaRPr>
          </a:p>
        </p:txBody>
      </p:sp>
      <p:sp>
        <p:nvSpPr>
          <p:cNvPr id="13" name="Rectángulo 12"/>
          <p:cNvSpPr/>
          <p:nvPr/>
        </p:nvSpPr>
        <p:spPr>
          <a:xfrm>
            <a:off x="3807545" y="2571750"/>
            <a:ext cx="1402948" cy="307777"/>
          </a:xfrm>
          <a:prstGeom prst="rect">
            <a:avLst/>
          </a:prstGeom>
        </p:spPr>
        <p:txBody>
          <a:bodyPr wrap="none">
            <a:spAutoFit/>
          </a:bodyPr>
          <a:lstStyle/>
          <a:p>
            <a:r>
              <a:rPr lang="es-ES" dirty="0">
                <a:solidFill>
                  <a:schemeClr val="tx1"/>
                </a:solidFill>
              </a:rPr>
              <a:t>CALLBACK_ID</a:t>
            </a:r>
            <a:endParaRPr lang="es-CO" dirty="0"/>
          </a:p>
        </p:txBody>
      </p:sp>
    </p:spTree>
    <p:extLst>
      <p:ext uri="{BB962C8B-B14F-4D97-AF65-F5344CB8AC3E}">
        <p14:creationId xmlns:p14="http://schemas.microsoft.com/office/powerpoint/2010/main" val="25148170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Permisos</a:t>
            </a:r>
            <a:endParaRPr lang="es-CO" dirty="0"/>
          </a:p>
        </p:txBody>
      </p:sp>
      <p:sp>
        <p:nvSpPr>
          <p:cNvPr id="3" name="Marcador de contenido 2"/>
          <p:cNvSpPr>
            <a:spLocks noGrp="1"/>
          </p:cNvSpPr>
          <p:nvPr>
            <p:ph idx="1"/>
          </p:nvPr>
        </p:nvSpPr>
        <p:spPr/>
        <p:txBody>
          <a:bodyPr/>
          <a:lstStyle/>
          <a:p>
            <a:r>
              <a:rPr lang="es-ES" dirty="0" smtClean="0"/>
              <a:t>Las actividades tienen disponible un método en la clase padre que permite </a:t>
            </a:r>
            <a:r>
              <a:rPr lang="es-ES" b="1" i="1" dirty="0" smtClean="0"/>
              <a:t>suscribirse</a:t>
            </a:r>
            <a:r>
              <a:rPr lang="es-ES" dirty="0" smtClean="0"/>
              <a:t> a la ventana emergente y permite saber qué respondió el usuario llamado </a:t>
            </a:r>
            <a:r>
              <a:rPr lang="es-ES" b="1" i="1" dirty="0" err="1" smtClean="0"/>
              <a:t>onRequestPermissionResult</a:t>
            </a:r>
            <a:endParaRPr lang="es-ES" b="1" i="1" dirty="0" smtClean="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esultado de imagen para request Permission android"/>
          <p:cNvPicPr>
            <a:picLocks noChangeAspect="1" noChangeArrowheads="1"/>
          </p:cNvPicPr>
          <p:nvPr/>
        </p:nvPicPr>
        <p:blipFill rotWithShape="1">
          <a:blip r:embed="rId3">
            <a:extLst>
              <a:ext uri="{28A0092B-C50C-407E-A947-70E740481C1C}">
                <a14:useLocalDpi xmlns:a14="http://schemas.microsoft.com/office/drawing/2010/main" val="0"/>
              </a:ext>
            </a:extLst>
          </a:blip>
          <a:srcRect l="19841" t="34834" r="20160" b="39031"/>
          <a:stretch/>
        </p:blipFill>
        <p:spPr bwMode="auto">
          <a:xfrm>
            <a:off x="5580112" y="2368020"/>
            <a:ext cx="2169278" cy="14898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Rectángulo 6"/>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Developing</a:t>
            </a:r>
            <a:r>
              <a:rPr lang="es-ES" dirty="0" smtClean="0"/>
              <a:t> APP</a:t>
            </a:r>
            <a:endParaRPr lang="es-CO" dirty="0"/>
          </a:p>
        </p:txBody>
      </p:sp>
      <p:sp>
        <p:nvSpPr>
          <p:cNvPr id="6" name="Rectángulo 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solidFill>
                  <a:schemeClr val="bg1"/>
                </a:solidFill>
              </a:rPr>
              <a:t>onRequest</a:t>
            </a:r>
            <a:r>
              <a:rPr lang="es-ES" dirty="0" smtClean="0">
                <a:solidFill>
                  <a:schemeClr val="bg1"/>
                </a:solidFill>
              </a:rPr>
              <a:t> </a:t>
            </a:r>
            <a:r>
              <a:rPr lang="es-ES" dirty="0" err="1" smtClean="0">
                <a:solidFill>
                  <a:schemeClr val="bg1"/>
                </a:solidFill>
              </a:rPr>
              <a:t>PermissionResult</a:t>
            </a:r>
            <a:endParaRPr lang="es-CO" dirty="0">
              <a:solidFill>
                <a:schemeClr val="bg1"/>
              </a:solidFill>
            </a:endParaRPr>
          </a:p>
        </p:txBody>
      </p:sp>
      <p:sp>
        <p:nvSpPr>
          <p:cNvPr id="10" name="Rectángulo 9"/>
          <p:cNvSpPr/>
          <p:nvPr/>
        </p:nvSpPr>
        <p:spPr>
          <a:xfrm>
            <a:off x="2106710" y="3091555"/>
            <a:ext cx="970137" cy="307777"/>
          </a:xfrm>
          <a:prstGeom prst="rect">
            <a:avLst/>
          </a:prstGeom>
        </p:spPr>
        <p:txBody>
          <a:bodyPr wrap="none">
            <a:spAutoFit/>
          </a:bodyPr>
          <a:lstStyle/>
          <a:p>
            <a:r>
              <a:rPr lang="es-ES" i="1" dirty="0" smtClean="0">
                <a:solidFill>
                  <a:schemeClr val="tx1"/>
                </a:solidFill>
              </a:rPr>
              <a:t>&lt;</a:t>
            </a:r>
            <a:r>
              <a:rPr lang="es-ES" i="1" dirty="0" err="1" smtClean="0">
                <a:solidFill>
                  <a:schemeClr val="tx1"/>
                </a:solidFill>
              </a:rPr>
              <a:t>listener</a:t>
            </a:r>
            <a:r>
              <a:rPr lang="es-ES" i="1" dirty="0" smtClean="0">
                <a:solidFill>
                  <a:schemeClr val="tx1"/>
                </a:solidFill>
              </a:rPr>
              <a:t>&gt;</a:t>
            </a:r>
            <a:endParaRPr lang="es-CO" i="1" dirty="0">
              <a:solidFill>
                <a:schemeClr val="tx1"/>
              </a:solidFill>
            </a:endParaRPr>
          </a:p>
        </p:txBody>
      </p:sp>
      <p:sp>
        <p:nvSpPr>
          <p:cNvPr id="5" name="CuadroTexto 4"/>
          <p:cNvSpPr txBox="1"/>
          <p:nvPr/>
        </p:nvSpPr>
        <p:spPr>
          <a:xfrm>
            <a:off x="5610387" y="4197215"/>
            <a:ext cx="2088232" cy="523220"/>
          </a:xfrm>
          <a:prstGeom prst="rect">
            <a:avLst/>
          </a:prstGeom>
          <a:noFill/>
        </p:spPr>
        <p:txBody>
          <a:bodyPr wrap="square" rtlCol="0">
            <a:spAutoFit/>
          </a:bodyPr>
          <a:lstStyle/>
          <a:p>
            <a:pPr algn="ctr"/>
            <a:r>
              <a:rPr lang="es-ES" dirty="0" smtClean="0">
                <a:solidFill>
                  <a:schemeClr val="tx1"/>
                </a:solidFill>
              </a:rPr>
              <a:t>La ventana se muestra y el usuario decide</a:t>
            </a:r>
            <a:endParaRPr lang="es-CO" dirty="0">
              <a:solidFill>
                <a:schemeClr val="tx1"/>
              </a:solidFill>
            </a:endParaRPr>
          </a:p>
        </p:txBody>
      </p:sp>
    </p:spTree>
    <p:extLst>
      <p:ext uri="{BB962C8B-B14F-4D97-AF65-F5344CB8AC3E}">
        <p14:creationId xmlns:p14="http://schemas.microsoft.com/office/powerpoint/2010/main" val="6069709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Permisos</a:t>
            </a:r>
            <a:endParaRPr lang="es-CO" dirty="0"/>
          </a:p>
        </p:txBody>
      </p:sp>
      <p:sp>
        <p:nvSpPr>
          <p:cNvPr id="3" name="Marcador de contenido 2"/>
          <p:cNvSpPr>
            <a:spLocks noGrp="1"/>
          </p:cNvSpPr>
          <p:nvPr>
            <p:ph idx="1"/>
          </p:nvPr>
        </p:nvSpPr>
        <p:spPr/>
        <p:txBody>
          <a:bodyPr/>
          <a:lstStyle/>
          <a:p>
            <a:r>
              <a:rPr lang="es-ES" dirty="0" smtClean="0"/>
              <a:t>Las actividades tienen disponible un método en la clase padre que permite </a:t>
            </a:r>
            <a:r>
              <a:rPr lang="es-ES" b="1" i="1" dirty="0" smtClean="0"/>
              <a:t>suscribirse</a:t>
            </a:r>
            <a:r>
              <a:rPr lang="es-ES" dirty="0" smtClean="0"/>
              <a:t> a la ventana emergente y permite saber qué respondió el usuario llamado </a:t>
            </a:r>
            <a:r>
              <a:rPr lang="es-ES" b="1" i="1" dirty="0" err="1" smtClean="0"/>
              <a:t>onRequestPermissionResult</a:t>
            </a:r>
            <a:endParaRPr lang="es-ES" b="1" i="1" dirty="0" smtClean="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esultado de imagen para request Permission android"/>
          <p:cNvPicPr>
            <a:picLocks noChangeAspect="1" noChangeArrowheads="1"/>
          </p:cNvPicPr>
          <p:nvPr/>
        </p:nvPicPr>
        <p:blipFill rotWithShape="1">
          <a:blip r:embed="rId3">
            <a:extLst>
              <a:ext uri="{28A0092B-C50C-407E-A947-70E740481C1C}">
                <a14:useLocalDpi xmlns:a14="http://schemas.microsoft.com/office/drawing/2010/main" val="0"/>
              </a:ext>
            </a:extLst>
          </a:blip>
          <a:srcRect l="19841" t="34834" r="20160" b="39031"/>
          <a:stretch/>
        </p:blipFill>
        <p:spPr bwMode="auto">
          <a:xfrm>
            <a:off x="5580112" y="2368020"/>
            <a:ext cx="2169278" cy="14898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Rectángulo 6"/>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Developing</a:t>
            </a:r>
            <a:r>
              <a:rPr lang="es-ES" dirty="0" smtClean="0"/>
              <a:t> APP</a:t>
            </a:r>
            <a:endParaRPr lang="es-CO" dirty="0"/>
          </a:p>
        </p:txBody>
      </p:sp>
      <p:sp>
        <p:nvSpPr>
          <p:cNvPr id="6" name="Rectángulo 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solidFill>
                  <a:schemeClr val="bg1"/>
                </a:solidFill>
              </a:rPr>
              <a:t>onRequest</a:t>
            </a:r>
            <a:r>
              <a:rPr lang="es-ES" dirty="0" smtClean="0">
                <a:solidFill>
                  <a:schemeClr val="bg1"/>
                </a:solidFill>
              </a:rPr>
              <a:t> </a:t>
            </a:r>
            <a:r>
              <a:rPr lang="es-ES" dirty="0" err="1" smtClean="0">
                <a:solidFill>
                  <a:schemeClr val="bg1"/>
                </a:solidFill>
              </a:rPr>
              <a:t>PermissionResult</a:t>
            </a:r>
            <a:endParaRPr lang="es-CO" dirty="0">
              <a:solidFill>
                <a:schemeClr val="bg1"/>
              </a:solidFill>
            </a:endParaRPr>
          </a:p>
        </p:txBody>
      </p:sp>
      <p:sp>
        <p:nvSpPr>
          <p:cNvPr id="10" name="Rectángulo 9"/>
          <p:cNvSpPr/>
          <p:nvPr/>
        </p:nvSpPr>
        <p:spPr>
          <a:xfrm>
            <a:off x="2106710" y="3091555"/>
            <a:ext cx="970137" cy="307777"/>
          </a:xfrm>
          <a:prstGeom prst="rect">
            <a:avLst/>
          </a:prstGeom>
        </p:spPr>
        <p:txBody>
          <a:bodyPr wrap="none">
            <a:spAutoFit/>
          </a:bodyPr>
          <a:lstStyle/>
          <a:p>
            <a:r>
              <a:rPr lang="es-ES" i="1" dirty="0" smtClean="0">
                <a:solidFill>
                  <a:schemeClr val="tx1"/>
                </a:solidFill>
              </a:rPr>
              <a:t>&lt;</a:t>
            </a:r>
            <a:r>
              <a:rPr lang="es-ES" i="1" dirty="0" err="1" smtClean="0">
                <a:solidFill>
                  <a:schemeClr val="tx1"/>
                </a:solidFill>
              </a:rPr>
              <a:t>listener</a:t>
            </a:r>
            <a:r>
              <a:rPr lang="es-ES" i="1" dirty="0" smtClean="0">
                <a:solidFill>
                  <a:schemeClr val="tx1"/>
                </a:solidFill>
              </a:rPr>
              <a:t>&gt;</a:t>
            </a:r>
            <a:endParaRPr lang="es-CO" i="1" dirty="0">
              <a:solidFill>
                <a:schemeClr val="tx1"/>
              </a:solidFill>
            </a:endParaRPr>
          </a:p>
        </p:txBody>
      </p:sp>
      <p:sp>
        <p:nvSpPr>
          <p:cNvPr id="5" name="CuadroTexto 4"/>
          <p:cNvSpPr txBox="1"/>
          <p:nvPr/>
        </p:nvSpPr>
        <p:spPr>
          <a:xfrm>
            <a:off x="5610387" y="4197215"/>
            <a:ext cx="2088232" cy="523220"/>
          </a:xfrm>
          <a:prstGeom prst="rect">
            <a:avLst/>
          </a:prstGeom>
          <a:noFill/>
        </p:spPr>
        <p:txBody>
          <a:bodyPr wrap="square" rtlCol="0">
            <a:spAutoFit/>
          </a:bodyPr>
          <a:lstStyle/>
          <a:p>
            <a:pPr algn="ctr"/>
            <a:r>
              <a:rPr lang="es-ES" dirty="0" smtClean="0">
                <a:solidFill>
                  <a:schemeClr val="tx1"/>
                </a:solidFill>
              </a:rPr>
              <a:t>La respuesta se recibe en el </a:t>
            </a:r>
            <a:r>
              <a:rPr lang="es-ES" dirty="0" err="1" smtClean="0">
                <a:solidFill>
                  <a:schemeClr val="tx1"/>
                </a:solidFill>
              </a:rPr>
              <a:t>listener</a:t>
            </a:r>
            <a:endParaRPr lang="es-CO" dirty="0">
              <a:solidFill>
                <a:schemeClr val="tx1"/>
              </a:solidFill>
            </a:endParaRPr>
          </a:p>
        </p:txBody>
      </p:sp>
      <p:cxnSp>
        <p:nvCxnSpPr>
          <p:cNvPr id="11" name="Conector recto de flecha 10"/>
          <p:cNvCxnSpPr/>
          <p:nvPr/>
        </p:nvCxnSpPr>
        <p:spPr>
          <a:xfrm flipH="1">
            <a:off x="3347864" y="3651870"/>
            <a:ext cx="22322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ángulo 12"/>
          <p:cNvSpPr/>
          <p:nvPr/>
        </p:nvSpPr>
        <p:spPr>
          <a:xfrm>
            <a:off x="3762514" y="3303453"/>
            <a:ext cx="1402948" cy="307777"/>
          </a:xfrm>
          <a:prstGeom prst="rect">
            <a:avLst/>
          </a:prstGeom>
        </p:spPr>
        <p:txBody>
          <a:bodyPr wrap="none">
            <a:spAutoFit/>
          </a:bodyPr>
          <a:lstStyle/>
          <a:p>
            <a:r>
              <a:rPr lang="es-ES" dirty="0">
                <a:solidFill>
                  <a:schemeClr val="tx1"/>
                </a:solidFill>
              </a:rPr>
              <a:t>CALLBACK_ID</a:t>
            </a:r>
            <a:endParaRPr lang="es-CO" dirty="0"/>
          </a:p>
        </p:txBody>
      </p:sp>
    </p:spTree>
    <p:extLst>
      <p:ext uri="{BB962C8B-B14F-4D97-AF65-F5344CB8AC3E}">
        <p14:creationId xmlns:p14="http://schemas.microsoft.com/office/powerpoint/2010/main" val="40744642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Permisos</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Android</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223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Permisos</a:t>
            </a:r>
            <a:endParaRPr lang="es-CO" dirty="0"/>
          </a:p>
        </p:txBody>
      </p:sp>
      <p:sp>
        <p:nvSpPr>
          <p:cNvPr id="3" name="Marcador de contenido 2"/>
          <p:cNvSpPr>
            <a:spLocks noGrp="1"/>
          </p:cNvSpPr>
          <p:nvPr>
            <p:ph idx="1"/>
          </p:nvPr>
        </p:nvSpPr>
        <p:spPr/>
        <p:txBody>
          <a:bodyPr/>
          <a:lstStyle/>
          <a:p>
            <a:r>
              <a:rPr lang="es-ES" dirty="0" smtClean="0"/>
              <a:t>Las actividades tienen disponible un método en la clase padre que permite </a:t>
            </a:r>
            <a:r>
              <a:rPr lang="es-ES" b="1" i="1" dirty="0" smtClean="0"/>
              <a:t>suscribirse</a:t>
            </a:r>
            <a:r>
              <a:rPr lang="es-ES" dirty="0" smtClean="0"/>
              <a:t> a la ventana emergente y permite saber qué respondió el usuario llamado </a:t>
            </a:r>
            <a:r>
              <a:rPr lang="es-ES" b="1" i="1" dirty="0" err="1" smtClean="0"/>
              <a:t>onRequestPermissionResult</a:t>
            </a:r>
            <a:endParaRPr lang="es-ES" b="1" i="1" dirty="0" smtClean="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esultado de imagen para request Permission android"/>
          <p:cNvPicPr>
            <a:picLocks noChangeAspect="1" noChangeArrowheads="1"/>
          </p:cNvPicPr>
          <p:nvPr/>
        </p:nvPicPr>
        <p:blipFill rotWithShape="1">
          <a:blip r:embed="rId3">
            <a:extLst>
              <a:ext uri="{28A0092B-C50C-407E-A947-70E740481C1C}">
                <a14:useLocalDpi xmlns:a14="http://schemas.microsoft.com/office/drawing/2010/main" val="0"/>
              </a:ext>
            </a:extLst>
          </a:blip>
          <a:srcRect l="19841" t="34834" r="20160" b="39031"/>
          <a:stretch/>
        </p:blipFill>
        <p:spPr bwMode="auto">
          <a:xfrm>
            <a:off x="5580112" y="2368020"/>
            <a:ext cx="2169278" cy="14898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Rectángulo 6"/>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Developing</a:t>
            </a:r>
            <a:r>
              <a:rPr lang="es-ES" dirty="0" smtClean="0"/>
              <a:t> APP</a:t>
            </a:r>
            <a:endParaRPr lang="es-CO" dirty="0"/>
          </a:p>
        </p:txBody>
      </p:sp>
      <p:sp>
        <p:nvSpPr>
          <p:cNvPr id="6" name="Rectángulo 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solidFill>
                  <a:schemeClr val="bg1"/>
                </a:solidFill>
              </a:rPr>
              <a:t>onRequest</a:t>
            </a:r>
            <a:r>
              <a:rPr lang="es-ES" dirty="0" smtClean="0">
                <a:solidFill>
                  <a:schemeClr val="bg1"/>
                </a:solidFill>
              </a:rPr>
              <a:t> </a:t>
            </a:r>
            <a:r>
              <a:rPr lang="es-ES" dirty="0" err="1" smtClean="0">
                <a:solidFill>
                  <a:schemeClr val="bg1"/>
                </a:solidFill>
              </a:rPr>
              <a:t>PermissionResult</a:t>
            </a:r>
            <a:endParaRPr lang="es-CO" dirty="0">
              <a:solidFill>
                <a:schemeClr val="bg1"/>
              </a:solidFill>
            </a:endParaRPr>
          </a:p>
        </p:txBody>
      </p:sp>
      <p:sp>
        <p:nvSpPr>
          <p:cNvPr id="10" name="Rectángulo 9"/>
          <p:cNvSpPr/>
          <p:nvPr/>
        </p:nvSpPr>
        <p:spPr>
          <a:xfrm>
            <a:off x="2106710" y="3091555"/>
            <a:ext cx="970137" cy="307777"/>
          </a:xfrm>
          <a:prstGeom prst="rect">
            <a:avLst/>
          </a:prstGeom>
        </p:spPr>
        <p:txBody>
          <a:bodyPr wrap="none">
            <a:spAutoFit/>
          </a:bodyPr>
          <a:lstStyle/>
          <a:p>
            <a:r>
              <a:rPr lang="es-ES" i="1" dirty="0" smtClean="0">
                <a:solidFill>
                  <a:schemeClr val="tx1"/>
                </a:solidFill>
              </a:rPr>
              <a:t>&lt;</a:t>
            </a:r>
            <a:r>
              <a:rPr lang="es-ES" i="1" dirty="0" err="1" smtClean="0">
                <a:solidFill>
                  <a:schemeClr val="tx1"/>
                </a:solidFill>
              </a:rPr>
              <a:t>listener</a:t>
            </a:r>
            <a:r>
              <a:rPr lang="es-ES" i="1" dirty="0" smtClean="0">
                <a:solidFill>
                  <a:schemeClr val="tx1"/>
                </a:solidFill>
              </a:rPr>
              <a:t>&gt;</a:t>
            </a:r>
            <a:endParaRPr lang="es-CO" i="1" dirty="0">
              <a:solidFill>
                <a:schemeClr val="tx1"/>
              </a:solidFill>
            </a:endParaRPr>
          </a:p>
        </p:txBody>
      </p:sp>
      <p:sp>
        <p:nvSpPr>
          <p:cNvPr id="5" name="CuadroTexto 4"/>
          <p:cNvSpPr txBox="1"/>
          <p:nvPr/>
        </p:nvSpPr>
        <p:spPr>
          <a:xfrm>
            <a:off x="5610387" y="4197215"/>
            <a:ext cx="2088232" cy="523220"/>
          </a:xfrm>
          <a:prstGeom prst="rect">
            <a:avLst/>
          </a:prstGeom>
          <a:noFill/>
        </p:spPr>
        <p:txBody>
          <a:bodyPr wrap="square" rtlCol="0">
            <a:spAutoFit/>
          </a:bodyPr>
          <a:lstStyle/>
          <a:p>
            <a:pPr algn="ctr"/>
            <a:r>
              <a:rPr lang="es-ES" dirty="0" smtClean="0">
                <a:solidFill>
                  <a:schemeClr val="tx1"/>
                </a:solidFill>
              </a:rPr>
              <a:t>La respuesta se recibe en el </a:t>
            </a:r>
            <a:r>
              <a:rPr lang="es-ES" dirty="0" err="1" smtClean="0">
                <a:solidFill>
                  <a:schemeClr val="tx1"/>
                </a:solidFill>
              </a:rPr>
              <a:t>listener</a:t>
            </a:r>
            <a:endParaRPr lang="es-CO" dirty="0">
              <a:solidFill>
                <a:schemeClr val="tx1"/>
              </a:solidFill>
            </a:endParaRPr>
          </a:p>
        </p:txBody>
      </p:sp>
    </p:spTree>
    <p:extLst>
      <p:ext uri="{BB962C8B-B14F-4D97-AF65-F5344CB8AC3E}">
        <p14:creationId xmlns:p14="http://schemas.microsoft.com/office/powerpoint/2010/main" val="1510388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Permisos</a:t>
            </a:r>
            <a:endParaRPr lang="es-CO" dirty="0"/>
          </a:p>
        </p:txBody>
      </p:sp>
      <p:sp>
        <p:nvSpPr>
          <p:cNvPr id="3" name="Marcador de contenido 2"/>
          <p:cNvSpPr>
            <a:spLocks noGrp="1"/>
          </p:cNvSpPr>
          <p:nvPr>
            <p:ph idx="1"/>
          </p:nvPr>
        </p:nvSpPr>
        <p:spPr/>
        <p:txBody>
          <a:bodyPr/>
          <a:lstStyle/>
          <a:p>
            <a:r>
              <a:rPr lang="es-ES" b="1" i="1" dirty="0" err="1" smtClean="0"/>
              <a:t>onRequestPermissionResult</a:t>
            </a:r>
            <a:r>
              <a:rPr lang="es-ES" b="1" i="1" dirty="0" smtClean="0"/>
              <a:t> </a:t>
            </a:r>
            <a:r>
              <a:rPr lang="es-ES" dirty="0" smtClean="0"/>
              <a:t>puede verse en código como</a:t>
            </a:r>
          </a:p>
          <a:p>
            <a:endParaRPr lang="es-ES" dirty="0"/>
          </a:p>
          <a:p>
            <a:r>
              <a:rPr lang="es-ES" dirty="0" smtClean="0"/>
              <a:t>@</a:t>
            </a:r>
            <a:r>
              <a:rPr lang="es-ES" dirty="0" err="1" smtClean="0"/>
              <a:t>Override</a:t>
            </a:r>
            <a:endParaRPr lang="es-ES" dirty="0" smtClean="0"/>
          </a:p>
          <a:p>
            <a:r>
              <a:rPr lang="es-ES" b="1" dirty="0" err="1" smtClean="0">
                <a:solidFill>
                  <a:srgbClr val="FFC000"/>
                </a:solidFill>
              </a:rPr>
              <a:t>public</a:t>
            </a:r>
            <a:r>
              <a:rPr lang="es-ES" b="1" dirty="0" smtClean="0">
                <a:solidFill>
                  <a:srgbClr val="FFC000"/>
                </a:solidFill>
              </a:rPr>
              <a:t> </a:t>
            </a:r>
            <a:r>
              <a:rPr lang="es-ES" b="1" dirty="0" err="1" smtClean="0">
                <a:solidFill>
                  <a:srgbClr val="FFC000"/>
                </a:solidFill>
              </a:rPr>
              <a:t>void</a:t>
            </a:r>
            <a:r>
              <a:rPr lang="es-ES" dirty="0" smtClean="0"/>
              <a:t> </a:t>
            </a:r>
            <a:r>
              <a:rPr lang="es-ES" dirty="0" err="1" smtClean="0"/>
              <a:t>onRequestPermissionResult</a:t>
            </a:r>
            <a:r>
              <a:rPr lang="es-ES" dirty="0" smtClean="0"/>
              <a:t>(</a:t>
            </a:r>
            <a:r>
              <a:rPr lang="es-ES" b="1" dirty="0" err="1" smtClean="0">
                <a:solidFill>
                  <a:srgbClr val="FFC000"/>
                </a:solidFill>
              </a:rPr>
              <a:t>int</a:t>
            </a:r>
            <a:r>
              <a:rPr lang="es-ES" dirty="0" smtClean="0"/>
              <a:t> </a:t>
            </a:r>
            <a:r>
              <a:rPr lang="es-ES" dirty="0" err="1" smtClean="0"/>
              <a:t>requestCode</a:t>
            </a:r>
            <a:r>
              <a:rPr lang="es-ES" dirty="0" smtClean="0"/>
              <a:t>, </a:t>
            </a:r>
            <a:r>
              <a:rPr lang="es-ES" dirty="0" err="1" smtClean="0">
                <a:solidFill>
                  <a:srgbClr val="FFC000"/>
                </a:solidFill>
              </a:rPr>
              <a:t>String</a:t>
            </a:r>
            <a:r>
              <a:rPr lang="es-ES" dirty="0" smtClean="0">
                <a:solidFill>
                  <a:srgbClr val="FFC000"/>
                </a:solidFill>
              </a:rPr>
              <a:t>[]</a:t>
            </a:r>
            <a:r>
              <a:rPr lang="es-ES" dirty="0" smtClean="0"/>
              <a:t> </a:t>
            </a:r>
            <a:r>
              <a:rPr lang="es-ES" dirty="0" err="1" smtClean="0"/>
              <a:t>permissions</a:t>
            </a:r>
            <a:r>
              <a:rPr lang="es-ES" dirty="0" smtClean="0"/>
              <a:t>, </a:t>
            </a:r>
            <a:r>
              <a:rPr lang="es-ES" dirty="0" err="1" smtClean="0">
                <a:solidFill>
                  <a:srgbClr val="FFC000"/>
                </a:solidFill>
              </a:rPr>
              <a:t>int</a:t>
            </a:r>
            <a:r>
              <a:rPr lang="es-ES" dirty="0" smtClean="0">
                <a:solidFill>
                  <a:srgbClr val="FFC000"/>
                </a:solidFill>
              </a:rPr>
              <a:t>[]</a:t>
            </a:r>
            <a:r>
              <a:rPr lang="es-ES" dirty="0" smtClean="0"/>
              <a:t> </a:t>
            </a:r>
            <a:r>
              <a:rPr lang="es-ES" dirty="0" err="1" smtClean="0"/>
              <a:t>results</a:t>
            </a:r>
            <a:r>
              <a:rPr lang="es-ES" dirty="0" smtClean="0"/>
              <a:t>){</a:t>
            </a:r>
          </a:p>
          <a:p>
            <a:endParaRPr lang="es-ES" dirty="0"/>
          </a:p>
          <a:p>
            <a:r>
              <a:rPr lang="es-ES" dirty="0" smtClean="0"/>
              <a:t>}</a:t>
            </a:r>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3372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Permisos</a:t>
            </a:r>
            <a:endParaRPr lang="es-CO" dirty="0"/>
          </a:p>
        </p:txBody>
      </p:sp>
      <p:sp>
        <p:nvSpPr>
          <p:cNvPr id="3" name="Marcador de contenido 2"/>
          <p:cNvSpPr>
            <a:spLocks noGrp="1"/>
          </p:cNvSpPr>
          <p:nvPr>
            <p:ph idx="1"/>
          </p:nvPr>
        </p:nvSpPr>
        <p:spPr/>
        <p:txBody>
          <a:bodyPr/>
          <a:lstStyle/>
          <a:p>
            <a:r>
              <a:rPr lang="es-ES" b="1" i="1" dirty="0" err="1" smtClean="0"/>
              <a:t>onRequestPermissionResult</a:t>
            </a:r>
            <a:r>
              <a:rPr lang="es-ES" b="1" i="1" dirty="0" smtClean="0"/>
              <a:t> </a:t>
            </a:r>
            <a:r>
              <a:rPr lang="es-ES" dirty="0" smtClean="0"/>
              <a:t>puede verse en código como</a:t>
            </a:r>
          </a:p>
          <a:p>
            <a:endParaRPr lang="es-ES" dirty="0"/>
          </a:p>
          <a:p>
            <a:r>
              <a:rPr lang="es-ES" dirty="0" smtClean="0"/>
              <a:t>@</a:t>
            </a:r>
            <a:r>
              <a:rPr lang="es-ES" dirty="0" err="1" smtClean="0"/>
              <a:t>Override</a:t>
            </a:r>
            <a:endParaRPr lang="es-ES" dirty="0" smtClean="0"/>
          </a:p>
          <a:p>
            <a:r>
              <a:rPr lang="es-ES" b="1" dirty="0" err="1" smtClean="0">
                <a:solidFill>
                  <a:srgbClr val="FFC000"/>
                </a:solidFill>
              </a:rPr>
              <a:t>public</a:t>
            </a:r>
            <a:r>
              <a:rPr lang="es-ES" b="1" dirty="0" smtClean="0">
                <a:solidFill>
                  <a:srgbClr val="FFC000"/>
                </a:solidFill>
              </a:rPr>
              <a:t> </a:t>
            </a:r>
            <a:r>
              <a:rPr lang="es-ES" b="1" dirty="0" err="1" smtClean="0">
                <a:solidFill>
                  <a:srgbClr val="FFC000"/>
                </a:solidFill>
              </a:rPr>
              <a:t>void</a:t>
            </a:r>
            <a:r>
              <a:rPr lang="es-ES" dirty="0" smtClean="0"/>
              <a:t> </a:t>
            </a:r>
            <a:r>
              <a:rPr lang="es-ES" dirty="0" err="1" smtClean="0"/>
              <a:t>onRequestPermissionResult</a:t>
            </a:r>
            <a:r>
              <a:rPr lang="es-ES" dirty="0" smtClean="0"/>
              <a:t>(</a:t>
            </a:r>
            <a:r>
              <a:rPr lang="es-ES" b="1" dirty="0" err="1" smtClean="0">
                <a:solidFill>
                  <a:srgbClr val="FFC000"/>
                </a:solidFill>
              </a:rPr>
              <a:t>int</a:t>
            </a:r>
            <a:r>
              <a:rPr lang="es-ES" dirty="0" smtClean="0"/>
              <a:t> </a:t>
            </a:r>
            <a:r>
              <a:rPr lang="es-ES" dirty="0" err="1" smtClean="0"/>
              <a:t>requestCode</a:t>
            </a:r>
            <a:r>
              <a:rPr lang="es-ES" dirty="0" smtClean="0"/>
              <a:t>, </a:t>
            </a:r>
            <a:r>
              <a:rPr lang="es-ES" dirty="0" err="1" smtClean="0">
                <a:solidFill>
                  <a:srgbClr val="FFC000"/>
                </a:solidFill>
              </a:rPr>
              <a:t>String</a:t>
            </a:r>
            <a:r>
              <a:rPr lang="es-ES" dirty="0" smtClean="0">
                <a:solidFill>
                  <a:srgbClr val="FFC000"/>
                </a:solidFill>
              </a:rPr>
              <a:t>[]</a:t>
            </a:r>
            <a:r>
              <a:rPr lang="es-ES" dirty="0" smtClean="0"/>
              <a:t> </a:t>
            </a:r>
            <a:r>
              <a:rPr lang="es-ES" dirty="0" err="1" smtClean="0"/>
              <a:t>permissions</a:t>
            </a:r>
            <a:r>
              <a:rPr lang="es-ES" dirty="0" smtClean="0"/>
              <a:t>, </a:t>
            </a:r>
            <a:r>
              <a:rPr lang="es-ES" dirty="0" err="1" smtClean="0">
                <a:solidFill>
                  <a:srgbClr val="FFC000"/>
                </a:solidFill>
              </a:rPr>
              <a:t>int</a:t>
            </a:r>
            <a:r>
              <a:rPr lang="es-ES" dirty="0" smtClean="0">
                <a:solidFill>
                  <a:srgbClr val="FFC000"/>
                </a:solidFill>
              </a:rPr>
              <a:t>[]</a:t>
            </a:r>
            <a:r>
              <a:rPr lang="es-ES" dirty="0" smtClean="0"/>
              <a:t> </a:t>
            </a:r>
            <a:r>
              <a:rPr lang="es-ES" dirty="0" err="1" smtClean="0"/>
              <a:t>results</a:t>
            </a:r>
            <a:r>
              <a:rPr lang="es-ES" dirty="0" smtClean="0"/>
              <a:t>){</a:t>
            </a:r>
          </a:p>
          <a:p>
            <a:endParaRPr lang="es-ES" dirty="0"/>
          </a:p>
          <a:p>
            <a:r>
              <a:rPr lang="es-ES" dirty="0" smtClean="0"/>
              <a:t>}</a:t>
            </a:r>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p:cNvSpPr txBox="1"/>
          <p:nvPr/>
        </p:nvSpPr>
        <p:spPr>
          <a:xfrm>
            <a:off x="2722652" y="3795886"/>
            <a:ext cx="3744416" cy="523220"/>
          </a:xfrm>
          <a:prstGeom prst="rect">
            <a:avLst/>
          </a:prstGeom>
          <a:noFill/>
        </p:spPr>
        <p:txBody>
          <a:bodyPr wrap="square" rtlCol="0">
            <a:spAutoFit/>
          </a:bodyPr>
          <a:lstStyle/>
          <a:p>
            <a:pPr algn="ctr"/>
            <a:r>
              <a:rPr lang="es-ES" dirty="0" smtClean="0">
                <a:solidFill>
                  <a:schemeClr val="tx1"/>
                </a:solidFill>
              </a:rPr>
              <a:t>El método recibe el CALLBACK_ID y sabe cuál petición invocó a la ventana</a:t>
            </a:r>
            <a:endParaRPr lang="es-CO" dirty="0">
              <a:solidFill>
                <a:schemeClr val="tx1"/>
              </a:solidFill>
            </a:endParaRPr>
          </a:p>
        </p:txBody>
      </p:sp>
      <p:cxnSp>
        <p:nvCxnSpPr>
          <p:cNvPr id="13" name="Conector recto de flecha 12"/>
          <p:cNvCxnSpPr/>
          <p:nvPr/>
        </p:nvCxnSpPr>
        <p:spPr>
          <a:xfrm flipV="1">
            <a:off x="4860032" y="2715766"/>
            <a:ext cx="0" cy="108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91506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Permisos</a:t>
            </a:r>
            <a:endParaRPr lang="es-CO" dirty="0"/>
          </a:p>
        </p:txBody>
      </p:sp>
      <p:sp>
        <p:nvSpPr>
          <p:cNvPr id="3" name="Marcador de contenido 2"/>
          <p:cNvSpPr>
            <a:spLocks noGrp="1"/>
          </p:cNvSpPr>
          <p:nvPr>
            <p:ph idx="1"/>
          </p:nvPr>
        </p:nvSpPr>
        <p:spPr/>
        <p:txBody>
          <a:bodyPr/>
          <a:lstStyle/>
          <a:p>
            <a:r>
              <a:rPr lang="es-ES" b="1" i="1" dirty="0" err="1" smtClean="0"/>
              <a:t>onRequestPermissionResult</a:t>
            </a:r>
            <a:r>
              <a:rPr lang="es-ES" b="1" i="1" dirty="0" smtClean="0"/>
              <a:t> </a:t>
            </a:r>
            <a:r>
              <a:rPr lang="es-ES" dirty="0" smtClean="0"/>
              <a:t>puede verse en código como</a:t>
            </a:r>
          </a:p>
          <a:p>
            <a:endParaRPr lang="es-ES" dirty="0"/>
          </a:p>
          <a:p>
            <a:r>
              <a:rPr lang="es-ES" dirty="0" smtClean="0"/>
              <a:t>@</a:t>
            </a:r>
            <a:r>
              <a:rPr lang="es-ES" dirty="0" err="1" smtClean="0"/>
              <a:t>Override</a:t>
            </a:r>
            <a:endParaRPr lang="es-ES" dirty="0" smtClean="0"/>
          </a:p>
          <a:p>
            <a:r>
              <a:rPr lang="es-ES" b="1" dirty="0" err="1" smtClean="0">
                <a:solidFill>
                  <a:srgbClr val="FFC000"/>
                </a:solidFill>
              </a:rPr>
              <a:t>public</a:t>
            </a:r>
            <a:r>
              <a:rPr lang="es-ES" b="1" dirty="0" smtClean="0">
                <a:solidFill>
                  <a:srgbClr val="FFC000"/>
                </a:solidFill>
              </a:rPr>
              <a:t> </a:t>
            </a:r>
            <a:r>
              <a:rPr lang="es-ES" b="1" dirty="0" err="1" smtClean="0">
                <a:solidFill>
                  <a:srgbClr val="FFC000"/>
                </a:solidFill>
              </a:rPr>
              <a:t>void</a:t>
            </a:r>
            <a:r>
              <a:rPr lang="es-ES" dirty="0" smtClean="0"/>
              <a:t> </a:t>
            </a:r>
            <a:r>
              <a:rPr lang="es-ES" dirty="0" err="1" smtClean="0"/>
              <a:t>onRequestPermissionResult</a:t>
            </a:r>
            <a:r>
              <a:rPr lang="es-ES" dirty="0" smtClean="0"/>
              <a:t>(</a:t>
            </a:r>
            <a:r>
              <a:rPr lang="es-ES" b="1" dirty="0" err="1" smtClean="0">
                <a:solidFill>
                  <a:srgbClr val="FFC000"/>
                </a:solidFill>
              </a:rPr>
              <a:t>int</a:t>
            </a:r>
            <a:r>
              <a:rPr lang="es-ES" dirty="0" smtClean="0"/>
              <a:t> </a:t>
            </a:r>
            <a:r>
              <a:rPr lang="es-ES" dirty="0" err="1" smtClean="0"/>
              <a:t>requestCode</a:t>
            </a:r>
            <a:r>
              <a:rPr lang="es-ES" dirty="0" smtClean="0"/>
              <a:t>, </a:t>
            </a:r>
            <a:r>
              <a:rPr lang="es-ES" dirty="0" err="1" smtClean="0">
                <a:solidFill>
                  <a:srgbClr val="FFC000"/>
                </a:solidFill>
              </a:rPr>
              <a:t>String</a:t>
            </a:r>
            <a:r>
              <a:rPr lang="es-ES" dirty="0" smtClean="0">
                <a:solidFill>
                  <a:srgbClr val="FFC000"/>
                </a:solidFill>
              </a:rPr>
              <a:t>[]</a:t>
            </a:r>
            <a:r>
              <a:rPr lang="es-ES" dirty="0" smtClean="0"/>
              <a:t> </a:t>
            </a:r>
            <a:r>
              <a:rPr lang="es-ES" dirty="0" err="1" smtClean="0"/>
              <a:t>permissions</a:t>
            </a:r>
            <a:r>
              <a:rPr lang="es-ES" dirty="0" smtClean="0"/>
              <a:t>, </a:t>
            </a:r>
            <a:r>
              <a:rPr lang="es-ES" dirty="0" err="1" smtClean="0">
                <a:solidFill>
                  <a:srgbClr val="FFC000"/>
                </a:solidFill>
              </a:rPr>
              <a:t>int</a:t>
            </a:r>
            <a:r>
              <a:rPr lang="es-ES" dirty="0" smtClean="0">
                <a:solidFill>
                  <a:srgbClr val="FFC000"/>
                </a:solidFill>
              </a:rPr>
              <a:t>[]</a:t>
            </a:r>
            <a:r>
              <a:rPr lang="es-ES" dirty="0" smtClean="0"/>
              <a:t> </a:t>
            </a:r>
            <a:r>
              <a:rPr lang="es-ES" dirty="0" err="1" smtClean="0"/>
              <a:t>results</a:t>
            </a:r>
            <a:r>
              <a:rPr lang="es-ES" dirty="0" smtClean="0"/>
              <a:t>){</a:t>
            </a:r>
          </a:p>
          <a:p>
            <a:endParaRPr lang="es-ES" dirty="0"/>
          </a:p>
          <a:p>
            <a:r>
              <a:rPr lang="es-ES" dirty="0" smtClean="0"/>
              <a:t>}</a:t>
            </a:r>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p:cNvSpPr txBox="1"/>
          <p:nvPr/>
        </p:nvSpPr>
        <p:spPr>
          <a:xfrm>
            <a:off x="3563888" y="3872737"/>
            <a:ext cx="3744416" cy="738664"/>
          </a:xfrm>
          <a:prstGeom prst="rect">
            <a:avLst/>
          </a:prstGeom>
          <a:noFill/>
        </p:spPr>
        <p:txBody>
          <a:bodyPr wrap="square" rtlCol="0">
            <a:spAutoFit/>
          </a:bodyPr>
          <a:lstStyle/>
          <a:p>
            <a:pPr algn="ctr"/>
            <a:r>
              <a:rPr lang="es-ES" dirty="0" smtClean="0">
                <a:solidFill>
                  <a:schemeClr val="tx1"/>
                </a:solidFill>
              </a:rPr>
              <a:t>También recibe el mismo </a:t>
            </a:r>
            <a:r>
              <a:rPr lang="es-ES" b="1" i="1" dirty="0" err="1" smtClean="0">
                <a:solidFill>
                  <a:schemeClr val="tx1"/>
                </a:solidFill>
              </a:rPr>
              <a:t>arrayPermission</a:t>
            </a:r>
            <a:r>
              <a:rPr lang="es-ES" b="1" i="1" dirty="0" smtClean="0">
                <a:solidFill>
                  <a:schemeClr val="tx1"/>
                </a:solidFill>
              </a:rPr>
              <a:t> </a:t>
            </a:r>
            <a:r>
              <a:rPr lang="es-ES" dirty="0" smtClean="0">
                <a:solidFill>
                  <a:schemeClr val="tx1"/>
                </a:solidFill>
              </a:rPr>
              <a:t>que pusimos durante la solicitud, en el método </a:t>
            </a:r>
            <a:r>
              <a:rPr lang="es-ES" dirty="0" err="1" smtClean="0">
                <a:solidFill>
                  <a:schemeClr val="tx1"/>
                </a:solidFill>
              </a:rPr>
              <a:t>requestPermissions</a:t>
            </a:r>
            <a:r>
              <a:rPr lang="es-ES" dirty="0" smtClean="0">
                <a:solidFill>
                  <a:schemeClr val="tx1"/>
                </a:solidFill>
              </a:rPr>
              <a:t>()</a:t>
            </a:r>
            <a:endParaRPr lang="es-CO" b="1" i="1" dirty="0">
              <a:solidFill>
                <a:schemeClr val="tx1"/>
              </a:solidFill>
            </a:endParaRPr>
          </a:p>
        </p:txBody>
      </p:sp>
      <p:cxnSp>
        <p:nvCxnSpPr>
          <p:cNvPr id="13" name="Conector recto de flecha 12"/>
          <p:cNvCxnSpPr/>
          <p:nvPr/>
        </p:nvCxnSpPr>
        <p:spPr>
          <a:xfrm flipV="1">
            <a:off x="6467068" y="2715766"/>
            <a:ext cx="0" cy="108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1966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Permisos</a:t>
            </a:r>
            <a:endParaRPr lang="es-CO" dirty="0"/>
          </a:p>
        </p:txBody>
      </p:sp>
      <p:sp>
        <p:nvSpPr>
          <p:cNvPr id="3" name="Marcador de contenido 2"/>
          <p:cNvSpPr>
            <a:spLocks noGrp="1"/>
          </p:cNvSpPr>
          <p:nvPr>
            <p:ph idx="1"/>
          </p:nvPr>
        </p:nvSpPr>
        <p:spPr/>
        <p:txBody>
          <a:bodyPr/>
          <a:lstStyle/>
          <a:p>
            <a:r>
              <a:rPr lang="es-ES" b="1" i="1" dirty="0" err="1" smtClean="0"/>
              <a:t>onRequestPermissionResult</a:t>
            </a:r>
            <a:r>
              <a:rPr lang="es-ES" b="1" i="1" dirty="0" smtClean="0"/>
              <a:t> </a:t>
            </a:r>
            <a:r>
              <a:rPr lang="es-ES" dirty="0" smtClean="0"/>
              <a:t>puede verse en código como</a:t>
            </a:r>
          </a:p>
          <a:p>
            <a:endParaRPr lang="es-ES" dirty="0"/>
          </a:p>
          <a:p>
            <a:r>
              <a:rPr lang="es-ES" dirty="0" smtClean="0"/>
              <a:t>@</a:t>
            </a:r>
            <a:r>
              <a:rPr lang="es-ES" dirty="0" err="1" smtClean="0"/>
              <a:t>Override</a:t>
            </a:r>
            <a:endParaRPr lang="es-ES" dirty="0" smtClean="0"/>
          </a:p>
          <a:p>
            <a:r>
              <a:rPr lang="es-ES" b="1" dirty="0" err="1" smtClean="0">
                <a:solidFill>
                  <a:srgbClr val="FFC000"/>
                </a:solidFill>
              </a:rPr>
              <a:t>public</a:t>
            </a:r>
            <a:r>
              <a:rPr lang="es-ES" b="1" dirty="0" smtClean="0">
                <a:solidFill>
                  <a:srgbClr val="FFC000"/>
                </a:solidFill>
              </a:rPr>
              <a:t> </a:t>
            </a:r>
            <a:r>
              <a:rPr lang="es-ES" b="1" dirty="0" err="1" smtClean="0">
                <a:solidFill>
                  <a:srgbClr val="FFC000"/>
                </a:solidFill>
              </a:rPr>
              <a:t>void</a:t>
            </a:r>
            <a:r>
              <a:rPr lang="es-ES" dirty="0" smtClean="0"/>
              <a:t> </a:t>
            </a:r>
            <a:r>
              <a:rPr lang="es-ES" dirty="0" err="1" smtClean="0"/>
              <a:t>onRequestPermissionResult</a:t>
            </a:r>
            <a:r>
              <a:rPr lang="es-ES" dirty="0" smtClean="0"/>
              <a:t>(</a:t>
            </a:r>
            <a:r>
              <a:rPr lang="es-ES" b="1" dirty="0" err="1" smtClean="0">
                <a:solidFill>
                  <a:srgbClr val="FFC000"/>
                </a:solidFill>
              </a:rPr>
              <a:t>int</a:t>
            </a:r>
            <a:r>
              <a:rPr lang="es-ES" dirty="0" smtClean="0"/>
              <a:t> </a:t>
            </a:r>
            <a:r>
              <a:rPr lang="es-ES" dirty="0" err="1" smtClean="0"/>
              <a:t>requestCode</a:t>
            </a:r>
            <a:r>
              <a:rPr lang="es-ES" dirty="0" smtClean="0"/>
              <a:t>, </a:t>
            </a:r>
            <a:r>
              <a:rPr lang="es-ES" dirty="0" err="1" smtClean="0">
                <a:solidFill>
                  <a:srgbClr val="FFC000"/>
                </a:solidFill>
              </a:rPr>
              <a:t>String</a:t>
            </a:r>
            <a:r>
              <a:rPr lang="es-ES" dirty="0" smtClean="0">
                <a:solidFill>
                  <a:srgbClr val="FFC000"/>
                </a:solidFill>
              </a:rPr>
              <a:t>[]</a:t>
            </a:r>
            <a:r>
              <a:rPr lang="es-ES" dirty="0" smtClean="0"/>
              <a:t> </a:t>
            </a:r>
            <a:r>
              <a:rPr lang="es-ES" dirty="0" err="1" smtClean="0"/>
              <a:t>permissions</a:t>
            </a:r>
            <a:r>
              <a:rPr lang="es-ES" dirty="0" smtClean="0"/>
              <a:t>, </a:t>
            </a:r>
            <a:r>
              <a:rPr lang="es-ES" dirty="0" err="1" smtClean="0">
                <a:solidFill>
                  <a:srgbClr val="FFC000"/>
                </a:solidFill>
              </a:rPr>
              <a:t>int</a:t>
            </a:r>
            <a:r>
              <a:rPr lang="es-ES" dirty="0" smtClean="0">
                <a:solidFill>
                  <a:srgbClr val="FFC000"/>
                </a:solidFill>
              </a:rPr>
              <a:t>[]</a:t>
            </a:r>
            <a:r>
              <a:rPr lang="es-ES" dirty="0" smtClean="0"/>
              <a:t> </a:t>
            </a:r>
            <a:r>
              <a:rPr lang="es-ES" dirty="0" err="1" smtClean="0"/>
              <a:t>results</a:t>
            </a:r>
            <a:r>
              <a:rPr lang="es-ES" dirty="0" smtClean="0"/>
              <a:t>){</a:t>
            </a:r>
          </a:p>
          <a:p>
            <a:endParaRPr lang="es-ES" dirty="0"/>
          </a:p>
          <a:p>
            <a:r>
              <a:rPr lang="es-ES" dirty="0" smtClean="0"/>
              <a:t>}</a:t>
            </a:r>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p:cNvSpPr txBox="1"/>
          <p:nvPr/>
        </p:nvSpPr>
        <p:spPr>
          <a:xfrm>
            <a:off x="4716016" y="3872737"/>
            <a:ext cx="3744416" cy="523220"/>
          </a:xfrm>
          <a:prstGeom prst="rect">
            <a:avLst/>
          </a:prstGeom>
          <a:noFill/>
        </p:spPr>
        <p:txBody>
          <a:bodyPr wrap="square" rtlCol="0">
            <a:spAutoFit/>
          </a:bodyPr>
          <a:lstStyle/>
          <a:p>
            <a:pPr algn="ctr"/>
            <a:r>
              <a:rPr lang="es-ES" dirty="0" smtClean="0">
                <a:solidFill>
                  <a:schemeClr val="tx1"/>
                </a:solidFill>
              </a:rPr>
              <a:t>Con sus respectivos resultado para cada uno de los permisos</a:t>
            </a:r>
            <a:endParaRPr lang="es-CO" b="1" i="1" dirty="0">
              <a:solidFill>
                <a:schemeClr val="tx1"/>
              </a:solidFill>
            </a:endParaRPr>
          </a:p>
        </p:txBody>
      </p:sp>
      <p:cxnSp>
        <p:nvCxnSpPr>
          <p:cNvPr id="13" name="Conector recto de flecha 12"/>
          <p:cNvCxnSpPr/>
          <p:nvPr/>
        </p:nvCxnSpPr>
        <p:spPr>
          <a:xfrm flipV="1">
            <a:off x="7619196" y="2715766"/>
            <a:ext cx="0" cy="108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27629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Permisos</a:t>
            </a:r>
            <a:endParaRPr lang="es-CO" dirty="0"/>
          </a:p>
        </p:txBody>
      </p:sp>
      <p:sp>
        <p:nvSpPr>
          <p:cNvPr id="3" name="Marcador de contenido 2"/>
          <p:cNvSpPr>
            <a:spLocks noGrp="1"/>
          </p:cNvSpPr>
          <p:nvPr>
            <p:ph idx="1"/>
          </p:nvPr>
        </p:nvSpPr>
        <p:spPr/>
        <p:txBody>
          <a:bodyPr/>
          <a:lstStyle/>
          <a:p>
            <a:r>
              <a:rPr lang="es-ES" dirty="0" smtClean="0"/>
              <a:t>Por último, si quiere ver en cualquier momento el estado de un permiso, puede usar el </a:t>
            </a:r>
            <a:r>
              <a:rPr lang="es-ES" dirty="0" err="1" smtClean="0"/>
              <a:t>siguiete</a:t>
            </a:r>
            <a:r>
              <a:rPr lang="es-ES" dirty="0" smtClean="0"/>
              <a:t> condicional:</a:t>
            </a:r>
          </a:p>
          <a:p>
            <a:endParaRPr lang="es-ES" dirty="0" smtClean="0"/>
          </a:p>
          <a:p>
            <a:endParaRPr lang="es-ES" dirty="0"/>
          </a:p>
          <a:p>
            <a:endParaRPr lang="es-ES" dirty="0" smtClean="0"/>
          </a:p>
          <a:p>
            <a:endParaRPr lang="es-ES" dirty="0" smtClean="0"/>
          </a:p>
          <a:p>
            <a:r>
              <a:rPr lang="es-ES" dirty="0" smtClean="0"/>
              <a:t>Ese condicional será </a:t>
            </a:r>
            <a:r>
              <a:rPr lang="es-ES" b="1" i="1" dirty="0" smtClean="0">
                <a:solidFill>
                  <a:srgbClr val="FFC000"/>
                </a:solidFill>
              </a:rPr>
              <a:t>true </a:t>
            </a:r>
            <a:r>
              <a:rPr lang="es-ES" dirty="0" smtClean="0"/>
              <a:t>si está denegado, pero </a:t>
            </a:r>
            <a:r>
              <a:rPr lang="es-ES" b="1" i="1" dirty="0" smtClean="0">
                <a:solidFill>
                  <a:srgbClr val="FFC000"/>
                </a:solidFill>
              </a:rPr>
              <a:t>false</a:t>
            </a:r>
            <a:r>
              <a:rPr lang="es-ES" dirty="0" smtClean="0"/>
              <a:t> si está autorizado.</a:t>
            </a:r>
          </a:p>
          <a:p>
            <a:endParaRPr lang="es-CO"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238376" y="2067694"/>
            <a:ext cx="8712968" cy="1169551"/>
          </a:xfrm>
          <a:prstGeom prst="rect">
            <a:avLst/>
          </a:prstGeom>
          <a:solidFill>
            <a:srgbClr val="2B2B2B"/>
          </a:solidFill>
        </p:spPr>
        <p:txBody>
          <a:bodyPr wrap="square">
            <a:spAutoFit/>
          </a:bodyPr>
          <a:lstStyle/>
          <a:p>
            <a:r>
              <a:rPr lang="es-ES" b="1" dirty="0" err="1">
                <a:solidFill>
                  <a:srgbClr val="FFC000"/>
                </a:solidFill>
              </a:rPr>
              <a:t>if</a:t>
            </a:r>
            <a:r>
              <a:rPr lang="es-ES" dirty="0"/>
              <a:t>( </a:t>
            </a:r>
            <a:r>
              <a:rPr lang="es-ES" b="1" dirty="0" err="1">
                <a:solidFill>
                  <a:srgbClr val="B482DA"/>
                </a:solidFill>
              </a:rPr>
              <a:t>ActivityCompat</a:t>
            </a:r>
            <a:r>
              <a:rPr lang="es-ES" dirty="0" err="1">
                <a:solidFill>
                  <a:schemeClr val="tx1"/>
                </a:solidFill>
              </a:rPr>
              <a:t>.checkSelfPermission</a:t>
            </a:r>
            <a:r>
              <a:rPr lang="es-ES" dirty="0">
                <a:solidFill>
                  <a:schemeClr val="tx1"/>
                </a:solidFill>
              </a:rPr>
              <a:t>(</a:t>
            </a:r>
            <a:r>
              <a:rPr lang="es-ES" dirty="0" err="1">
                <a:solidFill>
                  <a:schemeClr val="tx1"/>
                </a:solidFill>
              </a:rPr>
              <a:t>this</a:t>
            </a:r>
            <a:r>
              <a:rPr lang="es-ES" dirty="0">
                <a:solidFill>
                  <a:schemeClr val="tx1"/>
                </a:solidFill>
              </a:rPr>
              <a:t>, </a:t>
            </a:r>
            <a:r>
              <a:rPr lang="es-ES" b="1" dirty="0">
                <a:solidFill>
                  <a:srgbClr val="B482DA"/>
                </a:solidFill>
              </a:rPr>
              <a:t>PERMISO</a:t>
            </a:r>
            <a:r>
              <a:rPr lang="es-ES" dirty="0">
                <a:solidFill>
                  <a:schemeClr val="tx1"/>
                </a:solidFill>
              </a:rPr>
              <a:t>) </a:t>
            </a:r>
            <a:r>
              <a:rPr lang="es-ES" dirty="0" smtClean="0">
                <a:solidFill>
                  <a:schemeClr val="tx1"/>
                </a:solidFill>
              </a:rPr>
              <a:t>!=</a:t>
            </a:r>
            <a:r>
              <a:rPr lang="es-ES" dirty="0" smtClean="0"/>
              <a:t> </a:t>
            </a:r>
            <a:r>
              <a:rPr lang="es-ES" b="1" dirty="0" err="1" smtClean="0">
                <a:solidFill>
                  <a:srgbClr val="B482DA"/>
                </a:solidFill>
              </a:rPr>
              <a:t>PackageManager</a:t>
            </a:r>
            <a:r>
              <a:rPr lang="es-ES" dirty="0" err="1" smtClean="0">
                <a:solidFill>
                  <a:schemeClr val="tx1"/>
                </a:solidFill>
              </a:rPr>
              <a:t>.PERMISSION_GRANTED</a:t>
            </a:r>
            <a:r>
              <a:rPr lang="es-ES" dirty="0">
                <a:solidFill>
                  <a:schemeClr val="tx1"/>
                </a:solidFill>
              </a:rPr>
              <a:t>) </a:t>
            </a:r>
            <a:r>
              <a:rPr lang="es-ES" dirty="0" smtClean="0">
                <a:solidFill>
                  <a:schemeClr val="tx1"/>
                </a:solidFill>
              </a:rPr>
              <a:t>)</a:t>
            </a:r>
          </a:p>
          <a:p>
            <a:r>
              <a:rPr lang="es-ES" dirty="0" smtClean="0">
                <a:solidFill>
                  <a:schemeClr val="tx1"/>
                </a:solidFill>
              </a:rPr>
              <a:t> {</a:t>
            </a:r>
          </a:p>
          <a:p>
            <a:r>
              <a:rPr lang="es-ES" dirty="0" smtClean="0">
                <a:solidFill>
                  <a:schemeClr val="tx1"/>
                </a:solidFill>
              </a:rPr>
              <a:t>	...</a:t>
            </a:r>
            <a:endParaRPr lang="es-ES" dirty="0">
              <a:solidFill>
                <a:schemeClr val="tx1"/>
              </a:solidFill>
            </a:endParaRPr>
          </a:p>
          <a:p>
            <a:endParaRPr lang="es-ES" dirty="0" smtClean="0">
              <a:solidFill>
                <a:schemeClr val="tx1"/>
              </a:solidFill>
            </a:endParaRPr>
          </a:p>
          <a:p>
            <a:r>
              <a:rPr lang="es-ES" dirty="0" smtClean="0">
                <a:solidFill>
                  <a:schemeClr val="tx1"/>
                </a:solidFill>
              </a:rPr>
              <a:t>}</a:t>
            </a:r>
            <a:endParaRPr lang="es-ES" dirty="0">
              <a:solidFill>
                <a:schemeClr val="tx1"/>
              </a:solidFill>
            </a:endParaRPr>
          </a:p>
        </p:txBody>
      </p:sp>
    </p:spTree>
    <p:extLst>
      <p:ext uri="{BB962C8B-B14F-4D97-AF65-F5344CB8AC3E}">
        <p14:creationId xmlns:p14="http://schemas.microsoft.com/office/powerpoint/2010/main" val="38725370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Permisos</a:t>
            </a:r>
            <a:endParaRPr lang="es-CO" dirty="0"/>
          </a:p>
        </p:txBody>
      </p:sp>
      <p:sp>
        <p:nvSpPr>
          <p:cNvPr id="3" name="Marcador de contenido 2"/>
          <p:cNvSpPr>
            <a:spLocks noGrp="1"/>
          </p:cNvSpPr>
          <p:nvPr>
            <p:ph idx="1"/>
          </p:nvPr>
        </p:nvSpPr>
        <p:spPr/>
        <p:txBody>
          <a:bodyPr/>
          <a:lstStyle/>
          <a:p>
            <a:r>
              <a:rPr lang="es-ES" dirty="0" smtClean="0"/>
              <a:t>Por último, si quiere ver en cualquier momento el estado de un permiso, puede usar el </a:t>
            </a:r>
            <a:r>
              <a:rPr lang="es-ES" dirty="0" err="1" smtClean="0"/>
              <a:t>siguiete</a:t>
            </a:r>
            <a:r>
              <a:rPr lang="es-ES" dirty="0" smtClean="0"/>
              <a:t> condicional:</a:t>
            </a:r>
          </a:p>
          <a:p>
            <a:endParaRPr lang="es-ES" dirty="0" smtClean="0"/>
          </a:p>
          <a:p>
            <a:endParaRPr lang="es-ES" dirty="0"/>
          </a:p>
          <a:p>
            <a:endParaRPr lang="es-ES" dirty="0" smtClean="0"/>
          </a:p>
          <a:p>
            <a:endParaRPr lang="es-ES" dirty="0" smtClean="0"/>
          </a:p>
          <a:p>
            <a:r>
              <a:rPr lang="es-ES" dirty="0" err="1" smtClean="0"/>
              <a:t>Recurde</a:t>
            </a:r>
            <a:r>
              <a:rPr lang="es-ES" dirty="0" smtClean="0"/>
              <a:t> que los permisos se referencian con un </a:t>
            </a:r>
            <a:r>
              <a:rPr lang="es-ES" dirty="0" err="1" smtClean="0"/>
              <a:t>String</a:t>
            </a:r>
            <a:r>
              <a:rPr lang="es-ES" dirty="0" smtClean="0"/>
              <a:t>. Por ejemplo, el permiso de la cámara se referencia </a:t>
            </a:r>
            <a:r>
              <a:rPr lang="es-ES" dirty="0" err="1" smtClean="0"/>
              <a:t>asi</a:t>
            </a:r>
            <a:r>
              <a:rPr lang="es-ES" dirty="0" smtClean="0"/>
              <a:t>:</a:t>
            </a:r>
          </a:p>
          <a:p>
            <a:r>
              <a:rPr lang="es-ES" b="1" dirty="0" err="1" smtClean="0">
                <a:solidFill>
                  <a:srgbClr val="B482DA"/>
                </a:solidFill>
              </a:rPr>
              <a:t>Manifest</a:t>
            </a:r>
            <a:r>
              <a:rPr lang="es-ES" b="1" dirty="0" err="1" smtClean="0">
                <a:solidFill>
                  <a:schemeClr val="tx1"/>
                </a:solidFill>
              </a:rPr>
              <a:t>.</a:t>
            </a:r>
            <a:r>
              <a:rPr lang="es-ES" dirty="0" err="1" smtClean="0">
                <a:solidFill>
                  <a:srgbClr val="FFC000"/>
                </a:solidFill>
              </a:rPr>
              <a:t>permission</a:t>
            </a:r>
            <a:r>
              <a:rPr lang="es-ES" b="1" i="1" dirty="0" err="1" smtClean="0">
                <a:solidFill>
                  <a:schemeClr val="tx1"/>
                </a:solidFill>
              </a:rPr>
              <a:t>.CAMERA</a:t>
            </a:r>
            <a:endParaRPr lang="es-ES" b="1" i="1" dirty="0">
              <a:solidFill>
                <a:schemeClr val="tx1"/>
              </a:solidFill>
            </a:endParaRPr>
          </a:p>
          <a:p>
            <a:endParaRPr lang="es-CO"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238376" y="2067694"/>
            <a:ext cx="8712968" cy="1169551"/>
          </a:xfrm>
          <a:prstGeom prst="rect">
            <a:avLst/>
          </a:prstGeom>
          <a:solidFill>
            <a:srgbClr val="2B2B2B"/>
          </a:solidFill>
        </p:spPr>
        <p:txBody>
          <a:bodyPr wrap="square">
            <a:spAutoFit/>
          </a:bodyPr>
          <a:lstStyle/>
          <a:p>
            <a:r>
              <a:rPr lang="es-ES" b="1" dirty="0" err="1">
                <a:solidFill>
                  <a:srgbClr val="FFC000"/>
                </a:solidFill>
              </a:rPr>
              <a:t>if</a:t>
            </a:r>
            <a:r>
              <a:rPr lang="es-ES" dirty="0"/>
              <a:t>( </a:t>
            </a:r>
            <a:r>
              <a:rPr lang="es-ES" b="1" dirty="0" err="1">
                <a:solidFill>
                  <a:srgbClr val="B482DA"/>
                </a:solidFill>
              </a:rPr>
              <a:t>ActivityCompat</a:t>
            </a:r>
            <a:r>
              <a:rPr lang="es-ES" dirty="0" err="1">
                <a:solidFill>
                  <a:schemeClr val="tx1"/>
                </a:solidFill>
              </a:rPr>
              <a:t>.checkSelfPermission</a:t>
            </a:r>
            <a:r>
              <a:rPr lang="es-ES" dirty="0">
                <a:solidFill>
                  <a:schemeClr val="tx1"/>
                </a:solidFill>
              </a:rPr>
              <a:t>(</a:t>
            </a:r>
            <a:r>
              <a:rPr lang="es-ES" dirty="0" err="1">
                <a:solidFill>
                  <a:schemeClr val="tx1"/>
                </a:solidFill>
              </a:rPr>
              <a:t>this</a:t>
            </a:r>
            <a:r>
              <a:rPr lang="es-ES" dirty="0">
                <a:solidFill>
                  <a:schemeClr val="tx1"/>
                </a:solidFill>
              </a:rPr>
              <a:t>, </a:t>
            </a:r>
            <a:r>
              <a:rPr lang="es-ES" b="1" dirty="0">
                <a:solidFill>
                  <a:srgbClr val="B482DA"/>
                </a:solidFill>
              </a:rPr>
              <a:t>PERMISO</a:t>
            </a:r>
            <a:r>
              <a:rPr lang="es-ES" dirty="0">
                <a:solidFill>
                  <a:schemeClr val="tx1"/>
                </a:solidFill>
              </a:rPr>
              <a:t>) </a:t>
            </a:r>
            <a:r>
              <a:rPr lang="es-ES" dirty="0" smtClean="0">
                <a:solidFill>
                  <a:schemeClr val="tx1"/>
                </a:solidFill>
              </a:rPr>
              <a:t>!=</a:t>
            </a:r>
            <a:r>
              <a:rPr lang="es-ES" dirty="0" smtClean="0"/>
              <a:t> </a:t>
            </a:r>
            <a:r>
              <a:rPr lang="es-ES" b="1" dirty="0" err="1" smtClean="0">
                <a:solidFill>
                  <a:srgbClr val="B482DA"/>
                </a:solidFill>
              </a:rPr>
              <a:t>PackageManager</a:t>
            </a:r>
            <a:r>
              <a:rPr lang="es-ES" dirty="0" err="1" smtClean="0">
                <a:solidFill>
                  <a:schemeClr val="tx1"/>
                </a:solidFill>
              </a:rPr>
              <a:t>.PERMISSION_GRANTED</a:t>
            </a:r>
            <a:r>
              <a:rPr lang="es-ES" dirty="0">
                <a:solidFill>
                  <a:schemeClr val="tx1"/>
                </a:solidFill>
              </a:rPr>
              <a:t>) </a:t>
            </a:r>
            <a:r>
              <a:rPr lang="es-ES" dirty="0" smtClean="0">
                <a:solidFill>
                  <a:schemeClr val="tx1"/>
                </a:solidFill>
              </a:rPr>
              <a:t>)</a:t>
            </a:r>
          </a:p>
          <a:p>
            <a:r>
              <a:rPr lang="es-ES" dirty="0" smtClean="0">
                <a:solidFill>
                  <a:schemeClr val="tx1"/>
                </a:solidFill>
              </a:rPr>
              <a:t> {</a:t>
            </a:r>
          </a:p>
          <a:p>
            <a:r>
              <a:rPr lang="es-ES" dirty="0" smtClean="0">
                <a:solidFill>
                  <a:schemeClr val="tx1"/>
                </a:solidFill>
              </a:rPr>
              <a:t>	...</a:t>
            </a:r>
            <a:endParaRPr lang="es-ES" dirty="0">
              <a:solidFill>
                <a:schemeClr val="tx1"/>
              </a:solidFill>
            </a:endParaRPr>
          </a:p>
          <a:p>
            <a:endParaRPr lang="es-ES" dirty="0" smtClean="0">
              <a:solidFill>
                <a:schemeClr val="tx1"/>
              </a:solidFill>
            </a:endParaRPr>
          </a:p>
          <a:p>
            <a:r>
              <a:rPr lang="es-ES" dirty="0" smtClean="0">
                <a:solidFill>
                  <a:schemeClr val="tx1"/>
                </a:solidFill>
              </a:rPr>
              <a:t>}</a:t>
            </a:r>
            <a:endParaRPr lang="es-ES" dirty="0">
              <a:solidFill>
                <a:schemeClr val="tx1"/>
              </a:solidFill>
            </a:endParaRPr>
          </a:p>
        </p:txBody>
      </p:sp>
    </p:spTree>
    <p:extLst>
      <p:ext uri="{BB962C8B-B14F-4D97-AF65-F5344CB8AC3E}">
        <p14:creationId xmlns:p14="http://schemas.microsoft.com/office/powerpoint/2010/main" val="14636802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Geolocalización</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Android</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281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Geolocalización</a:t>
            </a:r>
            <a:endParaRPr lang="es-CO" dirty="0"/>
          </a:p>
        </p:txBody>
      </p:sp>
      <p:sp>
        <p:nvSpPr>
          <p:cNvPr id="3" name="Marcador de contenido 2"/>
          <p:cNvSpPr>
            <a:spLocks noGrp="1"/>
          </p:cNvSpPr>
          <p:nvPr>
            <p:ph idx="1"/>
          </p:nvPr>
        </p:nvSpPr>
        <p:spPr>
          <a:xfrm>
            <a:off x="822960" y="1384301"/>
            <a:ext cx="3749040" cy="3017520"/>
          </a:xfrm>
        </p:spPr>
        <p:txBody>
          <a:bodyPr>
            <a:normAutofit/>
          </a:bodyPr>
          <a:lstStyle/>
          <a:p>
            <a:r>
              <a:rPr lang="es-ES" dirty="0" smtClean="0"/>
              <a:t>Es posible obtener la latitud y la longitud del sensor GPS </a:t>
            </a:r>
          </a:p>
          <a:p>
            <a:endParaRPr lang="es-ES" dirty="0"/>
          </a:p>
          <a:p>
            <a:r>
              <a:rPr lang="es-ES" dirty="0" smtClean="0"/>
              <a:t>Se puede lograr sin necesidad de internet, porque el sensor GPS no depende de internet.</a:t>
            </a:r>
          </a:p>
          <a:p>
            <a:endParaRPr lang="es-ES" dirty="0" smtClean="0"/>
          </a:p>
          <a:p>
            <a:r>
              <a:rPr lang="es-ES" dirty="0" smtClean="0"/>
              <a:t>El internet se necesita para descargar los mapas y que la coordenada geodésica tenga sentido.</a:t>
            </a:r>
          </a:p>
          <a:p>
            <a:pPr marL="0" indent="0">
              <a:buNone/>
            </a:pPr>
            <a:endParaRPr lang="es-ES" dirty="0"/>
          </a:p>
        </p:txBody>
      </p:sp>
      <p:pic>
        <p:nvPicPr>
          <p:cNvPr id="5"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sultado de imagen de android gps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8090" y="1476991"/>
            <a:ext cx="2832140" cy="2832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6759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Geolocalización</a:t>
            </a:r>
            <a:endParaRPr lang="es-CO" dirty="0"/>
          </a:p>
        </p:txBody>
      </p:sp>
      <p:pic>
        <p:nvPicPr>
          <p:cNvPr id="5124" name="Picture 4" descr="Resultado de imagen para latlong 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487378"/>
            <a:ext cx="5891512" cy="297501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0891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Permisos</a:t>
            </a:r>
            <a:endParaRPr lang="es-CO" dirty="0"/>
          </a:p>
        </p:txBody>
      </p:sp>
      <p:sp>
        <p:nvSpPr>
          <p:cNvPr id="3" name="Marcador de contenido 2"/>
          <p:cNvSpPr>
            <a:spLocks noGrp="1"/>
          </p:cNvSpPr>
          <p:nvPr>
            <p:ph idx="1"/>
          </p:nvPr>
        </p:nvSpPr>
        <p:spPr/>
        <p:txBody>
          <a:bodyPr/>
          <a:lstStyle/>
          <a:p>
            <a:r>
              <a:rPr lang="es-ES" dirty="0" smtClean="0"/>
              <a:t>Existen dos tipos de permisos en Android</a:t>
            </a:r>
            <a:endParaRPr lang="es-CO" dirty="0"/>
          </a:p>
        </p:txBody>
      </p:sp>
      <p:pic>
        <p:nvPicPr>
          <p:cNvPr id="1026" name="Picture 2" descr="Resultado de imagen de permission png&quot;"/>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627784" y="2067694"/>
            <a:ext cx="1440160" cy="14401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esultado de imagen de permission png&quot;"/>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777192" y="2067694"/>
            <a:ext cx="1440160" cy="1440160"/>
          </a:xfrm>
          <a:prstGeom prst="rect">
            <a:avLst/>
          </a:prstGeom>
          <a:noFill/>
          <a:extLst>
            <a:ext uri="{909E8E84-426E-40DD-AFC4-6F175D3DCCD1}">
              <a14:hiddenFill xmlns:a14="http://schemas.microsoft.com/office/drawing/2010/main">
                <a:solidFill>
                  <a:srgbClr val="FFFFFF"/>
                </a:solidFill>
              </a14:hiddenFill>
            </a:ext>
          </a:extLst>
        </p:spPr>
      </p:pic>
      <p:sp>
        <p:nvSpPr>
          <p:cNvPr id="4" name="Señal de prohibido 3"/>
          <p:cNvSpPr/>
          <p:nvPr/>
        </p:nvSpPr>
        <p:spPr>
          <a:xfrm>
            <a:off x="5548732" y="2761641"/>
            <a:ext cx="648072" cy="648072"/>
          </a:xfrm>
          <a:prstGeom prst="noSmoking">
            <a:avLst>
              <a:gd name="adj" fmla="val 926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6" name="CuadroTexto 5"/>
          <p:cNvSpPr txBox="1"/>
          <p:nvPr/>
        </p:nvSpPr>
        <p:spPr>
          <a:xfrm flipH="1">
            <a:off x="2776280" y="3589134"/>
            <a:ext cx="1322433" cy="523220"/>
          </a:xfrm>
          <a:prstGeom prst="rect">
            <a:avLst/>
          </a:prstGeom>
          <a:noFill/>
        </p:spPr>
        <p:txBody>
          <a:bodyPr wrap="square" rtlCol="0">
            <a:spAutoFit/>
          </a:bodyPr>
          <a:lstStyle/>
          <a:p>
            <a:pPr algn="ctr"/>
            <a:r>
              <a:rPr lang="es-ES" b="1" dirty="0" smtClean="0">
                <a:solidFill>
                  <a:schemeClr val="tx1"/>
                </a:solidFill>
              </a:rPr>
              <a:t>Normal </a:t>
            </a:r>
            <a:r>
              <a:rPr lang="es-ES" b="1" dirty="0" err="1" smtClean="0">
                <a:solidFill>
                  <a:schemeClr val="tx1"/>
                </a:solidFill>
              </a:rPr>
              <a:t>Permission</a:t>
            </a:r>
            <a:endParaRPr lang="es-CO" b="1" dirty="0">
              <a:solidFill>
                <a:schemeClr val="tx1"/>
              </a:solidFill>
            </a:endParaRPr>
          </a:p>
        </p:txBody>
      </p:sp>
      <p:sp>
        <p:nvSpPr>
          <p:cNvPr id="8" name="CuadroTexto 7"/>
          <p:cNvSpPr txBox="1"/>
          <p:nvPr/>
        </p:nvSpPr>
        <p:spPr>
          <a:xfrm flipH="1">
            <a:off x="4910303" y="3589134"/>
            <a:ext cx="1322433" cy="523220"/>
          </a:xfrm>
          <a:prstGeom prst="rect">
            <a:avLst/>
          </a:prstGeom>
          <a:noFill/>
        </p:spPr>
        <p:txBody>
          <a:bodyPr wrap="square" rtlCol="0">
            <a:spAutoFit/>
          </a:bodyPr>
          <a:lstStyle/>
          <a:p>
            <a:pPr algn="ctr"/>
            <a:r>
              <a:rPr lang="es-ES" b="1" dirty="0" err="1" smtClean="0">
                <a:solidFill>
                  <a:schemeClr val="tx1"/>
                </a:solidFill>
              </a:rPr>
              <a:t>Dangerous</a:t>
            </a:r>
            <a:endParaRPr lang="es-ES" b="1" dirty="0" smtClean="0">
              <a:solidFill>
                <a:schemeClr val="tx1"/>
              </a:solidFill>
            </a:endParaRPr>
          </a:p>
          <a:p>
            <a:pPr algn="ctr"/>
            <a:r>
              <a:rPr lang="es-ES" b="1" dirty="0" err="1" smtClean="0">
                <a:solidFill>
                  <a:schemeClr val="tx1"/>
                </a:solidFill>
              </a:rPr>
              <a:t>Permission</a:t>
            </a:r>
            <a:endParaRPr lang="es-CO" b="1" dirty="0">
              <a:solidFill>
                <a:schemeClr val="tx1"/>
              </a:solidFill>
            </a:endParaRPr>
          </a:p>
        </p:txBody>
      </p:sp>
      <p:pic>
        <p:nvPicPr>
          <p:cNvPr id="11"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5458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p:cNvSpPr/>
          <p:nvPr/>
        </p:nvSpPr>
        <p:spPr>
          <a:xfrm>
            <a:off x="3923928" y="1131590"/>
            <a:ext cx="5220072" cy="432048"/>
          </a:xfrm>
          <a:prstGeom prst="rect">
            <a:avLst/>
          </a:prstGeom>
          <a:solidFill>
            <a:srgbClr val="073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smtClean="0"/>
              <a:t>Geolocalización</a:t>
            </a:r>
            <a:endParaRPr lang="es-CO" dirty="0"/>
          </a:p>
        </p:txBody>
      </p:sp>
      <p:sp>
        <p:nvSpPr>
          <p:cNvPr id="3" name="Marcador de contenido 2"/>
          <p:cNvSpPr>
            <a:spLocks noGrp="1"/>
          </p:cNvSpPr>
          <p:nvPr>
            <p:ph idx="1"/>
          </p:nvPr>
        </p:nvSpPr>
        <p:spPr>
          <a:xfrm>
            <a:off x="822960" y="1384301"/>
            <a:ext cx="3893056" cy="3017520"/>
          </a:xfrm>
        </p:spPr>
        <p:txBody>
          <a:bodyPr/>
          <a:lstStyle/>
          <a:p>
            <a:r>
              <a:rPr lang="es-ES" dirty="0" smtClean="0"/>
              <a:t>El sensor GPS es capaz de calcular la latitud y la longitud usando las </a:t>
            </a:r>
            <a:r>
              <a:rPr lang="es-ES" b="1" i="1" dirty="0" smtClean="0"/>
              <a:t>señales GPS</a:t>
            </a:r>
            <a:endParaRPr lang="es-CO" b="1" i="1" dirty="0"/>
          </a:p>
        </p:txBody>
      </p:sp>
      <p:pic>
        <p:nvPicPr>
          <p:cNvPr id="20" name="Imagen 19"/>
          <p:cNvPicPr>
            <a:picLocks noChangeAspect="1"/>
          </p:cNvPicPr>
          <p:nvPr/>
        </p:nvPicPr>
        <p:blipFill>
          <a:blip r:embed="rId2"/>
          <a:stretch>
            <a:fillRect/>
          </a:stretch>
        </p:blipFill>
        <p:spPr>
          <a:xfrm>
            <a:off x="5364088" y="3032724"/>
            <a:ext cx="3639691" cy="1661167"/>
          </a:xfrm>
          <a:prstGeom prst="rect">
            <a:avLst/>
          </a:prstGeom>
        </p:spPr>
      </p:pic>
      <p:pic>
        <p:nvPicPr>
          <p:cNvPr id="2054" name="Picture 6" descr="Resultado de imagen de person phone png transparen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2139702"/>
            <a:ext cx="536557" cy="13142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21307039" flipV="1">
            <a:off x="7491451" y="360170"/>
            <a:ext cx="1373237" cy="77142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78577" flipH="1" flipV="1">
            <a:off x="5747908" y="378501"/>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1" y="1774556"/>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0" y="1774555"/>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6582355">
            <a:off x="7923290" y="1551215"/>
            <a:ext cx="1359808" cy="763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9250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p:cNvSpPr/>
          <p:nvPr/>
        </p:nvSpPr>
        <p:spPr>
          <a:xfrm>
            <a:off x="3923928" y="1131590"/>
            <a:ext cx="5220072" cy="432048"/>
          </a:xfrm>
          <a:prstGeom prst="rect">
            <a:avLst/>
          </a:prstGeom>
          <a:solidFill>
            <a:srgbClr val="073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smtClean="0"/>
              <a:t>Geolocalización</a:t>
            </a:r>
            <a:endParaRPr lang="es-CO" dirty="0"/>
          </a:p>
        </p:txBody>
      </p:sp>
      <p:sp>
        <p:nvSpPr>
          <p:cNvPr id="3" name="Marcador de contenido 2"/>
          <p:cNvSpPr>
            <a:spLocks noGrp="1"/>
          </p:cNvSpPr>
          <p:nvPr>
            <p:ph idx="1"/>
          </p:nvPr>
        </p:nvSpPr>
        <p:spPr>
          <a:xfrm>
            <a:off x="822960" y="1384301"/>
            <a:ext cx="3893056" cy="3017520"/>
          </a:xfrm>
        </p:spPr>
        <p:txBody>
          <a:bodyPr/>
          <a:lstStyle/>
          <a:p>
            <a:r>
              <a:rPr lang="es-ES" dirty="0" smtClean="0"/>
              <a:t>El sensor GPS entrega directamente la información en coordenadas geodésicas.</a:t>
            </a:r>
            <a:endParaRPr lang="es-CO" dirty="0"/>
          </a:p>
        </p:txBody>
      </p:sp>
      <p:pic>
        <p:nvPicPr>
          <p:cNvPr id="20" name="Imagen 19"/>
          <p:cNvPicPr>
            <a:picLocks noChangeAspect="1"/>
          </p:cNvPicPr>
          <p:nvPr/>
        </p:nvPicPr>
        <p:blipFill>
          <a:blip r:embed="rId2"/>
          <a:stretch>
            <a:fillRect/>
          </a:stretch>
        </p:blipFill>
        <p:spPr>
          <a:xfrm>
            <a:off x="5364088" y="3032724"/>
            <a:ext cx="3639691" cy="1661167"/>
          </a:xfrm>
          <a:prstGeom prst="rect">
            <a:avLst/>
          </a:prstGeom>
        </p:spPr>
      </p:pic>
      <p:pic>
        <p:nvPicPr>
          <p:cNvPr id="2054" name="Picture 6" descr="Resultado de imagen de person phone png transparen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2139702"/>
            <a:ext cx="536557" cy="13142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21307039" flipV="1">
            <a:off x="7491451" y="360170"/>
            <a:ext cx="1373237" cy="77142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78577" flipH="1" flipV="1">
            <a:off x="5747908" y="378501"/>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1" y="1774556"/>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0" y="1774555"/>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6582355">
            <a:off x="7923290" y="1551215"/>
            <a:ext cx="1359808" cy="763877"/>
          </a:xfrm>
          <a:prstGeom prst="rect">
            <a:avLst/>
          </a:prstGeom>
          <a:noFill/>
          <a:extLst>
            <a:ext uri="{909E8E84-426E-40DD-AFC4-6F175D3DCCD1}">
              <a14:hiddenFill xmlns:a14="http://schemas.microsoft.com/office/drawing/2010/main">
                <a:solidFill>
                  <a:srgbClr val="FFFFFF"/>
                </a:solidFill>
              </a14:hiddenFill>
            </a:ext>
          </a:extLst>
        </p:spPr>
      </p:pic>
      <p:sp>
        <p:nvSpPr>
          <p:cNvPr id="23" name="Elipse 22"/>
          <p:cNvSpPr/>
          <p:nvPr/>
        </p:nvSpPr>
        <p:spPr>
          <a:xfrm>
            <a:off x="6876256" y="1851523"/>
            <a:ext cx="851902" cy="1728192"/>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2" name="Conector recto 31"/>
          <p:cNvCxnSpPr/>
          <p:nvPr/>
        </p:nvCxnSpPr>
        <p:spPr>
          <a:xfrm flipH="1">
            <a:off x="7711041" y="2182320"/>
            <a:ext cx="654927" cy="414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flipH="1">
            <a:off x="7440360" y="1005839"/>
            <a:ext cx="444008" cy="88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a:off x="6542123" y="867783"/>
            <a:ext cx="607906" cy="1050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a:off x="5645511" y="2110459"/>
            <a:ext cx="1230744" cy="4395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5030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p:cNvSpPr/>
          <p:nvPr/>
        </p:nvSpPr>
        <p:spPr>
          <a:xfrm>
            <a:off x="3923928" y="1131590"/>
            <a:ext cx="5220072" cy="432048"/>
          </a:xfrm>
          <a:prstGeom prst="rect">
            <a:avLst/>
          </a:prstGeom>
          <a:solidFill>
            <a:srgbClr val="073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smtClean="0"/>
              <a:t>Geolocalización</a:t>
            </a:r>
            <a:endParaRPr lang="es-CO" dirty="0"/>
          </a:p>
        </p:txBody>
      </p:sp>
      <p:sp>
        <p:nvSpPr>
          <p:cNvPr id="3" name="Marcador de contenido 2"/>
          <p:cNvSpPr>
            <a:spLocks noGrp="1"/>
          </p:cNvSpPr>
          <p:nvPr>
            <p:ph idx="1"/>
          </p:nvPr>
        </p:nvSpPr>
        <p:spPr>
          <a:xfrm>
            <a:off x="822960" y="1384301"/>
            <a:ext cx="3893056" cy="3017520"/>
          </a:xfrm>
        </p:spPr>
        <p:txBody>
          <a:bodyPr/>
          <a:lstStyle/>
          <a:p>
            <a:r>
              <a:rPr lang="es-ES" dirty="0" smtClean="0"/>
              <a:t>Internamente hace un calculo a partir de las señales GPS que contienen una estampa de tiempo y la posición del satélite.</a:t>
            </a:r>
            <a:endParaRPr lang="es-CO" dirty="0"/>
          </a:p>
        </p:txBody>
      </p:sp>
      <p:pic>
        <p:nvPicPr>
          <p:cNvPr id="20" name="Imagen 19"/>
          <p:cNvPicPr>
            <a:picLocks noChangeAspect="1"/>
          </p:cNvPicPr>
          <p:nvPr/>
        </p:nvPicPr>
        <p:blipFill>
          <a:blip r:embed="rId2"/>
          <a:stretch>
            <a:fillRect/>
          </a:stretch>
        </p:blipFill>
        <p:spPr>
          <a:xfrm>
            <a:off x="5364088" y="3032724"/>
            <a:ext cx="3639691" cy="1661167"/>
          </a:xfrm>
          <a:prstGeom prst="rect">
            <a:avLst/>
          </a:prstGeom>
        </p:spPr>
      </p:pic>
      <p:pic>
        <p:nvPicPr>
          <p:cNvPr id="2054" name="Picture 6" descr="Resultado de imagen de person phone png transparen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2139702"/>
            <a:ext cx="536557" cy="13142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21307039" flipV="1">
            <a:off x="7491451" y="360170"/>
            <a:ext cx="1373237" cy="77142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78577" flipH="1" flipV="1">
            <a:off x="5747908" y="378501"/>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1" y="1774556"/>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0" y="1774555"/>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6582355">
            <a:off x="7923290" y="1551215"/>
            <a:ext cx="1359808" cy="763877"/>
          </a:xfrm>
          <a:prstGeom prst="rect">
            <a:avLst/>
          </a:prstGeom>
          <a:noFill/>
          <a:extLst>
            <a:ext uri="{909E8E84-426E-40DD-AFC4-6F175D3DCCD1}">
              <a14:hiddenFill xmlns:a14="http://schemas.microsoft.com/office/drawing/2010/main">
                <a:solidFill>
                  <a:srgbClr val="FFFFFF"/>
                </a:solidFill>
              </a14:hiddenFill>
            </a:ext>
          </a:extLst>
        </p:spPr>
      </p:pic>
      <p:sp>
        <p:nvSpPr>
          <p:cNvPr id="23" name="Elipse 22"/>
          <p:cNvSpPr/>
          <p:nvPr/>
        </p:nvSpPr>
        <p:spPr>
          <a:xfrm>
            <a:off x="6876256" y="1851523"/>
            <a:ext cx="851902" cy="1728192"/>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2" name="Conector recto 31"/>
          <p:cNvCxnSpPr/>
          <p:nvPr/>
        </p:nvCxnSpPr>
        <p:spPr>
          <a:xfrm flipH="1">
            <a:off x="7711041" y="2182320"/>
            <a:ext cx="654927" cy="414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flipH="1">
            <a:off x="7440360" y="1005839"/>
            <a:ext cx="444008" cy="88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a:off x="6542123" y="867783"/>
            <a:ext cx="607906" cy="1050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a:off x="5645511" y="2110459"/>
            <a:ext cx="1230744" cy="439532"/>
          </a:xfrm>
          <a:prstGeom prst="line">
            <a:avLst/>
          </a:prstGeom>
        </p:spPr>
        <p:style>
          <a:lnRef idx="1">
            <a:schemeClr val="accent1"/>
          </a:lnRef>
          <a:fillRef idx="0">
            <a:schemeClr val="accent1"/>
          </a:fillRef>
          <a:effectRef idx="0">
            <a:schemeClr val="accent1"/>
          </a:effectRef>
          <a:fontRef idx="minor">
            <a:schemeClr val="tx1"/>
          </a:fontRef>
        </p:style>
      </p:cxnSp>
      <p:sp>
        <p:nvSpPr>
          <p:cNvPr id="4" name="CuadroTexto 3"/>
          <p:cNvSpPr txBox="1"/>
          <p:nvPr/>
        </p:nvSpPr>
        <p:spPr>
          <a:xfrm>
            <a:off x="5737301" y="2463759"/>
            <a:ext cx="928959" cy="523220"/>
          </a:xfrm>
          <a:prstGeom prst="rect">
            <a:avLst/>
          </a:prstGeom>
          <a:noFill/>
        </p:spPr>
        <p:txBody>
          <a:bodyPr wrap="square" rtlCol="0">
            <a:spAutoFit/>
          </a:bodyPr>
          <a:lstStyle/>
          <a:p>
            <a:pPr algn="ctr"/>
            <a:r>
              <a:rPr lang="es-ES" dirty="0" smtClean="0">
                <a:solidFill>
                  <a:schemeClr val="tx1"/>
                </a:solidFill>
              </a:rPr>
              <a:t>GPS</a:t>
            </a:r>
          </a:p>
          <a:p>
            <a:pPr algn="ctr"/>
            <a:r>
              <a:rPr lang="es-ES" dirty="0" err="1" smtClean="0">
                <a:solidFill>
                  <a:schemeClr val="tx1"/>
                </a:solidFill>
              </a:rPr>
              <a:t>Signal</a:t>
            </a:r>
            <a:endParaRPr lang="es-CO" dirty="0">
              <a:solidFill>
                <a:schemeClr val="tx1"/>
              </a:solidFill>
            </a:endParaRPr>
          </a:p>
        </p:txBody>
      </p:sp>
      <p:sp>
        <p:nvSpPr>
          <p:cNvPr id="18" name="CuadroTexto 17"/>
          <p:cNvSpPr txBox="1"/>
          <p:nvPr/>
        </p:nvSpPr>
        <p:spPr>
          <a:xfrm>
            <a:off x="6029009" y="1380138"/>
            <a:ext cx="928959" cy="523220"/>
          </a:xfrm>
          <a:prstGeom prst="rect">
            <a:avLst/>
          </a:prstGeom>
          <a:noFill/>
        </p:spPr>
        <p:txBody>
          <a:bodyPr wrap="square" rtlCol="0">
            <a:spAutoFit/>
          </a:bodyPr>
          <a:lstStyle/>
          <a:p>
            <a:pPr algn="ctr"/>
            <a:r>
              <a:rPr lang="es-ES" dirty="0" smtClean="0">
                <a:solidFill>
                  <a:schemeClr val="tx1"/>
                </a:solidFill>
              </a:rPr>
              <a:t>GPS </a:t>
            </a:r>
          </a:p>
          <a:p>
            <a:pPr algn="ctr"/>
            <a:r>
              <a:rPr lang="es-ES" dirty="0" err="1" smtClean="0">
                <a:solidFill>
                  <a:schemeClr val="tx1"/>
                </a:solidFill>
              </a:rPr>
              <a:t>Signal</a:t>
            </a:r>
            <a:endParaRPr lang="es-CO" dirty="0">
              <a:solidFill>
                <a:schemeClr val="tx1"/>
              </a:solidFill>
            </a:endParaRPr>
          </a:p>
        </p:txBody>
      </p:sp>
      <p:sp>
        <p:nvSpPr>
          <p:cNvPr id="19" name="CuadroTexto 18"/>
          <p:cNvSpPr txBox="1"/>
          <p:nvPr/>
        </p:nvSpPr>
        <p:spPr>
          <a:xfrm>
            <a:off x="7549816" y="1423958"/>
            <a:ext cx="928959" cy="523220"/>
          </a:xfrm>
          <a:prstGeom prst="rect">
            <a:avLst/>
          </a:prstGeom>
          <a:noFill/>
        </p:spPr>
        <p:txBody>
          <a:bodyPr wrap="square" rtlCol="0">
            <a:spAutoFit/>
          </a:bodyPr>
          <a:lstStyle/>
          <a:p>
            <a:pPr algn="ctr"/>
            <a:r>
              <a:rPr lang="es-ES" dirty="0" smtClean="0">
                <a:solidFill>
                  <a:schemeClr val="tx1"/>
                </a:solidFill>
              </a:rPr>
              <a:t>GPS</a:t>
            </a:r>
            <a:br>
              <a:rPr lang="es-ES" dirty="0" smtClean="0">
                <a:solidFill>
                  <a:schemeClr val="tx1"/>
                </a:solidFill>
              </a:rPr>
            </a:br>
            <a:r>
              <a:rPr lang="es-ES" dirty="0" err="1" smtClean="0">
                <a:solidFill>
                  <a:schemeClr val="tx1"/>
                </a:solidFill>
              </a:rPr>
              <a:t>Signal</a:t>
            </a:r>
            <a:endParaRPr lang="es-CO" dirty="0">
              <a:solidFill>
                <a:schemeClr val="tx1"/>
              </a:solidFill>
            </a:endParaRPr>
          </a:p>
        </p:txBody>
      </p:sp>
      <p:sp>
        <p:nvSpPr>
          <p:cNvPr id="22" name="CuadroTexto 21"/>
          <p:cNvSpPr txBox="1"/>
          <p:nvPr/>
        </p:nvSpPr>
        <p:spPr>
          <a:xfrm>
            <a:off x="7738146" y="2540265"/>
            <a:ext cx="928959" cy="523220"/>
          </a:xfrm>
          <a:prstGeom prst="rect">
            <a:avLst/>
          </a:prstGeom>
          <a:noFill/>
        </p:spPr>
        <p:txBody>
          <a:bodyPr wrap="square" rtlCol="0">
            <a:spAutoFit/>
          </a:bodyPr>
          <a:lstStyle/>
          <a:p>
            <a:pPr algn="ctr"/>
            <a:r>
              <a:rPr lang="es-ES" dirty="0" smtClean="0">
                <a:solidFill>
                  <a:schemeClr val="tx1"/>
                </a:solidFill>
              </a:rPr>
              <a:t>GPS</a:t>
            </a:r>
          </a:p>
          <a:p>
            <a:pPr algn="ctr"/>
            <a:r>
              <a:rPr lang="es-ES" dirty="0" err="1" smtClean="0">
                <a:solidFill>
                  <a:schemeClr val="tx1"/>
                </a:solidFill>
              </a:rPr>
              <a:t>Signal</a:t>
            </a:r>
            <a:endParaRPr lang="es-CO" dirty="0">
              <a:solidFill>
                <a:schemeClr val="tx1"/>
              </a:solidFill>
            </a:endParaRPr>
          </a:p>
        </p:txBody>
      </p:sp>
    </p:spTree>
    <p:extLst>
      <p:ext uri="{BB962C8B-B14F-4D97-AF65-F5344CB8AC3E}">
        <p14:creationId xmlns:p14="http://schemas.microsoft.com/office/powerpoint/2010/main" val="1500453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p:cNvSpPr/>
          <p:nvPr/>
        </p:nvSpPr>
        <p:spPr>
          <a:xfrm>
            <a:off x="3923928" y="1131590"/>
            <a:ext cx="5220072" cy="432048"/>
          </a:xfrm>
          <a:prstGeom prst="rect">
            <a:avLst/>
          </a:prstGeom>
          <a:solidFill>
            <a:srgbClr val="073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smtClean="0"/>
              <a:t>Geolocalización</a:t>
            </a:r>
            <a:endParaRPr lang="es-CO" dirty="0"/>
          </a:p>
        </p:txBody>
      </p:sp>
      <p:sp>
        <p:nvSpPr>
          <p:cNvPr id="3" name="Marcador de contenido 2"/>
          <p:cNvSpPr>
            <a:spLocks noGrp="1"/>
          </p:cNvSpPr>
          <p:nvPr>
            <p:ph idx="1"/>
          </p:nvPr>
        </p:nvSpPr>
        <p:spPr>
          <a:xfrm>
            <a:off x="822960" y="1384301"/>
            <a:ext cx="3893056" cy="3017520"/>
          </a:xfrm>
        </p:spPr>
        <p:txBody>
          <a:bodyPr/>
          <a:lstStyle/>
          <a:p>
            <a:r>
              <a:rPr lang="es-ES" dirty="0" smtClean="0"/>
              <a:t>¿Quién lee entonces el dato que arroja el sensor GPS?</a:t>
            </a:r>
            <a:endParaRPr lang="es-CO" dirty="0"/>
          </a:p>
        </p:txBody>
      </p:sp>
      <p:pic>
        <p:nvPicPr>
          <p:cNvPr id="20" name="Imagen 19"/>
          <p:cNvPicPr>
            <a:picLocks noChangeAspect="1"/>
          </p:cNvPicPr>
          <p:nvPr/>
        </p:nvPicPr>
        <p:blipFill>
          <a:blip r:embed="rId2"/>
          <a:stretch>
            <a:fillRect/>
          </a:stretch>
        </p:blipFill>
        <p:spPr>
          <a:xfrm>
            <a:off x="5364088" y="3032724"/>
            <a:ext cx="3639691" cy="1661167"/>
          </a:xfrm>
          <a:prstGeom prst="rect">
            <a:avLst/>
          </a:prstGeom>
        </p:spPr>
      </p:pic>
      <p:pic>
        <p:nvPicPr>
          <p:cNvPr id="2054" name="Picture 6" descr="Resultado de imagen de person phone png transparen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2139702"/>
            <a:ext cx="536557" cy="13142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21307039" flipV="1">
            <a:off x="7491451" y="360170"/>
            <a:ext cx="1373237" cy="77142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78577" flipH="1" flipV="1">
            <a:off x="5747908" y="378501"/>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1" y="1774556"/>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0" y="1774555"/>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6582355">
            <a:off x="7923290" y="1551215"/>
            <a:ext cx="1359808" cy="763877"/>
          </a:xfrm>
          <a:prstGeom prst="rect">
            <a:avLst/>
          </a:prstGeom>
          <a:noFill/>
          <a:extLst>
            <a:ext uri="{909E8E84-426E-40DD-AFC4-6F175D3DCCD1}">
              <a14:hiddenFill xmlns:a14="http://schemas.microsoft.com/office/drawing/2010/main">
                <a:solidFill>
                  <a:srgbClr val="FFFFFF"/>
                </a:solidFill>
              </a14:hiddenFill>
            </a:ext>
          </a:extLst>
        </p:spPr>
      </p:pic>
      <p:sp>
        <p:nvSpPr>
          <p:cNvPr id="23" name="Elipse 22"/>
          <p:cNvSpPr/>
          <p:nvPr/>
        </p:nvSpPr>
        <p:spPr>
          <a:xfrm>
            <a:off x="6876256" y="1851523"/>
            <a:ext cx="851902" cy="1728192"/>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2" name="Conector recto 31"/>
          <p:cNvCxnSpPr/>
          <p:nvPr/>
        </p:nvCxnSpPr>
        <p:spPr>
          <a:xfrm flipH="1">
            <a:off x="7711041" y="2182320"/>
            <a:ext cx="654927" cy="414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flipH="1">
            <a:off x="7440360" y="1005839"/>
            <a:ext cx="444008" cy="88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a:off x="6542123" y="867783"/>
            <a:ext cx="607906" cy="1050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a:off x="5645511" y="2110459"/>
            <a:ext cx="1230744" cy="4395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99650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p:cNvSpPr/>
          <p:nvPr/>
        </p:nvSpPr>
        <p:spPr>
          <a:xfrm>
            <a:off x="611560" y="1393165"/>
            <a:ext cx="2997091" cy="3050793"/>
          </a:xfrm>
          <a:prstGeom prst="rect">
            <a:avLst/>
          </a:prstGeom>
          <a:solidFill>
            <a:srgbClr val="FFFFFF">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Rectángulo 20"/>
          <p:cNvSpPr/>
          <p:nvPr/>
        </p:nvSpPr>
        <p:spPr>
          <a:xfrm>
            <a:off x="3923928" y="1131590"/>
            <a:ext cx="5220072" cy="432048"/>
          </a:xfrm>
          <a:prstGeom prst="rect">
            <a:avLst/>
          </a:prstGeom>
          <a:solidFill>
            <a:srgbClr val="073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smtClean="0"/>
              <a:t>Geolocalización</a:t>
            </a:r>
            <a:endParaRPr lang="es-CO" dirty="0"/>
          </a:p>
        </p:txBody>
      </p:sp>
      <p:pic>
        <p:nvPicPr>
          <p:cNvPr id="20" name="Imagen 19"/>
          <p:cNvPicPr>
            <a:picLocks noChangeAspect="1"/>
          </p:cNvPicPr>
          <p:nvPr/>
        </p:nvPicPr>
        <p:blipFill>
          <a:blip r:embed="rId2"/>
          <a:stretch>
            <a:fillRect/>
          </a:stretch>
        </p:blipFill>
        <p:spPr>
          <a:xfrm>
            <a:off x="5364088" y="3032724"/>
            <a:ext cx="3639691" cy="1661167"/>
          </a:xfrm>
          <a:prstGeom prst="rect">
            <a:avLst/>
          </a:prstGeom>
        </p:spPr>
      </p:pic>
      <p:pic>
        <p:nvPicPr>
          <p:cNvPr id="2054" name="Picture 6" descr="Resultado de imagen de person phone png transparen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2139702"/>
            <a:ext cx="536557" cy="13142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21307039" flipV="1">
            <a:off x="7491451" y="360170"/>
            <a:ext cx="1373237" cy="77142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78577" flipH="1" flipV="1">
            <a:off x="5747908" y="378501"/>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1" y="1774556"/>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0" y="1774555"/>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6582355">
            <a:off x="7923290" y="1551215"/>
            <a:ext cx="1359808" cy="763877"/>
          </a:xfrm>
          <a:prstGeom prst="rect">
            <a:avLst/>
          </a:prstGeom>
          <a:noFill/>
          <a:extLst>
            <a:ext uri="{909E8E84-426E-40DD-AFC4-6F175D3DCCD1}">
              <a14:hiddenFill xmlns:a14="http://schemas.microsoft.com/office/drawing/2010/main">
                <a:solidFill>
                  <a:srgbClr val="FFFFFF"/>
                </a:solidFill>
              </a14:hiddenFill>
            </a:ext>
          </a:extLst>
        </p:spPr>
      </p:pic>
      <p:sp>
        <p:nvSpPr>
          <p:cNvPr id="23" name="Elipse 22"/>
          <p:cNvSpPr/>
          <p:nvPr/>
        </p:nvSpPr>
        <p:spPr>
          <a:xfrm>
            <a:off x="6876256" y="1851523"/>
            <a:ext cx="851902" cy="1728192"/>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2" name="Conector recto 31"/>
          <p:cNvCxnSpPr/>
          <p:nvPr/>
        </p:nvCxnSpPr>
        <p:spPr>
          <a:xfrm flipH="1">
            <a:off x="7711041" y="2182320"/>
            <a:ext cx="654927" cy="414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flipH="1">
            <a:off x="7440360" y="1005839"/>
            <a:ext cx="444008" cy="88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a:off x="6542123" y="867783"/>
            <a:ext cx="607906" cy="1050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a:off x="5645511" y="2110459"/>
            <a:ext cx="1230744" cy="439532"/>
          </a:xfrm>
          <a:prstGeom prst="line">
            <a:avLst/>
          </a:prstGeom>
        </p:spPr>
        <p:style>
          <a:lnRef idx="1">
            <a:schemeClr val="accent1"/>
          </a:lnRef>
          <a:fillRef idx="0">
            <a:schemeClr val="accent1"/>
          </a:fillRef>
          <a:effectRef idx="0">
            <a:schemeClr val="accent1"/>
          </a:effectRef>
          <a:fontRef idx="minor">
            <a:schemeClr val="tx1"/>
          </a:fontRef>
        </p:style>
      </p:cxnSp>
      <p:sp>
        <p:nvSpPr>
          <p:cNvPr id="24" name="Cubo 23"/>
          <p:cNvSpPr/>
          <p:nvPr/>
        </p:nvSpPr>
        <p:spPr>
          <a:xfrm>
            <a:off x="1806012" y="1750645"/>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CuadroTexto 24"/>
          <p:cNvSpPr txBox="1"/>
          <p:nvPr/>
        </p:nvSpPr>
        <p:spPr>
          <a:xfrm>
            <a:off x="1173391" y="1430738"/>
            <a:ext cx="1787561" cy="307777"/>
          </a:xfrm>
          <a:prstGeom prst="rect">
            <a:avLst/>
          </a:prstGeom>
          <a:noFill/>
        </p:spPr>
        <p:txBody>
          <a:bodyPr wrap="square" rtlCol="0">
            <a:spAutoFit/>
          </a:bodyPr>
          <a:lstStyle/>
          <a:p>
            <a:pPr algn="ctr"/>
            <a:r>
              <a:rPr lang="es-ES" dirty="0" err="1" smtClean="0">
                <a:solidFill>
                  <a:schemeClr val="tx1"/>
                </a:solidFill>
              </a:rPr>
              <a:t>Location</a:t>
            </a:r>
            <a:r>
              <a:rPr lang="es-ES" dirty="0" smtClean="0">
                <a:solidFill>
                  <a:schemeClr val="tx1"/>
                </a:solidFill>
              </a:rPr>
              <a:t> Manager</a:t>
            </a:r>
            <a:endParaRPr lang="es-CO" dirty="0">
              <a:solidFill>
                <a:schemeClr val="tx1"/>
              </a:solidFill>
            </a:endParaRPr>
          </a:p>
        </p:txBody>
      </p:sp>
      <p:sp>
        <p:nvSpPr>
          <p:cNvPr id="30" name="Cubo 29"/>
          <p:cNvSpPr/>
          <p:nvPr/>
        </p:nvSpPr>
        <p:spPr>
          <a:xfrm>
            <a:off x="3951314" y="1516973"/>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CuadroTexto 30"/>
          <p:cNvSpPr txBox="1"/>
          <p:nvPr/>
        </p:nvSpPr>
        <p:spPr>
          <a:xfrm>
            <a:off x="3335181" y="2091032"/>
            <a:ext cx="1787561" cy="523220"/>
          </a:xfrm>
          <a:prstGeom prst="rect">
            <a:avLst/>
          </a:prstGeom>
          <a:noFill/>
        </p:spPr>
        <p:txBody>
          <a:bodyPr wrap="square" rtlCol="0">
            <a:spAutoFit/>
          </a:bodyPr>
          <a:lstStyle/>
          <a:p>
            <a:pPr algn="ctr"/>
            <a:r>
              <a:rPr lang="es-ES" dirty="0" smtClean="0">
                <a:solidFill>
                  <a:schemeClr val="tx1"/>
                </a:solidFill>
              </a:rPr>
              <a:t>Sensor </a:t>
            </a:r>
          </a:p>
          <a:p>
            <a:pPr algn="ctr"/>
            <a:r>
              <a:rPr lang="es-ES" dirty="0" smtClean="0">
                <a:solidFill>
                  <a:schemeClr val="tx1"/>
                </a:solidFill>
              </a:rPr>
              <a:t>GPS</a:t>
            </a:r>
            <a:endParaRPr lang="es-CO" dirty="0">
              <a:solidFill>
                <a:schemeClr val="tx1"/>
              </a:solidFill>
            </a:endParaRPr>
          </a:p>
        </p:txBody>
      </p:sp>
      <p:cxnSp>
        <p:nvCxnSpPr>
          <p:cNvPr id="6" name="Conector angular 5"/>
          <p:cNvCxnSpPr>
            <a:stCxn id="30" idx="5"/>
          </p:cNvCxnSpPr>
          <p:nvPr/>
        </p:nvCxnSpPr>
        <p:spPr>
          <a:xfrm>
            <a:off x="4527378" y="1732997"/>
            <a:ext cx="2933734" cy="816994"/>
          </a:xfrm>
          <a:prstGeom prst="bentConnector3">
            <a:avLst>
              <a:gd name="adj1" fmla="val 10469"/>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p:nvPr/>
        </p:nvCxnSpPr>
        <p:spPr>
          <a:xfrm flipH="1">
            <a:off x="2382076" y="1837128"/>
            <a:ext cx="17144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963891" y="4481679"/>
            <a:ext cx="2206563" cy="307777"/>
          </a:xfrm>
          <a:prstGeom prst="rect">
            <a:avLst/>
          </a:prstGeom>
          <a:noFill/>
        </p:spPr>
        <p:txBody>
          <a:bodyPr wrap="square" rtlCol="0">
            <a:spAutoFit/>
          </a:bodyPr>
          <a:lstStyle/>
          <a:p>
            <a:pPr algn="ctr"/>
            <a:r>
              <a:rPr lang="es-ES" dirty="0" smtClean="0">
                <a:solidFill>
                  <a:schemeClr val="tx1"/>
                </a:solidFill>
              </a:rPr>
              <a:t>CONTEXTO ANDROID</a:t>
            </a:r>
            <a:endParaRPr lang="es-CO" dirty="0">
              <a:solidFill>
                <a:schemeClr val="tx1"/>
              </a:solidFill>
            </a:endParaRPr>
          </a:p>
        </p:txBody>
      </p:sp>
    </p:spTree>
    <p:extLst>
      <p:ext uri="{BB962C8B-B14F-4D97-AF65-F5344CB8AC3E}">
        <p14:creationId xmlns:p14="http://schemas.microsoft.com/office/powerpoint/2010/main" val="11657811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p:cNvSpPr/>
          <p:nvPr/>
        </p:nvSpPr>
        <p:spPr>
          <a:xfrm>
            <a:off x="611560" y="1393165"/>
            <a:ext cx="2997091" cy="3050793"/>
          </a:xfrm>
          <a:prstGeom prst="rect">
            <a:avLst/>
          </a:prstGeom>
          <a:solidFill>
            <a:srgbClr val="FFFFFF">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Rectángulo 20"/>
          <p:cNvSpPr/>
          <p:nvPr/>
        </p:nvSpPr>
        <p:spPr>
          <a:xfrm>
            <a:off x="3923928" y="1131590"/>
            <a:ext cx="5220072" cy="432048"/>
          </a:xfrm>
          <a:prstGeom prst="rect">
            <a:avLst/>
          </a:prstGeom>
          <a:solidFill>
            <a:srgbClr val="073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smtClean="0"/>
              <a:t>Geolocalización</a:t>
            </a:r>
            <a:endParaRPr lang="es-CO" dirty="0"/>
          </a:p>
        </p:txBody>
      </p:sp>
      <p:pic>
        <p:nvPicPr>
          <p:cNvPr id="20" name="Imagen 19"/>
          <p:cNvPicPr>
            <a:picLocks noChangeAspect="1"/>
          </p:cNvPicPr>
          <p:nvPr/>
        </p:nvPicPr>
        <p:blipFill>
          <a:blip r:embed="rId2"/>
          <a:stretch>
            <a:fillRect/>
          </a:stretch>
        </p:blipFill>
        <p:spPr>
          <a:xfrm>
            <a:off x="5364088" y="3032724"/>
            <a:ext cx="3639691" cy="1661167"/>
          </a:xfrm>
          <a:prstGeom prst="rect">
            <a:avLst/>
          </a:prstGeom>
        </p:spPr>
      </p:pic>
      <p:pic>
        <p:nvPicPr>
          <p:cNvPr id="2054" name="Picture 6" descr="Resultado de imagen de person phone png transparen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2139702"/>
            <a:ext cx="536557" cy="13142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21307039" flipV="1">
            <a:off x="7491451" y="360170"/>
            <a:ext cx="1373237" cy="77142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78577" flipH="1" flipV="1">
            <a:off x="5747908" y="378501"/>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1" y="1774556"/>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0" y="1774555"/>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6582355">
            <a:off x="7923290" y="1551215"/>
            <a:ext cx="1359808" cy="763877"/>
          </a:xfrm>
          <a:prstGeom prst="rect">
            <a:avLst/>
          </a:prstGeom>
          <a:noFill/>
          <a:extLst>
            <a:ext uri="{909E8E84-426E-40DD-AFC4-6F175D3DCCD1}">
              <a14:hiddenFill xmlns:a14="http://schemas.microsoft.com/office/drawing/2010/main">
                <a:solidFill>
                  <a:srgbClr val="FFFFFF"/>
                </a:solidFill>
              </a14:hiddenFill>
            </a:ext>
          </a:extLst>
        </p:spPr>
      </p:pic>
      <p:sp>
        <p:nvSpPr>
          <p:cNvPr id="23" name="Elipse 22"/>
          <p:cNvSpPr/>
          <p:nvPr/>
        </p:nvSpPr>
        <p:spPr>
          <a:xfrm>
            <a:off x="6876256" y="1851523"/>
            <a:ext cx="851902" cy="1728192"/>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2" name="Conector recto 31"/>
          <p:cNvCxnSpPr/>
          <p:nvPr/>
        </p:nvCxnSpPr>
        <p:spPr>
          <a:xfrm flipH="1">
            <a:off x="7711041" y="2182320"/>
            <a:ext cx="654927" cy="414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flipH="1">
            <a:off x="7440360" y="1005839"/>
            <a:ext cx="444008" cy="88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a:off x="6542123" y="867783"/>
            <a:ext cx="607906" cy="1050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a:off x="5645511" y="2110459"/>
            <a:ext cx="1230744" cy="439532"/>
          </a:xfrm>
          <a:prstGeom prst="line">
            <a:avLst/>
          </a:prstGeom>
        </p:spPr>
        <p:style>
          <a:lnRef idx="1">
            <a:schemeClr val="accent1"/>
          </a:lnRef>
          <a:fillRef idx="0">
            <a:schemeClr val="accent1"/>
          </a:fillRef>
          <a:effectRef idx="0">
            <a:schemeClr val="accent1"/>
          </a:effectRef>
          <a:fontRef idx="minor">
            <a:schemeClr val="tx1"/>
          </a:fontRef>
        </p:style>
      </p:cxnSp>
      <p:sp>
        <p:nvSpPr>
          <p:cNvPr id="24" name="Cubo 23"/>
          <p:cNvSpPr/>
          <p:nvPr/>
        </p:nvSpPr>
        <p:spPr>
          <a:xfrm>
            <a:off x="1806012" y="1750645"/>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CuadroTexto 24"/>
          <p:cNvSpPr txBox="1"/>
          <p:nvPr/>
        </p:nvSpPr>
        <p:spPr>
          <a:xfrm>
            <a:off x="1173391" y="1430738"/>
            <a:ext cx="1787561" cy="307777"/>
          </a:xfrm>
          <a:prstGeom prst="rect">
            <a:avLst/>
          </a:prstGeom>
          <a:noFill/>
        </p:spPr>
        <p:txBody>
          <a:bodyPr wrap="square" rtlCol="0">
            <a:spAutoFit/>
          </a:bodyPr>
          <a:lstStyle/>
          <a:p>
            <a:pPr algn="ctr"/>
            <a:r>
              <a:rPr lang="es-ES" dirty="0" err="1" smtClean="0">
                <a:solidFill>
                  <a:schemeClr val="tx1"/>
                </a:solidFill>
              </a:rPr>
              <a:t>Location</a:t>
            </a:r>
            <a:r>
              <a:rPr lang="es-ES" dirty="0" smtClean="0">
                <a:solidFill>
                  <a:schemeClr val="tx1"/>
                </a:solidFill>
              </a:rPr>
              <a:t> Manager</a:t>
            </a:r>
            <a:endParaRPr lang="es-CO" dirty="0">
              <a:solidFill>
                <a:schemeClr val="tx1"/>
              </a:solidFill>
            </a:endParaRPr>
          </a:p>
        </p:txBody>
      </p:sp>
      <p:sp>
        <p:nvSpPr>
          <p:cNvPr id="30" name="Cubo 29"/>
          <p:cNvSpPr/>
          <p:nvPr/>
        </p:nvSpPr>
        <p:spPr>
          <a:xfrm>
            <a:off x="3951314" y="1516973"/>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CuadroTexto 30"/>
          <p:cNvSpPr txBox="1"/>
          <p:nvPr/>
        </p:nvSpPr>
        <p:spPr>
          <a:xfrm>
            <a:off x="3335181" y="2091032"/>
            <a:ext cx="1787561" cy="523220"/>
          </a:xfrm>
          <a:prstGeom prst="rect">
            <a:avLst/>
          </a:prstGeom>
          <a:noFill/>
        </p:spPr>
        <p:txBody>
          <a:bodyPr wrap="square" rtlCol="0">
            <a:spAutoFit/>
          </a:bodyPr>
          <a:lstStyle/>
          <a:p>
            <a:pPr algn="ctr"/>
            <a:r>
              <a:rPr lang="es-ES" dirty="0" smtClean="0">
                <a:solidFill>
                  <a:schemeClr val="tx1"/>
                </a:solidFill>
              </a:rPr>
              <a:t>Sensor </a:t>
            </a:r>
          </a:p>
          <a:p>
            <a:pPr algn="ctr"/>
            <a:r>
              <a:rPr lang="es-ES" dirty="0" smtClean="0">
                <a:solidFill>
                  <a:schemeClr val="tx1"/>
                </a:solidFill>
              </a:rPr>
              <a:t>GPS</a:t>
            </a:r>
            <a:endParaRPr lang="es-CO" dirty="0">
              <a:solidFill>
                <a:schemeClr val="tx1"/>
              </a:solidFill>
            </a:endParaRPr>
          </a:p>
        </p:txBody>
      </p:sp>
      <p:cxnSp>
        <p:nvCxnSpPr>
          <p:cNvPr id="6" name="Conector angular 5"/>
          <p:cNvCxnSpPr>
            <a:stCxn id="30" idx="5"/>
          </p:cNvCxnSpPr>
          <p:nvPr/>
        </p:nvCxnSpPr>
        <p:spPr>
          <a:xfrm>
            <a:off x="4527378" y="1732997"/>
            <a:ext cx="2933734" cy="816994"/>
          </a:xfrm>
          <a:prstGeom prst="bentConnector3">
            <a:avLst>
              <a:gd name="adj1" fmla="val 10469"/>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p:nvPr/>
        </p:nvCxnSpPr>
        <p:spPr>
          <a:xfrm flipH="1">
            <a:off x="2382076" y="1837128"/>
            <a:ext cx="17144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963891" y="4481679"/>
            <a:ext cx="2206563" cy="307777"/>
          </a:xfrm>
          <a:prstGeom prst="rect">
            <a:avLst/>
          </a:prstGeom>
          <a:noFill/>
        </p:spPr>
        <p:txBody>
          <a:bodyPr wrap="square" rtlCol="0">
            <a:spAutoFit/>
          </a:bodyPr>
          <a:lstStyle/>
          <a:p>
            <a:pPr algn="ctr"/>
            <a:r>
              <a:rPr lang="es-ES" dirty="0" smtClean="0">
                <a:solidFill>
                  <a:schemeClr val="tx1"/>
                </a:solidFill>
              </a:rPr>
              <a:t>CONTEXTO ANDROID</a:t>
            </a:r>
            <a:endParaRPr lang="es-CO" dirty="0">
              <a:solidFill>
                <a:schemeClr val="tx1"/>
              </a:solidFill>
            </a:endParaRPr>
          </a:p>
        </p:txBody>
      </p:sp>
      <p:sp>
        <p:nvSpPr>
          <p:cNvPr id="3" name="CuadroTexto 2"/>
          <p:cNvSpPr txBox="1"/>
          <p:nvPr/>
        </p:nvSpPr>
        <p:spPr>
          <a:xfrm>
            <a:off x="1111573" y="2902156"/>
            <a:ext cx="1997063" cy="1169551"/>
          </a:xfrm>
          <a:prstGeom prst="rect">
            <a:avLst/>
          </a:prstGeom>
          <a:noFill/>
        </p:spPr>
        <p:txBody>
          <a:bodyPr wrap="square" rtlCol="0">
            <a:spAutoFit/>
          </a:bodyPr>
          <a:lstStyle/>
          <a:p>
            <a:r>
              <a:rPr lang="es-ES" dirty="0" smtClean="0">
                <a:solidFill>
                  <a:schemeClr val="tx1"/>
                </a:solidFill>
              </a:rPr>
              <a:t>Para usar el servicio del sistema operativo, debe </a:t>
            </a:r>
            <a:r>
              <a:rPr lang="es-ES" b="1" i="1" dirty="0" smtClean="0">
                <a:solidFill>
                  <a:schemeClr val="tx1"/>
                </a:solidFill>
              </a:rPr>
              <a:t>suscribir</a:t>
            </a:r>
            <a:r>
              <a:rPr lang="es-ES" dirty="0" smtClean="0">
                <a:solidFill>
                  <a:schemeClr val="tx1"/>
                </a:solidFill>
              </a:rPr>
              <a:t> la aplicación que está desarrollando</a:t>
            </a:r>
            <a:endParaRPr lang="es-CO" dirty="0">
              <a:solidFill>
                <a:schemeClr val="tx1"/>
              </a:solidFill>
            </a:endParaRPr>
          </a:p>
        </p:txBody>
      </p:sp>
    </p:spTree>
    <p:extLst>
      <p:ext uri="{BB962C8B-B14F-4D97-AF65-F5344CB8AC3E}">
        <p14:creationId xmlns:p14="http://schemas.microsoft.com/office/powerpoint/2010/main" val="31316985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p:cNvSpPr/>
          <p:nvPr/>
        </p:nvSpPr>
        <p:spPr>
          <a:xfrm>
            <a:off x="3923928" y="1131590"/>
            <a:ext cx="5220072" cy="432048"/>
          </a:xfrm>
          <a:prstGeom prst="rect">
            <a:avLst/>
          </a:prstGeom>
          <a:solidFill>
            <a:srgbClr val="073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smtClean="0"/>
              <a:t>Geolocalización</a:t>
            </a:r>
            <a:endParaRPr lang="es-CO" dirty="0"/>
          </a:p>
        </p:txBody>
      </p:sp>
      <p:pic>
        <p:nvPicPr>
          <p:cNvPr id="20" name="Imagen 19"/>
          <p:cNvPicPr>
            <a:picLocks noChangeAspect="1"/>
          </p:cNvPicPr>
          <p:nvPr/>
        </p:nvPicPr>
        <p:blipFill>
          <a:blip r:embed="rId2"/>
          <a:stretch>
            <a:fillRect/>
          </a:stretch>
        </p:blipFill>
        <p:spPr>
          <a:xfrm>
            <a:off x="5364088" y="3032724"/>
            <a:ext cx="3639691" cy="1661167"/>
          </a:xfrm>
          <a:prstGeom prst="rect">
            <a:avLst/>
          </a:prstGeom>
        </p:spPr>
      </p:pic>
      <p:pic>
        <p:nvPicPr>
          <p:cNvPr id="2054" name="Picture 6" descr="Resultado de imagen de person phone png transparen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2139702"/>
            <a:ext cx="536557" cy="13142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21307039" flipV="1">
            <a:off x="7491451" y="360170"/>
            <a:ext cx="1373237" cy="77142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78577" flipH="1" flipV="1">
            <a:off x="5747908" y="378501"/>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1" y="1774556"/>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0" y="1774555"/>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6582355">
            <a:off x="7923290" y="1551215"/>
            <a:ext cx="1359808" cy="763877"/>
          </a:xfrm>
          <a:prstGeom prst="rect">
            <a:avLst/>
          </a:prstGeom>
          <a:noFill/>
          <a:extLst>
            <a:ext uri="{909E8E84-426E-40DD-AFC4-6F175D3DCCD1}">
              <a14:hiddenFill xmlns:a14="http://schemas.microsoft.com/office/drawing/2010/main">
                <a:solidFill>
                  <a:srgbClr val="FFFFFF"/>
                </a:solidFill>
              </a14:hiddenFill>
            </a:ext>
          </a:extLst>
        </p:spPr>
      </p:pic>
      <p:sp>
        <p:nvSpPr>
          <p:cNvPr id="23" name="Elipse 22"/>
          <p:cNvSpPr/>
          <p:nvPr/>
        </p:nvSpPr>
        <p:spPr>
          <a:xfrm>
            <a:off x="6876256" y="1851523"/>
            <a:ext cx="851902" cy="1728192"/>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2" name="Conector recto 31"/>
          <p:cNvCxnSpPr/>
          <p:nvPr/>
        </p:nvCxnSpPr>
        <p:spPr>
          <a:xfrm flipH="1">
            <a:off x="7711041" y="2182320"/>
            <a:ext cx="654927" cy="414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flipH="1">
            <a:off x="7440360" y="1005839"/>
            <a:ext cx="444008" cy="88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a:off x="6542123" y="867783"/>
            <a:ext cx="607906" cy="1050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a:off x="5645511" y="2110459"/>
            <a:ext cx="1230744" cy="439532"/>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ángulo 32"/>
          <p:cNvSpPr/>
          <p:nvPr/>
        </p:nvSpPr>
        <p:spPr>
          <a:xfrm>
            <a:off x="611560" y="1393165"/>
            <a:ext cx="2997091" cy="3050793"/>
          </a:xfrm>
          <a:prstGeom prst="rect">
            <a:avLst/>
          </a:prstGeom>
          <a:solidFill>
            <a:srgbClr val="FFFFFF">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4" name="Cubo 33"/>
          <p:cNvSpPr/>
          <p:nvPr/>
        </p:nvSpPr>
        <p:spPr>
          <a:xfrm>
            <a:off x="1806012" y="1750645"/>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CuadroTexto 34"/>
          <p:cNvSpPr txBox="1"/>
          <p:nvPr/>
        </p:nvSpPr>
        <p:spPr>
          <a:xfrm>
            <a:off x="1173391" y="1430738"/>
            <a:ext cx="1787561" cy="307777"/>
          </a:xfrm>
          <a:prstGeom prst="rect">
            <a:avLst/>
          </a:prstGeom>
          <a:noFill/>
        </p:spPr>
        <p:txBody>
          <a:bodyPr wrap="square" rtlCol="0">
            <a:spAutoFit/>
          </a:bodyPr>
          <a:lstStyle/>
          <a:p>
            <a:pPr algn="ctr"/>
            <a:r>
              <a:rPr lang="es-ES" dirty="0" err="1" smtClean="0">
                <a:solidFill>
                  <a:schemeClr val="tx1"/>
                </a:solidFill>
              </a:rPr>
              <a:t>Location</a:t>
            </a:r>
            <a:r>
              <a:rPr lang="es-ES" dirty="0" smtClean="0">
                <a:solidFill>
                  <a:schemeClr val="tx1"/>
                </a:solidFill>
              </a:rPr>
              <a:t> Manager</a:t>
            </a:r>
            <a:endParaRPr lang="es-CO" dirty="0">
              <a:solidFill>
                <a:schemeClr val="tx1"/>
              </a:solidFill>
            </a:endParaRPr>
          </a:p>
        </p:txBody>
      </p:sp>
      <p:sp>
        <p:nvSpPr>
          <p:cNvPr id="36" name="Cubo 35"/>
          <p:cNvSpPr/>
          <p:nvPr/>
        </p:nvSpPr>
        <p:spPr>
          <a:xfrm>
            <a:off x="3951314" y="1516973"/>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7" name="Conector recto de flecha 36"/>
          <p:cNvCxnSpPr/>
          <p:nvPr/>
        </p:nvCxnSpPr>
        <p:spPr>
          <a:xfrm flipH="1">
            <a:off x="2382076" y="1837128"/>
            <a:ext cx="17144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CuadroTexto 38"/>
          <p:cNvSpPr txBox="1"/>
          <p:nvPr/>
        </p:nvSpPr>
        <p:spPr>
          <a:xfrm>
            <a:off x="963891" y="4481679"/>
            <a:ext cx="2206563" cy="307777"/>
          </a:xfrm>
          <a:prstGeom prst="rect">
            <a:avLst/>
          </a:prstGeom>
          <a:noFill/>
        </p:spPr>
        <p:txBody>
          <a:bodyPr wrap="square" rtlCol="0">
            <a:spAutoFit/>
          </a:bodyPr>
          <a:lstStyle/>
          <a:p>
            <a:pPr algn="ctr"/>
            <a:r>
              <a:rPr lang="es-ES" dirty="0" smtClean="0">
                <a:solidFill>
                  <a:schemeClr val="tx1"/>
                </a:solidFill>
              </a:rPr>
              <a:t>CONTEXTO ANDROID</a:t>
            </a:r>
            <a:endParaRPr lang="es-CO" dirty="0">
              <a:solidFill>
                <a:schemeClr val="tx1"/>
              </a:solidFill>
            </a:endParaRPr>
          </a:p>
        </p:txBody>
      </p:sp>
      <p:sp>
        <p:nvSpPr>
          <p:cNvPr id="41" name="CuadroTexto 40"/>
          <p:cNvSpPr txBox="1"/>
          <p:nvPr/>
        </p:nvSpPr>
        <p:spPr>
          <a:xfrm>
            <a:off x="3335181" y="2091032"/>
            <a:ext cx="1787561" cy="523220"/>
          </a:xfrm>
          <a:prstGeom prst="rect">
            <a:avLst/>
          </a:prstGeom>
          <a:noFill/>
        </p:spPr>
        <p:txBody>
          <a:bodyPr wrap="square" rtlCol="0">
            <a:spAutoFit/>
          </a:bodyPr>
          <a:lstStyle/>
          <a:p>
            <a:pPr algn="ctr"/>
            <a:r>
              <a:rPr lang="es-ES" dirty="0" smtClean="0">
                <a:solidFill>
                  <a:schemeClr val="tx1"/>
                </a:solidFill>
              </a:rPr>
              <a:t>Sensor </a:t>
            </a:r>
          </a:p>
          <a:p>
            <a:pPr algn="ctr"/>
            <a:r>
              <a:rPr lang="es-ES" dirty="0" smtClean="0">
                <a:solidFill>
                  <a:schemeClr val="tx1"/>
                </a:solidFill>
              </a:rPr>
              <a:t>GPS</a:t>
            </a:r>
            <a:endParaRPr lang="es-CO" dirty="0">
              <a:solidFill>
                <a:schemeClr val="tx1"/>
              </a:solidFill>
            </a:endParaRPr>
          </a:p>
        </p:txBody>
      </p:sp>
      <p:cxnSp>
        <p:nvCxnSpPr>
          <p:cNvPr id="42" name="Conector angular 41"/>
          <p:cNvCxnSpPr/>
          <p:nvPr/>
        </p:nvCxnSpPr>
        <p:spPr>
          <a:xfrm>
            <a:off x="4527378" y="1732997"/>
            <a:ext cx="2933734" cy="816994"/>
          </a:xfrm>
          <a:prstGeom prst="bentConnector3">
            <a:avLst>
              <a:gd name="adj1" fmla="val 10469"/>
            </a:avLst>
          </a:prstGeom>
          <a:ln>
            <a:prstDash val="dash"/>
          </a:ln>
        </p:spPr>
        <p:style>
          <a:lnRef idx="1">
            <a:schemeClr val="accent1"/>
          </a:lnRef>
          <a:fillRef idx="0">
            <a:schemeClr val="accent1"/>
          </a:fillRef>
          <a:effectRef idx="0">
            <a:schemeClr val="accent1"/>
          </a:effectRef>
          <a:fontRef idx="minor">
            <a:schemeClr val="tx1"/>
          </a:fontRef>
        </p:style>
      </p:cxnSp>
      <p:sp>
        <p:nvSpPr>
          <p:cNvPr id="44" name="Rectángulo 43"/>
          <p:cNvSpPr/>
          <p:nvPr/>
        </p:nvSpPr>
        <p:spPr>
          <a:xfrm>
            <a:off x="1411488" y="2884365"/>
            <a:ext cx="1296144" cy="14875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45" name="Imagen 44"/>
          <p:cNvPicPr>
            <a:picLocks noChangeAspect="1"/>
          </p:cNvPicPr>
          <p:nvPr/>
        </p:nvPicPr>
        <p:blipFill rotWithShape="1">
          <a:blip r:embed="rId5"/>
          <a:srcRect l="27162" t="15700" r="26375" b="11501"/>
          <a:stretch/>
        </p:blipFill>
        <p:spPr>
          <a:xfrm>
            <a:off x="1692948" y="3102230"/>
            <a:ext cx="733224" cy="646231"/>
          </a:xfrm>
          <a:prstGeom prst="rect">
            <a:avLst/>
          </a:prstGeom>
        </p:spPr>
      </p:pic>
      <p:sp>
        <p:nvSpPr>
          <p:cNvPr id="46" name="Rectángulo 45"/>
          <p:cNvSpPr/>
          <p:nvPr/>
        </p:nvSpPr>
        <p:spPr>
          <a:xfrm>
            <a:off x="1529691" y="3549944"/>
            <a:ext cx="1059738" cy="393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DevelopingAPP</a:t>
            </a:r>
            <a:endParaRPr lang="es-CO" dirty="0"/>
          </a:p>
        </p:txBody>
      </p:sp>
    </p:spTree>
    <p:extLst>
      <p:ext uri="{BB962C8B-B14F-4D97-AF65-F5344CB8AC3E}">
        <p14:creationId xmlns:p14="http://schemas.microsoft.com/office/powerpoint/2010/main" val="3386455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p:cNvSpPr/>
          <p:nvPr/>
        </p:nvSpPr>
        <p:spPr>
          <a:xfrm>
            <a:off x="3923928" y="1131590"/>
            <a:ext cx="5220072" cy="432048"/>
          </a:xfrm>
          <a:prstGeom prst="rect">
            <a:avLst/>
          </a:prstGeom>
          <a:solidFill>
            <a:srgbClr val="073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p:cNvSpPr>
            <a:spLocks noGrp="1"/>
          </p:cNvSpPr>
          <p:nvPr>
            <p:ph type="title"/>
          </p:nvPr>
        </p:nvSpPr>
        <p:spPr/>
        <p:txBody>
          <a:bodyPr/>
          <a:lstStyle/>
          <a:p>
            <a:r>
              <a:rPr lang="es-ES" dirty="0" smtClean="0"/>
              <a:t>Geolocalización</a:t>
            </a:r>
            <a:endParaRPr lang="es-CO" dirty="0"/>
          </a:p>
        </p:txBody>
      </p:sp>
      <p:pic>
        <p:nvPicPr>
          <p:cNvPr id="20" name="Imagen 19"/>
          <p:cNvPicPr>
            <a:picLocks noChangeAspect="1"/>
          </p:cNvPicPr>
          <p:nvPr/>
        </p:nvPicPr>
        <p:blipFill>
          <a:blip r:embed="rId2"/>
          <a:stretch>
            <a:fillRect/>
          </a:stretch>
        </p:blipFill>
        <p:spPr>
          <a:xfrm>
            <a:off x="5364088" y="3032724"/>
            <a:ext cx="3639691" cy="1661167"/>
          </a:xfrm>
          <a:prstGeom prst="rect">
            <a:avLst/>
          </a:prstGeom>
        </p:spPr>
      </p:pic>
      <p:pic>
        <p:nvPicPr>
          <p:cNvPr id="2054" name="Picture 6" descr="Resultado de imagen de person phone png transparen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2139702"/>
            <a:ext cx="536557" cy="13142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21307039" flipV="1">
            <a:off x="7491451" y="360170"/>
            <a:ext cx="1373237" cy="77142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78577" flipH="1" flipV="1">
            <a:off x="5747908" y="378501"/>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1" y="1774556"/>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9299805" flipH="1" flipV="1">
            <a:off x="4766130" y="1774555"/>
            <a:ext cx="1195915" cy="67180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Resultado de imagen de satellite png transparent&quot;"/>
          <p:cNvPicPr>
            <a:picLocks noChangeAspect="1" noChangeArrowheads="1"/>
          </p:cNvPicPr>
          <p:nvPr/>
        </p:nvPicPr>
        <p:blipFill>
          <a:blip r:embed="rId4">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rot="16582355">
            <a:off x="7923290" y="1551215"/>
            <a:ext cx="1359808" cy="763877"/>
          </a:xfrm>
          <a:prstGeom prst="rect">
            <a:avLst/>
          </a:prstGeom>
          <a:noFill/>
          <a:extLst>
            <a:ext uri="{909E8E84-426E-40DD-AFC4-6F175D3DCCD1}">
              <a14:hiddenFill xmlns:a14="http://schemas.microsoft.com/office/drawing/2010/main">
                <a:solidFill>
                  <a:srgbClr val="FFFFFF"/>
                </a:solidFill>
              </a14:hiddenFill>
            </a:ext>
          </a:extLst>
        </p:spPr>
      </p:pic>
      <p:sp>
        <p:nvSpPr>
          <p:cNvPr id="23" name="Elipse 22"/>
          <p:cNvSpPr/>
          <p:nvPr/>
        </p:nvSpPr>
        <p:spPr>
          <a:xfrm>
            <a:off x="6876256" y="1851523"/>
            <a:ext cx="851902" cy="1728192"/>
          </a:xfrm>
          <a:prstGeom prst="ellipse">
            <a:avLst/>
          </a:prstGeom>
          <a:solidFill>
            <a:srgbClr val="FFFFFF">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2" name="Conector recto 31"/>
          <p:cNvCxnSpPr/>
          <p:nvPr/>
        </p:nvCxnSpPr>
        <p:spPr>
          <a:xfrm flipH="1">
            <a:off x="7711041" y="2182320"/>
            <a:ext cx="654927" cy="4140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cto 37"/>
          <p:cNvCxnSpPr/>
          <p:nvPr/>
        </p:nvCxnSpPr>
        <p:spPr>
          <a:xfrm flipH="1">
            <a:off x="7440360" y="1005839"/>
            <a:ext cx="444008" cy="887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cto 39"/>
          <p:cNvCxnSpPr/>
          <p:nvPr/>
        </p:nvCxnSpPr>
        <p:spPr>
          <a:xfrm>
            <a:off x="6542123" y="867783"/>
            <a:ext cx="607906" cy="1050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cto 42"/>
          <p:cNvCxnSpPr/>
          <p:nvPr/>
        </p:nvCxnSpPr>
        <p:spPr>
          <a:xfrm>
            <a:off x="5645511" y="2110459"/>
            <a:ext cx="1230744" cy="439532"/>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ángulo 32"/>
          <p:cNvSpPr/>
          <p:nvPr/>
        </p:nvSpPr>
        <p:spPr>
          <a:xfrm>
            <a:off x="611560" y="1393165"/>
            <a:ext cx="2997091" cy="3050793"/>
          </a:xfrm>
          <a:prstGeom prst="rect">
            <a:avLst/>
          </a:prstGeom>
          <a:solidFill>
            <a:srgbClr val="FFFFFF">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4" name="Cubo 33"/>
          <p:cNvSpPr/>
          <p:nvPr/>
        </p:nvSpPr>
        <p:spPr>
          <a:xfrm>
            <a:off x="1806012" y="1750645"/>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CuadroTexto 34"/>
          <p:cNvSpPr txBox="1"/>
          <p:nvPr/>
        </p:nvSpPr>
        <p:spPr>
          <a:xfrm>
            <a:off x="1173391" y="1430738"/>
            <a:ext cx="1787561" cy="307777"/>
          </a:xfrm>
          <a:prstGeom prst="rect">
            <a:avLst/>
          </a:prstGeom>
          <a:noFill/>
        </p:spPr>
        <p:txBody>
          <a:bodyPr wrap="square" rtlCol="0">
            <a:spAutoFit/>
          </a:bodyPr>
          <a:lstStyle/>
          <a:p>
            <a:pPr algn="ctr"/>
            <a:r>
              <a:rPr lang="es-ES" dirty="0" err="1" smtClean="0">
                <a:solidFill>
                  <a:schemeClr val="tx1"/>
                </a:solidFill>
              </a:rPr>
              <a:t>Location</a:t>
            </a:r>
            <a:r>
              <a:rPr lang="es-ES" dirty="0" smtClean="0">
                <a:solidFill>
                  <a:schemeClr val="tx1"/>
                </a:solidFill>
              </a:rPr>
              <a:t> Manager</a:t>
            </a:r>
            <a:endParaRPr lang="es-CO" dirty="0">
              <a:solidFill>
                <a:schemeClr val="tx1"/>
              </a:solidFill>
            </a:endParaRPr>
          </a:p>
        </p:txBody>
      </p:sp>
      <p:sp>
        <p:nvSpPr>
          <p:cNvPr id="36" name="Cubo 35"/>
          <p:cNvSpPr/>
          <p:nvPr/>
        </p:nvSpPr>
        <p:spPr>
          <a:xfrm>
            <a:off x="3951314" y="1516973"/>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7" name="Conector recto de flecha 36"/>
          <p:cNvCxnSpPr/>
          <p:nvPr/>
        </p:nvCxnSpPr>
        <p:spPr>
          <a:xfrm flipH="1">
            <a:off x="2382076" y="1837128"/>
            <a:ext cx="17144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CuadroTexto 38"/>
          <p:cNvSpPr txBox="1"/>
          <p:nvPr/>
        </p:nvSpPr>
        <p:spPr>
          <a:xfrm>
            <a:off x="963891" y="4481679"/>
            <a:ext cx="2206563" cy="307777"/>
          </a:xfrm>
          <a:prstGeom prst="rect">
            <a:avLst/>
          </a:prstGeom>
          <a:noFill/>
        </p:spPr>
        <p:txBody>
          <a:bodyPr wrap="square" rtlCol="0">
            <a:spAutoFit/>
          </a:bodyPr>
          <a:lstStyle/>
          <a:p>
            <a:pPr algn="ctr"/>
            <a:r>
              <a:rPr lang="es-ES" dirty="0" smtClean="0">
                <a:solidFill>
                  <a:schemeClr val="tx1"/>
                </a:solidFill>
              </a:rPr>
              <a:t>CONTEXTO ANDROID</a:t>
            </a:r>
            <a:endParaRPr lang="es-CO" dirty="0">
              <a:solidFill>
                <a:schemeClr val="tx1"/>
              </a:solidFill>
            </a:endParaRPr>
          </a:p>
        </p:txBody>
      </p:sp>
      <p:sp>
        <p:nvSpPr>
          <p:cNvPr id="41" name="CuadroTexto 40"/>
          <p:cNvSpPr txBox="1"/>
          <p:nvPr/>
        </p:nvSpPr>
        <p:spPr>
          <a:xfrm>
            <a:off x="3335181" y="2091032"/>
            <a:ext cx="1787561" cy="523220"/>
          </a:xfrm>
          <a:prstGeom prst="rect">
            <a:avLst/>
          </a:prstGeom>
          <a:noFill/>
        </p:spPr>
        <p:txBody>
          <a:bodyPr wrap="square" rtlCol="0">
            <a:spAutoFit/>
          </a:bodyPr>
          <a:lstStyle/>
          <a:p>
            <a:pPr algn="ctr"/>
            <a:r>
              <a:rPr lang="es-ES" dirty="0" smtClean="0">
                <a:solidFill>
                  <a:schemeClr val="tx1"/>
                </a:solidFill>
              </a:rPr>
              <a:t>Sensor </a:t>
            </a:r>
          </a:p>
          <a:p>
            <a:pPr algn="ctr"/>
            <a:r>
              <a:rPr lang="es-ES" dirty="0" smtClean="0">
                <a:solidFill>
                  <a:schemeClr val="tx1"/>
                </a:solidFill>
              </a:rPr>
              <a:t>GPS</a:t>
            </a:r>
            <a:endParaRPr lang="es-CO" dirty="0">
              <a:solidFill>
                <a:schemeClr val="tx1"/>
              </a:solidFill>
            </a:endParaRPr>
          </a:p>
        </p:txBody>
      </p:sp>
      <p:cxnSp>
        <p:nvCxnSpPr>
          <p:cNvPr id="42" name="Conector angular 41"/>
          <p:cNvCxnSpPr/>
          <p:nvPr/>
        </p:nvCxnSpPr>
        <p:spPr>
          <a:xfrm>
            <a:off x="4527378" y="1732997"/>
            <a:ext cx="2933734" cy="816994"/>
          </a:xfrm>
          <a:prstGeom prst="bentConnector3">
            <a:avLst>
              <a:gd name="adj1" fmla="val 10469"/>
            </a:avLst>
          </a:prstGeom>
          <a:ln>
            <a:prstDash val="dash"/>
          </a:ln>
        </p:spPr>
        <p:style>
          <a:lnRef idx="1">
            <a:schemeClr val="accent1"/>
          </a:lnRef>
          <a:fillRef idx="0">
            <a:schemeClr val="accent1"/>
          </a:fillRef>
          <a:effectRef idx="0">
            <a:schemeClr val="accent1"/>
          </a:effectRef>
          <a:fontRef idx="minor">
            <a:schemeClr val="tx1"/>
          </a:fontRef>
        </p:style>
      </p:cxnSp>
      <p:sp>
        <p:nvSpPr>
          <p:cNvPr id="44" name="Rectángulo 43"/>
          <p:cNvSpPr/>
          <p:nvPr/>
        </p:nvSpPr>
        <p:spPr>
          <a:xfrm>
            <a:off x="1411488" y="2884365"/>
            <a:ext cx="1296144" cy="14875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45" name="Imagen 44"/>
          <p:cNvPicPr>
            <a:picLocks noChangeAspect="1"/>
          </p:cNvPicPr>
          <p:nvPr/>
        </p:nvPicPr>
        <p:blipFill rotWithShape="1">
          <a:blip r:embed="rId5"/>
          <a:srcRect l="27162" t="15700" r="26375" b="11501"/>
          <a:stretch/>
        </p:blipFill>
        <p:spPr>
          <a:xfrm>
            <a:off x="1692948" y="3102230"/>
            <a:ext cx="733224" cy="646231"/>
          </a:xfrm>
          <a:prstGeom prst="rect">
            <a:avLst/>
          </a:prstGeom>
        </p:spPr>
      </p:pic>
      <p:sp>
        <p:nvSpPr>
          <p:cNvPr id="46" name="Rectángulo 45"/>
          <p:cNvSpPr/>
          <p:nvPr/>
        </p:nvSpPr>
        <p:spPr>
          <a:xfrm>
            <a:off x="1529691" y="3549944"/>
            <a:ext cx="1059738" cy="393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DevelopingAPP</a:t>
            </a:r>
            <a:endParaRPr lang="es-CO" dirty="0"/>
          </a:p>
        </p:txBody>
      </p:sp>
      <p:cxnSp>
        <p:nvCxnSpPr>
          <p:cNvPr id="6" name="Conector recto de flecha 5"/>
          <p:cNvCxnSpPr/>
          <p:nvPr/>
        </p:nvCxnSpPr>
        <p:spPr>
          <a:xfrm flipV="1">
            <a:off x="2051720" y="2326709"/>
            <a:ext cx="0" cy="5576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46206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Geolocalización</a:t>
            </a:r>
            <a:endParaRPr lang="es-CO" dirty="0"/>
          </a:p>
        </p:txBody>
      </p:sp>
      <p:sp>
        <p:nvSpPr>
          <p:cNvPr id="3" name="Marcador de contenido 2"/>
          <p:cNvSpPr>
            <a:spLocks noGrp="1"/>
          </p:cNvSpPr>
          <p:nvPr>
            <p:ph idx="1"/>
          </p:nvPr>
        </p:nvSpPr>
        <p:spPr>
          <a:xfrm>
            <a:off x="822960" y="1384301"/>
            <a:ext cx="7781488" cy="3017520"/>
          </a:xfrm>
        </p:spPr>
        <p:txBody>
          <a:bodyPr/>
          <a:lstStyle/>
          <a:p>
            <a:r>
              <a:rPr lang="es-ES" dirty="0" smtClean="0"/>
              <a:t>La suscripción se controla usando un </a:t>
            </a:r>
            <a:r>
              <a:rPr lang="es-ES" b="1" i="1" dirty="0" err="1" smtClean="0"/>
              <a:t>listener</a:t>
            </a:r>
            <a:r>
              <a:rPr lang="es-ES" b="1" i="1" dirty="0" smtClean="0"/>
              <a:t>.</a:t>
            </a:r>
          </a:p>
          <a:p>
            <a:endParaRPr lang="es-ES" b="1" i="1" dirty="0" smtClean="0"/>
          </a:p>
          <a:p>
            <a:r>
              <a:rPr lang="es-ES" dirty="0" smtClean="0"/>
              <a:t>Para usarlo tiene que llamar al </a:t>
            </a:r>
            <a:r>
              <a:rPr lang="es-ES" dirty="0" err="1" smtClean="0"/>
              <a:t>LocationManager</a:t>
            </a:r>
            <a:r>
              <a:rPr lang="es-ES" dirty="0" smtClean="0"/>
              <a:t> desde una actividad </a:t>
            </a:r>
            <a:r>
              <a:rPr lang="es-ES" dirty="0" err="1" smtClean="0"/>
              <a:t>asi</a:t>
            </a:r>
            <a:r>
              <a:rPr lang="es-ES" dirty="0" smtClean="0"/>
              <a:t>:</a:t>
            </a:r>
          </a:p>
          <a:p>
            <a:r>
              <a:rPr lang="es-CO" b="1" dirty="0" err="1" smtClean="0">
                <a:solidFill>
                  <a:srgbClr val="B482DA"/>
                </a:solidFill>
              </a:rPr>
              <a:t>LocationManager</a:t>
            </a:r>
            <a:r>
              <a:rPr lang="es-CO" dirty="0" smtClean="0"/>
              <a:t> </a:t>
            </a:r>
            <a:r>
              <a:rPr lang="es-CO" dirty="0" err="1"/>
              <a:t>locationManager</a:t>
            </a:r>
            <a:r>
              <a:rPr lang="es-CO" dirty="0"/>
              <a:t> = (</a:t>
            </a:r>
            <a:r>
              <a:rPr lang="es-CO" b="1" dirty="0" err="1">
                <a:solidFill>
                  <a:srgbClr val="B482DA"/>
                </a:solidFill>
              </a:rPr>
              <a:t>LocationManager</a:t>
            </a:r>
            <a:r>
              <a:rPr lang="es-CO" dirty="0"/>
              <a:t>) </a:t>
            </a:r>
            <a:r>
              <a:rPr lang="es-CO" dirty="0" err="1">
                <a:solidFill>
                  <a:srgbClr val="FFC000"/>
                </a:solidFill>
              </a:rPr>
              <a:t>getSystemService</a:t>
            </a:r>
            <a:r>
              <a:rPr lang="es-CO" dirty="0"/>
              <a:t>(LOCATION_SERVICE</a:t>
            </a:r>
            <a:r>
              <a:rPr lang="es-CO" dirty="0" smtClean="0"/>
              <a:t>);</a:t>
            </a:r>
          </a:p>
          <a:p>
            <a:endParaRPr lang="es-ES" dirty="0"/>
          </a:p>
          <a:p>
            <a:endParaRPr lang="es-CO"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14844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Geolocalización</a:t>
            </a:r>
            <a:endParaRPr lang="es-CO" dirty="0"/>
          </a:p>
        </p:txBody>
      </p:sp>
      <p:sp>
        <p:nvSpPr>
          <p:cNvPr id="3" name="Marcador de contenido 2"/>
          <p:cNvSpPr>
            <a:spLocks noGrp="1"/>
          </p:cNvSpPr>
          <p:nvPr>
            <p:ph idx="1"/>
          </p:nvPr>
        </p:nvSpPr>
        <p:spPr>
          <a:xfrm>
            <a:off x="822960" y="1384301"/>
            <a:ext cx="7781488" cy="3017520"/>
          </a:xfrm>
        </p:spPr>
        <p:txBody>
          <a:bodyPr/>
          <a:lstStyle/>
          <a:p>
            <a:r>
              <a:rPr lang="es-ES" dirty="0" smtClean="0"/>
              <a:t>La suscripción se controla usando un </a:t>
            </a:r>
            <a:r>
              <a:rPr lang="es-ES" b="1" i="1" dirty="0" err="1" smtClean="0"/>
              <a:t>listener</a:t>
            </a:r>
            <a:r>
              <a:rPr lang="es-ES" b="1" i="1" dirty="0" smtClean="0"/>
              <a:t>.</a:t>
            </a:r>
          </a:p>
          <a:p>
            <a:endParaRPr lang="es-ES" b="1" i="1" dirty="0" smtClean="0"/>
          </a:p>
          <a:p>
            <a:r>
              <a:rPr lang="es-ES" dirty="0" smtClean="0"/>
              <a:t>Para usarlo tiene que llamar al </a:t>
            </a:r>
            <a:r>
              <a:rPr lang="es-ES" dirty="0" err="1" smtClean="0"/>
              <a:t>LocationManager</a:t>
            </a:r>
            <a:r>
              <a:rPr lang="es-ES" dirty="0" smtClean="0"/>
              <a:t> desde una actividad </a:t>
            </a:r>
            <a:r>
              <a:rPr lang="es-ES" dirty="0" err="1" smtClean="0"/>
              <a:t>asi</a:t>
            </a:r>
            <a:r>
              <a:rPr lang="es-ES" dirty="0" smtClean="0"/>
              <a:t>:</a:t>
            </a:r>
          </a:p>
          <a:p>
            <a:r>
              <a:rPr lang="es-CO" b="1" dirty="0" err="1" smtClean="0">
                <a:solidFill>
                  <a:srgbClr val="B482DA"/>
                </a:solidFill>
              </a:rPr>
              <a:t>LocationManager</a:t>
            </a:r>
            <a:r>
              <a:rPr lang="es-CO" dirty="0" smtClean="0"/>
              <a:t> </a:t>
            </a:r>
            <a:r>
              <a:rPr lang="es-CO" dirty="0" err="1"/>
              <a:t>locationManager</a:t>
            </a:r>
            <a:r>
              <a:rPr lang="es-CO" dirty="0"/>
              <a:t> = (</a:t>
            </a:r>
            <a:r>
              <a:rPr lang="es-CO" b="1" dirty="0" err="1">
                <a:solidFill>
                  <a:srgbClr val="B482DA"/>
                </a:solidFill>
              </a:rPr>
              <a:t>LocationManager</a:t>
            </a:r>
            <a:r>
              <a:rPr lang="es-CO" dirty="0"/>
              <a:t>) </a:t>
            </a:r>
            <a:r>
              <a:rPr lang="es-CO" dirty="0" err="1">
                <a:solidFill>
                  <a:srgbClr val="FFC000"/>
                </a:solidFill>
              </a:rPr>
              <a:t>getSystemService</a:t>
            </a:r>
            <a:r>
              <a:rPr lang="es-CO" dirty="0"/>
              <a:t>(LOCATION_SERVICE</a:t>
            </a:r>
            <a:r>
              <a:rPr lang="es-CO" dirty="0" smtClean="0"/>
              <a:t>);</a:t>
            </a:r>
          </a:p>
          <a:p>
            <a:endParaRPr lang="es-ES" dirty="0"/>
          </a:p>
          <a:p>
            <a:r>
              <a:rPr lang="es-ES" dirty="0" smtClean="0"/>
              <a:t>Este objeto le permitirá suscribirse a los datos de localización</a:t>
            </a:r>
            <a:endParaRPr lang="es-ES" dirty="0"/>
          </a:p>
          <a:p>
            <a:endParaRPr lang="es-CO" dirty="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Conector recto de flecha 5"/>
          <p:cNvCxnSpPr/>
          <p:nvPr/>
        </p:nvCxnSpPr>
        <p:spPr>
          <a:xfrm flipV="1">
            <a:off x="3059832" y="2715766"/>
            <a:ext cx="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702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Permisos</a:t>
            </a:r>
            <a:endParaRPr lang="es-CO" dirty="0"/>
          </a:p>
        </p:txBody>
      </p:sp>
      <p:sp>
        <p:nvSpPr>
          <p:cNvPr id="3" name="Marcador de contenido 2"/>
          <p:cNvSpPr>
            <a:spLocks noGrp="1"/>
          </p:cNvSpPr>
          <p:nvPr>
            <p:ph idx="1"/>
          </p:nvPr>
        </p:nvSpPr>
        <p:spPr/>
        <p:txBody>
          <a:bodyPr/>
          <a:lstStyle/>
          <a:p>
            <a:r>
              <a:rPr lang="es-ES" dirty="0" smtClean="0"/>
              <a:t>Estos permisos permiten acceder a contextos que NO son del dominio de la aplicación</a:t>
            </a:r>
            <a:endParaRPr lang="es-CO" dirty="0"/>
          </a:p>
        </p:txBody>
      </p:sp>
      <p:sp>
        <p:nvSpPr>
          <p:cNvPr id="7" name="Rectángulo 6"/>
          <p:cNvSpPr/>
          <p:nvPr/>
        </p:nvSpPr>
        <p:spPr>
          <a:xfrm>
            <a:off x="3944619" y="2283763"/>
            <a:ext cx="1296144"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1" name="Imagen 10"/>
          <p:cNvPicPr>
            <a:picLocks noChangeAspect="1"/>
          </p:cNvPicPr>
          <p:nvPr/>
        </p:nvPicPr>
        <p:blipFill rotWithShape="1">
          <a:blip r:embed="rId2"/>
          <a:srcRect l="27162" t="15700" r="26375" b="11501"/>
          <a:stretch/>
        </p:blipFill>
        <p:spPr>
          <a:xfrm>
            <a:off x="4226079" y="2501628"/>
            <a:ext cx="733224" cy="646231"/>
          </a:xfrm>
          <a:prstGeom prst="rect">
            <a:avLst/>
          </a:prstGeom>
        </p:spPr>
      </p:pic>
      <p:sp>
        <p:nvSpPr>
          <p:cNvPr id="9" name="Rectángulo 8"/>
          <p:cNvSpPr/>
          <p:nvPr/>
        </p:nvSpPr>
        <p:spPr>
          <a:xfrm>
            <a:off x="4062822" y="2949342"/>
            <a:ext cx="1059738" cy="393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DevelopingAPP</a:t>
            </a:r>
            <a:endParaRPr lang="es-CO" dirty="0"/>
          </a:p>
        </p:txBody>
      </p:sp>
      <p:sp>
        <p:nvSpPr>
          <p:cNvPr id="12" name="Cubo 11"/>
          <p:cNvSpPr/>
          <p:nvPr/>
        </p:nvSpPr>
        <p:spPr>
          <a:xfrm>
            <a:off x="6300192" y="2283763"/>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Cubo 13"/>
          <p:cNvSpPr/>
          <p:nvPr/>
        </p:nvSpPr>
        <p:spPr>
          <a:xfrm>
            <a:off x="6300192" y="3291830"/>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Cubo 14"/>
          <p:cNvSpPr/>
          <p:nvPr/>
        </p:nvSpPr>
        <p:spPr>
          <a:xfrm>
            <a:off x="2317802" y="2283763"/>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Cubo 15"/>
          <p:cNvSpPr/>
          <p:nvPr/>
        </p:nvSpPr>
        <p:spPr>
          <a:xfrm>
            <a:off x="2313464" y="3342792"/>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CuadroTexto 12"/>
          <p:cNvSpPr txBox="1"/>
          <p:nvPr/>
        </p:nvSpPr>
        <p:spPr>
          <a:xfrm>
            <a:off x="5796136" y="2915633"/>
            <a:ext cx="1584176" cy="307777"/>
          </a:xfrm>
          <a:prstGeom prst="rect">
            <a:avLst/>
          </a:prstGeom>
          <a:noFill/>
        </p:spPr>
        <p:txBody>
          <a:bodyPr wrap="square" rtlCol="0">
            <a:spAutoFit/>
          </a:bodyPr>
          <a:lstStyle/>
          <a:p>
            <a:pPr algn="ctr"/>
            <a:r>
              <a:rPr lang="es-ES" dirty="0" err="1" smtClean="0">
                <a:solidFill>
                  <a:schemeClr val="tx1"/>
                </a:solidFill>
              </a:rPr>
              <a:t>Vibrator</a:t>
            </a:r>
            <a:r>
              <a:rPr lang="es-ES" dirty="0" smtClean="0">
                <a:solidFill>
                  <a:schemeClr val="tx1"/>
                </a:solidFill>
              </a:rPr>
              <a:t> Manager</a:t>
            </a:r>
            <a:endParaRPr lang="es-CO" dirty="0">
              <a:solidFill>
                <a:schemeClr val="tx1"/>
              </a:solidFill>
            </a:endParaRPr>
          </a:p>
        </p:txBody>
      </p:sp>
      <p:sp>
        <p:nvSpPr>
          <p:cNvPr id="18" name="CuadroTexto 17"/>
          <p:cNvSpPr txBox="1"/>
          <p:nvPr/>
        </p:nvSpPr>
        <p:spPr>
          <a:xfrm>
            <a:off x="5694443" y="3949174"/>
            <a:ext cx="1787561" cy="307777"/>
          </a:xfrm>
          <a:prstGeom prst="rect">
            <a:avLst/>
          </a:prstGeom>
          <a:noFill/>
        </p:spPr>
        <p:txBody>
          <a:bodyPr wrap="square" rtlCol="0">
            <a:spAutoFit/>
          </a:bodyPr>
          <a:lstStyle/>
          <a:p>
            <a:pPr algn="ctr"/>
            <a:r>
              <a:rPr lang="es-ES" dirty="0" err="1" smtClean="0">
                <a:solidFill>
                  <a:schemeClr val="tx1"/>
                </a:solidFill>
              </a:rPr>
              <a:t>Location</a:t>
            </a:r>
            <a:r>
              <a:rPr lang="es-ES" dirty="0" smtClean="0">
                <a:solidFill>
                  <a:schemeClr val="tx1"/>
                </a:solidFill>
              </a:rPr>
              <a:t> Manager</a:t>
            </a:r>
            <a:endParaRPr lang="es-CO" dirty="0">
              <a:solidFill>
                <a:schemeClr val="tx1"/>
              </a:solidFill>
            </a:endParaRPr>
          </a:p>
        </p:txBody>
      </p:sp>
      <p:sp>
        <p:nvSpPr>
          <p:cNvPr id="19" name="CuadroTexto 18"/>
          <p:cNvSpPr txBox="1"/>
          <p:nvPr/>
        </p:nvSpPr>
        <p:spPr>
          <a:xfrm>
            <a:off x="1630597" y="2915633"/>
            <a:ext cx="1787561" cy="307777"/>
          </a:xfrm>
          <a:prstGeom prst="rect">
            <a:avLst/>
          </a:prstGeom>
          <a:noFill/>
        </p:spPr>
        <p:txBody>
          <a:bodyPr wrap="square" rtlCol="0">
            <a:spAutoFit/>
          </a:bodyPr>
          <a:lstStyle/>
          <a:p>
            <a:pPr algn="ctr"/>
            <a:r>
              <a:rPr lang="es-ES" dirty="0" err="1" smtClean="0">
                <a:solidFill>
                  <a:schemeClr val="tx1"/>
                </a:solidFill>
              </a:rPr>
              <a:t>External</a:t>
            </a:r>
            <a:r>
              <a:rPr lang="es-ES" dirty="0" smtClean="0">
                <a:solidFill>
                  <a:schemeClr val="tx1"/>
                </a:solidFill>
              </a:rPr>
              <a:t> Storage</a:t>
            </a:r>
            <a:endParaRPr lang="es-CO" dirty="0">
              <a:solidFill>
                <a:schemeClr val="tx1"/>
              </a:solidFill>
            </a:endParaRPr>
          </a:p>
        </p:txBody>
      </p:sp>
      <p:sp>
        <p:nvSpPr>
          <p:cNvPr id="20" name="CuadroTexto 19"/>
          <p:cNvSpPr txBox="1"/>
          <p:nvPr/>
        </p:nvSpPr>
        <p:spPr>
          <a:xfrm>
            <a:off x="1630597" y="3949173"/>
            <a:ext cx="1787561" cy="307777"/>
          </a:xfrm>
          <a:prstGeom prst="rect">
            <a:avLst/>
          </a:prstGeom>
          <a:noFill/>
        </p:spPr>
        <p:txBody>
          <a:bodyPr wrap="square" rtlCol="0">
            <a:spAutoFit/>
          </a:bodyPr>
          <a:lstStyle/>
          <a:p>
            <a:pPr algn="ctr"/>
            <a:r>
              <a:rPr lang="es-ES" dirty="0" smtClean="0">
                <a:solidFill>
                  <a:schemeClr val="tx1"/>
                </a:solidFill>
              </a:rPr>
              <a:t>Internet Access</a:t>
            </a:r>
            <a:endParaRPr lang="es-CO" dirty="0">
              <a:solidFill>
                <a:schemeClr val="tx1"/>
              </a:solidFill>
            </a:endParaRPr>
          </a:p>
        </p:txBody>
      </p:sp>
      <p:cxnSp>
        <p:nvCxnSpPr>
          <p:cNvPr id="21" name="Conector recto de flecha 20"/>
          <p:cNvCxnSpPr/>
          <p:nvPr/>
        </p:nvCxnSpPr>
        <p:spPr>
          <a:xfrm flipH="1">
            <a:off x="2889528" y="2536072"/>
            <a:ext cx="10572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p:cNvCxnSpPr/>
          <p:nvPr/>
        </p:nvCxnSpPr>
        <p:spPr>
          <a:xfrm flipH="1">
            <a:off x="2889528" y="3630824"/>
            <a:ext cx="10572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p:cNvCxnSpPr/>
          <p:nvPr/>
        </p:nvCxnSpPr>
        <p:spPr>
          <a:xfrm>
            <a:off x="5240763" y="2536072"/>
            <a:ext cx="10594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p:cNvCxnSpPr/>
          <p:nvPr/>
        </p:nvCxnSpPr>
        <p:spPr>
          <a:xfrm>
            <a:off x="5242932" y="3643003"/>
            <a:ext cx="10284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Elipse 36"/>
          <p:cNvSpPr/>
          <p:nvPr/>
        </p:nvSpPr>
        <p:spPr>
          <a:xfrm>
            <a:off x="3343261" y="2350172"/>
            <a:ext cx="361754" cy="361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9" name="Elipse 38"/>
          <p:cNvSpPr/>
          <p:nvPr/>
        </p:nvSpPr>
        <p:spPr>
          <a:xfrm>
            <a:off x="3343261" y="3449947"/>
            <a:ext cx="361754" cy="361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0" name="Elipse 39"/>
          <p:cNvSpPr/>
          <p:nvPr/>
        </p:nvSpPr>
        <p:spPr>
          <a:xfrm>
            <a:off x="5443384" y="2350172"/>
            <a:ext cx="361754" cy="361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1" name="Elipse 40"/>
          <p:cNvSpPr/>
          <p:nvPr/>
        </p:nvSpPr>
        <p:spPr>
          <a:xfrm>
            <a:off x="5443384" y="3449947"/>
            <a:ext cx="361754" cy="361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42" name="Picture 2" descr="Resultado de imagen de permission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1199" y="2403850"/>
            <a:ext cx="248816" cy="248816"/>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Resultado de imagen de permission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9730" y="3506416"/>
            <a:ext cx="248816" cy="24881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Resultado de imagen de permission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8138" y="3507854"/>
            <a:ext cx="248816" cy="24881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Resultado de imagen de permission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8138" y="2403850"/>
            <a:ext cx="248816" cy="248816"/>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Resultado de imagen de icesi logo blanco&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3102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Geolocalización</a:t>
            </a:r>
            <a:endParaRPr lang="es-CO" dirty="0"/>
          </a:p>
        </p:txBody>
      </p:sp>
      <p:sp>
        <p:nvSpPr>
          <p:cNvPr id="3" name="Marcador de contenido 2"/>
          <p:cNvSpPr>
            <a:spLocks noGrp="1"/>
          </p:cNvSpPr>
          <p:nvPr>
            <p:ph idx="1"/>
          </p:nvPr>
        </p:nvSpPr>
        <p:spPr>
          <a:xfrm>
            <a:off x="822960" y="1384301"/>
            <a:ext cx="7781488" cy="3017520"/>
          </a:xfrm>
        </p:spPr>
        <p:txBody>
          <a:bodyPr/>
          <a:lstStyle/>
          <a:p>
            <a:r>
              <a:rPr lang="es-ES" dirty="0" smtClean="0"/>
              <a:t>La suscripción se controla usando un </a:t>
            </a:r>
            <a:r>
              <a:rPr lang="es-ES" b="1" i="1" dirty="0" err="1" smtClean="0"/>
              <a:t>listener</a:t>
            </a:r>
            <a:r>
              <a:rPr lang="es-ES" b="1" i="1" dirty="0" smtClean="0"/>
              <a:t>.</a:t>
            </a:r>
          </a:p>
          <a:p>
            <a:endParaRPr lang="es-ES" b="1" i="1" dirty="0" smtClean="0"/>
          </a:p>
          <a:p>
            <a:r>
              <a:rPr lang="es-ES" dirty="0" smtClean="0"/>
              <a:t>Para suscribirse al canal de localización use:</a:t>
            </a:r>
          </a:p>
          <a:p>
            <a:endParaRPr lang="es-CO" dirty="0" smtClean="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537240" y="2499742"/>
            <a:ext cx="8352928" cy="307777"/>
          </a:xfrm>
          <a:prstGeom prst="rect">
            <a:avLst/>
          </a:prstGeom>
        </p:spPr>
        <p:txBody>
          <a:bodyPr wrap="square">
            <a:spAutoFit/>
          </a:bodyPr>
          <a:lstStyle/>
          <a:p>
            <a:r>
              <a:rPr lang="es-CO" dirty="0" err="1">
                <a:solidFill>
                  <a:schemeClr val="tx1"/>
                </a:solidFill>
              </a:rPr>
              <a:t>locationManager.requestLocationUpdates</a:t>
            </a:r>
            <a:r>
              <a:rPr lang="es-CO" dirty="0">
                <a:solidFill>
                  <a:schemeClr val="tx1"/>
                </a:solidFill>
              </a:rPr>
              <a:t>(</a:t>
            </a:r>
            <a:r>
              <a:rPr lang="es-CO" dirty="0" err="1">
                <a:solidFill>
                  <a:schemeClr val="tx1"/>
                </a:solidFill>
              </a:rPr>
              <a:t>LocationManager.GPS_PROVIDER</a:t>
            </a:r>
            <a:r>
              <a:rPr lang="es-CO" dirty="0">
                <a:solidFill>
                  <a:schemeClr val="tx1"/>
                </a:solidFill>
              </a:rPr>
              <a:t>, 1000, 1, </a:t>
            </a:r>
            <a:r>
              <a:rPr lang="es-CO" dirty="0" smtClean="0">
                <a:solidFill>
                  <a:schemeClr val="tx1"/>
                </a:solidFill>
              </a:rPr>
              <a:t>LISTENER</a:t>
            </a:r>
            <a:r>
              <a:rPr lang="es-CO" dirty="0">
                <a:solidFill>
                  <a:schemeClr val="tx1"/>
                </a:solidFill>
              </a:rPr>
              <a:t>);</a:t>
            </a:r>
          </a:p>
        </p:txBody>
      </p:sp>
    </p:spTree>
    <p:extLst>
      <p:ext uri="{BB962C8B-B14F-4D97-AF65-F5344CB8AC3E}">
        <p14:creationId xmlns:p14="http://schemas.microsoft.com/office/powerpoint/2010/main" val="41161182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Geolocalización</a:t>
            </a:r>
            <a:endParaRPr lang="es-CO" dirty="0"/>
          </a:p>
        </p:txBody>
      </p:sp>
      <p:sp>
        <p:nvSpPr>
          <p:cNvPr id="3" name="Marcador de contenido 2"/>
          <p:cNvSpPr>
            <a:spLocks noGrp="1"/>
          </p:cNvSpPr>
          <p:nvPr>
            <p:ph idx="1"/>
          </p:nvPr>
        </p:nvSpPr>
        <p:spPr>
          <a:xfrm>
            <a:off x="822960" y="1384301"/>
            <a:ext cx="7781488" cy="3017520"/>
          </a:xfrm>
        </p:spPr>
        <p:txBody>
          <a:bodyPr/>
          <a:lstStyle/>
          <a:p>
            <a:r>
              <a:rPr lang="es-ES" dirty="0" smtClean="0"/>
              <a:t>La suscripción se controla usando un </a:t>
            </a:r>
            <a:r>
              <a:rPr lang="es-ES" b="1" i="1" dirty="0" err="1" smtClean="0"/>
              <a:t>listener</a:t>
            </a:r>
            <a:r>
              <a:rPr lang="es-ES" b="1" i="1" dirty="0" smtClean="0"/>
              <a:t>.</a:t>
            </a:r>
          </a:p>
          <a:p>
            <a:endParaRPr lang="es-ES" b="1" i="1" dirty="0" smtClean="0"/>
          </a:p>
          <a:p>
            <a:r>
              <a:rPr lang="es-ES" dirty="0" smtClean="0"/>
              <a:t>Para suscribirse al canal de localización use:</a:t>
            </a:r>
          </a:p>
          <a:p>
            <a:endParaRPr lang="es-ES" dirty="0"/>
          </a:p>
          <a:p>
            <a:endParaRPr lang="es-ES" dirty="0" smtClean="0"/>
          </a:p>
          <a:p>
            <a:endParaRPr lang="es-ES" dirty="0" smtClean="0"/>
          </a:p>
          <a:p>
            <a:r>
              <a:rPr lang="es-ES" dirty="0" smtClean="0"/>
              <a:t>El primer parámetro es el tipo de sensor. También puede usar NETWORK_PROVIDER</a:t>
            </a:r>
          </a:p>
          <a:p>
            <a:endParaRPr lang="es-CO" dirty="0" smtClean="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537240" y="2499742"/>
            <a:ext cx="8352928" cy="307777"/>
          </a:xfrm>
          <a:prstGeom prst="rect">
            <a:avLst/>
          </a:prstGeom>
        </p:spPr>
        <p:txBody>
          <a:bodyPr wrap="square">
            <a:spAutoFit/>
          </a:bodyPr>
          <a:lstStyle/>
          <a:p>
            <a:r>
              <a:rPr lang="es-CO" dirty="0" err="1">
                <a:solidFill>
                  <a:schemeClr val="tx1"/>
                </a:solidFill>
              </a:rPr>
              <a:t>locationManager.requestLocationUpdates</a:t>
            </a:r>
            <a:r>
              <a:rPr lang="es-CO" dirty="0">
                <a:solidFill>
                  <a:schemeClr val="tx1"/>
                </a:solidFill>
              </a:rPr>
              <a:t>(</a:t>
            </a:r>
            <a:r>
              <a:rPr lang="es-CO" dirty="0" err="1">
                <a:solidFill>
                  <a:schemeClr val="tx1"/>
                </a:solidFill>
              </a:rPr>
              <a:t>LocationManager.GPS_PROVIDER</a:t>
            </a:r>
            <a:r>
              <a:rPr lang="es-CO" dirty="0">
                <a:solidFill>
                  <a:schemeClr val="tx1"/>
                </a:solidFill>
              </a:rPr>
              <a:t>, 1000, 1, </a:t>
            </a:r>
            <a:r>
              <a:rPr lang="es-CO" dirty="0" smtClean="0">
                <a:solidFill>
                  <a:schemeClr val="tx1"/>
                </a:solidFill>
              </a:rPr>
              <a:t>LISTENER</a:t>
            </a:r>
            <a:r>
              <a:rPr lang="es-CO" dirty="0">
                <a:solidFill>
                  <a:schemeClr val="tx1"/>
                </a:solidFill>
              </a:rPr>
              <a:t>);</a:t>
            </a:r>
          </a:p>
        </p:txBody>
      </p:sp>
      <p:cxnSp>
        <p:nvCxnSpPr>
          <p:cNvPr id="6" name="Conector recto de flecha 5"/>
          <p:cNvCxnSpPr/>
          <p:nvPr/>
        </p:nvCxnSpPr>
        <p:spPr>
          <a:xfrm flipV="1">
            <a:off x="5796136" y="2859782"/>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8572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Geolocalización</a:t>
            </a:r>
            <a:endParaRPr lang="es-CO" dirty="0"/>
          </a:p>
        </p:txBody>
      </p:sp>
      <p:sp>
        <p:nvSpPr>
          <p:cNvPr id="3" name="Marcador de contenido 2"/>
          <p:cNvSpPr>
            <a:spLocks noGrp="1"/>
          </p:cNvSpPr>
          <p:nvPr>
            <p:ph idx="1"/>
          </p:nvPr>
        </p:nvSpPr>
        <p:spPr>
          <a:xfrm>
            <a:off x="822960" y="1384301"/>
            <a:ext cx="7781488" cy="3017520"/>
          </a:xfrm>
        </p:spPr>
        <p:txBody>
          <a:bodyPr/>
          <a:lstStyle/>
          <a:p>
            <a:r>
              <a:rPr lang="es-ES" dirty="0" smtClean="0"/>
              <a:t>La suscripción se controla usando un </a:t>
            </a:r>
            <a:r>
              <a:rPr lang="es-ES" b="1" i="1" dirty="0" err="1" smtClean="0"/>
              <a:t>listener</a:t>
            </a:r>
            <a:r>
              <a:rPr lang="es-ES" b="1" i="1" dirty="0" smtClean="0"/>
              <a:t>.</a:t>
            </a:r>
          </a:p>
          <a:p>
            <a:endParaRPr lang="es-ES" b="1" i="1" dirty="0" smtClean="0"/>
          </a:p>
          <a:p>
            <a:r>
              <a:rPr lang="es-ES" dirty="0" smtClean="0"/>
              <a:t>Para suscribirse al canal de localización use:</a:t>
            </a:r>
          </a:p>
          <a:p>
            <a:endParaRPr lang="es-ES" dirty="0"/>
          </a:p>
          <a:p>
            <a:endParaRPr lang="es-ES" dirty="0" smtClean="0"/>
          </a:p>
          <a:p>
            <a:endParaRPr lang="es-ES" dirty="0" smtClean="0"/>
          </a:p>
          <a:p>
            <a:r>
              <a:rPr lang="es-ES" dirty="0" smtClean="0"/>
              <a:t>                   El segundo parámetro es el lapso mínimo entre actualizaciones de posición</a:t>
            </a:r>
          </a:p>
          <a:p>
            <a:endParaRPr lang="es-CO" dirty="0" smtClean="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537240" y="2499742"/>
            <a:ext cx="8352928" cy="307777"/>
          </a:xfrm>
          <a:prstGeom prst="rect">
            <a:avLst/>
          </a:prstGeom>
        </p:spPr>
        <p:txBody>
          <a:bodyPr wrap="square">
            <a:spAutoFit/>
          </a:bodyPr>
          <a:lstStyle/>
          <a:p>
            <a:r>
              <a:rPr lang="es-CO" dirty="0" err="1">
                <a:solidFill>
                  <a:schemeClr val="tx1"/>
                </a:solidFill>
              </a:rPr>
              <a:t>locationManager.requestLocationUpdates</a:t>
            </a:r>
            <a:r>
              <a:rPr lang="es-CO" dirty="0">
                <a:solidFill>
                  <a:schemeClr val="tx1"/>
                </a:solidFill>
              </a:rPr>
              <a:t>(</a:t>
            </a:r>
            <a:r>
              <a:rPr lang="es-CO" dirty="0" err="1">
                <a:solidFill>
                  <a:schemeClr val="tx1"/>
                </a:solidFill>
              </a:rPr>
              <a:t>LocationManager.GPS_PROVIDER</a:t>
            </a:r>
            <a:r>
              <a:rPr lang="es-CO" dirty="0">
                <a:solidFill>
                  <a:schemeClr val="tx1"/>
                </a:solidFill>
              </a:rPr>
              <a:t>, 1000, 1, </a:t>
            </a:r>
            <a:r>
              <a:rPr lang="es-CO" dirty="0" smtClean="0">
                <a:solidFill>
                  <a:schemeClr val="tx1"/>
                </a:solidFill>
              </a:rPr>
              <a:t>LISTENER</a:t>
            </a:r>
            <a:r>
              <a:rPr lang="es-CO" dirty="0">
                <a:solidFill>
                  <a:schemeClr val="tx1"/>
                </a:solidFill>
              </a:rPr>
              <a:t>);</a:t>
            </a:r>
          </a:p>
        </p:txBody>
      </p:sp>
      <p:cxnSp>
        <p:nvCxnSpPr>
          <p:cNvPr id="7" name="Conector recto de flecha 6"/>
          <p:cNvCxnSpPr/>
          <p:nvPr/>
        </p:nvCxnSpPr>
        <p:spPr>
          <a:xfrm flipV="1">
            <a:off x="7092280" y="2859782"/>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29039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Geolocalización</a:t>
            </a:r>
            <a:endParaRPr lang="es-CO" dirty="0"/>
          </a:p>
        </p:txBody>
      </p:sp>
      <p:sp>
        <p:nvSpPr>
          <p:cNvPr id="3" name="Marcador de contenido 2"/>
          <p:cNvSpPr>
            <a:spLocks noGrp="1"/>
          </p:cNvSpPr>
          <p:nvPr>
            <p:ph idx="1"/>
          </p:nvPr>
        </p:nvSpPr>
        <p:spPr>
          <a:xfrm>
            <a:off x="822960" y="1384301"/>
            <a:ext cx="7781488" cy="3017520"/>
          </a:xfrm>
        </p:spPr>
        <p:txBody>
          <a:bodyPr/>
          <a:lstStyle/>
          <a:p>
            <a:r>
              <a:rPr lang="es-ES" dirty="0" smtClean="0"/>
              <a:t>La suscripción se controla usando un </a:t>
            </a:r>
            <a:r>
              <a:rPr lang="es-ES" b="1" i="1" dirty="0" err="1" smtClean="0"/>
              <a:t>listener</a:t>
            </a:r>
            <a:r>
              <a:rPr lang="es-ES" b="1" i="1" dirty="0" smtClean="0"/>
              <a:t>.</a:t>
            </a:r>
          </a:p>
          <a:p>
            <a:endParaRPr lang="es-ES" b="1" i="1" dirty="0" smtClean="0"/>
          </a:p>
          <a:p>
            <a:r>
              <a:rPr lang="es-ES" dirty="0" smtClean="0"/>
              <a:t>Para suscribirse al canal de localización use:</a:t>
            </a:r>
          </a:p>
          <a:p>
            <a:endParaRPr lang="es-ES" dirty="0"/>
          </a:p>
          <a:p>
            <a:endParaRPr lang="es-ES" dirty="0" smtClean="0"/>
          </a:p>
          <a:p>
            <a:endParaRPr lang="es-ES" dirty="0" smtClean="0"/>
          </a:p>
          <a:p>
            <a:r>
              <a:rPr lang="es-ES" dirty="0" smtClean="0"/>
              <a:t>                   El tercer parámetro es cada cuantos metros de movimiento debe actualizar la posición</a:t>
            </a:r>
          </a:p>
          <a:p>
            <a:endParaRPr lang="es-CO" dirty="0" smtClean="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537240" y="2499742"/>
            <a:ext cx="8352928" cy="307777"/>
          </a:xfrm>
          <a:prstGeom prst="rect">
            <a:avLst/>
          </a:prstGeom>
        </p:spPr>
        <p:txBody>
          <a:bodyPr wrap="square">
            <a:spAutoFit/>
          </a:bodyPr>
          <a:lstStyle/>
          <a:p>
            <a:r>
              <a:rPr lang="es-CO" dirty="0" err="1">
                <a:solidFill>
                  <a:schemeClr val="tx1"/>
                </a:solidFill>
              </a:rPr>
              <a:t>locationManager.requestLocationUpdates</a:t>
            </a:r>
            <a:r>
              <a:rPr lang="es-CO" dirty="0">
                <a:solidFill>
                  <a:schemeClr val="tx1"/>
                </a:solidFill>
              </a:rPr>
              <a:t>(</a:t>
            </a:r>
            <a:r>
              <a:rPr lang="es-CO" dirty="0" err="1">
                <a:solidFill>
                  <a:schemeClr val="tx1"/>
                </a:solidFill>
              </a:rPr>
              <a:t>LocationManager.GPS_PROVIDER</a:t>
            </a:r>
            <a:r>
              <a:rPr lang="es-CO" dirty="0">
                <a:solidFill>
                  <a:schemeClr val="tx1"/>
                </a:solidFill>
              </a:rPr>
              <a:t>, 1000, 1, </a:t>
            </a:r>
            <a:r>
              <a:rPr lang="es-CO" dirty="0" smtClean="0">
                <a:solidFill>
                  <a:schemeClr val="tx1"/>
                </a:solidFill>
              </a:rPr>
              <a:t>LISTENER</a:t>
            </a:r>
            <a:r>
              <a:rPr lang="es-CO" dirty="0">
                <a:solidFill>
                  <a:schemeClr val="tx1"/>
                </a:solidFill>
              </a:rPr>
              <a:t>);</a:t>
            </a:r>
          </a:p>
        </p:txBody>
      </p:sp>
      <p:cxnSp>
        <p:nvCxnSpPr>
          <p:cNvPr id="7" name="Conector recto de flecha 6"/>
          <p:cNvCxnSpPr/>
          <p:nvPr/>
        </p:nvCxnSpPr>
        <p:spPr>
          <a:xfrm flipV="1">
            <a:off x="7452320" y="2859782"/>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88446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Geolocalización</a:t>
            </a:r>
            <a:endParaRPr lang="es-CO" dirty="0"/>
          </a:p>
        </p:txBody>
      </p:sp>
      <p:sp>
        <p:nvSpPr>
          <p:cNvPr id="3" name="Marcador de contenido 2"/>
          <p:cNvSpPr>
            <a:spLocks noGrp="1"/>
          </p:cNvSpPr>
          <p:nvPr>
            <p:ph idx="1"/>
          </p:nvPr>
        </p:nvSpPr>
        <p:spPr>
          <a:xfrm>
            <a:off x="822960" y="1384301"/>
            <a:ext cx="7781488" cy="3017520"/>
          </a:xfrm>
        </p:spPr>
        <p:txBody>
          <a:bodyPr/>
          <a:lstStyle/>
          <a:p>
            <a:r>
              <a:rPr lang="es-ES" dirty="0" smtClean="0"/>
              <a:t>La suscripción se controla usando un </a:t>
            </a:r>
            <a:r>
              <a:rPr lang="es-ES" b="1" i="1" dirty="0" err="1" smtClean="0"/>
              <a:t>listener</a:t>
            </a:r>
            <a:r>
              <a:rPr lang="es-ES" b="1" i="1" dirty="0" smtClean="0"/>
              <a:t>.</a:t>
            </a:r>
          </a:p>
          <a:p>
            <a:endParaRPr lang="es-ES" b="1" i="1" dirty="0" smtClean="0"/>
          </a:p>
          <a:p>
            <a:r>
              <a:rPr lang="es-ES" dirty="0" smtClean="0"/>
              <a:t>Para suscribirse al canal de localización use:</a:t>
            </a:r>
          </a:p>
          <a:p>
            <a:endParaRPr lang="es-ES" dirty="0"/>
          </a:p>
          <a:p>
            <a:endParaRPr lang="es-ES" dirty="0" smtClean="0"/>
          </a:p>
          <a:p>
            <a:endParaRPr lang="es-ES" dirty="0" smtClean="0"/>
          </a:p>
          <a:p>
            <a:r>
              <a:rPr lang="es-ES" dirty="0" smtClean="0"/>
              <a:t>Finalmente, se programa el </a:t>
            </a:r>
            <a:r>
              <a:rPr lang="es-ES" dirty="0" err="1" smtClean="0"/>
              <a:t>LocationListener</a:t>
            </a:r>
            <a:r>
              <a:rPr lang="es-ES" dirty="0" smtClean="0"/>
              <a:t> que es un  </a:t>
            </a:r>
            <a:r>
              <a:rPr lang="es-ES" b="1" i="1" dirty="0" smtClean="0"/>
              <a:t>interface </a:t>
            </a:r>
            <a:r>
              <a:rPr lang="es-ES" b="1" i="1" dirty="0" err="1" smtClean="0"/>
              <a:t>callback</a:t>
            </a:r>
            <a:r>
              <a:rPr lang="es-ES" dirty="0" smtClean="0"/>
              <a:t> donde se reciben los datos de posición</a:t>
            </a:r>
            <a:endParaRPr lang="es-ES" b="1" i="1" dirty="0" smtClean="0"/>
          </a:p>
          <a:p>
            <a:endParaRPr lang="es-CO" dirty="0" smtClean="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537240" y="2499742"/>
            <a:ext cx="8352928" cy="307777"/>
          </a:xfrm>
          <a:prstGeom prst="rect">
            <a:avLst/>
          </a:prstGeom>
        </p:spPr>
        <p:txBody>
          <a:bodyPr wrap="square">
            <a:spAutoFit/>
          </a:bodyPr>
          <a:lstStyle/>
          <a:p>
            <a:r>
              <a:rPr lang="es-CO" dirty="0" err="1">
                <a:solidFill>
                  <a:schemeClr val="tx1"/>
                </a:solidFill>
              </a:rPr>
              <a:t>locationManager.requestLocationUpdates</a:t>
            </a:r>
            <a:r>
              <a:rPr lang="es-CO" dirty="0">
                <a:solidFill>
                  <a:schemeClr val="tx1"/>
                </a:solidFill>
              </a:rPr>
              <a:t>(</a:t>
            </a:r>
            <a:r>
              <a:rPr lang="es-CO" dirty="0" err="1">
                <a:solidFill>
                  <a:schemeClr val="tx1"/>
                </a:solidFill>
              </a:rPr>
              <a:t>LocationManager.GPS_PROVIDER</a:t>
            </a:r>
            <a:r>
              <a:rPr lang="es-CO" dirty="0">
                <a:solidFill>
                  <a:schemeClr val="tx1"/>
                </a:solidFill>
              </a:rPr>
              <a:t>, 1000, 1, </a:t>
            </a:r>
            <a:r>
              <a:rPr lang="es-CO" dirty="0" smtClean="0">
                <a:solidFill>
                  <a:schemeClr val="tx1"/>
                </a:solidFill>
              </a:rPr>
              <a:t>LISTENER</a:t>
            </a:r>
            <a:r>
              <a:rPr lang="es-CO" dirty="0">
                <a:solidFill>
                  <a:schemeClr val="tx1"/>
                </a:solidFill>
              </a:rPr>
              <a:t>);</a:t>
            </a:r>
          </a:p>
        </p:txBody>
      </p:sp>
      <p:cxnSp>
        <p:nvCxnSpPr>
          <p:cNvPr id="7" name="Conector recto de flecha 6"/>
          <p:cNvCxnSpPr/>
          <p:nvPr/>
        </p:nvCxnSpPr>
        <p:spPr>
          <a:xfrm flipV="1">
            <a:off x="8028384" y="2859782"/>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2410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Geolocalización</a:t>
            </a:r>
            <a:endParaRPr lang="es-CO" dirty="0"/>
          </a:p>
        </p:txBody>
      </p:sp>
      <p:sp>
        <p:nvSpPr>
          <p:cNvPr id="3" name="Marcador de contenido 2"/>
          <p:cNvSpPr>
            <a:spLocks noGrp="1"/>
          </p:cNvSpPr>
          <p:nvPr>
            <p:ph idx="1"/>
          </p:nvPr>
        </p:nvSpPr>
        <p:spPr/>
        <p:txBody>
          <a:bodyPr/>
          <a:lstStyle/>
          <a:p>
            <a:r>
              <a:rPr lang="es-ES" dirty="0" smtClean="0"/>
              <a:t>Inicialmente entonces, se debe instanciar el </a:t>
            </a:r>
            <a:r>
              <a:rPr lang="es-ES" dirty="0" err="1" smtClean="0"/>
              <a:t>locationManager</a:t>
            </a:r>
            <a:r>
              <a:rPr lang="es-ES" dirty="0" smtClean="0"/>
              <a:t> y programar un </a:t>
            </a:r>
            <a:r>
              <a:rPr lang="es-ES" dirty="0" err="1" smtClean="0"/>
              <a:t>LocationListener</a:t>
            </a:r>
            <a:r>
              <a:rPr lang="es-ES" dirty="0" smtClean="0"/>
              <a:t> para recibir los datos</a:t>
            </a:r>
            <a:endParaRPr lang="es-ES" b="1" i="1" dirty="0" smtClean="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Developing</a:t>
            </a:r>
            <a:r>
              <a:rPr lang="es-ES" dirty="0" smtClean="0"/>
              <a:t> APP</a:t>
            </a:r>
            <a:endParaRPr lang="es-CO" dirty="0"/>
          </a:p>
        </p:txBody>
      </p:sp>
      <p:sp>
        <p:nvSpPr>
          <p:cNvPr id="6" name="Rectángulo 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solidFill>
                  <a:schemeClr val="bg1"/>
                </a:solidFill>
              </a:rPr>
              <a:t>Location</a:t>
            </a:r>
            <a:endParaRPr lang="es-ES" dirty="0" smtClean="0">
              <a:solidFill>
                <a:schemeClr val="bg1"/>
              </a:solidFill>
            </a:endParaRPr>
          </a:p>
          <a:p>
            <a:pPr algn="ctr"/>
            <a:r>
              <a:rPr lang="es-ES" dirty="0" err="1" smtClean="0">
                <a:solidFill>
                  <a:schemeClr val="bg1"/>
                </a:solidFill>
              </a:rPr>
              <a:t>Listener</a:t>
            </a:r>
            <a:endParaRPr lang="es-CO" dirty="0">
              <a:solidFill>
                <a:schemeClr val="bg1"/>
              </a:solidFill>
            </a:endParaRPr>
          </a:p>
        </p:txBody>
      </p:sp>
      <p:sp>
        <p:nvSpPr>
          <p:cNvPr id="10" name="Rectángulo 9"/>
          <p:cNvSpPr/>
          <p:nvPr/>
        </p:nvSpPr>
        <p:spPr>
          <a:xfrm>
            <a:off x="2106710" y="3091555"/>
            <a:ext cx="970137" cy="307777"/>
          </a:xfrm>
          <a:prstGeom prst="rect">
            <a:avLst/>
          </a:prstGeom>
        </p:spPr>
        <p:txBody>
          <a:bodyPr wrap="none">
            <a:spAutoFit/>
          </a:bodyPr>
          <a:lstStyle/>
          <a:p>
            <a:r>
              <a:rPr lang="es-ES" i="1" dirty="0" smtClean="0">
                <a:solidFill>
                  <a:schemeClr val="tx1"/>
                </a:solidFill>
              </a:rPr>
              <a:t>&lt;</a:t>
            </a:r>
            <a:r>
              <a:rPr lang="es-ES" i="1" dirty="0" err="1" smtClean="0">
                <a:solidFill>
                  <a:schemeClr val="tx1"/>
                </a:solidFill>
              </a:rPr>
              <a:t>listener</a:t>
            </a:r>
            <a:r>
              <a:rPr lang="es-ES" i="1" dirty="0" smtClean="0">
                <a:solidFill>
                  <a:schemeClr val="tx1"/>
                </a:solidFill>
              </a:rPr>
              <a:t>&gt;</a:t>
            </a:r>
            <a:endParaRPr lang="es-CO" i="1" dirty="0">
              <a:solidFill>
                <a:schemeClr val="tx1"/>
              </a:solidFill>
            </a:endParaRPr>
          </a:p>
        </p:txBody>
      </p:sp>
      <p:sp>
        <p:nvSpPr>
          <p:cNvPr id="11" name="Cubo 10"/>
          <p:cNvSpPr/>
          <p:nvPr/>
        </p:nvSpPr>
        <p:spPr>
          <a:xfrm>
            <a:off x="6435583" y="2840708"/>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CuadroTexto 12"/>
          <p:cNvSpPr txBox="1"/>
          <p:nvPr/>
        </p:nvSpPr>
        <p:spPr>
          <a:xfrm>
            <a:off x="5802962" y="2520801"/>
            <a:ext cx="1787561" cy="307777"/>
          </a:xfrm>
          <a:prstGeom prst="rect">
            <a:avLst/>
          </a:prstGeom>
          <a:noFill/>
        </p:spPr>
        <p:txBody>
          <a:bodyPr wrap="square" rtlCol="0">
            <a:spAutoFit/>
          </a:bodyPr>
          <a:lstStyle/>
          <a:p>
            <a:pPr algn="ctr"/>
            <a:r>
              <a:rPr lang="es-ES" dirty="0" err="1" smtClean="0">
                <a:solidFill>
                  <a:schemeClr val="tx1"/>
                </a:solidFill>
              </a:rPr>
              <a:t>Location</a:t>
            </a:r>
            <a:r>
              <a:rPr lang="es-ES" dirty="0" smtClean="0">
                <a:solidFill>
                  <a:schemeClr val="tx1"/>
                </a:solidFill>
              </a:rPr>
              <a:t> Manager</a:t>
            </a:r>
            <a:endParaRPr lang="es-CO" dirty="0">
              <a:solidFill>
                <a:schemeClr val="tx1"/>
              </a:solidFill>
            </a:endParaRPr>
          </a:p>
        </p:txBody>
      </p:sp>
    </p:spTree>
    <p:extLst>
      <p:ext uri="{BB962C8B-B14F-4D97-AF65-F5344CB8AC3E}">
        <p14:creationId xmlns:p14="http://schemas.microsoft.com/office/powerpoint/2010/main" val="21660866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Permisos</a:t>
            </a:r>
            <a:endParaRPr lang="es-CO" dirty="0"/>
          </a:p>
        </p:txBody>
      </p:sp>
      <p:sp>
        <p:nvSpPr>
          <p:cNvPr id="3" name="Marcador de contenido 2"/>
          <p:cNvSpPr>
            <a:spLocks noGrp="1"/>
          </p:cNvSpPr>
          <p:nvPr>
            <p:ph idx="1"/>
          </p:nvPr>
        </p:nvSpPr>
        <p:spPr/>
        <p:txBody>
          <a:bodyPr/>
          <a:lstStyle/>
          <a:p>
            <a:r>
              <a:rPr lang="es-ES" dirty="0" smtClean="0"/>
              <a:t>Luego, se suscribe al </a:t>
            </a:r>
            <a:r>
              <a:rPr lang="es-ES" dirty="0" err="1" smtClean="0"/>
              <a:t>LocationManager</a:t>
            </a:r>
            <a:endParaRPr lang="es-ES" b="1" i="1" dirty="0" smtClean="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ector recto de flecha 7"/>
          <p:cNvCxnSpPr/>
          <p:nvPr/>
        </p:nvCxnSpPr>
        <p:spPr>
          <a:xfrm>
            <a:off x="3379067" y="3113407"/>
            <a:ext cx="30565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a:xfrm>
            <a:off x="3733012" y="2739172"/>
            <a:ext cx="2124299" cy="307777"/>
          </a:xfrm>
          <a:prstGeom prst="rect">
            <a:avLst/>
          </a:prstGeom>
        </p:spPr>
        <p:txBody>
          <a:bodyPr wrap="none">
            <a:spAutoFit/>
          </a:bodyPr>
          <a:lstStyle/>
          <a:p>
            <a:r>
              <a:rPr lang="es-ES" dirty="0" err="1" smtClean="0">
                <a:solidFill>
                  <a:srgbClr val="D8B564"/>
                </a:solidFill>
              </a:rPr>
              <a:t>requestLocationUpdates</a:t>
            </a:r>
            <a:endParaRPr lang="es-CO" dirty="0"/>
          </a:p>
        </p:txBody>
      </p:sp>
      <p:sp>
        <p:nvSpPr>
          <p:cNvPr id="14" name="Rectángulo 13"/>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Developing</a:t>
            </a:r>
            <a:r>
              <a:rPr lang="es-ES" dirty="0" smtClean="0"/>
              <a:t> APP</a:t>
            </a:r>
            <a:endParaRPr lang="es-CO" dirty="0"/>
          </a:p>
        </p:txBody>
      </p:sp>
      <p:sp>
        <p:nvSpPr>
          <p:cNvPr id="16" name="Rectángulo 1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solidFill>
                  <a:schemeClr val="bg1"/>
                </a:solidFill>
              </a:rPr>
              <a:t>Location</a:t>
            </a:r>
            <a:endParaRPr lang="es-ES" dirty="0" smtClean="0">
              <a:solidFill>
                <a:schemeClr val="bg1"/>
              </a:solidFill>
            </a:endParaRPr>
          </a:p>
          <a:p>
            <a:pPr algn="ctr"/>
            <a:r>
              <a:rPr lang="es-ES" dirty="0" err="1" smtClean="0">
                <a:solidFill>
                  <a:schemeClr val="bg1"/>
                </a:solidFill>
              </a:rPr>
              <a:t>Listener</a:t>
            </a:r>
            <a:endParaRPr lang="es-CO" dirty="0">
              <a:solidFill>
                <a:schemeClr val="bg1"/>
              </a:solidFill>
            </a:endParaRPr>
          </a:p>
        </p:txBody>
      </p:sp>
      <p:sp>
        <p:nvSpPr>
          <p:cNvPr id="17" name="Rectángulo 16"/>
          <p:cNvSpPr/>
          <p:nvPr/>
        </p:nvSpPr>
        <p:spPr>
          <a:xfrm>
            <a:off x="2106710" y="3091555"/>
            <a:ext cx="970137" cy="307777"/>
          </a:xfrm>
          <a:prstGeom prst="rect">
            <a:avLst/>
          </a:prstGeom>
        </p:spPr>
        <p:txBody>
          <a:bodyPr wrap="none">
            <a:spAutoFit/>
          </a:bodyPr>
          <a:lstStyle/>
          <a:p>
            <a:r>
              <a:rPr lang="es-ES" i="1" dirty="0" smtClean="0">
                <a:solidFill>
                  <a:schemeClr val="tx1"/>
                </a:solidFill>
              </a:rPr>
              <a:t>&lt;</a:t>
            </a:r>
            <a:r>
              <a:rPr lang="es-ES" i="1" dirty="0" err="1" smtClean="0">
                <a:solidFill>
                  <a:schemeClr val="tx1"/>
                </a:solidFill>
              </a:rPr>
              <a:t>listener</a:t>
            </a:r>
            <a:r>
              <a:rPr lang="es-ES" i="1" dirty="0" smtClean="0">
                <a:solidFill>
                  <a:schemeClr val="tx1"/>
                </a:solidFill>
              </a:rPr>
              <a:t>&gt;</a:t>
            </a:r>
            <a:endParaRPr lang="es-CO" i="1" dirty="0">
              <a:solidFill>
                <a:schemeClr val="tx1"/>
              </a:solidFill>
            </a:endParaRPr>
          </a:p>
        </p:txBody>
      </p:sp>
      <p:sp>
        <p:nvSpPr>
          <p:cNvPr id="18" name="Cubo 17"/>
          <p:cNvSpPr/>
          <p:nvPr/>
        </p:nvSpPr>
        <p:spPr>
          <a:xfrm>
            <a:off x="6435583" y="2840708"/>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CuadroTexto 18"/>
          <p:cNvSpPr txBox="1"/>
          <p:nvPr/>
        </p:nvSpPr>
        <p:spPr>
          <a:xfrm>
            <a:off x="5802962" y="2520801"/>
            <a:ext cx="1787561" cy="307777"/>
          </a:xfrm>
          <a:prstGeom prst="rect">
            <a:avLst/>
          </a:prstGeom>
          <a:noFill/>
        </p:spPr>
        <p:txBody>
          <a:bodyPr wrap="square" rtlCol="0">
            <a:spAutoFit/>
          </a:bodyPr>
          <a:lstStyle/>
          <a:p>
            <a:pPr algn="ctr"/>
            <a:r>
              <a:rPr lang="es-ES" dirty="0" err="1" smtClean="0">
                <a:solidFill>
                  <a:schemeClr val="tx1"/>
                </a:solidFill>
              </a:rPr>
              <a:t>Location</a:t>
            </a:r>
            <a:r>
              <a:rPr lang="es-ES" dirty="0" smtClean="0">
                <a:solidFill>
                  <a:schemeClr val="tx1"/>
                </a:solidFill>
              </a:rPr>
              <a:t> Manager</a:t>
            </a:r>
            <a:endParaRPr lang="es-CO" dirty="0">
              <a:solidFill>
                <a:schemeClr val="tx1"/>
              </a:solidFill>
            </a:endParaRPr>
          </a:p>
        </p:txBody>
      </p:sp>
    </p:spTree>
    <p:extLst>
      <p:ext uri="{BB962C8B-B14F-4D97-AF65-F5344CB8AC3E}">
        <p14:creationId xmlns:p14="http://schemas.microsoft.com/office/powerpoint/2010/main" val="27202798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Permisos</a:t>
            </a:r>
            <a:endParaRPr lang="es-CO" dirty="0"/>
          </a:p>
        </p:txBody>
      </p:sp>
      <p:sp>
        <p:nvSpPr>
          <p:cNvPr id="3" name="Marcador de contenido 2"/>
          <p:cNvSpPr>
            <a:spLocks noGrp="1"/>
          </p:cNvSpPr>
          <p:nvPr>
            <p:ph idx="1"/>
          </p:nvPr>
        </p:nvSpPr>
        <p:spPr/>
        <p:txBody>
          <a:bodyPr/>
          <a:lstStyle/>
          <a:p>
            <a:r>
              <a:rPr lang="es-ES" dirty="0" smtClean="0"/>
              <a:t>Luego, se suscribe al </a:t>
            </a:r>
            <a:r>
              <a:rPr lang="es-ES" dirty="0" err="1" smtClean="0"/>
              <a:t>LocationManager</a:t>
            </a:r>
            <a:endParaRPr lang="es-ES" b="1" i="1" dirty="0" smtClean="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4" name="Rectángulo 13"/>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Developing</a:t>
            </a:r>
            <a:r>
              <a:rPr lang="es-ES" dirty="0" smtClean="0"/>
              <a:t> APP</a:t>
            </a:r>
            <a:endParaRPr lang="es-CO" dirty="0"/>
          </a:p>
        </p:txBody>
      </p:sp>
      <p:sp>
        <p:nvSpPr>
          <p:cNvPr id="16" name="Rectángulo 1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solidFill>
                  <a:schemeClr val="bg1"/>
                </a:solidFill>
              </a:rPr>
              <a:t>Location</a:t>
            </a:r>
            <a:endParaRPr lang="es-ES" dirty="0" smtClean="0">
              <a:solidFill>
                <a:schemeClr val="bg1"/>
              </a:solidFill>
            </a:endParaRPr>
          </a:p>
          <a:p>
            <a:pPr algn="ctr"/>
            <a:r>
              <a:rPr lang="es-ES" dirty="0" err="1" smtClean="0">
                <a:solidFill>
                  <a:schemeClr val="bg1"/>
                </a:solidFill>
              </a:rPr>
              <a:t>Listener</a:t>
            </a:r>
            <a:endParaRPr lang="es-CO" dirty="0">
              <a:solidFill>
                <a:schemeClr val="bg1"/>
              </a:solidFill>
            </a:endParaRPr>
          </a:p>
        </p:txBody>
      </p:sp>
      <p:sp>
        <p:nvSpPr>
          <p:cNvPr id="17" name="Rectángulo 16"/>
          <p:cNvSpPr/>
          <p:nvPr/>
        </p:nvSpPr>
        <p:spPr>
          <a:xfrm>
            <a:off x="2106710" y="3091555"/>
            <a:ext cx="970137" cy="307777"/>
          </a:xfrm>
          <a:prstGeom prst="rect">
            <a:avLst/>
          </a:prstGeom>
        </p:spPr>
        <p:txBody>
          <a:bodyPr wrap="none">
            <a:spAutoFit/>
          </a:bodyPr>
          <a:lstStyle/>
          <a:p>
            <a:r>
              <a:rPr lang="es-ES" i="1" dirty="0" smtClean="0">
                <a:solidFill>
                  <a:schemeClr val="tx1"/>
                </a:solidFill>
              </a:rPr>
              <a:t>&lt;</a:t>
            </a:r>
            <a:r>
              <a:rPr lang="es-ES" i="1" dirty="0" err="1" smtClean="0">
                <a:solidFill>
                  <a:schemeClr val="tx1"/>
                </a:solidFill>
              </a:rPr>
              <a:t>listener</a:t>
            </a:r>
            <a:r>
              <a:rPr lang="es-ES" i="1" dirty="0" smtClean="0">
                <a:solidFill>
                  <a:schemeClr val="tx1"/>
                </a:solidFill>
              </a:rPr>
              <a:t>&gt;</a:t>
            </a:r>
            <a:endParaRPr lang="es-CO" i="1" dirty="0">
              <a:solidFill>
                <a:schemeClr val="tx1"/>
              </a:solidFill>
            </a:endParaRPr>
          </a:p>
        </p:txBody>
      </p:sp>
      <p:sp>
        <p:nvSpPr>
          <p:cNvPr id="18" name="Cubo 17"/>
          <p:cNvSpPr/>
          <p:nvPr/>
        </p:nvSpPr>
        <p:spPr>
          <a:xfrm>
            <a:off x="6435583" y="2840708"/>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CuadroTexto 18"/>
          <p:cNvSpPr txBox="1"/>
          <p:nvPr/>
        </p:nvSpPr>
        <p:spPr>
          <a:xfrm>
            <a:off x="5802962" y="2520801"/>
            <a:ext cx="1787561" cy="307777"/>
          </a:xfrm>
          <a:prstGeom prst="rect">
            <a:avLst/>
          </a:prstGeom>
          <a:noFill/>
        </p:spPr>
        <p:txBody>
          <a:bodyPr wrap="square" rtlCol="0">
            <a:spAutoFit/>
          </a:bodyPr>
          <a:lstStyle/>
          <a:p>
            <a:pPr algn="ctr"/>
            <a:r>
              <a:rPr lang="es-ES" dirty="0" err="1" smtClean="0">
                <a:solidFill>
                  <a:schemeClr val="tx1"/>
                </a:solidFill>
              </a:rPr>
              <a:t>Location</a:t>
            </a:r>
            <a:r>
              <a:rPr lang="es-ES" dirty="0" smtClean="0">
                <a:solidFill>
                  <a:schemeClr val="tx1"/>
                </a:solidFill>
              </a:rPr>
              <a:t> Manager</a:t>
            </a:r>
            <a:endParaRPr lang="es-CO" dirty="0">
              <a:solidFill>
                <a:schemeClr val="tx1"/>
              </a:solidFill>
            </a:endParaRPr>
          </a:p>
        </p:txBody>
      </p:sp>
    </p:spTree>
    <p:extLst>
      <p:ext uri="{BB962C8B-B14F-4D97-AF65-F5344CB8AC3E}">
        <p14:creationId xmlns:p14="http://schemas.microsoft.com/office/powerpoint/2010/main" val="36632905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Permisos</a:t>
            </a:r>
            <a:endParaRPr lang="es-CO" dirty="0"/>
          </a:p>
        </p:txBody>
      </p:sp>
      <p:sp>
        <p:nvSpPr>
          <p:cNvPr id="3" name="Marcador de contenido 2"/>
          <p:cNvSpPr>
            <a:spLocks noGrp="1"/>
          </p:cNvSpPr>
          <p:nvPr>
            <p:ph idx="1"/>
          </p:nvPr>
        </p:nvSpPr>
        <p:spPr/>
        <p:txBody>
          <a:bodyPr/>
          <a:lstStyle/>
          <a:p>
            <a:r>
              <a:rPr lang="es-ES" dirty="0" smtClean="0"/>
              <a:t>Ahora, cada vez que el GPS obtenga un nuevo dato desde los satélites, nuestra aplicación bajo desarrollo podrá usar los datos</a:t>
            </a:r>
            <a:endParaRPr lang="es-ES" b="1" i="1" dirty="0" smtClean="0"/>
          </a:p>
        </p:txBody>
      </p:sp>
      <p:pic>
        <p:nvPicPr>
          <p:cNvPr id="4"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14" name="Rectángulo 13"/>
          <p:cNvSpPr/>
          <p:nvPr/>
        </p:nvSpPr>
        <p:spPr>
          <a:xfrm>
            <a:off x="1835696" y="2368020"/>
            <a:ext cx="1512168"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p:cNvSpPr/>
          <p:nvPr/>
        </p:nvSpPr>
        <p:spPr>
          <a:xfrm>
            <a:off x="2002809" y="4113652"/>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Developing</a:t>
            </a:r>
            <a:r>
              <a:rPr lang="es-ES" dirty="0" smtClean="0"/>
              <a:t> APP</a:t>
            </a:r>
            <a:endParaRPr lang="es-CO" dirty="0"/>
          </a:p>
        </p:txBody>
      </p:sp>
      <p:sp>
        <p:nvSpPr>
          <p:cNvPr id="16" name="Rectángulo 15"/>
          <p:cNvSpPr/>
          <p:nvPr/>
        </p:nvSpPr>
        <p:spPr>
          <a:xfrm>
            <a:off x="1835696" y="3416772"/>
            <a:ext cx="1512168" cy="441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solidFill>
                  <a:schemeClr val="bg1"/>
                </a:solidFill>
              </a:rPr>
              <a:t>Location</a:t>
            </a:r>
            <a:endParaRPr lang="es-ES" dirty="0" smtClean="0">
              <a:solidFill>
                <a:schemeClr val="bg1"/>
              </a:solidFill>
            </a:endParaRPr>
          </a:p>
          <a:p>
            <a:pPr algn="ctr"/>
            <a:r>
              <a:rPr lang="es-ES" dirty="0" err="1" smtClean="0">
                <a:solidFill>
                  <a:schemeClr val="bg1"/>
                </a:solidFill>
              </a:rPr>
              <a:t>Listener</a:t>
            </a:r>
            <a:endParaRPr lang="es-CO" dirty="0">
              <a:solidFill>
                <a:schemeClr val="bg1"/>
              </a:solidFill>
            </a:endParaRPr>
          </a:p>
        </p:txBody>
      </p:sp>
      <p:sp>
        <p:nvSpPr>
          <p:cNvPr id="17" name="Rectángulo 16"/>
          <p:cNvSpPr/>
          <p:nvPr/>
        </p:nvSpPr>
        <p:spPr>
          <a:xfrm>
            <a:off x="2106710" y="3091555"/>
            <a:ext cx="970137" cy="307777"/>
          </a:xfrm>
          <a:prstGeom prst="rect">
            <a:avLst/>
          </a:prstGeom>
        </p:spPr>
        <p:txBody>
          <a:bodyPr wrap="none">
            <a:spAutoFit/>
          </a:bodyPr>
          <a:lstStyle/>
          <a:p>
            <a:r>
              <a:rPr lang="es-ES" i="1" dirty="0" smtClean="0">
                <a:solidFill>
                  <a:schemeClr val="tx1"/>
                </a:solidFill>
              </a:rPr>
              <a:t>&lt;</a:t>
            </a:r>
            <a:r>
              <a:rPr lang="es-ES" i="1" dirty="0" err="1" smtClean="0">
                <a:solidFill>
                  <a:schemeClr val="tx1"/>
                </a:solidFill>
              </a:rPr>
              <a:t>listener</a:t>
            </a:r>
            <a:r>
              <a:rPr lang="es-ES" i="1" dirty="0" smtClean="0">
                <a:solidFill>
                  <a:schemeClr val="tx1"/>
                </a:solidFill>
              </a:rPr>
              <a:t>&gt;</a:t>
            </a:r>
            <a:endParaRPr lang="es-CO" i="1" dirty="0">
              <a:solidFill>
                <a:schemeClr val="tx1"/>
              </a:solidFill>
            </a:endParaRPr>
          </a:p>
        </p:txBody>
      </p:sp>
      <p:sp>
        <p:nvSpPr>
          <p:cNvPr id="18" name="Cubo 17"/>
          <p:cNvSpPr/>
          <p:nvPr/>
        </p:nvSpPr>
        <p:spPr>
          <a:xfrm>
            <a:off x="6435583" y="2840708"/>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CuadroTexto 18"/>
          <p:cNvSpPr txBox="1"/>
          <p:nvPr/>
        </p:nvSpPr>
        <p:spPr>
          <a:xfrm>
            <a:off x="5802962" y="2520801"/>
            <a:ext cx="1787561" cy="307777"/>
          </a:xfrm>
          <a:prstGeom prst="rect">
            <a:avLst/>
          </a:prstGeom>
          <a:noFill/>
        </p:spPr>
        <p:txBody>
          <a:bodyPr wrap="square" rtlCol="0">
            <a:spAutoFit/>
          </a:bodyPr>
          <a:lstStyle/>
          <a:p>
            <a:pPr algn="ctr"/>
            <a:r>
              <a:rPr lang="es-ES" dirty="0" err="1" smtClean="0">
                <a:solidFill>
                  <a:schemeClr val="tx1"/>
                </a:solidFill>
              </a:rPr>
              <a:t>Location</a:t>
            </a:r>
            <a:r>
              <a:rPr lang="es-ES" dirty="0" smtClean="0">
                <a:solidFill>
                  <a:schemeClr val="tx1"/>
                </a:solidFill>
              </a:rPr>
              <a:t> Manager</a:t>
            </a:r>
            <a:endParaRPr lang="es-CO" dirty="0">
              <a:solidFill>
                <a:schemeClr val="tx1"/>
              </a:solidFill>
            </a:endParaRPr>
          </a:p>
        </p:txBody>
      </p:sp>
      <p:cxnSp>
        <p:nvCxnSpPr>
          <p:cNvPr id="12" name="Conector angular 11"/>
          <p:cNvCxnSpPr>
            <a:stCxn id="18" idx="3"/>
            <a:endCxn id="16" idx="3"/>
          </p:cNvCxnSpPr>
          <p:nvPr/>
        </p:nvCxnSpPr>
        <p:spPr>
          <a:xfrm rot="5400000">
            <a:off x="4889456" y="1875181"/>
            <a:ext cx="220560" cy="330374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ángulo 19"/>
          <p:cNvSpPr/>
          <p:nvPr/>
        </p:nvSpPr>
        <p:spPr>
          <a:xfrm>
            <a:off x="4410765" y="3493249"/>
            <a:ext cx="1177941" cy="6903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LAT, LNG</a:t>
            </a:r>
            <a:endParaRPr lang="es-CO" dirty="0"/>
          </a:p>
        </p:txBody>
      </p:sp>
    </p:spTree>
    <p:extLst>
      <p:ext uri="{BB962C8B-B14F-4D97-AF65-F5344CB8AC3E}">
        <p14:creationId xmlns:p14="http://schemas.microsoft.com/office/powerpoint/2010/main" val="41234889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Uso en Google </a:t>
            </a:r>
            <a:r>
              <a:rPr lang="es-ES" dirty="0" err="1" smtClean="0"/>
              <a:t>Maps</a:t>
            </a:r>
            <a:endParaRPr lang="es-CO" dirty="0"/>
          </a:p>
        </p:txBody>
      </p:sp>
      <p:sp>
        <p:nvSpPr>
          <p:cNvPr id="3" name="Marcador de contenido 2"/>
          <p:cNvSpPr>
            <a:spLocks noGrp="1"/>
          </p:cNvSpPr>
          <p:nvPr>
            <p:ph idx="1"/>
          </p:nvPr>
        </p:nvSpPr>
        <p:spPr>
          <a:xfrm>
            <a:off x="822960" y="1384301"/>
            <a:ext cx="3677032" cy="3017520"/>
          </a:xfrm>
        </p:spPr>
        <p:txBody>
          <a:bodyPr/>
          <a:lstStyle/>
          <a:p>
            <a:r>
              <a:rPr lang="es-ES" dirty="0" smtClean="0"/>
              <a:t>Finalmente puede usar el SDK de Google </a:t>
            </a:r>
            <a:r>
              <a:rPr lang="es-ES" dirty="0" err="1" smtClean="0"/>
              <a:t>Maps</a:t>
            </a:r>
            <a:r>
              <a:rPr lang="es-ES" dirty="0" smtClean="0"/>
              <a:t> para Android y usar a su favor los datos de posición que ya está recibiendo</a:t>
            </a:r>
          </a:p>
          <a:p>
            <a:endParaRPr lang="es-ES" dirty="0"/>
          </a:p>
          <a:p>
            <a:r>
              <a:rPr lang="es-ES" dirty="0" smtClean="0"/>
              <a:t>Existen otros servidores de mapas:</a:t>
            </a:r>
          </a:p>
          <a:p>
            <a:r>
              <a:rPr lang="es-ES" dirty="0" smtClean="0"/>
              <a:t>1. ESRI</a:t>
            </a:r>
          </a:p>
          <a:p>
            <a:r>
              <a:rPr lang="es-ES" dirty="0" smtClean="0"/>
              <a:t>2. </a:t>
            </a:r>
            <a:r>
              <a:rPr lang="es-ES" dirty="0" err="1" smtClean="0"/>
              <a:t>OpenStreetMaps</a:t>
            </a:r>
            <a:endParaRPr lang="es-ES" dirty="0" smtClean="0"/>
          </a:p>
          <a:p>
            <a:r>
              <a:rPr lang="es-ES" dirty="0" smtClean="0"/>
              <a:t>3. Apple </a:t>
            </a:r>
            <a:r>
              <a:rPr lang="es-ES" dirty="0" err="1" smtClean="0"/>
              <a:t>Maps</a:t>
            </a:r>
            <a:endParaRPr lang="es-CO" dirty="0"/>
          </a:p>
          <a:p>
            <a:endParaRPr lang="es-CO" dirty="0"/>
          </a:p>
        </p:txBody>
      </p:sp>
      <p:pic>
        <p:nvPicPr>
          <p:cNvPr id="3074" name="Picture 2" descr="Resultado de imagen de Google MAPS log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635646"/>
            <a:ext cx="2044551" cy="2044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9378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Permisos</a:t>
            </a:r>
            <a:endParaRPr lang="es-CO" dirty="0"/>
          </a:p>
        </p:txBody>
      </p:sp>
      <p:sp>
        <p:nvSpPr>
          <p:cNvPr id="3" name="Marcador de contenido 2"/>
          <p:cNvSpPr>
            <a:spLocks noGrp="1"/>
          </p:cNvSpPr>
          <p:nvPr>
            <p:ph idx="1"/>
          </p:nvPr>
        </p:nvSpPr>
        <p:spPr/>
        <p:txBody>
          <a:bodyPr/>
          <a:lstStyle/>
          <a:p>
            <a:r>
              <a:rPr lang="es-ES" dirty="0" smtClean="0"/>
              <a:t>Estos permisos permiten acceder a contextos que NO son del dominio de la aplicación</a:t>
            </a:r>
            <a:endParaRPr lang="es-CO" dirty="0"/>
          </a:p>
        </p:txBody>
      </p:sp>
      <p:sp>
        <p:nvSpPr>
          <p:cNvPr id="7" name="Rectángulo 6"/>
          <p:cNvSpPr/>
          <p:nvPr/>
        </p:nvSpPr>
        <p:spPr>
          <a:xfrm>
            <a:off x="3944619" y="2283763"/>
            <a:ext cx="1296144"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1" name="Imagen 10"/>
          <p:cNvPicPr>
            <a:picLocks noChangeAspect="1"/>
          </p:cNvPicPr>
          <p:nvPr/>
        </p:nvPicPr>
        <p:blipFill rotWithShape="1">
          <a:blip r:embed="rId2"/>
          <a:srcRect l="27162" t="15700" r="26375" b="11501"/>
          <a:stretch/>
        </p:blipFill>
        <p:spPr>
          <a:xfrm>
            <a:off x="4226079" y="2501628"/>
            <a:ext cx="733224" cy="646231"/>
          </a:xfrm>
          <a:prstGeom prst="rect">
            <a:avLst/>
          </a:prstGeom>
        </p:spPr>
      </p:pic>
      <p:cxnSp>
        <p:nvCxnSpPr>
          <p:cNvPr id="24" name="Conector recto de flecha 23"/>
          <p:cNvCxnSpPr/>
          <p:nvPr/>
        </p:nvCxnSpPr>
        <p:spPr>
          <a:xfrm flipH="1">
            <a:off x="2889528" y="3147814"/>
            <a:ext cx="10572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p:cNvCxnSpPr/>
          <p:nvPr/>
        </p:nvCxnSpPr>
        <p:spPr>
          <a:xfrm>
            <a:off x="5242932" y="3147814"/>
            <a:ext cx="10284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ángulo 21"/>
          <p:cNvSpPr/>
          <p:nvPr/>
        </p:nvSpPr>
        <p:spPr>
          <a:xfrm>
            <a:off x="6295854" y="2283718"/>
            <a:ext cx="1296144"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Rectángulo 24"/>
          <p:cNvSpPr/>
          <p:nvPr/>
        </p:nvSpPr>
        <p:spPr>
          <a:xfrm>
            <a:off x="6556026" y="3363838"/>
            <a:ext cx="775800" cy="4302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t>Camera</a:t>
            </a:r>
          </a:p>
          <a:p>
            <a:pPr algn="ctr"/>
            <a:r>
              <a:rPr lang="es-ES" dirty="0" smtClean="0"/>
              <a:t>App</a:t>
            </a:r>
            <a:endParaRPr lang="es-CO" dirty="0"/>
          </a:p>
        </p:txBody>
      </p:sp>
      <p:sp>
        <p:nvSpPr>
          <p:cNvPr id="26" name="Rectángulo 25"/>
          <p:cNvSpPr/>
          <p:nvPr/>
        </p:nvSpPr>
        <p:spPr>
          <a:xfrm>
            <a:off x="1583823" y="2283718"/>
            <a:ext cx="1296144" cy="17281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Rectángulo 26"/>
          <p:cNvSpPr/>
          <p:nvPr/>
        </p:nvSpPr>
        <p:spPr>
          <a:xfrm>
            <a:off x="1843995" y="3363838"/>
            <a:ext cx="775800" cy="4302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Ringer</a:t>
            </a:r>
            <a:endParaRPr lang="es-ES" dirty="0" smtClean="0"/>
          </a:p>
          <a:p>
            <a:pPr algn="ctr"/>
            <a:r>
              <a:rPr lang="es-ES" dirty="0" smtClean="0"/>
              <a:t>App</a:t>
            </a:r>
            <a:endParaRPr lang="es-CO" dirty="0"/>
          </a:p>
        </p:txBody>
      </p:sp>
      <p:pic>
        <p:nvPicPr>
          <p:cNvPr id="2050" name="Picture 2" descr="Resultado de imagen de phone png&quot;"/>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782331" y="2383141"/>
            <a:ext cx="908689" cy="90868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de camara png&quot;"/>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6556026" y="2498954"/>
            <a:ext cx="784008" cy="784008"/>
          </a:xfrm>
          <a:prstGeom prst="rect">
            <a:avLst/>
          </a:prstGeom>
          <a:noFill/>
          <a:extLst>
            <a:ext uri="{909E8E84-426E-40DD-AFC4-6F175D3DCCD1}">
              <a14:hiddenFill xmlns:a14="http://schemas.microsoft.com/office/drawing/2010/main">
                <a:solidFill>
                  <a:srgbClr val="FFFFFF"/>
                </a:solidFill>
              </a14:hiddenFill>
            </a:ext>
          </a:extLst>
        </p:spPr>
      </p:pic>
      <p:sp>
        <p:nvSpPr>
          <p:cNvPr id="30" name="Rectángulo 29"/>
          <p:cNvSpPr/>
          <p:nvPr/>
        </p:nvSpPr>
        <p:spPr>
          <a:xfrm>
            <a:off x="4062822" y="2949342"/>
            <a:ext cx="1059738" cy="393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DevelopingAPP</a:t>
            </a:r>
            <a:endParaRPr lang="es-CO" dirty="0"/>
          </a:p>
        </p:txBody>
      </p:sp>
      <p:sp>
        <p:nvSpPr>
          <p:cNvPr id="33" name="Elipse 32"/>
          <p:cNvSpPr/>
          <p:nvPr/>
        </p:nvSpPr>
        <p:spPr>
          <a:xfrm>
            <a:off x="3248315" y="2969728"/>
            <a:ext cx="361754" cy="361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4" name="Picture 2" descr="Resultado de imagen de permission png&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6253" y="3023406"/>
            <a:ext cx="248816" cy="248816"/>
          </a:xfrm>
          <a:prstGeom prst="rect">
            <a:avLst/>
          </a:prstGeom>
          <a:noFill/>
          <a:extLst>
            <a:ext uri="{909E8E84-426E-40DD-AFC4-6F175D3DCCD1}">
              <a14:hiddenFill xmlns:a14="http://schemas.microsoft.com/office/drawing/2010/main">
                <a:solidFill>
                  <a:srgbClr val="FFFFFF"/>
                </a:solidFill>
              </a14:hiddenFill>
            </a:ext>
          </a:extLst>
        </p:spPr>
      </p:pic>
      <p:sp>
        <p:nvSpPr>
          <p:cNvPr id="35" name="Elipse 34"/>
          <p:cNvSpPr/>
          <p:nvPr/>
        </p:nvSpPr>
        <p:spPr>
          <a:xfrm>
            <a:off x="5600166" y="2989336"/>
            <a:ext cx="361754" cy="361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37" name="Picture 2" descr="Resultado de imagen de permission png&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8104" y="3043014"/>
            <a:ext cx="248816" cy="24881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Resultado de imagen de icesi logo blanco&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37031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Uso en Google </a:t>
            </a:r>
            <a:r>
              <a:rPr lang="es-ES" dirty="0" err="1" smtClean="0"/>
              <a:t>Maps</a:t>
            </a:r>
            <a:endParaRPr lang="es-CO" dirty="0"/>
          </a:p>
        </p:txBody>
      </p:sp>
      <p:sp>
        <p:nvSpPr>
          <p:cNvPr id="3" name="Marcador de contenido 2"/>
          <p:cNvSpPr>
            <a:spLocks noGrp="1"/>
          </p:cNvSpPr>
          <p:nvPr>
            <p:ph idx="1"/>
          </p:nvPr>
        </p:nvSpPr>
        <p:spPr>
          <a:xfrm>
            <a:off x="822960" y="1384301"/>
            <a:ext cx="7543800" cy="3017520"/>
          </a:xfrm>
        </p:spPr>
        <p:txBody>
          <a:bodyPr/>
          <a:lstStyle/>
          <a:p>
            <a:r>
              <a:rPr lang="es-ES" dirty="0" smtClean="0"/>
              <a:t>Al final, el celular podrá usar los datos de localización y combinarlos con datos de Google </a:t>
            </a:r>
            <a:r>
              <a:rPr lang="es-ES" dirty="0" err="1" smtClean="0"/>
              <a:t>Maps</a:t>
            </a:r>
            <a:r>
              <a:rPr lang="es-ES" dirty="0" smtClean="0"/>
              <a:t> que provienen de Internet</a:t>
            </a:r>
            <a:endParaRPr lang="es-CO" dirty="0"/>
          </a:p>
          <a:p>
            <a:endParaRPr lang="es-CO" dirty="0"/>
          </a:p>
        </p:txBody>
      </p:sp>
      <p:pic>
        <p:nvPicPr>
          <p:cNvPr id="3074" name="Picture 2" descr="Resultado de imagen de Google MAPS log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191965"/>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1547664" y="3344093"/>
            <a:ext cx="790601" cy="307777"/>
          </a:xfrm>
          <a:prstGeom prst="rect">
            <a:avLst/>
          </a:prstGeom>
        </p:spPr>
        <p:txBody>
          <a:bodyPr wrap="none">
            <a:spAutoFit/>
          </a:bodyPr>
          <a:lstStyle/>
          <a:p>
            <a:pPr algn="ctr"/>
            <a:r>
              <a:rPr lang="es-ES" dirty="0">
                <a:solidFill>
                  <a:schemeClr val="tx1"/>
                </a:solidFill>
              </a:rPr>
              <a:t>Internet</a:t>
            </a:r>
            <a:endParaRPr lang="es-CO" dirty="0">
              <a:solidFill>
                <a:schemeClr val="tx1"/>
              </a:solidFill>
            </a:endParaRPr>
          </a:p>
        </p:txBody>
      </p:sp>
      <p:sp>
        <p:nvSpPr>
          <p:cNvPr id="6" name="Cubo 5"/>
          <p:cNvSpPr/>
          <p:nvPr/>
        </p:nvSpPr>
        <p:spPr>
          <a:xfrm>
            <a:off x="7164288" y="2544779"/>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CuadroTexto 6"/>
          <p:cNvSpPr txBox="1"/>
          <p:nvPr/>
        </p:nvSpPr>
        <p:spPr>
          <a:xfrm>
            <a:off x="6531667" y="2224872"/>
            <a:ext cx="1787561" cy="307777"/>
          </a:xfrm>
          <a:prstGeom prst="rect">
            <a:avLst/>
          </a:prstGeom>
          <a:noFill/>
        </p:spPr>
        <p:txBody>
          <a:bodyPr wrap="square" rtlCol="0">
            <a:spAutoFit/>
          </a:bodyPr>
          <a:lstStyle/>
          <a:p>
            <a:pPr algn="ctr"/>
            <a:r>
              <a:rPr lang="es-ES" dirty="0" err="1" smtClean="0">
                <a:solidFill>
                  <a:schemeClr val="tx1"/>
                </a:solidFill>
              </a:rPr>
              <a:t>Location</a:t>
            </a:r>
            <a:r>
              <a:rPr lang="es-ES" dirty="0" smtClean="0">
                <a:solidFill>
                  <a:schemeClr val="tx1"/>
                </a:solidFill>
              </a:rPr>
              <a:t> Manager</a:t>
            </a:r>
            <a:endParaRPr lang="es-CO" dirty="0">
              <a:solidFill>
                <a:schemeClr val="tx1"/>
              </a:solidFill>
            </a:endParaRPr>
          </a:p>
        </p:txBody>
      </p:sp>
      <p:sp>
        <p:nvSpPr>
          <p:cNvPr id="8" name="Rectángulo 7"/>
          <p:cNvSpPr/>
          <p:nvPr/>
        </p:nvSpPr>
        <p:spPr>
          <a:xfrm>
            <a:off x="4056368" y="2191965"/>
            <a:ext cx="1296144" cy="14875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9" name="Imagen 8"/>
          <p:cNvPicPr>
            <a:picLocks noChangeAspect="1"/>
          </p:cNvPicPr>
          <p:nvPr/>
        </p:nvPicPr>
        <p:blipFill rotWithShape="1">
          <a:blip r:embed="rId3"/>
          <a:srcRect l="27162" t="15700" r="26375" b="11501"/>
          <a:stretch/>
        </p:blipFill>
        <p:spPr>
          <a:xfrm>
            <a:off x="4337828" y="2409830"/>
            <a:ext cx="733224" cy="646231"/>
          </a:xfrm>
          <a:prstGeom prst="rect">
            <a:avLst/>
          </a:prstGeom>
        </p:spPr>
      </p:pic>
      <p:sp>
        <p:nvSpPr>
          <p:cNvPr id="10" name="Rectángulo 9"/>
          <p:cNvSpPr/>
          <p:nvPr/>
        </p:nvSpPr>
        <p:spPr>
          <a:xfrm>
            <a:off x="4174571" y="2857544"/>
            <a:ext cx="1059738" cy="393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DevelopingAPP</a:t>
            </a:r>
            <a:endParaRPr lang="es-CO" dirty="0"/>
          </a:p>
        </p:txBody>
      </p:sp>
      <p:cxnSp>
        <p:nvCxnSpPr>
          <p:cNvPr id="11" name="Conector recto de flecha 10"/>
          <p:cNvCxnSpPr/>
          <p:nvPr/>
        </p:nvCxnSpPr>
        <p:spPr>
          <a:xfrm flipH="1">
            <a:off x="5352512" y="2893061"/>
            <a:ext cx="18117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a:stCxn id="8" idx="1"/>
          </p:cNvCxnSpPr>
          <p:nvPr/>
        </p:nvCxnSpPr>
        <p:spPr>
          <a:xfrm flipH="1" flipV="1">
            <a:off x="2483768" y="2931790"/>
            <a:ext cx="1572600" cy="39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2092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Uso en Google </a:t>
            </a:r>
            <a:r>
              <a:rPr lang="es-ES" dirty="0" err="1" smtClean="0"/>
              <a:t>Maps</a:t>
            </a:r>
            <a:endParaRPr lang="es-CO" dirty="0"/>
          </a:p>
        </p:txBody>
      </p:sp>
      <p:sp>
        <p:nvSpPr>
          <p:cNvPr id="3" name="Marcador de contenido 2"/>
          <p:cNvSpPr>
            <a:spLocks noGrp="1"/>
          </p:cNvSpPr>
          <p:nvPr>
            <p:ph idx="1"/>
          </p:nvPr>
        </p:nvSpPr>
        <p:spPr>
          <a:xfrm>
            <a:off x="822960" y="1384301"/>
            <a:ext cx="7543800" cy="3017520"/>
          </a:xfrm>
        </p:spPr>
        <p:txBody>
          <a:bodyPr/>
          <a:lstStyle/>
          <a:p>
            <a:r>
              <a:rPr lang="es-ES" dirty="0" smtClean="0"/>
              <a:t>Al final, el celular podrá usar los datos de localización y combinarlos con datos de Google </a:t>
            </a:r>
            <a:r>
              <a:rPr lang="es-ES" dirty="0" err="1" smtClean="0"/>
              <a:t>Maps</a:t>
            </a:r>
            <a:r>
              <a:rPr lang="es-ES" dirty="0" smtClean="0"/>
              <a:t> que provienen de Internet</a:t>
            </a:r>
            <a:endParaRPr lang="es-CO" dirty="0"/>
          </a:p>
          <a:p>
            <a:endParaRPr lang="es-CO" dirty="0"/>
          </a:p>
        </p:txBody>
      </p:sp>
      <p:pic>
        <p:nvPicPr>
          <p:cNvPr id="3074" name="Picture 2" descr="Resultado de imagen de Google MAPS log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191965"/>
            <a:ext cx="1152128" cy="1152128"/>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1547664" y="3344093"/>
            <a:ext cx="790601" cy="307777"/>
          </a:xfrm>
          <a:prstGeom prst="rect">
            <a:avLst/>
          </a:prstGeom>
        </p:spPr>
        <p:txBody>
          <a:bodyPr wrap="none">
            <a:spAutoFit/>
          </a:bodyPr>
          <a:lstStyle/>
          <a:p>
            <a:pPr algn="ctr"/>
            <a:r>
              <a:rPr lang="es-ES" dirty="0">
                <a:solidFill>
                  <a:schemeClr val="tx1"/>
                </a:solidFill>
              </a:rPr>
              <a:t>Internet</a:t>
            </a:r>
            <a:endParaRPr lang="es-CO" dirty="0">
              <a:solidFill>
                <a:schemeClr val="tx1"/>
              </a:solidFill>
            </a:endParaRPr>
          </a:p>
        </p:txBody>
      </p:sp>
      <p:sp>
        <p:nvSpPr>
          <p:cNvPr id="6" name="Cubo 5"/>
          <p:cNvSpPr/>
          <p:nvPr/>
        </p:nvSpPr>
        <p:spPr>
          <a:xfrm>
            <a:off x="7164288" y="2544779"/>
            <a:ext cx="576064" cy="57606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CuadroTexto 6"/>
          <p:cNvSpPr txBox="1"/>
          <p:nvPr/>
        </p:nvSpPr>
        <p:spPr>
          <a:xfrm>
            <a:off x="6531667" y="2224872"/>
            <a:ext cx="1787561" cy="307777"/>
          </a:xfrm>
          <a:prstGeom prst="rect">
            <a:avLst/>
          </a:prstGeom>
          <a:noFill/>
        </p:spPr>
        <p:txBody>
          <a:bodyPr wrap="square" rtlCol="0">
            <a:spAutoFit/>
          </a:bodyPr>
          <a:lstStyle/>
          <a:p>
            <a:pPr algn="ctr"/>
            <a:r>
              <a:rPr lang="es-ES" dirty="0" err="1" smtClean="0">
                <a:solidFill>
                  <a:schemeClr val="tx1"/>
                </a:solidFill>
              </a:rPr>
              <a:t>Location</a:t>
            </a:r>
            <a:r>
              <a:rPr lang="es-ES" dirty="0" smtClean="0">
                <a:solidFill>
                  <a:schemeClr val="tx1"/>
                </a:solidFill>
              </a:rPr>
              <a:t> Manager</a:t>
            </a:r>
            <a:endParaRPr lang="es-CO" dirty="0">
              <a:solidFill>
                <a:schemeClr val="tx1"/>
              </a:solidFill>
            </a:endParaRPr>
          </a:p>
        </p:txBody>
      </p:sp>
      <p:sp>
        <p:nvSpPr>
          <p:cNvPr id="8" name="Rectángulo 7"/>
          <p:cNvSpPr/>
          <p:nvPr/>
        </p:nvSpPr>
        <p:spPr>
          <a:xfrm>
            <a:off x="4056368" y="2191965"/>
            <a:ext cx="1296144" cy="14875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1" name="Conector recto de flecha 10"/>
          <p:cNvCxnSpPr/>
          <p:nvPr/>
        </p:nvCxnSpPr>
        <p:spPr>
          <a:xfrm flipH="1">
            <a:off x="5352512" y="2893061"/>
            <a:ext cx="18117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a:stCxn id="8" idx="1"/>
          </p:cNvCxnSpPr>
          <p:nvPr/>
        </p:nvCxnSpPr>
        <p:spPr>
          <a:xfrm flipH="1" flipV="1">
            <a:off x="2483768" y="2931790"/>
            <a:ext cx="1572600" cy="39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5362" name="Picture 2" descr="Resultado de imagen de Google MAPS&quot;"/>
          <p:cNvPicPr>
            <a:picLocks noChangeAspect="1" noChangeArrowheads="1"/>
          </p:cNvPicPr>
          <p:nvPr/>
        </p:nvPicPr>
        <p:blipFill rotWithShape="1">
          <a:blip r:embed="rId3">
            <a:extLst>
              <a:ext uri="{28A0092B-C50C-407E-A947-70E740481C1C}">
                <a14:useLocalDpi xmlns:a14="http://schemas.microsoft.com/office/drawing/2010/main" val="0"/>
              </a:ext>
            </a:extLst>
          </a:blip>
          <a:srcRect l="26956" t="30300" r="28453" b="40437"/>
          <a:stretch/>
        </p:blipFill>
        <p:spPr bwMode="auto">
          <a:xfrm>
            <a:off x="4056367" y="2191965"/>
            <a:ext cx="1296145" cy="1512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1770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Conector recto 31"/>
          <p:cNvCxnSpPr/>
          <p:nvPr/>
        </p:nvCxnSpPr>
        <p:spPr>
          <a:xfrm>
            <a:off x="6372200" y="2931790"/>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ector recto 29"/>
          <p:cNvCxnSpPr/>
          <p:nvPr/>
        </p:nvCxnSpPr>
        <p:spPr>
          <a:xfrm>
            <a:off x="5724128" y="2931790"/>
            <a:ext cx="43204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p:txBody>
          <a:bodyPr/>
          <a:lstStyle/>
          <a:p>
            <a:r>
              <a:rPr lang="es-ES" dirty="0" smtClean="0"/>
              <a:t>Ejercicio en clase</a:t>
            </a:r>
            <a:endParaRPr lang="es-CO" dirty="0"/>
          </a:p>
        </p:txBody>
      </p:sp>
      <p:sp>
        <p:nvSpPr>
          <p:cNvPr id="4" name="Rectángulo 3"/>
          <p:cNvSpPr/>
          <p:nvPr/>
        </p:nvSpPr>
        <p:spPr>
          <a:xfrm>
            <a:off x="971600" y="2851651"/>
            <a:ext cx="2295821" cy="800219"/>
          </a:xfrm>
          <a:prstGeom prst="rect">
            <a:avLst/>
          </a:prstGeom>
        </p:spPr>
        <p:txBody>
          <a:bodyPr wrap="none">
            <a:spAutoFit/>
          </a:bodyPr>
          <a:lstStyle/>
          <a:p>
            <a:pPr algn="ctr"/>
            <a:r>
              <a:rPr lang="es-ES" b="1" dirty="0" smtClean="0">
                <a:solidFill>
                  <a:schemeClr val="tx1"/>
                </a:solidFill>
              </a:rPr>
              <a:t>ACTIVIDAD</a:t>
            </a:r>
          </a:p>
          <a:p>
            <a:pPr algn="ctr"/>
            <a:r>
              <a:rPr lang="es-ES" sz="3200" b="1" dirty="0" smtClean="0">
                <a:solidFill>
                  <a:schemeClr val="tx1"/>
                </a:solidFill>
                <a:latin typeface="Arial Narrow" panose="020B0606020202030204" pitchFamily="34" charset="0"/>
              </a:rPr>
              <a:t>Google </a:t>
            </a:r>
            <a:r>
              <a:rPr lang="es-ES" sz="3200" b="1" dirty="0" err="1" smtClean="0">
                <a:solidFill>
                  <a:schemeClr val="tx1"/>
                </a:solidFill>
                <a:latin typeface="Arial Narrow" panose="020B0606020202030204" pitchFamily="34" charset="0"/>
              </a:rPr>
              <a:t>Maps</a:t>
            </a:r>
            <a:endParaRPr lang="es-CO" b="1" dirty="0">
              <a:solidFill>
                <a:schemeClr val="tx1"/>
              </a:solidFill>
              <a:latin typeface="Arial Narrow" panose="020B0606020202030204" pitchFamily="34" charset="0"/>
            </a:endParaRPr>
          </a:p>
        </p:txBody>
      </p:sp>
      <p:sp>
        <p:nvSpPr>
          <p:cNvPr id="13" name="Elipse 12"/>
          <p:cNvSpPr/>
          <p:nvPr/>
        </p:nvSpPr>
        <p:spPr>
          <a:xfrm>
            <a:off x="6084168" y="2723897"/>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5" name="Picture 2" descr="Resultado de imagen de Google MAPS log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601" y="2066354"/>
            <a:ext cx="667817" cy="667817"/>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4211960" y="1779662"/>
            <a:ext cx="1656184"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p:cNvSpPr/>
          <p:nvPr/>
        </p:nvSpPr>
        <p:spPr>
          <a:xfrm>
            <a:off x="6710576" y="1779662"/>
            <a:ext cx="1656184"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1" name="Imagen 10"/>
          <p:cNvPicPr>
            <a:picLocks noChangeAspect="1"/>
          </p:cNvPicPr>
          <p:nvPr/>
        </p:nvPicPr>
        <p:blipFill rotWithShape="1">
          <a:blip r:embed="rId3"/>
          <a:srcRect l="18932" r="26638"/>
          <a:stretch/>
        </p:blipFill>
        <p:spPr>
          <a:xfrm>
            <a:off x="4211959" y="1779662"/>
            <a:ext cx="1656185" cy="2304256"/>
          </a:xfrm>
          <a:prstGeom prst="rect">
            <a:avLst/>
          </a:prstGeom>
        </p:spPr>
      </p:pic>
      <p:pic>
        <p:nvPicPr>
          <p:cNvPr id="12" name="Imagen 11"/>
          <p:cNvPicPr>
            <a:picLocks noChangeAspect="1"/>
          </p:cNvPicPr>
          <p:nvPr/>
        </p:nvPicPr>
        <p:blipFill rotWithShape="1">
          <a:blip r:embed="rId3"/>
          <a:srcRect l="46618" r="-1048"/>
          <a:stretch/>
        </p:blipFill>
        <p:spPr>
          <a:xfrm>
            <a:off x="6710576" y="1779662"/>
            <a:ext cx="1656185" cy="2304256"/>
          </a:xfrm>
          <a:prstGeom prst="rect">
            <a:avLst/>
          </a:prstGeom>
        </p:spPr>
      </p:pic>
      <p:pic>
        <p:nvPicPr>
          <p:cNvPr id="1026" name="Picture 2" descr="Resultado de imagen de link icon png&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176" y="2787774"/>
            <a:ext cx="223853" cy="223853"/>
          </a:xfrm>
          <a:prstGeom prst="rect">
            <a:avLst/>
          </a:prstGeom>
          <a:noFill/>
          <a:extLst>
            <a:ext uri="{909E8E84-426E-40DD-AFC4-6F175D3DCCD1}">
              <a14:hiddenFill xmlns:a14="http://schemas.microsoft.com/office/drawing/2010/main">
                <a:solidFill>
                  <a:srgbClr val="FFFFFF"/>
                </a:solidFill>
              </a14:hiddenFill>
            </a:ext>
          </a:extLst>
        </p:spPr>
      </p:pic>
      <p:sp>
        <p:nvSpPr>
          <p:cNvPr id="31" name="CuadroTexto 30"/>
          <p:cNvSpPr txBox="1"/>
          <p:nvPr/>
        </p:nvSpPr>
        <p:spPr>
          <a:xfrm>
            <a:off x="4261107" y="4198316"/>
            <a:ext cx="1557887" cy="307777"/>
          </a:xfrm>
          <a:prstGeom prst="rect">
            <a:avLst/>
          </a:prstGeom>
          <a:noFill/>
        </p:spPr>
        <p:txBody>
          <a:bodyPr wrap="square" rtlCol="0">
            <a:spAutoFit/>
          </a:bodyPr>
          <a:lstStyle/>
          <a:p>
            <a:pPr algn="ctr"/>
            <a:r>
              <a:rPr lang="es-ES" dirty="0" smtClean="0">
                <a:solidFill>
                  <a:schemeClr val="tx1"/>
                </a:solidFill>
              </a:rPr>
              <a:t>Aplicación 1</a:t>
            </a:r>
            <a:endParaRPr lang="es-CO" dirty="0">
              <a:solidFill>
                <a:schemeClr val="tx1"/>
              </a:solidFill>
            </a:endParaRPr>
          </a:p>
        </p:txBody>
      </p:sp>
      <p:sp>
        <p:nvSpPr>
          <p:cNvPr id="34" name="CuadroTexto 33"/>
          <p:cNvSpPr txBox="1"/>
          <p:nvPr/>
        </p:nvSpPr>
        <p:spPr>
          <a:xfrm>
            <a:off x="6759724" y="4198315"/>
            <a:ext cx="1557887" cy="307777"/>
          </a:xfrm>
          <a:prstGeom prst="rect">
            <a:avLst/>
          </a:prstGeom>
          <a:noFill/>
        </p:spPr>
        <p:txBody>
          <a:bodyPr wrap="square" rtlCol="0">
            <a:spAutoFit/>
          </a:bodyPr>
          <a:lstStyle/>
          <a:p>
            <a:pPr algn="ctr"/>
            <a:r>
              <a:rPr lang="es-ES" dirty="0" smtClean="0">
                <a:solidFill>
                  <a:schemeClr val="tx1"/>
                </a:solidFill>
              </a:rPr>
              <a:t>Aplicación 2</a:t>
            </a:r>
            <a:endParaRPr lang="es-CO" dirty="0">
              <a:solidFill>
                <a:schemeClr val="tx1"/>
              </a:solidFill>
            </a:endParaRPr>
          </a:p>
        </p:txBody>
      </p:sp>
      <p:pic>
        <p:nvPicPr>
          <p:cNvPr id="1028" name="Picture 4" descr="Resultado de imagen de location icon png&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7318" y="2018214"/>
            <a:ext cx="382048" cy="38204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Resultado de imagen de location icon png&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8780" y="2931790"/>
            <a:ext cx="382048" cy="38204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Resultado de imagen de location icon png&quot;"/>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59436" y="2924238"/>
            <a:ext cx="382048" cy="382048"/>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Resultado de imagen de location icon png&quot;"/>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77039" y="2038672"/>
            <a:ext cx="382048" cy="382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1642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Conector recto 31"/>
          <p:cNvCxnSpPr/>
          <p:nvPr/>
        </p:nvCxnSpPr>
        <p:spPr>
          <a:xfrm>
            <a:off x="6372200" y="2931790"/>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ector recto 29"/>
          <p:cNvCxnSpPr/>
          <p:nvPr/>
        </p:nvCxnSpPr>
        <p:spPr>
          <a:xfrm>
            <a:off x="5724128" y="2931790"/>
            <a:ext cx="43204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p:txBody>
          <a:bodyPr/>
          <a:lstStyle/>
          <a:p>
            <a:r>
              <a:rPr lang="es-ES" dirty="0" smtClean="0"/>
              <a:t>Ejercicio en clase</a:t>
            </a:r>
            <a:endParaRPr lang="es-CO" dirty="0"/>
          </a:p>
        </p:txBody>
      </p:sp>
      <p:sp>
        <p:nvSpPr>
          <p:cNvPr id="13" name="Elipse 12"/>
          <p:cNvSpPr/>
          <p:nvPr/>
        </p:nvSpPr>
        <p:spPr>
          <a:xfrm>
            <a:off x="6084168" y="2723897"/>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p:cNvSpPr/>
          <p:nvPr/>
        </p:nvSpPr>
        <p:spPr>
          <a:xfrm>
            <a:off x="4211960" y="1779662"/>
            <a:ext cx="1656184"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p:cNvSpPr/>
          <p:nvPr/>
        </p:nvSpPr>
        <p:spPr>
          <a:xfrm>
            <a:off x="6710576" y="1779662"/>
            <a:ext cx="1656184"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1" name="Imagen 10"/>
          <p:cNvPicPr>
            <a:picLocks noChangeAspect="1"/>
          </p:cNvPicPr>
          <p:nvPr/>
        </p:nvPicPr>
        <p:blipFill rotWithShape="1">
          <a:blip r:embed="rId2"/>
          <a:srcRect l="18932" r="26638"/>
          <a:stretch/>
        </p:blipFill>
        <p:spPr>
          <a:xfrm>
            <a:off x="4211959" y="1779662"/>
            <a:ext cx="1656185" cy="2304256"/>
          </a:xfrm>
          <a:prstGeom prst="rect">
            <a:avLst/>
          </a:prstGeom>
        </p:spPr>
      </p:pic>
      <p:pic>
        <p:nvPicPr>
          <p:cNvPr id="12" name="Imagen 11"/>
          <p:cNvPicPr>
            <a:picLocks noChangeAspect="1"/>
          </p:cNvPicPr>
          <p:nvPr/>
        </p:nvPicPr>
        <p:blipFill rotWithShape="1">
          <a:blip r:embed="rId2"/>
          <a:srcRect l="46618" r="-1048"/>
          <a:stretch/>
        </p:blipFill>
        <p:spPr>
          <a:xfrm>
            <a:off x="6710576" y="1779662"/>
            <a:ext cx="1656185" cy="2304256"/>
          </a:xfrm>
          <a:prstGeom prst="rect">
            <a:avLst/>
          </a:prstGeom>
        </p:spPr>
      </p:pic>
      <p:pic>
        <p:nvPicPr>
          <p:cNvPr id="1026" name="Picture 2" descr="Resultado de imagen de link icon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787774"/>
            <a:ext cx="223853" cy="223853"/>
          </a:xfrm>
          <a:prstGeom prst="rect">
            <a:avLst/>
          </a:prstGeom>
          <a:noFill/>
          <a:extLst>
            <a:ext uri="{909E8E84-426E-40DD-AFC4-6F175D3DCCD1}">
              <a14:hiddenFill xmlns:a14="http://schemas.microsoft.com/office/drawing/2010/main">
                <a:solidFill>
                  <a:srgbClr val="FFFFFF"/>
                </a:solidFill>
              </a14:hiddenFill>
            </a:ext>
          </a:extLst>
        </p:spPr>
      </p:pic>
      <p:sp>
        <p:nvSpPr>
          <p:cNvPr id="31" name="CuadroTexto 30"/>
          <p:cNvSpPr txBox="1"/>
          <p:nvPr/>
        </p:nvSpPr>
        <p:spPr>
          <a:xfrm>
            <a:off x="4261107" y="4198316"/>
            <a:ext cx="1557887" cy="307777"/>
          </a:xfrm>
          <a:prstGeom prst="rect">
            <a:avLst/>
          </a:prstGeom>
          <a:noFill/>
        </p:spPr>
        <p:txBody>
          <a:bodyPr wrap="square" rtlCol="0">
            <a:spAutoFit/>
          </a:bodyPr>
          <a:lstStyle/>
          <a:p>
            <a:pPr algn="ctr"/>
            <a:r>
              <a:rPr lang="es-ES" dirty="0" smtClean="0">
                <a:solidFill>
                  <a:schemeClr val="tx1"/>
                </a:solidFill>
              </a:rPr>
              <a:t>Aplicación 1</a:t>
            </a:r>
            <a:endParaRPr lang="es-CO" dirty="0">
              <a:solidFill>
                <a:schemeClr val="tx1"/>
              </a:solidFill>
            </a:endParaRPr>
          </a:p>
        </p:txBody>
      </p:sp>
      <p:sp>
        <p:nvSpPr>
          <p:cNvPr id="34" name="CuadroTexto 33"/>
          <p:cNvSpPr txBox="1"/>
          <p:nvPr/>
        </p:nvSpPr>
        <p:spPr>
          <a:xfrm>
            <a:off x="6759724" y="4198315"/>
            <a:ext cx="1557887" cy="307777"/>
          </a:xfrm>
          <a:prstGeom prst="rect">
            <a:avLst/>
          </a:prstGeom>
          <a:noFill/>
        </p:spPr>
        <p:txBody>
          <a:bodyPr wrap="square" rtlCol="0">
            <a:spAutoFit/>
          </a:bodyPr>
          <a:lstStyle/>
          <a:p>
            <a:pPr algn="ctr"/>
            <a:r>
              <a:rPr lang="es-ES" dirty="0" smtClean="0">
                <a:solidFill>
                  <a:schemeClr val="tx1"/>
                </a:solidFill>
              </a:rPr>
              <a:t>Aplicación 2</a:t>
            </a:r>
            <a:endParaRPr lang="es-CO" dirty="0">
              <a:solidFill>
                <a:schemeClr val="tx1"/>
              </a:solidFill>
            </a:endParaRPr>
          </a:p>
        </p:txBody>
      </p:sp>
      <p:sp>
        <p:nvSpPr>
          <p:cNvPr id="15" name="Marcador de contenido 2"/>
          <p:cNvSpPr>
            <a:spLocks noGrp="1"/>
          </p:cNvSpPr>
          <p:nvPr>
            <p:ph idx="1"/>
          </p:nvPr>
        </p:nvSpPr>
        <p:spPr>
          <a:xfrm>
            <a:off x="899592" y="1384301"/>
            <a:ext cx="3145491" cy="3017520"/>
          </a:xfrm>
        </p:spPr>
        <p:txBody>
          <a:bodyPr/>
          <a:lstStyle/>
          <a:p>
            <a:r>
              <a:rPr lang="es-ES" dirty="0" smtClean="0"/>
              <a:t>En parejas, cree una aplicación con una Actividad tipo Google </a:t>
            </a:r>
            <a:r>
              <a:rPr lang="es-ES" dirty="0" err="1" smtClean="0"/>
              <a:t>Maps</a:t>
            </a:r>
            <a:r>
              <a:rPr lang="es-ES" dirty="0" smtClean="0"/>
              <a:t>.</a:t>
            </a:r>
          </a:p>
          <a:p>
            <a:endParaRPr lang="es-ES" dirty="0"/>
          </a:p>
          <a:p>
            <a:r>
              <a:rPr lang="es-ES" dirty="0" smtClean="0"/>
              <a:t>Use un API KEY sin restricciones</a:t>
            </a:r>
          </a:p>
          <a:p>
            <a:endParaRPr lang="es-ES" dirty="0"/>
          </a:p>
          <a:p>
            <a:r>
              <a:rPr lang="es-ES" dirty="0" smtClean="0"/>
              <a:t>Luego, junto con su compañero cree una aplicación que sea capaz de ubicarlo a usted</a:t>
            </a:r>
            <a:endParaRPr lang="es-CO" dirty="0"/>
          </a:p>
        </p:txBody>
      </p:sp>
      <p:pic>
        <p:nvPicPr>
          <p:cNvPr id="16" name="Picture 4" descr="Resultado de imagen de location icon png&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7318" y="2018214"/>
            <a:ext cx="382048" cy="38204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Resultado de imagen de location icon png&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8780" y="2931790"/>
            <a:ext cx="382048" cy="38204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Resultado de imagen de location icon png&quot;"/>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59436" y="2924238"/>
            <a:ext cx="382048" cy="38204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Resultado de imagen de location icon png&quot;"/>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77039" y="2038672"/>
            <a:ext cx="382048" cy="382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56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Conector recto 31"/>
          <p:cNvCxnSpPr/>
          <p:nvPr/>
        </p:nvCxnSpPr>
        <p:spPr>
          <a:xfrm>
            <a:off x="6372200" y="2931790"/>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ector recto 29"/>
          <p:cNvCxnSpPr/>
          <p:nvPr/>
        </p:nvCxnSpPr>
        <p:spPr>
          <a:xfrm>
            <a:off x="5724128" y="2931790"/>
            <a:ext cx="43204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p:txBody>
          <a:bodyPr/>
          <a:lstStyle/>
          <a:p>
            <a:r>
              <a:rPr lang="es-ES" dirty="0" smtClean="0"/>
              <a:t>Ejercicio en clase</a:t>
            </a:r>
            <a:endParaRPr lang="es-CO" dirty="0"/>
          </a:p>
        </p:txBody>
      </p:sp>
      <p:sp>
        <p:nvSpPr>
          <p:cNvPr id="13" name="Elipse 12"/>
          <p:cNvSpPr/>
          <p:nvPr/>
        </p:nvSpPr>
        <p:spPr>
          <a:xfrm>
            <a:off x="6084168" y="2723897"/>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p:cNvSpPr/>
          <p:nvPr/>
        </p:nvSpPr>
        <p:spPr>
          <a:xfrm>
            <a:off x="4211960" y="1779662"/>
            <a:ext cx="1656184"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p:cNvSpPr/>
          <p:nvPr/>
        </p:nvSpPr>
        <p:spPr>
          <a:xfrm>
            <a:off x="6710576" y="1779662"/>
            <a:ext cx="1656184"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1" name="Imagen 10"/>
          <p:cNvPicPr>
            <a:picLocks noChangeAspect="1"/>
          </p:cNvPicPr>
          <p:nvPr/>
        </p:nvPicPr>
        <p:blipFill rotWithShape="1">
          <a:blip r:embed="rId2"/>
          <a:srcRect l="18932" r="26638"/>
          <a:stretch/>
        </p:blipFill>
        <p:spPr>
          <a:xfrm>
            <a:off x="4211959" y="1779662"/>
            <a:ext cx="1656185" cy="2304256"/>
          </a:xfrm>
          <a:prstGeom prst="rect">
            <a:avLst/>
          </a:prstGeom>
        </p:spPr>
      </p:pic>
      <p:pic>
        <p:nvPicPr>
          <p:cNvPr id="12" name="Imagen 11"/>
          <p:cNvPicPr>
            <a:picLocks noChangeAspect="1"/>
          </p:cNvPicPr>
          <p:nvPr/>
        </p:nvPicPr>
        <p:blipFill rotWithShape="1">
          <a:blip r:embed="rId2"/>
          <a:srcRect l="46618" r="-1048"/>
          <a:stretch/>
        </p:blipFill>
        <p:spPr>
          <a:xfrm>
            <a:off x="6710576" y="1779662"/>
            <a:ext cx="1656185" cy="2304256"/>
          </a:xfrm>
          <a:prstGeom prst="rect">
            <a:avLst/>
          </a:prstGeom>
        </p:spPr>
      </p:pic>
      <p:pic>
        <p:nvPicPr>
          <p:cNvPr id="1026" name="Picture 2" descr="Resultado de imagen de link icon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787774"/>
            <a:ext cx="223853" cy="223853"/>
          </a:xfrm>
          <a:prstGeom prst="rect">
            <a:avLst/>
          </a:prstGeom>
          <a:noFill/>
          <a:extLst>
            <a:ext uri="{909E8E84-426E-40DD-AFC4-6F175D3DCCD1}">
              <a14:hiddenFill xmlns:a14="http://schemas.microsoft.com/office/drawing/2010/main">
                <a:solidFill>
                  <a:srgbClr val="FFFFFF"/>
                </a:solidFill>
              </a14:hiddenFill>
            </a:ext>
          </a:extLst>
        </p:spPr>
      </p:pic>
      <p:sp>
        <p:nvSpPr>
          <p:cNvPr id="31" name="CuadroTexto 30"/>
          <p:cNvSpPr txBox="1"/>
          <p:nvPr/>
        </p:nvSpPr>
        <p:spPr>
          <a:xfrm>
            <a:off x="4261107" y="4198316"/>
            <a:ext cx="1557887" cy="307777"/>
          </a:xfrm>
          <a:prstGeom prst="rect">
            <a:avLst/>
          </a:prstGeom>
          <a:noFill/>
        </p:spPr>
        <p:txBody>
          <a:bodyPr wrap="square" rtlCol="0">
            <a:spAutoFit/>
          </a:bodyPr>
          <a:lstStyle/>
          <a:p>
            <a:pPr algn="ctr"/>
            <a:r>
              <a:rPr lang="es-ES" dirty="0" smtClean="0">
                <a:solidFill>
                  <a:schemeClr val="tx1"/>
                </a:solidFill>
              </a:rPr>
              <a:t>Aplicación 1</a:t>
            </a:r>
            <a:endParaRPr lang="es-CO" dirty="0">
              <a:solidFill>
                <a:schemeClr val="tx1"/>
              </a:solidFill>
            </a:endParaRPr>
          </a:p>
        </p:txBody>
      </p:sp>
      <p:sp>
        <p:nvSpPr>
          <p:cNvPr id="34" name="CuadroTexto 33"/>
          <p:cNvSpPr txBox="1"/>
          <p:nvPr/>
        </p:nvSpPr>
        <p:spPr>
          <a:xfrm>
            <a:off x="6759724" y="4198315"/>
            <a:ext cx="1557887" cy="307777"/>
          </a:xfrm>
          <a:prstGeom prst="rect">
            <a:avLst/>
          </a:prstGeom>
          <a:noFill/>
        </p:spPr>
        <p:txBody>
          <a:bodyPr wrap="square" rtlCol="0">
            <a:spAutoFit/>
          </a:bodyPr>
          <a:lstStyle/>
          <a:p>
            <a:pPr algn="ctr"/>
            <a:r>
              <a:rPr lang="es-ES" dirty="0" smtClean="0">
                <a:solidFill>
                  <a:schemeClr val="tx1"/>
                </a:solidFill>
              </a:rPr>
              <a:t>Aplicación 2</a:t>
            </a:r>
            <a:endParaRPr lang="es-CO" dirty="0">
              <a:solidFill>
                <a:schemeClr val="tx1"/>
              </a:solidFill>
            </a:endParaRPr>
          </a:p>
        </p:txBody>
      </p:sp>
      <p:sp>
        <p:nvSpPr>
          <p:cNvPr id="15" name="Marcador de contenido 2"/>
          <p:cNvSpPr>
            <a:spLocks noGrp="1"/>
          </p:cNvSpPr>
          <p:nvPr>
            <p:ph idx="1"/>
          </p:nvPr>
        </p:nvSpPr>
        <p:spPr>
          <a:xfrm>
            <a:off x="899592" y="2499741"/>
            <a:ext cx="3145491" cy="1902079"/>
          </a:xfrm>
        </p:spPr>
        <p:txBody>
          <a:bodyPr/>
          <a:lstStyle/>
          <a:p>
            <a:r>
              <a:rPr lang="es-ES" dirty="0" smtClean="0"/>
              <a:t>Programe la aplicación para que la cámara de GMAPS lo siga.</a:t>
            </a:r>
          </a:p>
          <a:p>
            <a:endParaRPr lang="es-ES" dirty="0"/>
          </a:p>
        </p:txBody>
      </p:sp>
      <p:pic>
        <p:nvPicPr>
          <p:cNvPr id="14" name="Picture 4" descr="Resultado de imagen de location icon png&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7318" y="2018214"/>
            <a:ext cx="382048" cy="3820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Resultado de imagen de location icon png&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8780" y="2931790"/>
            <a:ext cx="382048" cy="382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8118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Conector recto 31"/>
          <p:cNvCxnSpPr/>
          <p:nvPr/>
        </p:nvCxnSpPr>
        <p:spPr>
          <a:xfrm>
            <a:off x="6372200" y="2931790"/>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ector recto 29"/>
          <p:cNvCxnSpPr/>
          <p:nvPr/>
        </p:nvCxnSpPr>
        <p:spPr>
          <a:xfrm>
            <a:off x="5724128" y="2931790"/>
            <a:ext cx="43204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p:txBody>
          <a:bodyPr/>
          <a:lstStyle/>
          <a:p>
            <a:r>
              <a:rPr lang="es-ES" dirty="0" smtClean="0"/>
              <a:t>Ejercicio en clase</a:t>
            </a:r>
            <a:endParaRPr lang="es-CO" dirty="0"/>
          </a:p>
        </p:txBody>
      </p:sp>
      <p:sp>
        <p:nvSpPr>
          <p:cNvPr id="13" name="Elipse 12"/>
          <p:cNvSpPr/>
          <p:nvPr/>
        </p:nvSpPr>
        <p:spPr>
          <a:xfrm>
            <a:off x="6084168" y="2723897"/>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p:cNvSpPr/>
          <p:nvPr/>
        </p:nvSpPr>
        <p:spPr>
          <a:xfrm>
            <a:off x="4211960" y="1779662"/>
            <a:ext cx="1656184"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p:cNvSpPr/>
          <p:nvPr/>
        </p:nvSpPr>
        <p:spPr>
          <a:xfrm>
            <a:off x="6710576" y="1779662"/>
            <a:ext cx="1656184"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1" name="Imagen 10"/>
          <p:cNvPicPr>
            <a:picLocks noChangeAspect="1"/>
          </p:cNvPicPr>
          <p:nvPr/>
        </p:nvPicPr>
        <p:blipFill rotWithShape="1">
          <a:blip r:embed="rId2"/>
          <a:srcRect l="18932" r="26638"/>
          <a:stretch/>
        </p:blipFill>
        <p:spPr>
          <a:xfrm>
            <a:off x="4211959" y="1779662"/>
            <a:ext cx="1656185" cy="2304256"/>
          </a:xfrm>
          <a:prstGeom prst="rect">
            <a:avLst/>
          </a:prstGeom>
        </p:spPr>
      </p:pic>
      <p:pic>
        <p:nvPicPr>
          <p:cNvPr id="12" name="Imagen 11"/>
          <p:cNvPicPr>
            <a:picLocks noChangeAspect="1"/>
          </p:cNvPicPr>
          <p:nvPr/>
        </p:nvPicPr>
        <p:blipFill rotWithShape="1">
          <a:blip r:embed="rId2"/>
          <a:srcRect l="46618" r="-1048"/>
          <a:stretch/>
        </p:blipFill>
        <p:spPr>
          <a:xfrm>
            <a:off x="6710576" y="1779662"/>
            <a:ext cx="1656185" cy="2304256"/>
          </a:xfrm>
          <a:prstGeom prst="rect">
            <a:avLst/>
          </a:prstGeom>
        </p:spPr>
      </p:pic>
      <p:pic>
        <p:nvPicPr>
          <p:cNvPr id="1026" name="Picture 2" descr="Resultado de imagen de link icon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787774"/>
            <a:ext cx="223853" cy="223853"/>
          </a:xfrm>
          <a:prstGeom prst="rect">
            <a:avLst/>
          </a:prstGeom>
          <a:noFill/>
          <a:extLst>
            <a:ext uri="{909E8E84-426E-40DD-AFC4-6F175D3DCCD1}">
              <a14:hiddenFill xmlns:a14="http://schemas.microsoft.com/office/drawing/2010/main">
                <a:solidFill>
                  <a:srgbClr val="FFFFFF"/>
                </a:solidFill>
              </a14:hiddenFill>
            </a:ext>
          </a:extLst>
        </p:spPr>
      </p:pic>
      <p:sp>
        <p:nvSpPr>
          <p:cNvPr id="31" name="CuadroTexto 30"/>
          <p:cNvSpPr txBox="1"/>
          <p:nvPr/>
        </p:nvSpPr>
        <p:spPr>
          <a:xfrm>
            <a:off x="4261107" y="4198316"/>
            <a:ext cx="1557887" cy="307777"/>
          </a:xfrm>
          <a:prstGeom prst="rect">
            <a:avLst/>
          </a:prstGeom>
          <a:noFill/>
        </p:spPr>
        <p:txBody>
          <a:bodyPr wrap="square" rtlCol="0">
            <a:spAutoFit/>
          </a:bodyPr>
          <a:lstStyle/>
          <a:p>
            <a:pPr algn="ctr"/>
            <a:r>
              <a:rPr lang="es-ES" dirty="0" smtClean="0">
                <a:solidFill>
                  <a:schemeClr val="tx1"/>
                </a:solidFill>
              </a:rPr>
              <a:t>Aplicación 1</a:t>
            </a:r>
            <a:endParaRPr lang="es-CO" dirty="0">
              <a:solidFill>
                <a:schemeClr val="tx1"/>
              </a:solidFill>
            </a:endParaRPr>
          </a:p>
        </p:txBody>
      </p:sp>
      <p:sp>
        <p:nvSpPr>
          <p:cNvPr id="34" name="CuadroTexto 33"/>
          <p:cNvSpPr txBox="1"/>
          <p:nvPr/>
        </p:nvSpPr>
        <p:spPr>
          <a:xfrm>
            <a:off x="6759724" y="4198315"/>
            <a:ext cx="1557887" cy="307777"/>
          </a:xfrm>
          <a:prstGeom prst="rect">
            <a:avLst/>
          </a:prstGeom>
          <a:noFill/>
        </p:spPr>
        <p:txBody>
          <a:bodyPr wrap="square" rtlCol="0">
            <a:spAutoFit/>
          </a:bodyPr>
          <a:lstStyle/>
          <a:p>
            <a:pPr algn="ctr"/>
            <a:r>
              <a:rPr lang="es-ES" dirty="0" smtClean="0">
                <a:solidFill>
                  <a:schemeClr val="tx1"/>
                </a:solidFill>
              </a:rPr>
              <a:t>Aplicación 2</a:t>
            </a:r>
            <a:endParaRPr lang="es-CO" dirty="0">
              <a:solidFill>
                <a:schemeClr val="tx1"/>
              </a:solidFill>
            </a:endParaRPr>
          </a:p>
        </p:txBody>
      </p:sp>
      <p:sp>
        <p:nvSpPr>
          <p:cNvPr id="15" name="Marcador de contenido 2"/>
          <p:cNvSpPr>
            <a:spLocks noGrp="1"/>
          </p:cNvSpPr>
          <p:nvPr>
            <p:ph idx="1"/>
          </p:nvPr>
        </p:nvSpPr>
        <p:spPr>
          <a:xfrm>
            <a:off x="899592" y="1779663"/>
            <a:ext cx="3145491" cy="2622158"/>
          </a:xfrm>
        </p:spPr>
        <p:txBody>
          <a:bodyPr/>
          <a:lstStyle/>
          <a:p>
            <a:r>
              <a:rPr lang="es-ES" dirty="0" smtClean="0"/>
              <a:t>Luego, cre</a:t>
            </a:r>
            <a:r>
              <a:rPr lang="es-ES" dirty="0" smtClean="0"/>
              <a:t>e un enlace con sus conocimientos en programación en red, y transmita su </a:t>
            </a:r>
            <a:r>
              <a:rPr lang="es-ES" b="1" i="1" dirty="0" smtClean="0"/>
              <a:t>ubicación</a:t>
            </a:r>
            <a:r>
              <a:rPr lang="es-ES" dirty="0" smtClean="0"/>
              <a:t>.</a:t>
            </a:r>
          </a:p>
          <a:p>
            <a:endParaRPr lang="es-ES" b="1" i="1" dirty="0"/>
          </a:p>
          <a:p>
            <a:r>
              <a:rPr lang="es-ES" b="1" i="1" dirty="0" smtClean="0"/>
              <a:t>Usted y su compañero debe unirse con otro grupo para este fin.</a:t>
            </a:r>
          </a:p>
          <a:p>
            <a:endParaRPr lang="es-ES" dirty="0"/>
          </a:p>
        </p:txBody>
      </p:sp>
      <p:pic>
        <p:nvPicPr>
          <p:cNvPr id="14" name="Picture 4" descr="Resultado de imagen de location icon png&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7318" y="2018214"/>
            <a:ext cx="382048" cy="3820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Resultado de imagen de location icon png&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8780" y="2931790"/>
            <a:ext cx="382048" cy="382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9789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Conector recto 31"/>
          <p:cNvCxnSpPr/>
          <p:nvPr/>
        </p:nvCxnSpPr>
        <p:spPr>
          <a:xfrm>
            <a:off x="6372200" y="2931790"/>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ector recto 29"/>
          <p:cNvCxnSpPr/>
          <p:nvPr/>
        </p:nvCxnSpPr>
        <p:spPr>
          <a:xfrm>
            <a:off x="5724128" y="2931790"/>
            <a:ext cx="43204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p:txBody>
          <a:bodyPr/>
          <a:lstStyle/>
          <a:p>
            <a:r>
              <a:rPr lang="es-ES" dirty="0" smtClean="0"/>
              <a:t>Ejercicio en clase</a:t>
            </a:r>
            <a:endParaRPr lang="es-CO" dirty="0"/>
          </a:p>
        </p:txBody>
      </p:sp>
      <p:sp>
        <p:nvSpPr>
          <p:cNvPr id="13" name="Elipse 12"/>
          <p:cNvSpPr/>
          <p:nvPr/>
        </p:nvSpPr>
        <p:spPr>
          <a:xfrm>
            <a:off x="6084168" y="2723897"/>
            <a:ext cx="36004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p:cNvSpPr/>
          <p:nvPr/>
        </p:nvSpPr>
        <p:spPr>
          <a:xfrm>
            <a:off x="4211960" y="1779662"/>
            <a:ext cx="1656184"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p:cNvSpPr/>
          <p:nvPr/>
        </p:nvSpPr>
        <p:spPr>
          <a:xfrm>
            <a:off x="6710576" y="1779662"/>
            <a:ext cx="1656184"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1" name="Imagen 10"/>
          <p:cNvPicPr>
            <a:picLocks noChangeAspect="1"/>
          </p:cNvPicPr>
          <p:nvPr/>
        </p:nvPicPr>
        <p:blipFill rotWithShape="1">
          <a:blip r:embed="rId2"/>
          <a:srcRect l="18932" r="26638"/>
          <a:stretch/>
        </p:blipFill>
        <p:spPr>
          <a:xfrm>
            <a:off x="4211959" y="1779662"/>
            <a:ext cx="1656185" cy="2304256"/>
          </a:xfrm>
          <a:prstGeom prst="rect">
            <a:avLst/>
          </a:prstGeom>
        </p:spPr>
      </p:pic>
      <p:pic>
        <p:nvPicPr>
          <p:cNvPr id="12" name="Imagen 11"/>
          <p:cNvPicPr>
            <a:picLocks noChangeAspect="1"/>
          </p:cNvPicPr>
          <p:nvPr/>
        </p:nvPicPr>
        <p:blipFill rotWithShape="1">
          <a:blip r:embed="rId2"/>
          <a:srcRect l="46618" r="-1048"/>
          <a:stretch/>
        </p:blipFill>
        <p:spPr>
          <a:xfrm>
            <a:off x="6710576" y="1779662"/>
            <a:ext cx="1656185" cy="2304256"/>
          </a:xfrm>
          <a:prstGeom prst="rect">
            <a:avLst/>
          </a:prstGeom>
        </p:spPr>
      </p:pic>
      <p:pic>
        <p:nvPicPr>
          <p:cNvPr id="1026" name="Picture 2" descr="Resultado de imagen de link icon png&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787774"/>
            <a:ext cx="223853" cy="223853"/>
          </a:xfrm>
          <a:prstGeom prst="rect">
            <a:avLst/>
          </a:prstGeom>
          <a:noFill/>
          <a:extLst>
            <a:ext uri="{909E8E84-426E-40DD-AFC4-6F175D3DCCD1}">
              <a14:hiddenFill xmlns:a14="http://schemas.microsoft.com/office/drawing/2010/main">
                <a:solidFill>
                  <a:srgbClr val="FFFFFF"/>
                </a:solidFill>
              </a14:hiddenFill>
            </a:ext>
          </a:extLst>
        </p:spPr>
      </p:pic>
      <p:sp>
        <p:nvSpPr>
          <p:cNvPr id="31" name="CuadroTexto 30"/>
          <p:cNvSpPr txBox="1"/>
          <p:nvPr/>
        </p:nvSpPr>
        <p:spPr>
          <a:xfrm>
            <a:off x="4261107" y="4198316"/>
            <a:ext cx="1557887" cy="307777"/>
          </a:xfrm>
          <a:prstGeom prst="rect">
            <a:avLst/>
          </a:prstGeom>
          <a:noFill/>
        </p:spPr>
        <p:txBody>
          <a:bodyPr wrap="square" rtlCol="0">
            <a:spAutoFit/>
          </a:bodyPr>
          <a:lstStyle/>
          <a:p>
            <a:pPr algn="ctr"/>
            <a:r>
              <a:rPr lang="es-ES" dirty="0" smtClean="0">
                <a:solidFill>
                  <a:schemeClr val="tx1"/>
                </a:solidFill>
              </a:rPr>
              <a:t>Aplicación 1</a:t>
            </a:r>
            <a:endParaRPr lang="es-CO" dirty="0">
              <a:solidFill>
                <a:schemeClr val="tx1"/>
              </a:solidFill>
            </a:endParaRPr>
          </a:p>
        </p:txBody>
      </p:sp>
      <p:sp>
        <p:nvSpPr>
          <p:cNvPr id="34" name="CuadroTexto 33"/>
          <p:cNvSpPr txBox="1"/>
          <p:nvPr/>
        </p:nvSpPr>
        <p:spPr>
          <a:xfrm>
            <a:off x="6759724" y="4198315"/>
            <a:ext cx="1557887" cy="307777"/>
          </a:xfrm>
          <a:prstGeom prst="rect">
            <a:avLst/>
          </a:prstGeom>
          <a:noFill/>
        </p:spPr>
        <p:txBody>
          <a:bodyPr wrap="square" rtlCol="0">
            <a:spAutoFit/>
          </a:bodyPr>
          <a:lstStyle/>
          <a:p>
            <a:pPr algn="ctr"/>
            <a:r>
              <a:rPr lang="es-ES" dirty="0" smtClean="0">
                <a:solidFill>
                  <a:schemeClr val="tx1"/>
                </a:solidFill>
              </a:rPr>
              <a:t>Aplicación 2</a:t>
            </a:r>
            <a:endParaRPr lang="es-CO" dirty="0">
              <a:solidFill>
                <a:schemeClr val="tx1"/>
              </a:solidFill>
            </a:endParaRPr>
          </a:p>
        </p:txBody>
      </p:sp>
      <p:sp>
        <p:nvSpPr>
          <p:cNvPr id="15" name="Marcador de contenido 2"/>
          <p:cNvSpPr>
            <a:spLocks noGrp="1"/>
          </p:cNvSpPr>
          <p:nvPr>
            <p:ph idx="1"/>
          </p:nvPr>
        </p:nvSpPr>
        <p:spPr>
          <a:xfrm>
            <a:off x="899592" y="1779663"/>
            <a:ext cx="3145491" cy="2622158"/>
          </a:xfrm>
        </p:spPr>
        <p:txBody>
          <a:bodyPr/>
          <a:lstStyle/>
          <a:p>
            <a:r>
              <a:rPr lang="es-ES" dirty="0" smtClean="0"/>
              <a:t>Debe poder ver a su compañero a través de cada una de las aplicaciones.</a:t>
            </a:r>
          </a:p>
          <a:p>
            <a:endParaRPr lang="es-ES" b="1" i="1" dirty="0"/>
          </a:p>
          <a:p>
            <a:r>
              <a:rPr lang="es-ES" b="1" i="1" dirty="0" smtClean="0"/>
              <a:t>CONSEJO:</a:t>
            </a:r>
          </a:p>
          <a:p>
            <a:r>
              <a:rPr lang="es-ES" b="1" i="1" dirty="0" smtClean="0"/>
              <a:t>Use Datagramas para transmitir su ubicación a la otra aplicación.</a:t>
            </a:r>
            <a:endParaRPr lang="es-ES" b="1" i="1" dirty="0" smtClean="0"/>
          </a:p>
          <a:p>
            <a:endParaRPr lang="es-ES" dirty="0"/>
          </a:p>
        </p:txBody>
      </p:sp>
      <p:pic>
        <p:nvPicPr>
          <p:cNvPr id="14" name="Picture 4" descr="Resultado de imagen de location icon png&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7318" y="2018214"/>
            <a:ext cx="382048" cy="3820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Resultado de imagen de location icon png&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8780" y="2931790"/>
            <a:ext cx="382048" cy="38204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Resultado de imagen de location icon png&quot;"/>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59436" y="2924238"/>
            <a:ext cx="382048" cy="38204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Resultado de imagen de location icon png&quot;"/>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77039" y="2038672"/>
            <a:ext cx="382048" cy="382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005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Permisos Normales</a:t>
            </a:r>
            <a:endParaRPr lang="es-CO" dirty="0"/>
          </a:p>
        </p:txBody>
      </p:sp>
      <p:sp>
        <p:nvSpPr>
          <p:cNvPr id="3" name="Marcador de contenido 2"/>
          <p:cNvSpPr>
            <a:spLocks noGrp="1"/>
          </p:cNvSpPr>
          <p:nvPr>
            <p:ph idx="1"/>
          </p:nvPr>
        </p:nvSpPr>
        <p:spPr/>
        <p:txBody>
          <a:bodyPr/>
          <a:lstStyle/>
          <a:p>
            <a:r>
              <a:rPr lang="es-ES" dirty="0" smtClean="0"/>
              <a:t>En Android los permisos se solicitan en el manifest.xml</a:t>
            </a:r>
          </a:p>
          <a:p>
            <a:endParaRPr lang="es-CO" dirty="0"/>
          </a:p>
        </p:txBody>
      </p:sp>
      <p:pic>
        <p:nvPicPr>
          <p:cNvPr id="6"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822960" y="1985120"/>
            <a:ext cx="7543800" cy="1815882"/>
          </a:xfrm>
          <a:prstGeom prst="rect">
            <a:avLst/>
          </a:prstGeom>
          <a:solidFill>
            <a:srgbClr val="2B2B2B"/>
          </a:solidFill>
          <a:ln>
            <a:solidFill>
              <a:srgbClr val="2B2B2B"/>
            </a:solidFill>
          </a:ln>
        </p:spPr>
        <p:txBody>
          <a:bodyPr wrap="square" rtlCol="0">
            <a:spAutoFit/>
          </a:bodyPr>
          <a:lstStyle/>
          <a:p>
            <a:r>
              <a:rPr lang="es-ES" dirty="0" smtClean="0">
                <a:solidFill>
                  <a:srgbClr val="D8B564"/>
                </a:solidFill>
              </a:rPr>
              <a:t>&lt;</a:t>
            </a:r>
            <a:r>
              <a:rPr lang="es-ES" dirty="0" err="1" smtClean="0">
                <a:solidFill>
                  <a:srgbClr val="D8B564"/>
                </a:solidFill>
              </a:rPr>
              <a:t>manifest</a:t>
            </a:r>
            <a:r>
              <a:rPr lang="es-ES" dirty="0" smtClean="0">
                <a:solidFill>
                  <a:srgbClr val="D8B564"/>
                </a:solidFill>
              </a:rPr>
              <a:t>&gt;</a:t>
            </a:r>
          </a:p>
          <a:p>
            <a:r>
              <a:rPr lang="es-ES" dirty="0">
                <a:solidFill>
                  <a:schemeClr val="tx1">
                    <a:lumMod val="65000"/>
                  </a:schemeClr>
                </a:solidFill>
              </a:rPr>
              <a:t> </a:t>
            </a:r>
            <a:r>
              <a:rPr lang="es-ES" dirty="0" smtClean="0">
                <a:solidFill>
                  <a:schemeClr val="tx1">
                    <a:lumMod val="65000"/>
                  </a:schemeClr>
                </a:solidFill>
              </a:rPr>
              <a:t>     &lt;!-- Espacio para los permisos --&gt;</a:t>
            </a:r>
          </a:p>
          <a:p>
            <a:endParaRPr lang="es-ES" dirty="0" smtClean="0">
              <a:solidFill>
                <a:schemeClr val="tx1">
                  <a:lumMod val="65000"/>
                </a:schemeClr>
              </a:solidFill>
            </a:endParaRPr>
          </a:p>
          <a:p>
            <a:r>
              <a:rPr lang="es-ES" dirty="0">
                <a:solidFill>
                  <a:schemeClr val="tx1">
                    <a:lumMod val="65000"/>
                  </a:schemeClr>
                </a:solidFill>
              </a:rPr>
              <a:t> </a:t>
            </a:r>
            <a:r>
              <a:rPr lang="es-ES" dirty="0" smtClean="0">
                <a:solidFill>
                  <a:schemeClr val="tx1">
                    <a:lumMod val="65000"/>
                  </a:schemeClr>
                </a:solidFill>
              </a:rPr>
              <a:t>     </a:t>
            </a:r>
            <a:r>
              <a:rPr lang="es-ES" dirty="0" smtClean="0">
                <a:solidFill>
                  <a:srgbClr val="D8B564"/>
                </a:solidFill>
              </a:rPr>
              <a:t>&lt;uses-</a:t>
            </a:r>
            <a:r>
              <a:rPr lang="es-ES" dirty="0" err="1" smtClean="0">
                <a:solidFill>
                  <a:srgbClr val="D8B564"/>
                </a:solidFill>
              </a:rPr>
              <a:t>permission</a:t>
            </a:r>
            <a:r>
              <a:rPr lang="es-ES" dirty="0" smtClean="0">
                <a:solidFill>
                  <a:schemeClr val="tx1">
                    <a:lumMod val="65000"/>
                  </a:schemeClr>
                </a:solidFill>
              </a:rPr>
              <a:t> </a:t>
            </a:r>
            <a:r>
              <a:rPr lang="es-ES" dirty="0" err="1" smtClean="0">
                <a:solidFill>
                  <a:schemeClr val="tx1"/>
                </a:solidFill>
              </a:rPr>
              <a:t>android:name</a:t>
            </a:r>
            <a:r>
              <a:rPr lang="es-ES" dirty="0" smtClean="0">
                <a:solidFill>
                  <a:schemeClr val="tx1"/>
                </a:solidFill>
              </a:rPr>
              <a:t>="</a:t>
            </a:r>
            <a:r>
              <a:rPr lang="es-ES" dirty="0" err="1" smtClean="0">
                <a:solidFill>
                  <a:schemeClr val="tx1"/>
                </a:solidFill>
              </a:rPr>
              <a:t>android.permission.INTERNET</a:t>
            </a:r>
            <a:r>
              <a:rPr lang="es-ES" dirty="0" smtClean="0">
                <a:solidFill>
                  <a:schemeClr val="tx1"/>
                </a:solidFill>
              </a:rPr>
              <a:t>"</a:t>
            </a:r>
            <a:r>
              <a:rPr lang="es-ES" dirty="0" smtClean="0">
                <a:solidFill>
                  <a:srgbClr val="D8B564"/>
                </a:solidFill>
              </a:rPr>
              <a:t>/&gt;</a:t>
            </a:r>
            <a:endParaRPr lang="es-ES" dirty="0">
              <a:solidFill>
                <a:srgbClr val="D8B564"/>
              </a:solidFill>
            </a:endParaRPr>
          </a:p>
          <a:p>
            <a:r>
              <a:rPr lang="es-ES" dirty="0" smtClean="0">
                <a:solidFill>
                  <a:srgbClr val="D8B564"/>
                </a:solidFill>
              </a:rPr>
              <a:t>      &lt;</a:t>
            </a:r>
            <a:r>
              <a:rPr lang="es-ES" dirty="0">
                <a:solidFill>
                  <a:srgbClr val="D8B564"/>
                </a:solidFill>
              </a:rPr>
              <a:t>uses-</a:t>
            </a:r>
            <a:r>
              <a:rPr lang="es-ES" dirty="0" err="1">
                <a:solidFill>
                  <a:srgbClr val="D8B564"/>
                </a:solidFill>
              </a:rPr>
              <a:t>permission</a:t>
            </a:r>
            <a:r>
              <a:rPr lang="es-ES" dirty="0">
                <a:solidFill>
                  <a:schemeClr val="tx1">
                    <a:lumMod val="65000"/>
                  </a:schemeClr>
                </a:solidFill>
              </a:rPr>
              <a:t> </a:t>
            </a:r>
            <a:r>
              <a:rPr lang="es-ES" dirty="0" err="1">
                <a:solidFill>
                  <a:schemeClr val="tx1"/>
                </a:solidFill>
              </a:rPr>
              <a:t>android:name</a:t>
            </a:r>
            <a:r>
              <a:rPr lang="es-ES" dirty="0">
                <a:solidFill>
                  <a:schemeClr val="tx1"/>
                </a:solidFill>
              </a:rPr>
              <a:t>="</a:t>
            </a:r>
            <a:r>
              <a:rPr lang="es-ES" dirty="0" err="1" smtClean="0">
                <a:solidFill>
                  <a:schemeClr val="tx1"/>
                </a:solidFill>
              </a:rPr>
              <a:t>android.permission.BLUETOOTH</a:t>
            </a:r>
            <a:r>
              <a:rPr lang="es-ES" dirty="0" smtClean="0">
                <a:solidFill>
                  <a:schemeClr val="tx1"/>
                </a:solidFill>
              </a:rPr>
              <a:t>"</a:t>
            </a:r>
            <a:r>
              <a:rPr lang="es-ES" dirty="0" smtClean="0">
                <a:solidFill>
                  <a:srgbClr val="D8B564"/>
                </a:solidFill>
              </a:rPr>
              <a:t>/&gt;</a:t>
            </a:r>
            <a:endParaRPr lang="es-ES" dirty="0">
              <a:solidFill>
                <a:srgbClr val="D8B564"/>
              </a:solidFill>
            </a:endParaRPr>
          </a:p>
          <a:p>
            <a:endParaRPr lang="es-ES" dirty="0" smtClean="0">
              <a:solidFill>
                <a:srgbClr val="D8B564"/>
              </a:solidFill>
            </a:endParaRPr>
          </a:p>
          <a:p>
            <a:r>
              <a:rPr lang="es-ES" dirty="0" smtClean="0">
                <a:solidFill>
                  <a:srgbClr val="D8B564"/>
                </a:solidFill>
              </a:rPr>
              <a:t>      </a:t>
            </a:r>
            <a:r>
              <a:rPr lang="es-ES" dirty="0">
                <a:solidFill>
                  <a:srgbClr val="D8B564"/>
                </a:solidFill>
              </a:rPr>
              <a:t>&lt;</a:t>
            </a:r>
            <a:r>
              <a:rPr lang="es-ES" dirty="0" err="1">
                <a:solidFill>
                  <a:srgbClr val="D8B564"/>
                </a:solidFill>
              </a:rPr>
              <a:t>activity</a:t>
            </a:r>
            <a:r>
              <a:rPr lang="es-ES" dirty="0" smtClean="0">
                <a:solidFill>
                  <a:srgbClr val="D8B564"/>
                </a:solidFill>
              </a:rPr>
              <a:t>&gt;…&lt;/</a:t>
            </a:r>
            <a:r>
              <a:rPr lang="es-ES" dirty="0" err="1" smtClean="0">
                <a:solidFill>
                  <a:srgbClr val="D8B564"/>
                </a:solidFill>
              </a:rPr>
              <a:t>activity</a:t>
            </a:r>
            <a:r>
              <a:rPr lang="es-ES" dirty="0" smtClean="0">
                <a:solidFill>
                  <a:srgbClr val="D8B564"/>
                </a:solidFill>
              </a:rPr>
              <a:t>&gt;</a:t>
            </a:r>
          </a:p>
          <a:p>
            <a:r>
              <a:rPr lang="es-ES" dirty="0" smtClean="0">
                <a:solidFill>
                  <a:srgbClr val="D8B564"/>
                </a:solidFill>
              </a:rPr>
              <a:t>&lt;/</a:t>
            </a:r>
            <a:r>
              <a:rPr lang="es-ES" dirty="0" err="1" smtClean="0">
                <a:solidFill>
                  <a:srgbClr val="D8B564"/>
                </a:solidFill>
              </a:rPr>
              <a:t>manifest</a:t>
            </a:r>
            <a:r>
              <a:rPr lang="es-ES" dirty="0" smtClean="0">
                <a:solidFill>
                  <a:srgbClr val="D8B564"/>
                </a:solidFill>
              </a:rPr>
              <a:t>&gt;</a:t>
            </a:r>
            <a:endParaRPr lang="es-CO" dirty="0">
              <a:solidFill>
                <a:srgbClr val="D8B564"/>
              </a:solidFill>
            </a:endParaRPr>
          </a:p>
        </p:txBody>
      </p:sp>
    </p:spTree>
    <p:extLst>
      <p:ext uri="{BB962C8B-B14F-4D97-AF65-F5344CB8AC3E}">
        <p14:creationId xmlns:p14="http://schemas.microsoft.com/office/powerpoint/2010/main" val="3935195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Permisos Normales</a:t>
            </a:r>
            <a:endParaRPr lang="es-CO" dirty="0"/>
          </a:p>
        </p:txBody>
      </p:sp>
      <p:sp>
        <p:nvSpPr>
          <p:cNvPr id="3" name="Marcador de contenido 2"/>
          <p:cNvSpPr>
            <a:spLocks noGrp="1"/>
          </p:cNvSpPr>
          <p:nvPr>
            <p:ph idx="1"/>
          </p:nvPr>
        </p:nvSpPr>
        <p:spPr/>
        <p:txBody>
          <a:bodyPr>
            <a:normAutofit/>
          </a:bodyPr>
          <a:lstStyle/>
          <a:p>
            <a:r>
              <a:rPr lang="es-ES" dirty="0" smtClean="0"/>
              <a:t>En Android los permisos se solicitan en el manifest.xml</a:t>
            </a:r>
          </a:p>
          <a:p>
            <a:endParaRPr lang="es-ES" dirty="0" smtClean="0"/>
          </a:p>
          <a:p>
            <a:endParaRPr lang="es-ES" dirty="0"/>
          </a:p>
          <a:p>
            <a:endParaRPr lang="es-ES" dirty="0" smtClean="0"/>
          </a:p>
          <a:p>
            <a:endParaRPr lang="es-ES" dirty="0"/>
          </a:p>
          <a:p>
            <a:endParaRPr lang="es-ES" dirty="0" smtClean="0"/>
          </a:p>
          <a:p>
            <a:endParaRPr lang="es-ES" dirty="0"/>
          </a:p>
          <a:p>
            <a:pPr marL="0" indent="0">
              <a:buNone/>
            </a:pPr>
            <a:r>
              <a:rPr lang="es-ES" dirty="0" smtClean="0"/>
              <a:t>Los permisos normales quedan autorizados con tan sólo declararlo en el </a:t>
            </a:r>
            <a:r>
              <a:rPr lang="es-ES" b="1" i="1" dirty="0" smtClean="0"/>
              <a:t>manifest.xml</a:t>
            </a:r>
          </a:p>
        </p:txBody>
      </p:sp>
      <p:pic>
        <p:nvPicPr>
          <p:cNvPr id="6"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822960" y="1985120"/>
            <a:ext cx="7543800" cy="1815882"/>
          </a:xfrm>
          <a:prstGeom prst="rect">
            <a:avLst/>
          </a:prstGeom>
          <a:solidFill>
            <a:srgbClr val="2B2B2B"/>
          </a:solidFill>
          <a:ln>
            <a:solidFill>
              <a:srgbClr val="2B2B2B"/>
            </a:solidFill>
          </a:ln>
        </p:spPr>
        <p:txBody>
          <a:bodyPr wrap="square" rtlCol="0">
            <a:spAutoFit/>
          </a:bodyPr>
          <a:lstStyle/>
          <a:p>
            <a:r>
              <a:rPr lang="es-ES" dirty="0" smtClean="0">
                <a:solidFill>
                  <a:srgbClr val="D8B564"/>
                </a:solidFill>
              </a:rPr>
              <a:t>&lt;</a:t>
            </a:r>
            <a:r>
              <a:rPr lang="es-ES" dirty="0" err="1" smtClean="0">
                <a:solidFill>
                  <a:srgbClr val="D8B564"/>
                </a:solidFill>
              </a:rPr>
              <a:t>manifest</a:t>
            </a:r>
            <a:r>
              <a:rPr lang="es-ES" dirty="0" smtClean="0">
                <a:solidFill>
                  <a:srgbClr val="D8B564"/>
                </a:solidFill>
              </a:rPr>
              <a:t>&gt;</a:t>
            </a:r>
          </a:p>
          <a:p>
            <a:r>
              <a:rPr lang="es-ES" dirty="0">
                <a:solidFill>
                  <a:schemeClr val="tx1">
                    <a:lumMod val="65000"/>
                  </a:schemeClr>
                </a:solidFill>
              </a:rPr>
              <a:t> </a:t>
            </a:r>
            <a:r>
              <a:rPr lang="es-ES" dirty="0" smtClean="0">
                <a:solidFill>
                  <a:schemeClr val="tx1">
                    <a:lumMod val="65000"/>
                  </a:schemeClr>
                </a:solidFill>
              </a:rPr>
              <a:t>     &lt;!-- Espacio para los permisos --&gt;</a:t>
            </a:r>
          </a:p>
          <a:p>
            <a:endParaRPr lang="es-ES" dirty="0" smtClean="0">
              <a:solidFill>
                <a:schemeClr val="tx1">
                  <a:lumMod val="65000"/>
                </a:schemeClr>
              </a:solidFill>
            </a:endParaRPr>
          </a:p>
          <a:p>
            <a:r>
              <a:rPr lang="es-ES" dirty="0">
                <a:solidFill>
                  <a:schemeClr val="tx1">
                    <a:lumMod val="65000"/>
                  </a:schemeClr>
                </a:solidFill>
              </a:rPr>
              <a:t> </a:t>
            </a:r>
            <a:r>
              <a:rPr lang="es-ES" dirty="0" smtClean="0">
                <a:solidFill>
                  <a:schemeClr val="tx1">
                    <a:lumMod val="65000"/>
                  </a:schemeClr>
                </a:solidFill>
              </a:rPr>
              <a:t>     </a:t>
            </a:r>
            <a:r>
              <a:rPr lang="es-ES" dirty="0" smtClean="0">
                <a:solidFill>
                  <a:srgbClr val="D8B564"/>
                </a:solidFill>
              </a:rPr>
              <a:t>&lt;uses-</a:t>
            </a:r>
            <a:r>
              <a:rPr lang="es-ES" dirty="0" err="1" smtClean="0">
                <a:solidFill>
                  <a:srgbClr val="D8B564"/>
                </a:solidFill>
              </a:rPr>
              <a:t>permission</a:t>
            </a:r>
            <a:r>
              <a:rPr lang="es-ES" dirty="0" smtClean="0">
                <a:solidFill>
                  <a:schemeClr val="tx1">
                    <a:lumMod val="65000"/>
                  </a:schemeClr>
                </a:solidFill>
              </a:rPr>
              <a:t> </a:t>
            </a:r>
            <a:r>
              <a:rPr lang="es-ES" dirty="0" err="1" smtClean="0">
                <a:solidFill>
                  <a:schemeClr val="tx1"/>
                </a:solidFill>
              </a:rPr>
              <a:t>android:name</a:t>
            </a:r>
            <a:r>
              <a:rPr lang="es-ES" dirty="0" smtClean="0">
                <a:solidFill>
                  <a:schemeClr val="tx1"/>
                </a:solidFill>
              </a:rPr>
              <a:t>="</a:t>
            </a:r>
            <a:r>
              <a:rPr lang="es-ES" dirty="0" err="1" smtClean="0">
                <a:solidFill>
                  <a:schemeClr val="tx1"/>
                </a:solidFill>
              </a:rPr>
              <a:t>android.permission.INTERNET</a:t>
            </a:r>
            <a:r>
              <a:rPr lang="es-ES" dirty="0" smtClean="0">
                <a:solidFill>
                  <a:schemeClr val="tx1"/>
                </a:solidFill>
              </a:rPr>
              <a:t>"</a:t>
            </a:r>
            <a:r>
              <a:rPr lang="es-ES" dirty="0" smtClean="0">
                <a:solidFill>
                  <a:srgbClr val="D8B564"/>
                </a:solidFill>
              </a:rPr>
              <a:t>/&gt;</a:t>
            </a:r>
            <a:endParaRPr lang="es-ES" dirty="0">
              <a:solidFill>
                <a:srgbClr val="D8B564"/>
              </a:solidFill>
            </a:endParaRPr>
          </a:p>
          <a:p>
            <a:r>
              <a:rPr lang="es-ES" dirty="0" smtClean="0">
                <a:solidFill>
                  <a:srgbClr val="D8B564"/>
                </a:solidFill>
              </a:rPr>
              <a:t>      &lt;</a:t>
            </a:r>
            <a:r>
              <a:rPr lang="es-ES" dirty="0">
                <a:solidFill>
                  <a:srgbClr val="D8B564"/>
                </a:solidFill>
              </a:rPr>
              <a:t>uses-</a:t>
            </a:r>
            <a:r>
              <a:rPr lang="es-ES" dirty="0" err="1">
                <a:solidFill>
                  <a:srgbClr val="D8B564"/>
                </a:solidFill>
              </a:rPr>
              <a:t>permission</a:t>
            </a:r>
            <a:r>
              <a:rPr lang="es-ES" dirty="0">
                <a:solidFill>
                  <a:schemeClr val="tx1">
                    <a:lumMod val="65000"/>
                  </a:schemeClr>
                </a:solidFill>
              </a:rPr>
              <a:t> </a:t>
            </a:r>
            <a:r>
              <a:rPr lang="es-ES" dirty="0" err="1">
                <a:solidFill>
                  <a:schemeClr val="tx1"/>
                </a:solidFill>
              </a:rPr>
              <a:t>android:name</a:t>
            </a:r>
            <a:r>
              <a:rPr lang="es-ES" dirty="0">
                <a:solidFill>
                  <a:schemeClr val="tx1"/>
                </a:solidFill>
              </a:rPr>
              <a:t>="</a:t>
            </a:r>
            <a:r>
              <a:rPr lang="es-ES" dirty="0" err="1" smtClean="0">
                <a:solidFill>
                  <a:schemeClr val="tx1"/>
                </a:solidFill>
              </a:rPr>
              <a:t>android.permission.BLUETOOTH</a:t>
            </a:r>
            <a:r>
              <a:rPr lang="es-ES" dirty="0" smtClean="0">
                <a:solidFill>
                  <a:schemeClr val="tx1"/>
                </a:solidFill>
              </a:rPr>
              <a:t>"</a:t>
            </a:r>
            <a:r>
              <a:rPr lang="es-ES" dirty="0" smtClean="0">
                <a:solidFill>
                  <a:srgbClr val="D8B564"/>
                </a:solidFill>
              </a:rPr>
              <a:t>/&gt;</a:t>
            </a:r>
            <a:endParaRPr lang="es-ES" dirty="0">
              <a:solidFill>
                <a:srgbClr val="D8B564"/>
              </a:solidFill>
            </a:endParaRPr>
          </a:p>
          <a:p>
            <a:endParaRPr lang="es-ES" dirty="0" smtClean="0">
              <a:solidFill>
                <a:srgbClr val="D8B564"/>
              </a:solidFill>
            </a:endParaRPr>
          </a:p>
          <a:p>
            <a:r>
              <a:rPr lang="es-ES" dirty="0" smtClean="0">
                <a:solidFill>
                  <a:srgbClr val="D8B564"/>
                </a:solidFill>
              </a:rPr>
              <a:t>      </a:t>
            </a:r>
            <a:r>
              <a:rPr lang="es-ES" dirty="0">
                <a:solidFill>
                  <a:srgbClr val="D8B564"/>
                </a:solidFill>
              </a:rPr>
              <a:t>&lt;</a:t>
            </a:r>
            <a:r>
              <a:rPr lang="es-ES" dirty="0" err="1">
                <a:solidFill>
                  <a:srgbClr val="D8B564"/>
                </a:solidFill>
              </a:rPr>
              <a:t>activity</a:t>
            </a:r>
            <a:r>
              <a:rPr lang="es-ES" dirty="0" smtClean="0">
                <a:solidFill>
                  <a:srgbClr val="D8B564"/>
                </a:solidFill>
              </a:rPr>
              <a:t>&gt;…&lt;/</a:t>
            </a:r>
            <a:r>
              <a:rPr lang="es-ES" dirty="0" err="1" smtClean="0">
                <a:solidFill>
                  <a:srgbClr val="D8B564"/>
                </a:solidFill>
              </a:rPr>
              <a:t>activity</a:t>
            </a:r>
            <a:r>
              <a:rPr lang="es-ES" dirty="0" smtClean="0">
                <a:solidFill>
                  <a:srgbClr val="D8B564"/>
                </a:solidFill>
              </a:rPr>
              <a:t>&gt;</a:t>
            </a:r>
          </a:p>
          <a:p>
            <a:r>
              <a:rPr lang="es-ES" dirty="0" smtClean="0">
                <a:solidFill>
                  <a:srgbClr val="D8B564"/>
                </a:solidFill>
              </a:rPr>
              <a:t>&lt;/</a:t>
            </a:r>
            <a:r>
              <a:rPr lang="es-ES" dirty="0" err="1" smtClean="0">
                <a:solidFill>
                  <a:srgbClr val="D8B564"/>
                </a:solidFill>
              </a:rPr>
              <a:t>manifest</a:t>
            </a:r>
            <a:r>
              <a:rPr lang="es-ES" dirty="0" smtClean="0">
                <a:solidFill>
                  <a:srgbClr val="D8B564"/>
                </a:solidFill>
              </a:rPr>
              <a:t>&gt;</a:t>
            </a:r>
            <a:endParaRPr lang="es-CO" dirty="0">
              <a:solidFill>
                <a:srgbClr val="D8B564"/>
              </a:solidFill>
            </a:endParaRPr>
          </a:p>
        </p:txBody>
      </p:sp>
    </p:spTree>
    <p:extLst>
      <p:ext uri="{BB962C8B-B14F-4D97-AF65-F5344CB8AC3E}">
        <p14:creationId xmlns:p14="http://schemas.microsoft.com/office/powerpoint/2010/main" val="17245620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Permisos Peligrosos</a:t>
            </a:r>
            <a:endParaRPr lang="es-CO" dirty="0"/>
          </a:p>
        </p:txBody>
      </p:sp>
      <p:sp>
        <p:nvSpPr>
          <p:cNvPr id="3" name="Marcador de contenido 2"/>
          <p:cNvSpPr>
            <a:spLocks noGrp="1"/>
          </p:cNvSpPr>
          <p:nvPr>
            <p:ph idx="1"/>
          </p:nvPr>
        </p:nvSpPr>
        <p:spPr/>
        <p:txBody>
          <a:bodyPr/>
          <a:lstStyle/>
          <a:p>
            <a:r>
              <a:rPr lang="es-ES" dirty="0" smtClean="0"/>
              <a:t>Los permisos peligrosos también deben ir en el </a:t>
            </a:r>
            <a:r>
              <a:rPr lang="es-ES" dirty="0" err="1" smtClean="0"/>
              <a:t>manifest</a:t>
            </a:r>
            <a:endParaRPr lang="es-ES" dirty="0" smtClean="0"/>
          </a:p>
          <a:p>
            <a:endParaRPr lang="es-CO" dirty="0"/>
          </a:p>
        </p:txBody>
      </p:sp>
      <p:pic>
        <p:nvPicPr>
          <p:cNvPr id="6"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822960" y="1985120"/>
            <a:ext cx="7543800" cy="2246769"/>
          </a:xfrm>
          <a:prstGeom prst="rect">
            <a:avLst/>
          </a:prstGeom>
          <a:solidFill>
            <a:srgbClr val="2B2B2B"/>
          </a:solidFill>
          <a:ln>
            <a:solidFill>
              <a:srgbClr val="2B2B2B"/>
            </a:solidFill>
          </a:ln>
        </p:spPr>
        <p:txBody>
          <a:bodyPr wrap="square" rtlCol="0">
            <a:spAutoFit/>
          </a:bodyPr>
          <a:lstStyle/>
          <a:p>
            <a:r>
              <a:rPr lang="es-ES" dirty="0" smtClean="0">
                <a:solidFill>
                  <a:srgbClr val="D8B564"/>
                </a:solidFill>
              </a:rPr>
              <a:t>&lt;</a:t>
            </a:r>
            <a:r>
              <a:rPr lang="es-ES" dirty="0" err="1" smtClean="0">
                <a:solidFill>
                  <a:srgbClr val="D8B564"/>
                </a:solidFill>
              </a:rPr>
              <a:t>manifest</a:t>
            </a:r>
            <a:r>
              <a:rPr lang="es-ES" dirty="0" smtClean="0">
                <a:solidFill>
                  <a:srgbClr val="D8B564"/>
                </a:solidFill>
              </a:rPr>
              <a:t>&gt;</a:t>
            </a:r>
          </a:p>
          <a:p>
            <a:r>
              <a:rPr lang="es-ES" dirty="0">
                <a:solidFill>
                  <a:schemeClr val="tx1">
                    <a:lumMod val="65000"/>
                  </a:schemeClr>
                </a:solidFill>
              </a:rPr>
              <a:t> </a:t>
            </a:r>
            <a:r>
              <a:rPr lang="es-ES" dirty="0" smtClean="0">
                <a:solidFill>
                  <a:schemeClr val="tx1">
                    <a:lumMod val="65000"/>
                  </a:schemeClr>
                </a:solidFill>
              </a:rPr>
              <a:t>     &lt;!-- Espacio para los permisos --&gt;</a:t>
            </a:r>
          </a:p>
          <a:p>
            <a:endParaRPr lang="es-ES" dirty="0" smtClean="0">
              <a:solidFill>
                <a:schemeClr val="tx1">
                  <a:lumMod val="65000"/>
                </a:schemeClr>
              </a:solidFill>
            </a:endParaRPr>
          </a:p>
          <a:p>
            <a:r>
              <a:rPr lang="es-ES" dirty="0">
                <a:solidFill>
                  <a:schemeClr val="tx1">
                    <a:lumMod val="65000"/>
                  </a:schemeClr>
                </a:solidFill>
              </a:rPr>
              <a:t> </a:t>
            </a:r>
            <a:r>
              <a:rPr lang="es-ES" dirty="0" smtClean="0">
                <a:solidFill>
                  <a:schemeClr val="tx1">
                    <a:lumMod val="65000"/>
                  </a:schemeClr>
                </a:solidFill>
              </a:rPr>
              <a:t>     </a:t>
            </a:r>
            <a:r>
              <a:rPr lang="es-ES" dirty="0" smtClean="0">
                <a:solidFill>
                  <a:srgbClr val="D8B564"/>
                </a:solidFill>
              </a:rPr>
              <a:t>&lt;uses-</a:t>
            </a:r>
            <a:r>
              <a:rPr lang="es-ES" dirty="0" err="1" smtClean="0">
                <a:solidFill>
                  <a:srgbClr val="D8B564"/>
                </a:solidFill>
              </a:rPr>
              <a:t>permission</a:t>
            </a:r>
            <a:r>
              <a:rPr lang="es-ES" dirty="0" smtClean="0">
                <a:solidFill>
                  <a:schemeClr val="tx1">
                    <a:lumMod val="65000"/>
                  </a:schemeClr>
                </a:solidFill>
              </a:rPr>
              <a:t> </a:t>
            </a:r>
            <a:r>
              <a:rPr lang="es-ES" dirty="0" err="1" smtClean="0">
                <a:solidFill>
                  <a:schemeClr val="tx1"/>
                </a:solidFill>
              </a:rPr>
              <a:t>android:name</a:t>
            </a:r>
            <a:r>
              <a:rPr lang="es-ES" dirty="0" smtClean="0">
                <a:solidFill>
                  <a:schemeClr val="tx1"/>
                </a:solidFill>
              </a:rPr>
              <a:t>="</a:t>
            </a:r>
            <a:r>
              <a:rPr lang="es-ES" dirty="0" err="1" smtClean="0">
                <a:solidFill>
                  <a:schemeClr val="tx1"/>
                </a:solidFill>
              </a:rPr>
              <a:t>android.permission.ACCESS_FINE_LOCATION</a:t>
            </a:r>
            <a:r>
              <a:rPr lang="es-ES" dirty="0" smtClean="0">
                <a:solidFill>
                  <a:schemeClr val="tx1"/>
                </a:solidFill>
              </a:rPr>
              <a:t>"</a:t>
            </a:r>
            <a:r>
              <a:rPr lang="es-ES" dirty="0" smtClean="0">
                <a:solidFill>
                  <a:srgbClr val="D8B564"/>
                </a:solidFill>
              </a:rPr>
              <a:t>/&gt;</a:t>
            </a:r>
            <a:endParaRPr lang="es-ES" dirty="0">
              <a:solidFill>
                <a:srgbClr val="D8B564"/>
              </a:solidFill>
            </a:endParaRPr>
          </a:p>
          <a:p>
            <a:r>
              <a:rPr lang="es-ES" dirty="0" smtClean="0">
                <a:solidFill>
                  <a:srgbClr val="D8B564"/>
                </a:solidFill>
              </a:rPr>
              <a:t>      &lt;</a:t>
            </a:r>
            <a:r>
              <a:rPr lang="es-ES" dirty="0">
                <a:solidFill>
                  <a:srgbClr val="D8B564"/>
                </a:solidFill>
              </a:rPr>
              <a:t>uses-</a:t>
            </a:r>
            <a:r>
              <a:rPr lang="es-ES" dirty="0" err="1">
                <a:solidFill>
                  <a:srgbClr val="D8B564"/>
                </a:solidFill>
              </a:rPr>
              <a:t>permission</a:t>
            </a:r>
            <a:r>
              <a:rPr lang="es-ES" dirty="0">
                <a:solidFill>
                  <a:schemeClr val="tx1">
                    <a:lumMod val="65000"/>
                  </a:schemeClr>
                </a:solidFill>
              </a:rPr>
              <a:t> </a:t>
            </a:r>
            <a:r>
              <a:rPr lang="es-ES" dirty="0" err="1">
                <a:solidFill>
                  <a:schemeClr val="tx1"/>
                </a:solidFill>
              </a:rPr>
              <a:t>android:name</a:t>
            </a:r>
            <a:r>
              <a:rPr lang="es-ES" dirty="0">
                <a:solidFill>
                  <a:schemeClr val="tx1"/>
                </a:solidFill>
              </a:rPr>
              <a:t>="</a:t>
            </a:r>
            <a:r>
              <a:rPr lang="es-ES" dirty="0" err="1" smtClean="0">
                <a:solidFill>
                  <a:schemeClr val="tx1"/>
                </a:solidFill>
              </a:rPr>
              <a:t>android.permission.ACCESS_COARSE_LOCATION</a:t>
            </a:r>
            <a:r>
              <a:rPr lang="es-ES" dirty="0">
                <a:solidFill>
                  <a:schemeClr val="tx1"/>
                </a:solidFill>
              </a:rPr>
              <a:t>"</a:t>
            </a:r>
            <a:r>
              <a:rPr lang="es-ES" dirty="0">
                <a:solidFill>
                  <a:srgbClr val="D8B564"/>
                </a:solidFill>
              </a:rPr>
              <a:t>/&gt;</a:t>
            </a:r>
          </a:p>
          <a:p>
            <a:r>
              <a:rPr lang="es-ES" dirty="0" smtClean="0">
                <a:solidFill>
                  <a:srgbClr val="D8B564"/>
                </a:solidFill>
              </a:rPr>
              <a:t>      &lt;</a:t>
            </a:r>
            <a:r>
              <a:rPr lang="es-ES" dirty="0">
                <a:solidFill>
                  <a:srgbClr val="D8B564"/>
                </a:solidFill>
              </a:rPr>
              <a:t>uses-</a:t>
            </a:r>
            <a:r>
              <a:rPr lang="es-ES" dirty="0" err="1">
                <a:solidFill>
                  <a:srgbClr val="D8B564"/>
                </a:solidFill>
              </a:rPr>
              <a:t>permission</a:t>
            </a:r>
            <a:r>
              <a:rPr lang="es-ES" dirty="0">
                <a:solidFill>
                  <a:schemeClr val="tx1">
                    <a:lumMod val="65000"/>
                  </a:schemeClr>
                </a:solidFill>
              </a:rPr>
              <a:t> </a:t>
            </a:r>
            <a:r>
              <a:rPr lang="es-ES" dirty="0" err="1">
                <a:solidFill>
                  <a:schemeClr val="tx1"/>
                </a:solidFill>
              </a:rPr>
              <a:t>android:name</a:t>
            </a:r>
            <a:r>
              <a:rPr lang="es-ES" dirty="0">
                <a:solidFill>
                  <a:schemeClr val="tx1"/>
                </a:solidFill>
              </a:rPr>
              <a:t>="</a:t>
            </a:r>
            <a:r>
              <a:rPr lang="es-ES" dirty="0" err="1" smtClean="0">
                <a:solidFill>
                  <a:schemeClr val="tx1"/>
                </a:solidFill>
              </a:rPr>
              <a:t>android.permission.CAMERA</a:t>
            </a:r>
            <a:r>
              <a:rPr lang="es-ES" dirty="0" smtClean="0">
                <a:solidFill>
                  <a:schemeClr val="tx1"/>
                </a:solidFill>
              </a:rPr>
              <a:t>"</a:t>
            </a:r>
            <a:r>
              <a:rPr lang="es-ES" dirty="0" smtClean="0">
                <a:solidFill>
                  <a:srgbClr val="D8B564"/>
                </a:solidFill>
              </a:rPr>
              <a:t>/&gt;</a:t>
            </a:r>
            <a:endParaRPr lang="es-ES" dirty="0">
              <a:solidFill>
                <a:srgbClr val="D8B564"/>
              </a:solidFill>
            </a:endParaRPr>
          </a:p>
          <a:p>
            <a:r>
              <a:rPr lang="es-ES" dirty="0" smtClean="0">
                <a:solidFill>
                  <a:srgbClr val="D8B564"/>
                </a:solidFill>
              </a:rPr>
              <a:t>      &lt;</a:t>
            </a:r>
            <a:r>
              <a:rPr lang="es-ES" dirty="0">
                <a:solidFill>
                  <a:srgbClr val="D8B564"/>
                </a:solidFill>
              </a:rPr>
              <a:t>uses-</a:t>
            </a:r>
            <a:r>
              <a:rPr lang="es-ES" dirty="0" err="1">
                <a:solidFill>
                  <a:srgbClr val="D8B564"/>
                </a:solidFill>
              </a:rPr>
              <a:t>permission</a:t>
            </a:r>
            <a:r>
              <a:rPr lang="es-ES" dirty="0">
                <a:solidFill>
                  <a:schemeClr val="tx1">
                    <a:lumMod val="65000"/>
                  </a:schemeClr>
                </a:solidFill>
              </a:rPr>
              <a:t> </a:t>
            </a:r>
            <a:r>
              <a:rPr lang="es-ES" dirty="0" err="1">
                <a:solidFill>
                  <a:schemeClr val="tx1"/>
                </a:solidFill>
              </a:rPr>
              <a:t>android:name</a:t>
            </a:r>
            <a:r>
              <a:rPr lang="es-ES" dirty="0">
                <a:solidFill>
                  <a:schemeClr val="tx1"/>
                </a:solidFill>
              </a:rPr>
              <a:t>="</a:t>
            </a:r>
            <a:r>
              <a:rPr lang="es-ES" dirty="0" err="1" smtClean="0">
                <a:solidFill>
                  <a:schemeClr val="tx1"/>
                </a:solidFill>
              </a:rPr>
              <a:t>android.permission.CALL_PHONE</a:t>
            </a:r>
            <a:r>
              <a:rPr lang="es-ES" dirty="0" smtClean="0">
                <a:solidFill>
                  <a:schemeClr val="tx1"/>
                </a:solidFill>
              </a:rPr>
              <a:t>"</a:t>
            </a:r>
            <a:r>
              <a:rPr lang="es-ES" dirty="0" smtClean="0">
                <a:solidFill>
                  <a:srgbClr val="D8B564"/>
                </a:solidFill>
              </a:rPr>
              <a:t>/&gt;</a:t>
            </a:r>
            <a:endParaRPr lang="es-ES" dirty="0">
              <a:solidFill>
                <a:srgbClr val="D8B564"/>
              </a:solidFill>
            </a:endParaRPr>
          </a:p>
          <a:p>
            <a:endParaRPr lang="es-ES" dirty="0" smtClean="0">
              <a:solidFill>
                <a:srgbClr val="D8B564"/>
              </a:solidFill>
            </a:endParaRPr>
          </a:p>
          <a:p>
            <a:r>
              <a:rPr lang="es-ES" dirty="0" smtClean="0">
                <a:solidFill>
                  <a:srgbClr val="D8B564"/>
                </a:solidFill>
              </a:rPr>
              <a:t>      </a:t>
            </a:r>
            <a:r>
              <a:rPr lang="es-ES" dirty="0">
                <a:solidFill>
                  <a:srgbClr val="D8B564"/>
                </a:solidFill>
              </a:rPr>
              <a:t>&lt;</a:t>
            </a:r>
            <a:r>
              <a:rPr lang="es-ES" dirty="0" err="1">
                <a:solidFill>
                  <a:srgbClr val="D8B564"/>
                </a:solidFill>
              </a:rPr>
              <a:t>activity</a:t>
            </a:r>
            <a:r>
              <a:rPr lang="es-ES" dirty="0" smtClean="0">
                <a:solidFill>
                  <a:srgbClr val="D8B564"/>
                </a:solidFill>
              </a:rPr>
              <a:t>&gt;…&lt;/</a:t>
            </a:r>
            <a:r>
              <a:rPr lang="es-ES" dirty="0" err="1" smtClean="0">
                <a:solidFill>
                  <a:srgbClr val="D8B564"/>
                </a:solidFill>
              </a:rPr>
              <a:t>activity</a:t>
            </a:r>
            <a:r>
              <a:rPr lang="es-ES" dirty="0" smtClean="0">
                <a:solidFill>
                  <a:srgbClr val="D8B564"/>
                </a:solidFill>
              </a:rPr>
              <a:t>&gt;</a:t>
            </a:r>
          </a:p>
          <a:p>
            <a:r>
              <a:rPr lang="es-ES" dirty="0" smtClean="0">
                <a:solidFill>
                  <a:srgbClr val="D8B564"/>
                </a:solidFill>
              </a:rPr>
              <a:t>&lt;/</a:t>
            </a:r>
            <a:r>
              <a:rPr lang="es-ES" dirty="0" err="1" smtClean="0">
                <a:solidFill>
                  <a:srgbClr val="D8B564"/>
                </a:solidFill>
              </a:rPr>
              <a:t>manifest</a:t>
            </a:r>
            <a:r>
              <a:rPr lang="es-ES" dirty="0" smtClean="0">
                <a:solidFill>
                  <a:srgbClr val="D8B564"/>
                </a:solidFill>
              </a:rPr>
              <a:t>&gt;</a:t>
            </a:r>
            <a:endParaRPr lang="es-CO" dirty="0">
              <a:solidFill>
                <a:srgbClr val="D8B564"/>
              </a:solidFill>
            </a:endParaRPr>
          </a:p>
        </p:txBody>
      </p:sp>
      <p:sp>
        <p:nvSpPr>
          <p:cNvPr id="7" name="Marcador de contenido 2"/>
          <p:cNvSpPr txBox="1">
            <a:spLocks/>
          </p:cNvSpPr>
          <p:nvPr/>
        </p:nvSpPr>
        <p:spPr>
          <a:xfrm>
            <a:off x="822960" y="4231889"/>
            <a:ext cx="7543800" cy="322332"/>
          </a:xfrm>
          <a:prstGeom prst="rect">
            <a:avLst/>
          </a:prstGeom>
        </p:spPr>
        <p:txBody>
          <a:bodyPr vert="horz" lIns="0" tIns="45720" rIns="0" bIns="45720" rtlCol="0">
            <a:normAutofit lnSpcReduction="10000"/>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r>
              <a:rPr lang="es-ES" dirty="0" smtClean="0"/>
              <a:t>Pero también se debe SOLICITAR AL USUARIO LA ACTIVACIÓN DEL PERMISO</a:t>
            </a:r>
          </a:p>
          <a:p>
            <a:endParaRPr lang="es-CO" dirty="0"/>
          </a:p>
        </p:txBody>
      </p:sp>
      <p:sp>
        <p:nvSpPr>
          <p:cNvPr id="8" name="Marcador de contenido 2"/>
          <p:cNvSpPr txBox="1">
            <a:spLocks/>
          </p:cNvSpPr>
          <p:nvPr/>
        </p:nvSpPr>
        <p:spPr>
          <a:xfrm>
            <a:off x="460227" y="4097029"/>
            <a:ext cx="439365" cy="562954"/>
          </a:xfrm>
          <a:prstGeom prst="rect">
            <a:avLst/>
          </a:prstGeom>
        </p:spPr>
        <p:txBody>
          <a:bodyPr vert="horz" lIns="0" tIns="45720" rIns="0" bIns="45720" rtlCol="0">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r>
              <a:rPr lang="es-ES" sz="4000" dirty="0" smtClean="0"/>
              <a:t>!</a:t>
            </a:r>
          </a:p>
          <a:p>
            <a:endParaRPr lang="es-CO" sz="4000" dirty="0"/>
          </a:p>
        </p:txBody>
      </p:sp>
    </p:spTree>
    <p:extLst>
      <p:ext uri="{BB962C8B-B14F-4D97-AF65-F5344CB8AC3E}">
        <p14:creationId xmlns:p14="http://schemas.microsoft.com/office/powerpoint/2010/main" val="19056027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s" dirty="0" smtClean="0"/>
              <a:t>Permisos en tiempo de ejecución</a:t>
            </a:r>
            <a:endParaRPr dirty="0"/>
          </a:p>
        </p:txBody>
      </p:sp>
      <p:sp>
        <p:nvSpPr>
          <p:cNvPr id="55" name="Shape 5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dirty="0" smtClean="0"/>
              <a:t>Android</a:t>
            </a:r>
            <a:endParaRPr dirty="0"/>
          </a:p>
        </p:txBody>
      </p:sp>
      <p:pic>
        <p:nvPicPr>
          <p:cNvPr id="5"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48634"/>
            <a:ext cx="1353519" cy="42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620320"/>
      </p:ext>
    </p:extLst>
  </p:cSld>
  <p:clrMapOvr>
    <a:masterClrMapping/>
  </p:clrMapOvr>
  <p:timing>
    <p:tnLst>
      <p:par>
        <p:cTn id="1" dur="indefinite" restart="never" nodeType="tmRoot"/>
      </p:par>
    </p:tnLst>
  </p:timing>
</p:sld>
</file>

<file path=ppt/theme/theme1.xml><?xml version="1.0" encoding="utf-8"?>
<a:theme xmlns:a="http://schemas.openxmlformats.org/drawingml/2006/main" name="UAO-Theme">
  <a:themeElements>
    <a:clrScheme name="Móviles">
      <a:dk1>
        <a:srgbClr val="073042"/>
      </a:dk1>
      <a:lt1>
        <a:srgbClr val="FFFFFF"/>
      </a:lt1>
      <a:dk2>
        <a:srgbClr val="073042"/>
      </a:dk2>
      <a:lt2>
        <a:srgbClr val="FFFFFF"/>
      </a:lt2>
      <a:accent1>
        <a:srgbClr val="FFFFFF"/>
      </a:accent1>
      <a:accent2>
        <a:srgbClr val="3DDB85"/>
      </a:accent2>
      <a:accent3>
        <a:srgbClr val="37A76F"/>
      </a:accent3>
      <a:accent4>
        <a:srgbClr val="44C1A3"/>
      </a:accent4>
      <a:accent5>
        <a:srgbClr val="D8F7E6"/>
      </a:accent5>
      <a:accent6>
        <a:srgbClr val="DBEFF5"/>
      </a:accent6>
      <a:hlink>
        <a:srgbClr val="F2F2F2"/>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UAO-Theme" id="{20182190-A49B-4539-8B8D-99DAED61407D}" vid="{177BBD3A-124E-465B-8A36-CCB2FD2F6C2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UAO-Theme</Template>
  <TotalTime>6610</TotalTime>
  <Words>1696</Words>
  <Application>Microsoft Office PowerPoint</Application>
  <PresentationFormat>Presentación en pantalla (16:9)</PresentationFormat>
  <Paragraphs>373</Paragraphs>
  <Slides>56</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56</vt:i4>
      </vt:variant>
    </vt:vector>
  </HeadingPairs>
  <TitlesOfParts>
    <vt:vector size="61" baseType="lpstr">
      <vt:lpstr>Arial</vt:lpstr>
      <vt:lpstr>Arial Narrow</vt:lpstr>
      <vt:lpstr>Calibri</vt:lpstr>
      <vt:lpstr>Calibri Light</vt:lpstr>
      <vt:lpstr>UAO-Theme</vt:lpstr>
      <vt:lpstr>Aplicaciones Móviles</vt:lpstr>
      <vt:lpstr>Permisos</vt:lpstr>
      <vt:lpstr>Permisos</vt:lpstr>
      <vt:lpstr>Permisos</vt:lpstr>
      <vt:lpstr>Permisos</vt:lpstr>
      <vt:lpstr>Permisos Normales</vt:lpstr>
      <vt:lpstr>Permisos Normales</vt:lpstr>
      <vt:lpstr>Permisos Peligrosos</vt:lpstr>
      <vt:lpstr>Permisos en tiempo de ejecución</vt:lpstr>
      <vt:lpstr>Permisos</vt:lpstr>
      <vt:lpstr>Permisos</vt:lpstr>
      <vt:lpstr>Permisos</vt:lpstr>
      <vt:lpstr>Permisos</vt:lpstr>
      <vt:lpstr>Permisos</vt:lpstr>
      <vt:lpstr>Permisos</vt:lpstr>
      <vt:lpstr>Permisos</vt:lpstr>
      <vt:lpstr>Permisos</vt:lpstr>
      <vt:lpstr>Permisos</vt:lpstr>
      <vt:lpstr>Permisos</vt:lpstr>
      <vt:lpstr>Permisos</vt:lpstr>
      <vt:lpstr>Permisos</vt:lpstr>
      <vt:lpstr>Permisos</vt:lpstr>
      <vt:lpstr>Permisos</vt:lpstr>
      <vt:lpstr>Permisos</vt:lpstr>
      <vt:lpstr>Permisos</vt:lpstr>
      <vt:lpstr>Permisos</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Geolocalización</vt:lpstr>
      <vt:lpstr>Permisos</vt:lpstr>
      <vt:lpstr>Permisos</vt:lpstr>
      <vt:lpstr>Permisos</vt:lpstr>
      <vt:lpstr>Uso en Google Maps</vt:lpstr>
      <vt:lpstr>Uso en Google Maps</vt:lpstr>
      <vt:lpstr>Uso en Google Maps</vt:lpstr>
      <vt:lpstr>Ejercicio en clase</vt:lpstr>
      <vt:lpstr>Ejercicio en clase</vt:lpstr>
      <vt:lpstr>Ejercicio en clase</vt:lpstr>
      <vt:lpstr>Ejercicio en clase</vt:lpstr>
      <vt:lpstr>Ejercicio en clase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Móviles</dc:title>
  <dc:creator>Domiciano Rﭑηcφη</dc:creator>
  <cp:lastModifiedBy>Domiciano Rﭑηcφη</cp:lastModifiedBy>
  <cp:revision>130</cp:revision>
  <dcterms:modified xsi:type="dcterms:W3CDTF">2020-01-06T00:21:48Z</dcterms:modified>
</cp:coreProperties>
</file>