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3"/>
  </p:notesMasterIdLst>
  <p:sldIdLst>
    <p:sldId id="256" r:id="rId2"/>
    <p:sldId id="320" r:id="rId3"/>
    <p:sldId id="322" r:id="rId4"/>
    <p:sldId id="323" r:id="rId5"/>
    <p:sldId id="324" r:id="rId6"/>
    <p:sldId id="321" r:id="rId7"/>
    <p:sldId id="325" r:id="rId8"/>
    <p:sldId id="327" r:id="rId9"/>
    <p:sldId id="326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285" r:id="rId18"/>
    <p:sldId id="293" r:id="rId19"/>
    <p:sldId id="328" r:id="rId20"/>
    <p:sldId id="284" r:id="rId21"/>
    <p:sldId id="329" r:id="rId22"/>
    <p:sldId id="330" r:id="rId23"/>
    <p:sldId id="286" r:id="rId24"/>
    <p:sldId id="331" r:id="rId25"/>
    <p:sldId id="332" r:id="rId26"/>
    <p:sldId id="287" r:id="rId27"/>
    <p:sldId id="288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62" r:id="rId37"/>
    <p:sldId id="364" r:id="rId38"/>
    <p:sldId id="365" r:id="rId39"/>
    <p:sldId id="315" r:id="rId40"/>
    <p:sldId id="303" r:id="rId41"/>
    <p:sldId id="345" r:id="rId42"/>
    <p:sldId id="344" r:id="rId43"/>
    <p:sldId id="306" r:id="rId44"/>
    <p:sldId id="314" r:id="rId45"/>
    <p:sldId id="338" r:id="rId46"/>
    <p:sldId id="339" r:id="rId47"/>
    <p:sldId id="341" r:id="rId48"/>
    <p:sldId id="340" r:id="rId49"/>
    <p:sldId id="342" r:id="rId50"/>
    <p:sldId id="343" r:id="rId51"/>
    <p:sldId id="346" r:id="rId52"/>
    <p:sldId id="347" r:id="rId53"/>
    <p:sldId id="348" r:id="rId54"/>
    <p:sldId id="349" r:id="rId55"/>
    <p:sldId id="363" r:id="rId56"/>
    <p:sldId id="294" r:id="rId57"/>
    <p:sldId id="357" r:id="rId58"/>
    <p:sldId id="359" r:id="rId59"/>
    <p:sldId id="358" r:id="rId60"/>
    <p:sldId id="360" r:id="rId61"/>
    <p:sldId id="361" r:id="rId6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5ECE"/>
    <a:srgbClr val="0F6FC6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70" autoAdjust="0"/>
  </p:normalViewPr>
  <p:slideViewPr>
    <p:cSldViewPr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05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33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2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47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51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50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294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PRIMERO HAY QUE VER EL ONTOUCHLISTENER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9569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65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DE SISTEMAS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Manipulación de Views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b="1" dirty="0" err="1" smtClean="0"/>
              <a:t>Button</a:t>
            </a:r>
            <a:endParaRPr lang="es-ES" b="1" dirty="0" smtClean="0"/>
          </a:p>
          <a:p>
            <a:r>
              <a:rPr lang="es-ES" b="1" dirty="0" smtClean="0"/>
              <a:t>1. Leer el texto de un botón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texto = </a:t>
            </a:r>
            <a:r>
              <a:rPr lang="es-ES" dirty="0" err="1" smtClean="0"/>
              <a:t>b.getText</a:t>
            </a:r>
            <a:r>
              <a:rPr lang="es-ES" dirty="0" smtClean="0"/>
              <a:t>().</a:t>
            </a:r>
            <a:r>
              <a:rPr lang="es-ES" dirty="0" err="1" smtClean="0"/>
              <a:t>toString</a:t>
            </a:r>
            <a:r>
              <a:rPr lang="es-ES" dirty="0" smtClean="0"/>
              <a:t>();</a:t>
            </a:r>
          </a:p>
          <a:p>
            <a:r>
              <a:rPr lang="es-ES" i="1" dirty="0" smtClean="0"/>
              <a:t>En la variable texto queda lo que está escrito en el botón</a:t>
            </a:r>
          </a:p>
          <a:p>
            <a:endParaRPr lang="es-ES" dirty="0"/>
          </a:p>
          <a:p>
            <a:r>
              <a:rPr lang="es-ES" b="1" dirty="0" smtClean="0"/>
              <a:t>2. Escribir texto de un botón</a:t>
            </a:r>
            <a:endParaRPr lang="es-ES" b="1" dirty="0"/>
          </a:p>
          <a:p>
            <a:r>
              <a:rPr lang="es-ES" dirty="0" err="1" smtClean="0"/>
              <a:t>b.setText</a:t>
            </a:r>
            <a:r>
              <a:rPr lang="es-ES" dirty="0" smtClean="0"/>
              <a:t>("Hola");</a:t>
            </a:r>
          </a:p>
          <a:p>
            <a:r>
              <a:rPr lang="es-ES" i="1" dirty="0" smtClean="0"/>
              <a:t>El botón pasa a tener el texto “Hola”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3821048" cy="3017520"/>
          </a:xfrm>
        </p:spPr>
        <p:txBody>
          <a:bodyPr>
            <a:normAutofit lnSpcReduction="10000"/>
          </a:bodyPr>
          <a:lstStyle/>
          <a:p>
            <a:r>
              <a:rPr lang="es-ES" sz="3200" b="1" dirty="0" err="1" smtClean="0"/>
              <a:t>EditText</a:t>
            </a:r>
            <a:endParaRPr lang="es-ES" b="1" dirty="0" smtClean="0"/>
          </a:p>
          <a:p>
            <a:r>
              <a:rPr lang="es-ES" b="1" dirty="0" smtClean="0"/>
              <a:t>1. Leer el texto de un botón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texto = </a:t>
            </a:r>
            <a:r>
              <a:rPr lang="es-ES" dirty="0" err="1" smtClean="0"/>
              <a:t>et.getText</a:t>
            </a:r>
            <a:r>
              <a:rPr lang="es-ES" dirty="0" smtClean="0"/>
              <a:t>().</a:t>
            </a:r>
            <a:r>
              <a:rPr lang="es-ES" dirty="0" err="1" smtClean="0"/>
              <a:t>toString</a:t>
            </a:r>
            <a:r>
              <a:rPr lang="es-ES" dirty="0" smtClean="0"/>
              <a:t>();</a:t>
            </a:r>
          </a:p>
          <a:p>
            <a:r>
              <a:rPr lang="es-ES" i="1" dirty="0" smtClean="0"/>
              <a:t>En la variable texto queda lo que está escrito en el </a:t>
            </a:r>
            <a:r>
              <a:rPr lang="es-ES" i="1" dirty="0" err="1" smtClean="0"/>
              <a:t>EditText</a:t>
            </a:r>
            <a:endParaRPr lang="es-ES" i="1" dirty="0" smtClean="0"/>
          </a:p>
          <a:p>
            <a:endParaRPr lang="es-ES" dirty="0"/>
          </a:p>
          <a:p>
            <a:r>
              <a:rPr lang="es-ES" b="1" dirty="0" smtClean="0"/>
              <a:t>2. Escribir texto de un botón</a:t>
            </a:r>
            <a:endParaRPr lang="es-ES" b="1" dirty="0"/>
          </a:p>
          <a:p>
            <a:r>
              <a:rPr lang="es-ES" dirty="0" err="1" smtClean="0"/>
              <a:t>et.setText</a:t>
            </a:r>
            <a:r>
              <a:rPr lang="es-ES" dirty="0" smtClean="0"/>
              <a:t>("Hola");</a:t>
            </a:r>
          </a:p>
          <a:p>
            <a:r>
              <a:rPr lang="es-ES" i="1" dirty="0" smtClean="0"/>
              <a:t>El </a:t>
            </a:r>
            <a:r>
              <a:rPr lang="es-ES" i="1" dirty="0" err="1" smtClean="0"/>
              <a:t>EditText</a:t>
            </a:r>
            <a:r>
              <a:rPr lang="es-ES" i="1" dirty="0" smtClean="0"/>
              <a:t> pasa a tener el texto “Hola”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491629"/>
            <a:ext cx="3821048" cy="2910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b="1" dirty="0" smtClean="0"/>
          </a:p>
          <a:p>
            <a:r>
              <a:rPr lang="es-ES" b="1" dirty="0" smtClean="0"/>
              <a:t>3. Escribir el </a:t>
            </a:r>
            <a:r>
              <a:rPr lang="es-ES" b="1" dirty="0" err="1" smtClean="0"/>
              <a:t>hint</a:t>
            </a:r>
            <a:endParaRPr lang="es-ES" b="1" dirty="0" smtClean="0"/>
          </a:p>
          <a:p>
            <a:r>
              <a:rPr lang="es-ES" dirty="0" err="1" smtClean="0"/>
              <a:t>et.setHint</a:t>
            </a:r>
            <a:r>
              <a:rPr lang="es-ES" dirty="0" smtClean="0"/>
              <a:t>("Escriba su numero");</a:t>
            </a:r>
          </a:p>
          <a:p>
            <a:r>
              <a:rPr lang="es-ES" i="1" dirty="0" smtClean="0"/>
              <a:t>El consejo del </a:t>
            </a:r>
            <a:r>
              <a:rPr lang="es-ES" i="1" dirty="0" err="1" smtClean="0"/>
              <a:t>editText</a:t>
            </a:r>
            <a:r>
              <a:rPr lang="es-ES" i="1" dirty="0" smtClean="0"/>
              <a:t> cambia a “Escriba su numero”</a:t>
            </a:r>
          </a:p>
          <a:p>
            <a:endParaRPr lang="es-ES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i="1" dirty="0" smtClean="0"/>
          </a:p>
          <a:p>
            <a:endParaRPr lang="en-US"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ImageView</a:t>
            </a:r>
            <a:endParaRPr lang="es-ES" b="1" dirty="0" smtClean="0"/>
          </a:p>
          <a:p>
            <a:r>
              <a:rPr lang="es-ES" b="1" dirty="0" smtClean="0"/>
              <a:t>1. Cargar una imagen a partir de un recurso</a:t>
            </a:r>
          </a:p>
          <a:p>
            <a:r>
              <a:rPr lang="es-ES" dirty="0" err="1" smtClean="0"/>
              <a:t>iv.setImageResource</a:t>
            </a:r>
            <a:r>
              <a:rPr lang="es-ES" dirty="0" smtClean="0"/>
              <a:t>(</a:t>
            </a:r>
            <a:r>
              <a:rPr lang="es-ES" dirty="0" err="1" smtClean="0"/>
              <a:t>R.drawable.imagen</a:t>
            </a:r>
            <a:r>
              <a:rPr lang="es-ES" dirty="0" smtClean="0"/>
              <a:t>);</a:t>
            </a:r>
            <a:endParaRPr lang="es-ES" dirty="0"/>
          </a:p>
          <a:p>
            <a:endParaRPr lang="es-ES" b="1" dirty="0" smtClean="0"/>
          </a:p>
          <a:p>
            <a:r>
              <a:rPr lang="es-ES" b="1" dirty="0" smtClean="0"/>
              <a:t>2. </a:t>
            </a:r>
            <a:r>
              <a:rPr lang="es-ES" b="1" dirty="0"/>
              <a:t>Cargar una imagen a partir de un </a:t>
            </a:r>
            <a:r>
              <a:rPr lang="es-ES" b="1" dirty="0" smtClean="0"/>
              <a:t>archivo (Requiere permisos)</a:t>
            </a:r>
          </a:p>
          <a:p>
            <a:r>
              <a:rPr lang="es-ES" b="1" dirty="0" err="1"/>
              <a:t>Bitmap</a:t>
            </a:r>
            <a:r>
              <a:rPr lang="es-ES" b="1" dirty="0"/>
              <a:t> </a:t>
            </a:r>
            <a:r>
              <a:rPr lang="es-ES" dirty="0"/>
              <a:t>m  = </a:t>
            </a:r>
            <a:r>
              <a:rPr lang="es-ES" b="1" dirty="0" err="1" smtClean="0"/>
              <a:t>BitmapFactory</a:t>
            </a:r>
            <a:r>
              <a:rPr lang="es-ES" dirty="0" err="1" smtClean="0"/>
              <a:t>.decodeFile</a:t>
            </a:r>
            <a:r>
              <a:rPr lang="es-ES" dirty="0" smtClean="0"/>
              <a:t>(</a:t>
            </a:r>
            <a:r>
              <a:rPr lang="es-ES" dirty="0" err="1" smtClean="0"/>
              <a:t>getExternalFilesDir</a:t>
            </a:r>
            <a:r>
              <a:rPr lang="es-ES" dirty="0" smtClean="0"/>
              <a:t>(</a:t>
            </a:r>
            <a:r>
              <a:rPr lang="es-ES" dirty="0" err="1" smtClean="0"/>
              <a:t>null</a:t>
            </a:r>
            <a:r>
              <a:rPr lang="es-ES" dirty="0" smtClean="0"/>
              <a:t>)+"/</a:t>
            </a:r>
            <a:r>
              <a:rPr lang="es-ES" dirty="0"/>
              <a:t>foto.jpg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iv.setImageBitmap</a:t>
            </a:r>
            <a:r>
              <a:rPr lang="es-ES" dirty="0" smtClean="0"/>
              <a:t>(m);</a:t>
            </a:r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Checkbox</a:t>
            </a:r>
            <a:endParaRPr lang="es-ES" b="1" dirty="0" smtClean="0"/>
          </a:p>
          <a:p>
            <a:r>
              <a:rPr lang="es-ES" b="1" dirty="0" smtClean="0"/>
              <a:t>1. Leer estado del </a:t>
            </a:r>
            <a:r>
              <a:rPr lang="es-ES" b="1" dirty="0" err="1" smtClean="0"/>
              <a:t>checkbox</a:t>
            </a:r>
            <a:endParaRPr lang="es-ES" b="1" dirty="0" smtClean="0"/>
          </a:p>
          <a:p>
            <a:r>
              <a:rPr lang="es-ES" dirty="0" err="1"/>
              <a:t>cb.isChecked</a:t>
            </a:r>
            <a:r>
              <a:rPr lang="es-ES" dirty="0" smtClean="0"/>
              <a:t>()</a:t>
            </a:r>
          </a:p>
          <a:p>
            <a:endParaRPr lang="es-ES" b="1" dirty="0" smtClean="0"/>
          </a:p>
          <a:p>
            <a:r>
              <a:rPr lang="es-ES" b="1" dirty="0" smtClean="0"/>
              <a:t>2. Escribir estado del </a:t>
            </a:r>
            <a:r>
              <a:rPr lang="es-ES" b="1" dirty="0" err="1" smtClean="0"/>
              <a:t>checkbox</a:t>
            </a:r>
            <a:endParaRPr lang="es-ES" b="1" dirty="0" smtClean="0"/>
          </a:p>
          <a:p>
            <a:r>
              <a:rPr lang="es-ES" dirty="0" err="1" smtClean="0"/>
              <a:t>cb.setChecked</a:t>
            </a:r>
            <a:r>
              <a:rPr lang="es-ES" dirty="0" smtClean="0"/>
              <a:t>(true);</a:t>
            </a:r>
          </a:p>
          <a:p>
            <a:r>
              <a:rPr lang="es-ES" i="1" dirty="0" smtClean="0"/>
              <a:t>Esto hace que el </a:t>
            </a:r>
            <a:r>
              <a:rPr lang="es-ES" i="1" dirty="0" err="1" smtClean="0"/>
              <a:t>Checkbox</a:t>
            </a:r>
            <a:r>
              <a:rPr lang="es-ES" i="1" dirty="0" smtClean="0"/>
              <a:t> quede seleccionado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4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 fontScale="92500" lnSpcReduction="10000"/>
          </a:bodyPr>
          <a:lstStyle/>
          <a:p>
            <a:r>
              <a:rPr lang="es-ES" sz="3200" b="1" dirty="0" err="1" smtClean="0"/>
              <a:t>RadioButton</a:t>
            </a:r>
            <a:r>
              <a:rPr lang="es-ES" sz="3200" b="1" dirty="0" smtClean="0"/>
              <a:t>/</a:t>
            </a:r>
            <a:r>
              <a:rPr lang="es-ES" sz="3200" b="1" dirty="0" err="1" smtClean="0"/>
              <a:t>RadioGroup</a:t>
            </a:r>
            <a:endParaRPr lang="es-ES" b="1" dirty="0" smtClean="0"/>
          </a:p>
          <a:p>
            <a:r>
              <a:rPr lang="es-ES" b="1" dirty="0" smtClean="0"/>
              <a:t>1. Leer estado del </a:t>
            </a:r>
            <a:r>
              <a:rPr lang="es-ES" b="1" dirty="0" err="1" smtClean="0"/>
              <a:t>radioGroup</a:t>
            </a:r>
            <a:endParaRPr lang="es-ES" b="1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rg.getCheckedRadioButtonId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switch (id){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R.id.mas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R.id.fem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break;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DatePicker</a:t>
            </a:r>
            <a:endParaRPr lang="es-ES" b="1" dirty="0" smtClean="0"/>
          </a:p>
          <a:p>
            <a:r>
              <a:rPr lang="es-ES" b="1" dirty="0" smtClean="0"/>
              <a:t>1. Leer la fecha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anho</a:t>
            </a:r>
            <a:r>
              <a:rPr lang="en-US" dirty="0"/>
              <a:t> = </a:t>
            </a:r>
            <a:r>
              <a:rPr lang="en-US" dirty="0" err="1"/>
              <a:t>dp.getYear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mes</a:t>
            </a:r>
            <a:r>
              <a:rPr lang="en-US" dirty="0"/>
              <a:t> = </a:t>
            </a:r>
            <a:r>
              <a:rPr lang="en-US" dirty="0" err="1"/>
              <a:t>dp.getMonth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dia</a:t>
            </a:r>
            <a:r>
              <a:rPr lang="en-US" dirty="0"/>
              <a:t> = </a:t>
            </a:r>
            <a:r>
              <a:rPr lang="en-US" dirty="0" err="1"/>
              <a:t>dp.getDayOfMonth</a:t>
            </a:r>
            <a:r>
              <a:rPr lang="en-US" dirty="0"/>
              <a:t>();</a:t>
            </a:r>
          </a:p>
          <a:p>
            <a:endParaRPr lang="es-ES" dirty="0" smtClean="0"/>
          </a:p>
          <a:p>
            <a:r>
              <a:rPr lang="es-ES" dirty="0" smtClean="0"/>
              <a:t>Tenga en cuenta que el método </a:t>
            </a:r>
            <a:r>
              <a:rPr lang="es-ES" dirty="0" err="1" smtClean="0"/>
              <a:t>getMonth</a:t>
            </a:r>
            <a:r>
              <a:rPr lang="es-ES" dirty="0" smtClean="0"/>
              <a:t>() devuelve número entre 0 y 11.</a:t>
            </a:r>
            <a:endParaRPr lang="en-U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Listeners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899592" y="1563638"/>
            <a:ext cx="3456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Una vez con los objetos referenciados, es posible programar comportamientos según los </a:t>
            </a:r>
            <a:r>
              <a:rPr lang="es-ES" dirty="0" err="1" smtClean="0">
                <a:solidFill>
                  <a:schemeClr val="tx1"/>
                </a:solidFill>
              </a:rPr>
              <a:t>listeners</a:t>
            </a:r>
            <a:r>
              <a:rPr lang="es-ES" dirty="0" smtClean="0">
                <a:solidFill>
                  <a:schemeClr val="tx1"/>
                </a:solidFill>
              </a:rPr>
              <a:t> disponibles en el sistema.</a:t>
            </a:r>
          </a:p>
          <a:p>
            <a:endParaRPr lang="es-ES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user interactio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/>
          <a:stretch/>
        </p:blipFill>
        <p:spPr bwMode="auto">
          <a:xfrm>
            <a:off x="4647290" y="1447037"/>
            <a:ext cx="3741505" cy="28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9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Listeners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43608" y="1491630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1" dirty="0" smtClean="0">
                <a:solidFill>
                  <a:schemeClr val="tx1"/>
                </a:solidFill>
              </a:rPr>
              <a:t>GUI </a:t>
            </a:r>
            <a:r>
              <a:rPr lang="es-ES" sz="1800" b="1" i="1" dirty="0" err="1" smtClean="0">
                <a:solidFill>
                  <a:schemeClr val="tx1"/>
                </a:solidFill>
              </a:rPr>
              <a:t>Listeners</a:t>
            </a:r>
            <a:endParaRPr lang="es-CO" sz="1800" b="1" i="1" dirty="0" smtClean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Interrupciones del usuario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b="1" i="1" dirty="0" smtClean="0">
                <a:solidFill>
                  <a:schemeClr val="tx1"/>
                </a:solidFill>
              </a:rPr>
              <a:t>EJEMPLOS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onClickListener</a:t>
            </a:r>
            <a:endParaRPr lang="es-ES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onItemClickListener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onTouchListener</a:t>
            </a:r>
            <a:endParaRPr lang="es-ES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onKeyListener</a:t>
            </a:r>
            <a:endParaRPr lang="es-ES" sz="1800" dirty="0" smtClean="0">
              <a:solidFill>
                <a:schemeClr val="tx1"/>
              </a:solidFill>
            </a:endParaRPr>
          </a:p>
          <a:p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694352" y="1491630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i="1" dirty="0" err="1">
                <a:solidFill>
                  <a:schemeClr val="tx1"/>
                </a:solidFill>
              </a:rPr>
              <a:t>System</a:t>
            </a:r>
            <a:r>
              <a:rPr lang="es-ES" sz="1800" b="1" i="1" dirty="0">
                <a:solidFill>
                  <a:schemeClr val="tx1"/>
                </a:solidFill>
              </a:rPr>
              <a:t> </a:t>
            </a:r>
            <a:r>
              <a:rPr lang="es-ES" sz="1800" b="1" i="1" dirty="0" err="1" smtClean="0">
                <a:solidFill>
                  <a:schemeClr val="tx1"/>
                </a:solidFill>
              </a:rPr>
              <a:t>Listeners</a:t>
            </a:r>
            <a:endParaRPr lang="es-ES" sz="1800" b="1" i="1" dirty="0">
              <a:solidFill>
                <a:schemeClr val="tx1"/>
              </a:solidFill>
            </a:endParaRPr>
          </a:p>
          <a:p>
            <a:r>
              <a:rPr lang="es-ES" sz="1800" dirty="0" smtClean="0">
                <a:solidFill>
                  <a:schemeClr val="tx1"/>
                </a:solidFill>
              </a:rPr>
              <a:t>Interrupciones </a:t>
            </a:r>
            <a:r>
              <a:rPr lang="es-ES" sz="1800" dirty="0">
                <a:solidFill>
                  <a:schemeClr val="tx1"/>
                </a:solidFill>
              </a:rPr>
              <a:t>del </a:t>
            </a:r>
            <a:r>
              <a:rPr lang="es-ES" sz="1800" dirty="0" smtClean="0">
                <a:solidFill>
                  <a:schemeClr val="tx1"/>
                </a:solidFill>
              </a:rPr>
              <a:t>sistema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r>
              <a:rPr lang="es-ES" sz="1800" b="1" i="1" dirty="0" smtClean="0">
                <a:solidFill>
                  <a:schemeClr val="tx1"/>
                </a:solidFill>
              </a:rPr>
              <a:t>EJEMPLOS</a:t>
            </a:r>
            <a:endParaRPr lang="es-ES" sz="18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onActivityResult</a:t>
            </a:r>
            <a:endParaRPr lang="es-E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 smtClean="0">
                <a:solidFill>
                  <a:schemeClr val="tx1"/>
                </a:solidFill>
              </a:rPr>
              <a:t>onRequestPermissionsResult</a:t>
            </a:r>
            <a:endParaRPr lang="es-E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Interacciones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Click</a:t>
            </a:r>
            <a:r>
              <a:rPr lang="es-ES" dirty="0" smtClean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(v) -&gt;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3968" y="3604818"/>
            <a:ext cx="22906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Ejecuta el método acción cuando se toque el botón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71062" y="3543262"/>
            <a:ext cx="312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chemeClr val="tx1"/>
                </a:solidFill>
              </a:rPr>
              <a:t>!</a:t>
            </a:r>
            <a:endParaRPr lang="es-CO" sz="3600" dirty="0">
              <a:solidFill>
                <a:schemeClr val="tx1"/>
              </a:solidFill>
            </a:endParaRP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Click</a:t>
            </a:r>
            <a:r>
              <a:rPr lang="es-ES" dirty="0" smtClean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(v) -&gt;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259181" y="233663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Es una expresión lambda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75856" y="2193277"/>
            <a:ext cx="1584176" cy="59449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4860032" y="250105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OnClickListener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50" y="1635646"/>
            <a:ext cx="1408626" cy="2497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399" y="1915992"/>
            <a:ext cx="1152128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Click</a:t>
            </a:r>
            <a:r>
              <a:rPr lang="es-ES" dirty="0" smtClean="0">
                <a:solidFill>
                  <a:schemeClr val="tx1"/>
                </a:solidFill>
              </a:rPr>
              <a:t> me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88" y="2193277"/>
            <a:ext cx="487388" cy="487388"/>
          </a:xfrm>
          <a:prstGeom prst="rect">
            <a:avLst/>
          </a:prstGeom>
          <a:noFill/>
          <a:scene3d>
            <a:camera prst="perspectiveAbove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992803" y="1607145"/>
            <a:ext cx="467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R.id.boton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boton.setOnClickListener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(v) -&gt;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accion</a:t>
            </a:r>
            <a:r>
              <a:rPr lang="en-U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259181" y="2211710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Se refiere al </a:t>
            </a:r>
            <a:r>
              <a:rPr lang="es-ES" dirty="0" err="1" smtClean="0">
                <a:solidFill>
                  <a:schemeClr val="tx1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que activa la acción "</a:t>
            </a:r>
            <a:r>
              <a:rPr lang="es-ES" dirty="0" err="1" smtClean="0">
                <a:solidFill>
                  <a:schemeClr val="tx1"/>
                </a:solidFill>
              </a:rPr>
              <a:t>onClick</a:t>
            </a:r>
            <a:r>
              <a:rPr lang="es-ES" dirty="0" smtClean="0">
                <a:solidFill>
                  <a:schemeClr val="tx1"/>
                </a:solidFill>
              </a:rPr>
              <a:t>". Por lo tanto, </a:t>
            </a:r>
            <a:r>
              <a:rPr lang="es-ES" b="1" i="1" dirty="0" err="1" smtClean="0">
                <a:solidFill>
                  <a:schemeClr val="tx1"/>
                </a:solidFill>
              </a:rPr>
              <a:t>boton</a:t>
            </a:r>
            <a:r>
              <a:rPr lang="es-ES" dirty="0" smtClean="0">
                <a:solidFill>
                  <a:schemeClr val="tx1"/>
                </a:solidFill>
              </a:rPr>
              <a:t> es igual a </a:t>
            </a:r>
            <a:r>
              <a:rPr lang="es-ES" b="1" i="1" dirty="0" smtClean="0">
                <a:solidFill>
                  <a:schemeClr val="tx1"/>
                </a:solidFill>
              </a:rPr>
              <a:t>v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48917" y="2193277"/>
            <a:ext cx="420400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3669317" y="2355726"/>
            <a:ext cx="255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.setOnTouchListener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200798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Expresión lambda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555775" y="1833237"/>
            <a:ext cx="3393317" cy="239469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5949092" y="2152005"/>
            <a:ext cx="608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.setOnTouchListener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185167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Se refiere al </a:t>
            </a:r>
            <a:r>
              <a:rPr lang="es-ES" dirty="0" err="1" smtClean="0">
                <a:solidFill>
                  <a:schemeClr val="tx1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que activa el </a:t>
            </a:r>
            <a:r>
              <a:rPr lang="es-ES" dirty="0" err="1" smtClean="0">
                <a:solidFill>
                  <a:schemeClr val="tx1"/>
                </a:solidFill>
              </a:rPr>
              <a:t>listener</a:t>
            </a:r>
            <a:r>
              <a:rPr lang="es-ES" dirty="0" smtClean="0">
                <a:solidFill>
                  <a:schemeClr val="tx1"/>
                </a:solidFill>
              </a:rPr>
              <a:t> "</a:t>
            </a:r>
            <a:r>
              <a:rPr lang="es-ES" dirty="0" err="1" smtClean="0">
                <a:solidFill>
                  <a:schemeClr val="tx1"/>
                </a:solidFill>
              </a:rPr>
              <a:t>onTouch</a:t>
            </a:r>
            <a:r>
              <a:rPr lang="es-ES" dirty="0" smtClean="0">
                <a:solidFill>
                  <a:schemeClr val="tx1"/>
                </a:solidFill>
              </a:rPr>
              <a:t>“.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699793" y="1809185"/>
            <a:ext cx="360040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059833" y="2007989"/>
            <a:ext cx="349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42706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06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2722" y="1419622"/>
            <a:ext cx="6124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findViewById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R.id.miText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miText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.setOnTouchListener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(view, event) -&gt;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event.getAction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true;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case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   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false;</a:t>
            </a:r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 	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lecha en U 2"/>
          <p:cNvSpPr/>
          <p:nvPr/>
        </p:nvSpPr>
        <p:spPr>
          <a:xfrm>
            <a:off x="109552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588224" y="1851670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objeto del evento contiene entre otras el </a:t>
            </a:r>
            <a:r>
              <a:rPr lang="es-ES" b="1" i="1" dirty="0" smtClean="0">
                <a:solidFill>
                  <a:schemeClr val="tx1"/>
                </a:solidFill>
              </a:rPr>
              <a:t>tipo de gesto</a:t>
            </a:r>
            <a:r>
              <a:rPr lang="es-ES" dirty="0" smtClean="0">
                <a:solidFill>
                  <a:schemeClr val="tx1"/>
                </a:solidFill>
              </a:rPr>
              <a:t>, y las </a:t>
            </a:r>
            <a:r>
              <a:rPr lang="es-ES" b="1" i="1" dirty="0" smtClean="0">
                <a:solidFill>
                  <a:schemeClr val="tx1"/>
                </a:solidFill>
              </a:rPr>
              <a:t>coordenadas</a:t>
            </a:r>
            <a:endParaRPr lang="es-CO" b="1" i="1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203848" y="1809185"/>
            <a:ext cx="432048" cy="23445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635896" y="2007989"/>
            <a:ext cx="292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92802" y="1419622"/>
            <a:ext cx="61246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TIPOS DE GESTO</a:t>
            </a:r>
          </a:p>
          <a:p>
            <a:endParaRPr lang="es-ES" sz="12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ACTION_DOWN</a:t>
            </a:r>
            <a:r>
              <a:rPr lang="es-E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Ocurre cuando se toca el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view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ACTION_MOVE</a:t>
            </a:r>
            <a:r>
              <a:rPr lang="es-E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Ocurre cuando se arrastra el dedo luego de ser tocado el View</a:t>
            </a: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MotionEvent.</a:t>
            </a:r>
            <a:r>
              <a:rPr lang="es-ES" sz="1200" b="1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ACTION_UP</a:t>
            </a:r>
            <a:r>
              <a:rPr lang="es-ES" sz="1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Ocurre cuando se </a:t>
            </a:r>
            <a:r>
              <a:rPr lang="es-E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levanta el dedo y se deja de tocar el </a:t>
            </a:r>
            <a:r>
              <a:rPr lang="es-E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view</a:t>
            </a:r>
            <a:endParaRPr lang="es-E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s-E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114714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114714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echa en U 17"/>
          <p:cNvSpPr/>
          <p:nvPr/>
        </p:nvSpPr>
        <p:spPr>
          <a:xfrm>
            <a:off x="181560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9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5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OnTouchListener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1840" y="35342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NOTA: Se retorna true para darle continuidad al gesto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604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211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MOVE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8184" y="2427734"/>
            <a:ext cx="792088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UP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11" idx="1"/>
          </p:cNvCxnSpPr>
          <p:nvPr/>
        </p:nvCxnSpPr>
        <p:spPr>
          <a:xfrm>
            <a:off x="4388132" y="2751770"/>
            <a:ext cx="523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04202" y="2754279"/>
            <a:ext cx="523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6 Rectángulo"/>
          <p:cNvSpPr/>
          <p:nvPr/>
        </p:nvSpPr>
        <p:spPr>
          <a:xfrm>
            <a:off x="1147149" y="1635646"/>
            <a:ext cx="1399685" cy="2497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s-ES" sz="1100" dirty="0" smtClean="0">
              <a:solidFill>
                <a:schemeClr val="tx1"/>
              </a:solidFill>
            </a:endParaRPr>
          </a:p>
          <a:p>
            <a:endParaRPr lang="es-E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1147149" y="1902219"/>
            <a:ext cx="1399685" cy="1944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echa en U 21"/>
          <p:cNvSpPr/>
          <p:nvPr/>
        </p:nvSpPr>
        <p:spPr>
          <a:xfrm>
            <a:off x="1815600" y="2377321"/>
            <a:ext cx="504056" cy="64807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394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3" name="Picture 2" descr="Resultado de imagen para hand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51" y="2874327"/>
            <a:ext cx="487388" cy="4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D:\Usuarios\1143848922\Downloads\kisspng-feature-phone-smartphone-mobile-phone-accessories-black-border-mobile-phone-5a71a4107c60b5.33238784151739700850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1572"/>
            <a:ext cx="1875426" cy="3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4" idx="3"/>
            <a:endCxn id="16" idx="1"/>
          </p:cNvCxnSpPr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9199" y="30169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permite navegar de una actividad a otra</a:t>
            </a:r>
            <a:endParaRPr lang="es-E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Referenciar </a:t>
            </a:r>
            <a:r>
              <a:rPr lang="es-ES" dirty="0" err="1" smtClean="0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 smtClean="0"/>
              <a:t>Para referenciar </a:t>
            </a:r>
            <a:r>
              <a:rPr lang="es-ES" dirty="0" err="1" smtClean="0"/>
              <a:t>Views</a:t>
            </a:r>
            <a:r>
              <a:rPr lang="es-ES" dirty="0" smtClean="0"/>
              <a:t> es necesario asignar un identificador a cada View que queramos controlar</a:t>
            </a:r>
          </a:p>
          <a:p>
            <a:endParaRPr lang="es-ES" dirty="0"/>
          </a:p>
          <a:p>
            <a:r>
              <a:rPr lang="es-ES" dirty="0" smtClean="0"/>
              <a:t>Es necesario saber que el objeto de cada View es declarado en el XML y se crea de forma automática al ejecutar la aplicación.</a:t>
            </a:r>
          </a:p>
          <a:p>
            <a:endParaRPr lang="es-ES" dirty="0"/>
          </a:p>
          <a:p>
            <a:r>
              <a:rPr lang="es-ES" dirty="0" smtClean="0"/>
              <a:t>Significa que un creando un View en XML hace que no se requiera del </a:t>
            </a:r>
            <a:r>
              <a:rPr lang="es-ES" b="1" i="1" dirty="0" smtClean="0"/>
              <a:t>constructor de clase</a:t>
            </a:r>
            <a:r>
              <a:rPr lang="es-ES" dirty="0" smtClean="0"/>
              <a:t>.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view1;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view2;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view3;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 view4;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4 Rectángulo"/>
          <p:cNvSpPr/>
          <p:nvPr/>
        </p:nvSpPr>
        <p:spPr>
          <a:xfrm>
            <a:off x="6732240" y="149476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04248" y="1608858"/>
            <a:ext cx="576064" cy="2088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View1</a:t>
            </a:r>
            <a:endParaRPr lang="es-CO" sz="1200" dirty="0"/>
          </a:p>
        </p:txBody>
      </p:sp>
      <p:sp>
        <p:nvSpPr>
          <p:cNvPr id="8" name="Rectángulo 7"/>
          <p:cNvSpPr/>
          <p:nvPr/>
        </p:nvSpPr>
        <p:spPr>
          <a:xfrm>
            <a:off x="7458082" y="2200746"/>
            <a:ext cx="786325" cy="99228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452320" y="1608858"/>
            <a:ext cx="79208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View2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7458082" y="3287075"/>
            <a:ext cx="786325" cy="410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View4</a:t>
            </a:r>
            <a:endParaRPr lang="es-CO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7458082" y="2198917"/>
            <a:ext cx="786325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View3</a:t>
            </a:r>
            <a:endParaRPr lang="es-CO" dirty="0"/>
          </a:p>
        </p:txBody>
      </p: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3051957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El código es muy simple. Por ejemplo, estando en la Activity1 se puede ir a la Activity2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asi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0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Al pasar de una actividad a otra, las vistas se van apilando.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La que está más próxima al usuario es, por supuesto, la que se muestra en pantalla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2299277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 smtClean="0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 smtClean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Multiplicar 3"/>
          <p:cNvSpPr/>
          <p:nvPr/>
        </p:nvSpPr>
        <p:spPr>
          <a:xfrm>
            <a:off x="2777447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Multiplicar 13"/>
          <p:cNvSpPr/>
          <p:nvPr/>
        </p:nvSpPr>
        <p:spPr>
          <a:xfrm>
            <a:off x="6769286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94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 smtClean="0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 smtClean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Igualmente pasa con una tercera actividad: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1. Desde la actividad 1, se llama a la actividad 2: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E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2. Ya en la actividad2, podemos invocar una tercera actividad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Activity3.class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E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611560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092280" y="158411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327208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233975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ector recto de flecha 4"/>
          <p:cNvCxnSpPr>
            <a:stCxn id="8" idx="3"/>
            <a:endCxn id="9" idx="1"/>
          </p:cNvCxnSpPr>
          <p:nvPr/>
        </p:nvCxnSpPr>
        <p:spPr>
          <a:xfrm>
            <a:off x="2011245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5"/>
          <p:cNvSpPr/>
          <p:nvPr/>
        </p:nvSpPr>
        <p:spPr>
          <a:xfrm>
            <a:off x="7308962" y="1827685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739437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/>
          <p:cNvSpPr/>
          <p:nvPr/>
        </p:nvSpPr>
        <p:spPr>
          <a:xfrm>
            <a:off x="4067944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63185" y="207126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4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Actividad en clase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330949" y="2415782"/>
            <a:ext cx="170110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ACTIVIDAD</a:t>
            </a:r>
          </a:p>
          <a:p>
            <a:pPr algn="ctr"/>
            <a:r>
              <a:rPr lang="es-ES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SIDEBAR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878780" y="1635646"/>
            <a:ext cx="781452" cy="26642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</a:rPr>
              <a:t>Home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Profile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Search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Exit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868144" y="1635646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5878780" y="1635646"/>
            <a:ext cx="781452" cy="26642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</a:rPr>
              <a:t>Home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Profile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Search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Exit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 smtClean="0"/>
              <a:t>Intente hacer un menú lateral que salga desde la derecha.</a:t>
            </a:r>
          </a:p>
          <a:p>
            <a:endParaRPr lang="es-ES" dirty="0"/>
          </a:p>
          <a:p>
            <a:r>
              <a:rPr lang="es-ES" dirty="0" smtClean="0"/>
              <a:t>El menú debe salir usando un gesto de deslizamiento.</a:t>
            </a:r>
          </a:p>
          <a:p>
            <a:endParaRPr lang="es-ES" dirty="0"/>
          </a:p>
          <a:p>
            <a:r>
              <a:rPr lang="es-ES" dirty="0" smtClean="0"/>
              <a:t>Hágalo usando el </a:t>
            </a:r>
            <a:r>
              <a:rPr lang="es-ES" dirty="0" err="1" smtClean="0"/>
              <a:t>onTouchListener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Desarróllenlo en parejas</a:t>
            </a:r>
          </a:p>
        </p:txBody>
      </p:sp>
    </p:spTree>
    <p:extLst>
      <p:ext uri="{BB962C8B-B14F-4D97-AF65-F5344CB8AC3E}">
        <p14:creationId xmlns:p14="http://schemas.microsoft.com/office/powerpoint/2010/main" val="7340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Intents + data + callbacks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Referenciar </a:t>
            </a:r>
            <a:r>
              <a:rPr lang="es-ES" dirty="0" err="1" smtClean="0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 smtClean="0"/>
              <a:t>En el ejemplo a la derecha, tenemos un botón cuyo texto es “</a:t>
            </a:r>
            <a:r>
              <a:rPr lang="es-ES" dirty="0" err="1" smtClean="0"/>
              <a:t>Click</a:t>
            </a:r>
            <a:r>
              <a:rPr lang="es-ES" dirty="0" smtClean="0"/>
              <a:t> me”</a:t>
            </a:r>
          </a:p>
          <a:p>
            <a:endParaRPr lang="es-ES" dirty="0"/>
          </a:p>
          <a:p>
            <a:r>
              <a:rPr lang="es-ES" dirty="0" smtClean="0"/>
              <a:t>Para referenciarlo, vamos a la misma declaración del </a:t>
            </a:r>
            <a:r>
              <a:rPr lang="es-ES" dirty="0" err="1" smtClean="0"/>
              <a:t>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1200" b="1" dirty="0" err="1" smtClean="0">
                <a:solidFill>
                  <a:srgbClr val="9E5ECE"/>
                </a:solidFill>
              </a:rPr>
              <a:t>Button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myBtn</a:t>
            </a:r>
            <a:r>
              <a:rPr lang="es-ES" sz="1200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4 Rectángulo"/>
          <p:cNvSpPr/>
          <p:nvPr/>
        </p:nvSpPr>
        <p:spPr>
          <a:xfrm>
            <a:off x="6732240" y="149476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6895796" y="218518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Click</a:t>
            </a:r>
            <a:r>
              <a:rPr lang="es-ES" dirty="0" smtClean="0"/>
              <a:t> 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80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</a:t>
            </a:r>
            <a:r>
              <a:rPr lang="es-ES" dirty="0" err="1" smtClean="0">
                <a:solidFill>
                  <a:schemeClr val="tx1"/>
                </a:solidFill>
              </a:rPr>
              <a:t>requestCode</a:t>
            </a:r>
            <a:r>
              <a:rPr lang="es-ES" dirty="0" smtClean="0">
                <a:solidFill>
                  <a:schemeClr val="tx1"/>
                </a:solidFill>
              </a:rPr>
              <a:t> es un número entero que define el usuario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Para este ejemplo, puede ser igual a 10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9768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0543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7859" y="2900809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Y desde Activity2 se puede recibir esa variable, por ejemplo, en 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onCreate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().</a:t>
            </a:r>
          </a:p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protected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(Bundle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getExtras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7079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533863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</a:t>
            </a:r>
            <a:r>
              <a:rPr lang="es-ES" dirty="0" err="1" smtClean="0">
                <a:solidFill>
                  <a:schemeClr val="tx1"/>
                </a:solidFill>
              </a:rPr>
              <a:t>intent</a:t>
            </a:r>
            <a:r>
              <a:rPr lang="es-ES" dirty="0" smtClean="0">
                <a:solidFill>
                  <a:schemeClr val="tx1"/>
                </a:solidFill>
              </a:rPr>
              <a:t> nos permite devolver información gracias a los extras.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747549" y="3903195"/>
            <a:ext cx="1264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776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3723878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método </a:t>
            </a:r>
            <a:r>
              <a:rPr lang="es-ES" dirty="0" err="1" smtClean="0">
                <a:solidFill>
                  <a:schemeClr val="tx1"/>
                </a:solidFill>
              </a:rPr>
              <a:t>setResult</a:t>
            </a:r>
            <a:r>
              <a:rPr lang="es-ES" dirty="0" smtClean="0">
                <a:solidFill>
                  <a:schemeClr val="tx1"/>
                </a:solidFill>
              </a:rPr>
              <a:t> permite responder con un estado y el </a:t>
            </a:r>
            <a:r>
              <a:rPr lang="es-ES" dirty="0" err="1" smtClean="0">
                <a:solidFill>
                  <a:schemeClr val="tx1"/>
                </a:solidFill>
              </a:rPr>
              <a:t>intent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2425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este caso el estado es el RESULT_OK, que simboliza que todo está bien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036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Otro posible estado de respuesta es RESULT_CANCELED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1875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Finalmente </a:t>
            </a:r>
            <a:r>
              <a:rPr lang="es-ES" dirty="0" err="1" smtClean="0">
                <a:solidFill>
                  <a:schemeClr val="tx1"/>
                </a:solidFill>
              </a:rPr>
              <a:t>finish</a:t>
            </a:r>
            <a:r>
              <a:rPr lang="es-ES" dirty="0" smtClean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688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Finalmente </a:t>
            </a:r>
            <a:r>
              <a:rPr lang="es-ES" dirty="0" err="1" smtClean="0">
                <a:solidFill>
                  <a:schemeClr val="tx1"/>
                </a:solidFill>
              </a:rPr>
              <a:t>finish</a:t>
            </a:r>
            <a:r>
              <a:rPr lang="es-ES" dirty="0" smtClean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icar 18"/>
          <p:cNvSpPr/>
          <p:nvPr/>
        </p:nvSpPr>
        <p:spPr>
          <a:xfrm>
            <a:off x="2967586" y="975672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Multiplicar 19"/>
          <p:cNvSpPr/>
          <p:nvPr/>
        </p:nvSpPr>
        <p:spPr>
          <a:xfrm>
            <a:off x="6763261" y="1055019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978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Referenciar </a:t>
            </a:r>
            <a:r>
              <a:rPr lang="es-ES" dirty="0" err="1" smtClean="0"/>
              <a:t>Views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 smtClean="0"/>
              <a:t>En el ejemplo a la derecha, tenemos un botón cuyo texto es “</a:t>
            </a:r>
            <a:r>
              <a:rPr lang="es-ES" dirty="0" err="1" smtClean="0"/>
              <a:t>Click</a:t>
            </a:r>
            <a:r>
              <a:rPr lang="es-ES" dirty="0" smtClean="0"/>
              <a:t> me”</a:t>
            </a:r>
          </a:p>
          <a:p>
            <a:endParaRPr lang="es-ES" dirty="0"/>
          </a:p>
          <a:p>
            <a:r>
              <a:rPr lang="es-ES" dirty="0" smtClean="0"/>
              <a:t>Para referenciarlo, vamos a la misma declaración del </a:t>
            </a:r>
            <a:r>
              <a:rPr lang="es-ES" dirty="0" err="1" smtClean="0"/>
              <a:t>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5580112" y="1786760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1200" b="1" dirty="0" err="1" smtClean="0">
                <a:solidFill>
                  <a:srgbClr val="9E5ECE"/>
                </a:solidFill>
              </a:rPr>
              <a:t>Button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myBtn</a:t>
            </a:r>
            <a:r>
              <a:rPr lang="es-ES" sz="1200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5" name="8 CuadroTexto"/>
          <p:cNvSpPr txBox="1"/>
          <p:nvPr/>
        </p:nvSpPr>
        <p:spPr>
          <a:xfrm>
            <a:off x="6691379" y="4318075"/>
            <a:ext cx="14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588496" y="1491630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5588496" y="3867894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176049" y="3867894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5020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Cuando finaliza la actividad, se pueden capturar los datos que provienen de la actividad, usando el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requestCode</a:t>
            </a:r>
            <a:endParaRPr lang="es-E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9403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21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onActivity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660232" y="3350567"/>
            <a:ext cx="24482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Puede valer: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RESULT_OK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RESULT_CANCELED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Depende de que la actividad 2 haya entregado en el </a:t>
            </a:r>
            <a:r>
              <a:rPr lang="es-ES" dirty="0" err="1" smtClean="0">
                <a:solidFill>
                  <a:schemeClr val="tx1"/>
                </a:solidFill>
              </a:rPr>
              <a:t>setResult</a:t>
            </a:r>
            <a:r>
              <a:rPr lang="es-ES" dirty="0" smtClean="0">
                <a:solidFill>
                  <a:schemeClr val="tx1"/>
                </a:solidFill>
              </a:rPr>
              <a:t>()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851920" y="437195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51920" y="4242206"/>
            <a:ext cx="0" cy="12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onActivity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56411" y="3723878"/>
            <a:ext cx="24482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Corresponde al valor </a:t>
            </a:r>
            <a:r>
              <a:rPr lang="es-ES" dirty="0" err="1" smtClean="0">
                <a:solidFill>
                  <a:schemeClr val="tx1"/>
                </a:solidFill>
              </a:rPr>
              <a:t>requestCode</a:t>
            </a:r>
            <a:r>
              <a:rPr lang="es-ES" dirty="0" smtClean="0">
                <a:solidFill>
                  <a:schemeClr val="tx1"/>
                </a:solidFill>
              </a:rPr>
              <a:t> con el que inicialmente llamamos a la Activity2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547664" y="4443958"/>
            <a:ext cx="500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547664" y="4258776"/>
            <a:ext cx="0" cy="18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onActivity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Pila de </a:t>
            </a:r>
            <a:r>
              <a:rPr lang="es-ES" dirty="0" err="1" smtClean="0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 smtClean="0">
              <a:solidFill>
                <a:schemeClr val="tx1"/>
              </a:solidFill>
              <a:latin typeface="+mj-lt"/>
            </a:endParaRP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data.getExtras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getString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42113" y="4083918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Así podemos obtener el </a:t>
            </a:r>
            <a:r>
              <a:rPr lang="es-ES" dirty="0" err="1" smtClean="0">
                <a:solidFill>
                  <a:schemeClr val="tx1"/>
                </a:solidFill>
              </a:rPr>
              <a:t>callbackData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652120" y="4345528"/>
            <a:ext cx="90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onActivity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Actividad en clase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481631" y="2415782"/>
            <a:ext cx="139974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ACTIVIDAD</a:t>
            </a:r>
          </a:p>
          <a:p>
            <a:pPr algn="ctr"/>
            <a:r>
              <a:rPr lang="es-ES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INTENT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 smtClean="0"/>
              <a:t>Agrúpense en parejas</a:t>
            </a:r>
          </a:p>
          <a:p>
            <a:endParaRPr lang="es-ES" dirty="0" smtClean="0"/>
          </a:p>
          <a:p>
            <a:r>
              <a:rPr lang="es-ES" dirty="0" smtClean="0"/>
              <a:t>Cree una actividad principal que tenga un botón de configuración.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 smtClean="0"/>
              <a:t>La actividad se compone de dos actividades: la principal y la configuración </a:t>
            </a:r>
          </a:p>
          <a:p>
            <a:endParaRPr lang="es-ES" dirty="0" smtClean="0"/>
          </a:p>
          <a:p>
            <a:r>
              <a:rPr lang="es-ES" dirty="0" smtClean="0"/>
              <a:t>El botón de configuración me permite cambiar el color de TODA LA APLICACIÓN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</a:t>
            </a:r>
            <a:r>
              <a:rPr lang="es-ES" dirty="0" smtClean="0"/>
              <a:t>de configuración tendrá tres botones.</a:t>
            </a:r>
          </a:p>
          <a:p>
            <a:endParaRPr lang="es-ES" dirty="0"/>
          </a:p>
          <a:p>
            <a:r>
              <a:rPr lang="es-ES" dirty="0" smtClean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8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 smtClean="0">
                <a:solidFill>
                  <a:srgbClr val="9E5ECE"/>
                </a:solidFill>
              </a:rPr>
              <a:t>public</a:t>
            </a:r>
            <a:r>
              <a:rPr lang="es-ES" b="1" dirty="0" smtClean="0">
                <a:solidFill>
                  <a:srgbClr val="9E5ECE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class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MainActivity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extends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AppCompatActivity</a:t>
            </a:r>
            <a:r>
              <a:rPr lang="es-ES" dirty="0" smtClean="0">
                <a:solidFill>
                  <a:schemeClr val="tx1"/>
                </a:solidFill>
              </a:rPr>
              <a:t>{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@</a:t>
            </a:r>
            <a:r>
              <a:rPr lang="en-US" dirty="0">
                <a:solidFill>
                  <a:srgbClr val="FFC000"/>
                </a:solidFill>
              </a:rPr>
              <a:t>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b="1" dirty="0" smtClean="0">
                <a:solidFill>
                  <a:srgbClr val="9E5ECE"/>
                </a:solidFill>
              </a:rPr>
              <a:t>protected </a:t>
            </a:r>
            <a:r>
              <a:rPr lang="en-US" b="1" dirty="0">
                <a:solidFill>
                  <a:srgbClr val="9E5ECE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myBtn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findViewById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R.id.myBtn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</a:t>
            </a:r>
            <a:r>
              <a:rPr lang="es-ES" dirty="0" smtClean="0"/>
              <a:t>de configuración tendrá tres botones.</a:t>
            </a:r>
          </a:p>
          <a:p>
            <a:endParaRPr lang="es-ES" dirty="0"/>
          </a:p>
          <a:p>
            <a:r>
              <a:rPr lang="es-ES" dirty="0" smtClean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Black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White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Blue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</a:t>
            </a:r>
            <a:r>
              <a:rPr lang="es-ES" dirty="0" smtClean="0"/>
              <a:t>de configuración tendrá tres botones.</a:t>
            </a:r>
          </a:p>
          <a:p>
            <a:endParaRPr lang="es-ES" dirty="0"/>
          </a:p>
          <a:p>
            <a:r>
              <a:rPr lang="es-ES" dirty="0" smtClean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 smtClean="0">
                <a:solidFill>
                  <a:srgbClr val="9E5ECE"/>
                </a:solidFill>
              </a:rPr>
              <a:t>public</a:t>
            </a:r>
            <a:r>
              <a:rPr lang="es-ES" b="1" dirty="0" smtClean="0">
                <a:solidFill>
                  <a:srgbClr val="9E5ECE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class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MainActivity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extends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AppCompatActivity</a:t>
            </a:r>
            <a:r>
              <a:rPr lang="es-ES" dirty="0" smtClean="0">
                <a:solidFill>
                  <a:schemeClr val="tx1"/>
                </a:solidFill>
              </a:rPr>
              <a:t>{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@</a:t>
            </a:r>
            <a:r>
              <a:rPr lang="en-US" dirty="0">
                <a:solidFill>
                  <a:srgbClr val="FFC000"/>
                </a:solidFill>
              </a:rPr>
              <a:t>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b="1" dirty="0" smtClean="0">
                <a:solidFill>
                  <a:srgbClr val="9E5ECE"/>
                </a:solidFill>
              </a:rPr>
              <a:t>protected </a:t>
            </a:r>
            <a:r>
              <a:rPr lang="en-US" b="1" dirty="0">
                <a:solidFill>
                  <a:srgbClr val="9E5ECE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myBtn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findViewById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R.id.myBtn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76056" y="393990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Se nombra al </a:t>
            </a:r>
            <a:r>
              <a:rPr lang="es-ES" dirty="0" err="1" smtClean="0">
                <a:solidFill>
                  <a:schemeClr val="tx1"/>
                </a:solidFill>
              </a:rPr>
              <a:t>view</a:t>
            </a:r>
            <a:r>
              <a:rPr lang="es-ES" dirty="0" smtClean="0">
                <a:solidFill>
                  <a:schemeClr val="tx1"/>
                </a:solidFill>
              </a:rPr>
              <a:t>. “@+id” es una instrucción para incluir el nombre a la lista de ID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8100392" y="2136569"/>
            <a:ext cx="0" cy="180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 smtClean="0">
                <a:solidFill>
                  <a:srgbClr val="9E5ECE"/>
                </a:solidFill>
              </a:rPr>
              <a:t>public</a:t>
            </a:r>
            <a:r>
              <a:rPr lang="es-ES" b="1" dirty="0" smtClean="0">
                <a:solidFill>
                  <a:srgbClr val="9E5ECE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class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MainActivity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extends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AppCompatActivity</a:t>
            </a:r>
            <a:r>
              <a:rPr lang="es-ES" dirty="0" smtClean="0">
                <a:solidFill>
                  <a:schemeClr val="tx1"/>
                </a:solidFill>
              </a:rPr>
              <a:t>{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@</a:t>
            </a:r>
            <a:r>
              <a:rPr lang="en-US" dirty="0">
                <a:solidFill>
                  <a:srgbClr val="FFC000"/>
                </a:solidFill>
              </a:rPr>
              <a:t>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b="1" dirty="0" smtClean="0">
                <a:solidFill>
                  <a:srgbClr val="9E5ECE"/>
                </a:solidFill>
              </a:rPr>
              <a:t>protected </a:t>
            </a:r>
            <a:r>
              <a:rPr lang="en-US" b="1" dirty="0">
                <a:solidFill>
                  <a:srgbClr val="9E5ECE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myBtn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findViewById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R.id.myBtn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2960" y="3939902"/>
            <a:ext cx="490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Declarar una variable para referenciar el botón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979712" y="2211710"/>
            <a:ext cx="0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>
            <a:stCxn id="15" idx="3"/>
          </p:cNvCxnSpPr>
          <p:nvPr/>
        </p:nvCxnSpPr>
        <p:spPr>
          <a:xfrm flipV="1">
            <a:off x="5364088" y="2643758"/>
            <a:ext cx="1440160" cy="11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Referenciar Views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7201979" y="4443958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99858" y="4442916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JAVA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Rectángulo"/>
          <p:cNvSpPr/>
          <p:nvPr/>
        </p:nvSpPr>
        <p:spPr>
          <a:xfrm>
            <a:off x="899592" y="1468276"/>
            <a:ext cx="446449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b="1" dirty="0" err="1" smtClean="0">
                <a:solidFill>
                  <a:srgbClr val="9E5ECE"/>
                </a:solidFill>
              </a:rPr>
              <a:t>public</a:t>
            </a:r>
            <a:r>
              <a:rPr lang="es-ES" b="1" dirty="0" smtClean="0">
                <a:solidFill>
                  <a:srgbClr val="9E5ECE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class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MainActivity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b="1" dirty="0" err="1" smtClean="0">
                <a:solidFill>
                  <a:srgbClr val="9E5ECE"/>
                </a:solidFill>
              </a:rPr>
              <a:t>extends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AppCompatActivity</a:t>
            </a:r>
            <a:r>
              <a:rPr lang="es-ES" dirty="0" smtClean="0">
                <a:solidFill>
                  <a:schemeClr val="tx1"/>
                </a:solidFill>
              </a:rPr>
              <a:t>{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myBtn</a:t>
            </a:r>
            <a:r>
              <a:rPr lang="es-ES" dirty="0" smtClean="0">
                <a:solidFill>
                  <a:schemeClr val="tx1"/>
                </a:solidFill>
              </a:rPr>
              <a:t>;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   @</a:t>
            </a:r>
            <a:r>
              <a:rPr lang="en-US" dirty="0">
                <a:solidFill>
                  <a:srgbClr val="FFC000"/>
                </a:solidFill>
              </a:rPr>
              <a:t>Override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b="1" dirty="0" smtClean="0">
                <a:solidFill>
                  <a:srgbClr val="9E5ECE"/>
                </a:solidFill>
              </a:rPr>
              <a:t>protected </a:t>
            </a:r>
            <a:r>
              <a:rPr lang="en-US" b="1" dirty="0">
                <a:solidFill>
                  <a:srgbClr val="9E5ECE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9E5ECE"/>
                </a:solidFill>
              </a:rPr>
              <a:t>Bundle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savedInstanceState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myBtn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findViewById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R.id.myBtn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6691379" y="1491629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&lt;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   </a:t>
            </a:r>
            <a:r>
              <a:rPr lang="es-ES" sz="1000" b="1" dirty="0" err="1" smtClean="0">
                <a:solidFill>
                  <a:schemeClr val="tx1"/>
                </a:solidFill>
              </a:rPr>
              <a:t>android:id</a:t>
            </a:r>
            <a:r>
              <a:rPr lang="es-ES" sz="1000" b="1" dirty="0" smtClean="0">
                <a:solidFill>
                  <a:schemeClr val="tx1"/>
                </a:solidFill>
              </a:rPr>
              <a:t>="@+id/</a:t>
            </a:r>
            <a:r>
              <a:rPr lang="es-ES" sz="1000" b="1" dirty="0" err="1" smtClean="0">
                <a:solidFill>
                  <a:schemeClr val="tx1"/>
                </a:solidFill>
              </a:rPr>
              <a:t>myBtn</a:t>
            </a:r>
            <a:r>
              <a:rPr lang="es-ES" sz="1000" b="1" dirty="0" smtClean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 smtClean="0">
                <a:solidFill>
                  <a:schemeClr val="tx1"/>
                </a:solidFill>
              </a:rPr>
              <a:t>android:text</a:t>
            </a:r>
            <a:r>
              <a:rPr lang="es-ES" sz="1000" b="1" dirty="0" smtClean="0">
                <a:solidFill>
                  <a:schemeClr val="tx1"/>
                </a:solidFill>
              </a:rPr>
              <a:t>=“</a:t>
            </a:r>
            <a:r>
              <a:rPr lang="es-ES" sz="1000" b="1" dirty="0" err="1" smtClean="0">
                <a:solidFill>
                  <a:schemeClr val="tx1"/>
                </a:solidFill>
              </a:rPr>
              <a:t>Click</a:t>
            </a:r>
            <a:r>
              <a:rPr lang="es-ES" sz="1000" b="1" dirty="0" smtClean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 smtClean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9E5ECE"/>
                </a:solidFill>
              </a:rPr>
              <a:t>&lt;/</a:t>
            </a:r>
            <a:r>
              <a:rPr lang="es-ES" b="1" dirty="0" err="1" smtClean="0">
                <a:solidFill>
                  <a:srgbClr val="9E5ECE"/>
                </a:solidFill>
              </a:rPr>
              <a:t>Button</a:t>
            </a:r>
            <a:r>
              <a:rPr lang="es-ES" b="1" dirty="0" smtClean="0">
                <a:solidFill>
                  <a:srgbClr val="9E5ECE"/>
                </a:solidFill>
              </a:rPr>
              <a:t>&gt;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2960" y="3939902"/>
            <a:ext cx="454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 método, permite obtener el objeto por ID para asignarlo a la variable creada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11760" y="307580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8085</TotalTime>
  <Words>2198</Words>
  <Application>Microsoft Office PowerPoint</Application>
  <PresentationFormat>Presentación en pantalla (16:9)</PresentationFormat>
  <Paragraphs>711</Paragraphs>
  <Slides>61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7" baseType="lpstr">
      <vt:lpstr>Arial</vt:lpstr>
      <vt:lpstr>Arial Narrow</vt:lpstr>
      <vt:lpstr>Calibri</vt:lpstr>
      <vt:lpstr>Calibri Light</vt:lpstr>
      <vt:lpstr>Consolas</vt:lpstr>
      <vt:lpstr>UAO-Theme</vt:lpstr>
      <vt:lpstr>Aplicaciones Móviles</vt:lpstr>
      <vt:lpstr>Interacciones</vt:lpstr>
      <vt:lpstr>Referenciar Views</vt:lpstr>
      <vt:lpstr>Referenciar Views</vt:lpstr>
      <vt:lpstr>Referenciar Views</vt:lpstr>
      <vt:lpstr>Referenciar Views</vt:lpstr>
      <vt:lpstr>Referenciar Views</vt:lpstr>
      <vt:lpstr>Referenciar Views</vt:lpstr>
      <vt:lpstr>Referenciar Views</vt:lpstr>
      <vt:lpstr>Manipulación de Views</vt:lpstr>
      <vt:lpstr>Views de uso común</vt:lpstr>
      <vt:lpstr>Views de uso común</vt:lpstr>
      <vt:lpstr>Views de uso común</vt:lpstr>
      <vt:lpstr>Views de uso común</vt:lpstr>
      <vt:lpstr>Views de uso común</vt:lpstr>
      <vt:lpstr>Views de uso común</vt:lpstr>
      <vt:lpstr>Listeners</vt:lpstr>
      <vt:lpstr>Listeners</vt:lpstr>
      <vt:lpstr>Listeners</vt:lpstr>
      <vt:lpstr>OnClickListener</vt:lpstr>
      <vt:lpstr>OnClickListener</vt:lpstr>
      <vt:lpstr>OnClickListener</vt:lpstr>
      <vt:lpstr>OnTouchListener</vt:lpstr>
      <vt:lpstr>OnTouchListener</vt:lpstr>
      <vt:lpstr>OnTouchListener</vt:lpstr>
      <vt:lpstr>OnTouchListener</vt:lpstr>
      <vt:lpstr>OnTouchListener</vt:lpstr>
      <vt:lpstr>Intents</vt:lpstr>
      <vt:lpstr>Intent</vt:lpstr>
      <vt:lpstr>Intent</vt:lpstr>
      <vt:lpstr>Intent</vt:lpstr>
      <vt:lpstr>Intent</vt:lpstr>
      <vt:lpstr>Intent</vt:lpstr>
      <vt:lpstr>Intent</vt:lpstr>
      <vt:lpstr>Intent</vt:lpstr>
      <vt:lpstr>Actividad en clase</vt:lpstr>
      <vt:lpstr>ACTIVIDAD EN CLASE</vt:lpstr>
      <vt:lpstr>ACTIVIDAD EN CLASE</vt:lpstr>
      <vt:lpstr>Intents + data + callbacks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130</cp:revision>
  <dcterms:modified xsi:type="dcterms:W3CDTF">2020-01-28T19:52:30Z</dcterms:modified>
</cp:coreProperties>
</file>