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8"/>
  </p:notesMasterIdLst>
  <p:sldIdLst>
    <p:sldId id="256" r:id="rId2"/>
    <p:sldId id="307" r:id="rId3"/>
    <p:sldId id="325" r:id="rId4"/>
    <p:sldId id="326" r:id="rId5"/>
    <p:sldId id="327" r:id="rId6"/>
    <p:sldId id="308" r:id="rId7"/>
    <p:sldId id="329" r:id="rId8"/>
    <p:sldId id="328" r:id="rId9"/>
    <p:sldId id="330" r:id="rId10"/>
    <p:sldId id="310" r:id="rId11"/>
    <p:sldId id="331" r:id="rId12"/>
    <p:sldId id="332" r:id="rId13"/>
    <p:sldId id="345" r:id="rId14"/>
    <p:sldId id="333" r:id="rId15"/>
    <p:sldId id="334" r:id="rId16"/>
    <p:sldId id="335" r:id="rId17"/>
    <p:sldId id="336" r:id="rId18"/>
    <p:sldId id="337" r:id="rId19"/>
    <p:sldId id="338" r:id="rId20"/>
    <p:sldId id="339" r:id="rId21"/>
    <p:sldId id="340" r:id="rId22"/>
    <p:sldId id="341" r:id="rId23"/>
    <p:sldId id="342" r:id="rId24"/>
    <p:sldId id="343" r:id="rId25"/>
    <p:sldId id="309" r:id="rId26"/>
    <p:sldId id="344" r:id="rId27"/>
    <p:sldId id="312" r:id="rId28"/>
    <p:sldId id="313" r:id="rId29"/>
    <p:sldId id="314" r:id="rId30"/>
    <p:sldId id="347" r:id="rId31"/>
    <p:sldId id="349" r:id="rId32"/>
    <p:sldId id="350" r:id="rId33"/>
    <p:sldId id="351" r:id="rId34"/>
    <p:sldId id="352" r:id="rId35"/>
    <p:sldId id="354" r:id="rId36"/>
    <p:sldId id="353" r:id="rId37"/>
    <p:sldId id="355" r:id="rId38"/>
    <p:sldId id="315" r:id="rId39"/>
    <p:sldId id="357" r:id="rId40"/>
    <p:sldId id="356" r:id="rId41"/>
    <p:sldId id="358" r:id="rId42"/>
    <p:sldId id="359" r:id="rId43"/>
    <p:sldId id="360" r:id="rId44"/>
    <p:sldId id="361" r:id="rId45"/>
    <p:sldId id="362" r:id="rId46"/>
    <p:sldId id="363" r:id="rId47"/>
    <p:sldId id="368" r:id="rId48"/>
    <p:sldId id="369" r:id="rId49"/>
    <p:sldId id="323" r:id="rId50"/>
    <p:sldId id="370" r:id="rId51"/>
    <p:sldId id="371" r:id="rId52"/>
    <p:sldId id="324" r:id="rId53"/>
    <p:sldId id="373" r:id="rId54"/>
    <p:sldId id="374" r:id="rId55"/>
    <p:sldId id="375" r:id="rId56"/>
    <p:sldId id="37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42"/>
    <a:srgbClr val="FFFFFF"/>
    <a:srgbClr val="00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463" autoAdjust="0"/>
  </p:normalViewPr>
  <p:slideViewPr>
    <p:cSldViewPr>
      <p:cViewPr varScale="1">
        <p:scale>
          <a:sx n="129" d="100"/>
          <a:sy n="129" d="100"/>
        </p:scale>
        <p:origin x="912" y="176"/>
      </p:cViewPr>
      <p:guideLst>
        <p:guide orient="horz" pos="1620"/>
        <p:guide pos="2880"/>
      </p:guideLst>
    </p:cSldViewPr>
  </p:slideViewPr>
  <p:outlineViewPr>
    <p:cViewPr>
      <p:scale>
        <a:sx n="33" d="100"/>
        <a:sy n="33" d="100"/>
      </p:scale>
      <p:origin x="0" y="-6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220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86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51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2/18/20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2/18/20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2/18/20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Aplicaciones Móviles</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lvl="0">
              <a:spcBef>
                <a:spcPts val="0"/>
              </a:spcBef>
              <a:spcAft>
                <a:spcPts val="0"/>
              </a:spcAft>
            </a:pPr>
            <a:r>
              <a:rPr lang="es" dirty="0"/>
              <a:t>Ingeniería Telemática</a:t>
            </a:r>
          </a:p>
          <a:p>
            <a:pPr lvl="0">
              <a:spcBef>
                <a:spcPts val="0"/>
              </a:spcBef>
              <a:spcAft>
                <a:spcPts val="0"/>
              </a:spcAft>
            </a:pPr>
            <a:r>
              <a:rPr lang="es" dirty="0"/>
              <a:t>INGENIERÍA DE SISTEMAS</a:t>
            </a:r>
          </a:p>
          <a:p>
            <a:pPr lvl="0">
              <a:spcBef>
                <a:spcPts val="0"/>
              </a:spcBef>
              <a:spcAft>
                <a:spcPts val="0"/>
              </a:spcAft>
            </a:pPr>
            <a:r>
              <a:rPr lang="en-US" dirty="0"/>
              <a:t>D</a:t>
            </a:r>
            <a:r>
              <a:rPr lang="es" dirty="0"/>
              <a:t>iseño de medios interactivos</a:t>
            </a: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Tree>
    <p:extLst>
      <p:ext uri="{BB962C8B-B14F-4D97-AF65-F5344CB8AC3E}">
        <p14:creationId xmlns:p14="http://schemas.microsoft.com/office/powerpoint/2010/main" val="13098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4427984" y="1851670"/>
            <a:ext cx="648072"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931790"/>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contexto, como se ha visto en clase, sirve para que el método sepa desde qué actividad se está solicitando el permiso. Por lo tanto, si está dentro de una actividad, puede usar </a:t>
            </a:r>
            <a:r>
              <a:rPr lang="es-ES" b="1" i="1" dirty="0" err="1">
                <a:solidFill>
                  <a:srgbClr val="D8B564"/>
                </a:solidFill>
              </a:rPr>
              <a:t>this</a:t>
            </a:r>
            <a:r>
              <a:rPr lang="es-ES" b="1" i="1" dirty="0"/>
              <a:t>.</a:t>
            </a:r>
          </a:p>
          <a:p>
            <a:endParaRPr lang="es-ES" dirty="0"/>
          </a:p>
          <a:p>
            <a:endParaRPr lang="es-ES" dirty="0"/>
          </a:p>
          <a:p>
            <a:endParaRPr lang="es-ES" dirty="0"/>
          </a:p>
        </p:txBody>
      </p:sp>
      <p:cxnSp>
        <p:nvCxnSpPr>
          <p:cNvPr id="9" name="Conector recto de flecha 8"/>
          <p:cNvCxnSpPr/>
          <p:nvPr/>
        </p:nvCxnSpPr>
        <p:spPr>
          <a:xfrm flipV="1">
            <a:off x="4788024"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72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5148064" y="1851670"/>
            <a:ext cx="936104"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a:t>
            </a:r>
            <a:r>
              <a:rPr lang="es-ES" dirty="0" err="1"/>
              <a:t>stringArray</a:t>
            </a:r>
            <a:r>
              <a:rPr lang="es-ES" dirty="0"/>
              <a:t> es un arreglo de </a:t>
            </a:r>
            <a:r>
              <a:rPr lang="es-ES" dirty="0" err="1"/>
              <a:t>String</a:t>
            </a:r>
            <a:r>
              <a:rPr lang="es-ES" dirty="0"/>
              <a:t> en el que el programador debe listar los permisos usando constantes de la clase </a:t>
            </a:r>
            <a:r>
              <a:rPr lang="es-ES" dirty="0" err="1"/>
              <a:t>Manifest</a:t>
            </a:r>
            <a:r>
              <a:rPr lang="es-ES" dirty="0"/>
              <a:t>. </a:t>
            </a:r>
          </a:p>
          <a:p>
            <a:r>
              <a:rPr lang="es-ES" dirty="0"/>
              <a:t>Por ejemplo, en el campo puede ir una variable como la siguiente:</a:t>
            </a:r>
          </a:p>
          <a:p>
            <a:endParaRPr lang="es-ES" dirty="0"/>
          </a:p>
          <a:p>
            <a:endParaRPr lang="es-ES" dirty="0"/>
          </a:p>
          <a:p>
            <a:endParaRPr lang="es-ES" dirty="0"/>
          </a:p>
        </p:txBody>
      </p:sp>
      <p:cxnSp>
        <p:nvCxnSpPr>
          <p:cNvPr id="9" name="Conector recto de flecha 8"/>
          <p:cNvCxnSpPr/>
          <p:nvPr/>
        </p:nvCxnSpPr>
        <p:spPr>
          <a:xfrm flipV="1">
            <a:off x="5652120"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2699792" y="3755491"/>
            <a:ext cx="4572000" cy="954107"/>
          </a:xfrm>
          <a:prstGeom prst="rect">
            <a:avLst/>
          </a:prstGeom>
        </p:spPr>
        <p:txBody>
          <a:bodyPr>
            <a:spAutoFit/>
          </a:bodyPr>
          <a:lstStyle/>
          <a:p>
            <a:r>
              <a:rPr lang="es-ES" b="1" dirty="0" err="1">
                <a:solidFill>
                  <a:srgbClr val="B482DA"/>
                </a:solidFill>
              </a:rPr>
              <a:t>String</a:t>
            </a:r>
            <a:r>
              <a:rPr lang="es-ES" b="1" dirty="0">
                <a:solidFill>
                  <a:srgbClr val="B482DA"/>
                </a:solidFill>
              </a:rPr>
              <a:t>[ ]</a:t>
            </a:r>
            <a:r>
              <a:rPr lang="es-ES" b="1" i="1" dirty="0">
                <a:solidFill>
                  <a:schemeClr val="tx1"/>
                </a:solidFill>
              </a:rPr>
              <a:t> </a:t>
            </a:r>
            <a:r>
              <a:rPr lang="es-ES" dirty="0" err="1">
                <a:solidFill>
                  <a:schemeClr val="tx1"/>
                </a:solidFill>
              </a:rPr>
              <a:t>listaPermisos</a:t>
            </a:r>
            <a:r>
              <a:rPr lang="es-ES" b="1" i="1" dirty="0">
                <a:solidFill>
                  <a:schemeClr val="tx1"/>
                </a:solidFill>
              </a:rPr>
              <a:t> = </a:t>
            </a:r>
            <a:r>
              <a:rPr lang="es-ES" dirty="0">
                <a:solidFill>
                  <a:srgbClr val="FFC000"/>
                </a:solidFill>
              </a:rPr>
              <a:t>new</a:t>
            </a:r>
            <a:r>
              <a:rPr lang="es-ES" b="1" i="1" dirty="0">
                <a:solidFill>
                  <a:schemeClr val="tx1"/>
                </a:solidFill>
              </a:rPr>
              <a:t> </a:t>
            </a:r>
            <a:r>
              <a:rPr lang="es-ES" b="1" dirty="0" err="1">
                <a:solidFill>
                  <a:srgbClr val="B482DA"/>
                </a:solidFill>
              </a:rPr>
              <a:t>String</a:t>
            </a:r>
            <a:r>
              <a:rPr lang="es-ES" b="1" dirty="0">
                <a:solidFill>
                  <a:srgbClr val="B482DA"/>
                </a:solidFill>
              </a:rPr>
              <a:t>[ ]</a:t>
            </a:r>
            <a:r>
              <a:rPr lang="es-ES" b="1" i="1" dirty="0">
                <a:solidFill>
                  <a:schemeClr val="tx1"/>
                </a:solidFill>
              </a:rPr>
              <a:t>{</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r>
              <a:rPr lang="es-ES" b="1" i="1" dirty="0">
                <a:solidFill>
                  <a:schemeClr val="tx1"/>
                </a:solidFill>
              </a:rPr>
              <a:t>, </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.CALL_PHONE</a:t>
            </a:r>
            <a:endParaRPr lang="es-ES" b="1" i="1" dirty="0">
              <a:solidFill>
                <a:schemeClr val="tx1"/>
              </a:solidFill>
            </a:endParaRPr>
          </a:p>
          <a:p>
            <a:r>
              <a:rPr lang="es-ES" b="1" i="1" dirty="0">
                <a:solidFill>
                  <a:schemeClr val="tx1"/>
                </a:solidFill>
              </a:rPr>
              <a:t>}</a:t>
            </a:r>
          </a:p>
        </p:txBody>
      </p:sp>
    </p:spTree>
    <p:extLst>
      <p:ext uri="{BB962C8B-B14F-4D97-AF65-F5344CB8AC3E}">
        <p14:creationId xmlns:p14="http://schemas.microsoft.com/office/powerpoint/2010/main" val="20423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6156176" y="1851670"/>
            <a:ext cx="1224136"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2771800"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Es un número entero para identificar la solicitud de servicios</a:t>
            </a:r>
          </a:p>
          <a:p>
            <a:endParaRPr lang="es-ES" dirty="0"/>
          </a:p>
          <a:p>
            <a:endParaRPr lang="es-ES" dirty="0"/>
          </a:p>
          <a:p>
            <a:endParaRPr lang="es-ES" dirty="0"/>
          </a:p>
        </p:txBody>
      </p:sp>
      <p:cxnSp>
        <p:nvCxnSpPr>
          <p:cNvPr id="9" name="Conector recto de flecha 8"/>
          <p:cNvCxnSpPr/>
          <p:nvPr/>
        </p:nvCxnSpPr>
        <p:spPr>
          <a:xfrm flipV="1">
            <a:off x="6804248"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5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r>
              <a:rPr lang="es-ES" dirty="0"/>
              <a:t>Al ejecutar el método, el sistema Android mostrará la siguiente ventana.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3510221" y="2893061"/>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38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Tree>
    <p:extLst>
      <p:ext uri="{BB962C8B-B14F-4D97-AF65-F5344CB8AC3E}">
        <p14:creationId xmlns:p14="http://schemas.microsoft.com/office/powerpoint/2010/main" val="47098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363641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60236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Tree>
    <p:extLst>
      <p:ext uri="{BB962C8B-B14F-4D97-AF65-F5344CB8AC3E}">
        <p14:creationId xmlns:p14="http://schemas.microsoft.com/office/powerpoint/2010/main" val="297582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cxnSp>
        <p:nvCxnSpPr>
          <p:cNvPr id="11" name="Conector recto de flecha 10"/>
          <p:cNvCxnSpPr/>
          <p:nvPr/>
        </p:nvCxnSpPr>
        <p:spPr>
          <a:xfrm flipH="1">
            <a:off x="3347864" y="365187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3762514" y="3303453"/>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101984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spTree>
    <p:extLst>
      <p:ext uri="{BB962C8B-B14F-4D97-AF65-F5344CB8AC3E}">
        <p14:creationId xmlns:p14="http://schemas.microsoft.com/office/powerpoint/2010/main" val="26335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4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722652" y="3795886"/>
            <a:ext cx="3744416" cy="523220"/>
          </a:xfrm>
          <a:prstGeom prst="rect">
            <a:avLst/>
          </a:prstGeom>
          <a:noFill/>
        </p:spPr>
        <p:txBody>
          <a:bodyPr wrap="square" rtlCol="0">
            <a:spAutoFit/>
          </a:bodyPr>
          <a:lstStyle/>
          <a:p>
            <a:pPr algn="ctr"/>
            <a:r>
              <a:rPr lang="es-ES" dirty="0">
                <a:solidFill>
                  <a:schemeClr val="tx1"/>
                </a:solidFill>
              </a:rPr>
              <a:t>El método recibe el CALLBACK_ID y sabe cuál petición invocó a la ventana</a:t>
            </a:r>
            <a:endParaRPr lang="es-CO" dirty="0">
              <a:solidFill>
                <a:schemeClr val="tx1"/>
              </a:solidFill>
            </a:endParaRPr>
          </a:p>
        </p:txBody>
      </p:sp>
      <p:cxnSp>
        <p:nvCxnSpPr>
          <p:cNvPr id="13" name="Conector recto de flecha 12"/>
          <p:cNvCxnSpPr/>
          <p:nvPr/>
        </p:nvCxnSpPr>
        <p:spPr>
          <a:xfrm flipV="1">
            <a:off x="4860032"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563888" y="3872737"/>
            <a:ext cx="3744416" cy="738664"/>
          </a:xfrm>
          <a:prstGeom prst="rect">
            <a:avLst/>
          </a:prstGeom>
          <a:noFill/>
        </p:spPr>
        <p:txBody>
          <a:bodyPr wrap="square" rtlCol="0">
            <a:spAutoFit/>
          </a:bodyPr>
          <a:lstStyle/>
          <a:p>
            <a:pPr algn="ctr"/>
            <a:r>
              <a:rPr lang="es-ES" dirty="0">
                <a:solidFill>
                  <a:schemeClr val="tx1"/>
                </a:solidFill>
              </a:rPr>
              <a:t>También recibe el mismo </a:t>
            </a:r>
            <a:r>
              <a:rPr lang="es-ES" b="1" i="1" dirty="0" err="1">
                <a:solidFill>
                  <a:schemeClr val="tx1"/>
                </a:solidFill>
              </a:rPr>
              <a:t>arrayPermission</a:t>
            </a:r>
            <a:r>
              <a:rPr lang="es-ES" b="1" i="1" dirty="0">
                <a:solidFill>
                  <a:schemeClr val="tx1"/>
                </a:solidFill>
              </a:rPr>
              <a:t> </a:t>
            </a:r>
            <a:r>
              <a:rPr lang="es-ES" dirty="0">
                <a:solidFill>
                  <a:schemeClr val="tx1"/>
                </a:solidFill>
              </a:rPr>
              <a:t>que pusimos durante la solicitud, en el método </a:t>
            </a:r>
            <a:r>
              <a:rPr lang="es-ES" dirty="0" err="1">
                <a:solidFill>
                  <a:schemeClr val="tx1"/>
                </a:solidFill>
              </a:rPr>
              <a:t>requestPermissions</a:t>
            </a:r>
            <a:r>
              <a:rPr lang="es-ES" dirty="0">
                <a:solidFill>
                  <a:schemeClr val="tx1"/>
                </a:solidFill>
              </a:rPr>
              <a:t>()</a:t>
            </a:r>
            <a:endParaRPr lang="es-CO" b="1" i="1" dirty="0">
              <a:solidFill>
                <a:schemeClr val="tx1"/>
              </a:solidFill>
            </a:endParaRPr>
          </a:p>
        </p:txBody>
      </p:sp>
      <p:cxnSp>
        <p:nvCxnSpPr>
          <p:cNvPr id="13" name="Conector recto de flecha 12"/>
          <p:cNvCxnSpPr/>
          <p:nvPr/>
        </p:nvCxnSpPr>
        <p:spPr>
          <a:xfrm flipV="1">
            <a:off x="6467068"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80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716016" y="3872737"/>
            <a:ext cx="3744416" cy="523220"/>
          </a:xfrm>
          <a:prstGeom prst="rect">
            <a:avLst/>
          </a:prstGeom>
          <a:noFill/>
        </p:spPr>
        <p:txBody>
          <a:bodyPr wrap="square" rtlCol="0">
            <a:spAutoFit/>
          </a:bodyPr>
          <a:lstStyle/>
          <a:p>
            <a:pPr algn="ctr"/>
            <a:r>
              <a:rPr lang="es-ES" dirty="0">
                <a:solidFill>
                  <a:schemeClr val="tx1"/>
                </a:solidFill>
              </a:rPr>
              <a:t>Con sus respectivos resultado para cada uno de los permisos</a:t>
            </a:r>
            <a:endParaRPr lang="es-CO" b="1" i="1" dirty="0">
              <a:solidFill>
                <a:schemeClr val="tx1"/>
              </a:solidFill>
            </a:endParaRPr>
          </a:p>
        </p:txBody>
      </p:sp>
      <p:cxnSp>
        <p:nvCxnSpPr>
          <p:cNvPr id="13" name="Conector recto de flecha 12"/>
          <p:cNvCxnSpPr/>
          <p:nvPr/>
        </p:nvCxnSpPr>
        <p:spPr>
          <a:xfrm flipV="1">
            <a:off x="7619196"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76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a:t>Ese condicional será </a:t>
            </a:r>
            <a:r>
              <a:rPr lang="es-ES" b="1" i="1" dirty="0">
                <a:solidFill>
                  <a:srgbClr val="FFC000"/>
                </a:solidFill>
              </a:rPr>
              <a:t>true </a:t>
            </a:r>
            <a:r>
              <a:rPr lang="es-ES" dirty="0"/>
              <a:t>si está denegado, pero </a:t>
            </a:r>
            <a:r>
              <a:rPr lang="es-ES" b="1" i="1" dirty="0">
                <a:solidFill>
                  <a:srgbClr val="FFC000"/>
                </a:solidFill>
              </a:rPr>
              <a:t>false</a:t>
            </a:r>
            <a:r>
              <a:rPr lang="es-ES" dirty="0"/>
              <a:t> si está autorizado.</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62636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err="1"/>
              <a:t>Recurde</a:t>
            </a:r>
            <a:r>
              <a:rPr lang="es-ES" dirty="0"/>
              <a:t> que los permisos se referencian con un </a:t>
            </a:r>
            <a:r>
              <a:rPr lang="es-ES" dirty="0" err="1"/>
              <a:t>String</a:t>
            </a:r>
            <a:r>
              <a:rPr lang="es-ES" dirty="0"/>
              <a:t>. Por ejemplo, el permiso de la cámara se referencia </a:t>
            </a:r>
            <a:r>
              <a:rPr lang="es-ES" dirty="0" err="1"/>
              <a:t>asi</a:t>
            </a:r>
            <a:r>
              <a:rPr lang="es-ES" dirty="0"/>
              <a:t>:</a:t>
            </a:r>
          </a:p>
          <a:p>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endParaRPr lang="es-ES" b="1" i="1" dirty="0">
              <a:solidFill>
                <a:schemeClr val="tx1"/>
              </a:solidFill>
            </a:endParaRP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119365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Geolocalización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1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749040" cy="3017520"/>
          </a:xfrm>
        </p:spPr>
        <p:txBody>
          <a:bodyPr>
            <a:normAutofit/>
          </a:bodyPr>
          <a:lstStyle/>
          <a:p>
            <a:r>
              <a:rPr lang="es-ES" dirty="0"/>
              <a:t>Es posible obtener la latitud y la longitud del sensor GPS </a:t>
            </a:r>
          </a:p>
          <a:p>
            <a:endParaRPr lang="es-ES" dirty="0"/>
          </a:p>
          <a:p>
            <a:r>
              <a:rPr lang="es-ES" dirty="0"/>
              <a:t>Se puede lograr sin necesidad de internet, porque el sensor GPS no depende de internet.</a:t>
            </a:r>
          </a:p>
          <a:p>
            <a:endParaRPr lang="es-ES" dirty="0"/>
          </a:p>
          <a:p>
            <a:r>
              <a:rPr lang="es-ES" dirty="0"/>
              <a:t>El internet se necesita para descargar los mapas y que la coordenada geodésica tenga sentido.</a:t>
            </a:r>
          </a:p>
          <a:p>
            <a:pPr marL="0" indent="0">
              <a:buNone/>
            </a:pPr>
            <a:endParaRPr lang="es-ES" dirty="0"/>
          </a:p>
        </p:txBody>
      </p:sp>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android gps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090" y="1476991"/>
            <a:ext cx="2832140" cy="283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73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pic>
        <p:nvPicPr>
          <p:cNvPr id="5124" name="Picture 4" descr="Resultado de imagen para latlong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7378"/>
            <a:ext cx="5891512" cy="2975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9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Existen dos tipos de permisos en Android</a:t>
            </a:r>
            <a:endParaRPr lang="es-CO" dirty="0"/>
          </a:p>
        </p:txBody>
      </p:sp>
      <p:pic>
        <p:nvPicPr>
          <p:cNvPr id="1026"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77192"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Señal de prohibido 3"/>
          <p:cNvSpPr/>
          <p:nvPr/>
        </p:nvSpPr>
        <p:spPr>
          <a:xfrm>
            <a:off x="5548732" y="2761641"/>
            <a:ext cx="648072" cy="648072"/>
          </a:xfrm>
          <a:prstGeom prst="noSmoking">
            <a:avLst>
              <a:gd name="adj" fmla="val 92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CuadroTexto 5"/>
          <p:cNvSpPr txBox="1"/>
          <p:nvPr/>
        </p:nvSpPr>
        <p:spPr>
          <a:xfrm flipH="1">
            <a:off x="2776280" y="3589134"/>
            <a:ext cx="1322433" cy="523220"/>
          </a:xfrm>
          <a:prstGeom prst="rect">
            <a:avLst/>
          </a:prstGeom>
          <a:noFill/>
        </p:spPr>
        <p:txBody>
          <a:bodyPr wrap="square" rtlCol="0">
            <a:spAutoFit/>
          </a:bodyPr>
          <a:lstStyle/>
          <a:p>
            <a:pPr algn="ctr"/>
            <a:r>
              <a:rPr lang="es-ES" b="1" dirty="0">
                <a:solidFill>
                  <a:schemeClr val="tx1"/>
                </a:solidFill>
              </a:rPr>
              <a:t>Normal </a:t>
            </a:r>
            <a:r>
              <a:rPr lang="es-ES" b="1" dirty="0" err="1">
                <a:solidFill>
                  <a:schemeClr val="tx1"/>
                </a:solidFill>
              </a:rPr>
              <a:t>Permission</a:t>
            </a:r>
            <a:endParaRPr lang="es-CO" b="1" dirty="0">
              <a:solidFill>
                <a:schemeClr val="tx1"/>
              </a:solidFill>
            </a:endParaRPr>
          </a:p>
        </p:txBody>
      </p:sp>
      <p:sp>
        <p:nvSpPr>
          <p:cNvPr id="8" name="CuadroTexto 7"/>
          <p:cNvSpPr txBox="1"/>
          <p:nvPr/>
        </p:nvSpPr>
        <p:spPr>
          <a:xfrm flipH="1">
            <a:off x="4910303" y="3589134"/>
            <a:ext cx="1322433" cy="523220"/>
          </a:xfrm>
          <a:prstGeom prst="rect">
            <a:avLst/>
          </a:prstGeom>
          <a:noFill/>
        </p:spPr>
        <p:txBody>
          <a:bodyPr wrap="square" rtlCol="0">
            <a:spAutoFit/>
          </a:bodyPr>
          <a:lstStyle/>
          <a:p>
            <a:pPr algn="ctr"/>
            <a:r>
              <a:rPr lang="es-ES" b="1" dirty="0" err="1">
                <a:solidFill>
                  <a:schemeClr val="tx1"/>
                </a:solidFill>
              </a:rPr>
              <a:t>Dangerous</a:t>
            </a:r>
            <a:endParaRPr lang="es-ES" b="1" dirty="0">
              <a:solidFill>
                <a:schemeClr val="tx1"/>
              </a:solidFill>
            </a:endParaRPr>
          </a:p>
          <a:p>
            <a:pPr algn="ctr"/>
            <a:r>
              <a:rPr lang="es-ES" b="1" dirty="0" err="1">
                <a:solidFill>
                  <a:schemeClr val="tx1"/>
                </a:solidFill>
              </a:rPr>
              <a:t>Permission</a:t>
            </a:r>
            <a:endParaRPr lang="es-CO" b="1"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es capaz de calcular la latitud y la longitud usando las </a:t>
            </a:r>
            <a:r>
              <a:rPr lang="es-ES" b="1" i="1" dirty="0"/>
              <a:t>señales GPS</a:t>
            </a:r>
            <a:endParaRPr lang="es-CO" b="1" i="1"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7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entrega directamente la información en coordenadas geodésicas.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27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Internamente hace un calculo a partir de las señales GPS que contienen una estampa de tiempo y la posición del satélite.</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737301" y="2463759"/>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
        <p:nvSpPr>
          <p:cNvPr id="18" name="CuadroTexto 17"/>
          <p:cNvSpPr txBox="1"/>
          <p:nvPr/>
        </p:nvSpPr>
        <p:spPr>
          <a:xfrm>
            <a:off x="6029009" y="1380138"/>
            <a:ext cx="928959" cy="523220"/>
          </a:xfrm>
          <a:prstGeom prst="rect">
            <a:avLst/>
          </a:prstGeom>
          <a:noFill/>
        </p:spPr>
        <p:txBody>
          <a:bodyPr wrap="square" rtlCol="0">
            <a:spAutoFit/>
          </a:bodyPr>
          <a:lstStyle/>
          <a:p>
            <a:pPr algn="ctr"/>
            <a:r>
              <a:rPr lang="es-ES" dirty="0">
                <a:solidFill>
                  <a:schemeClr val="tx1"/>
                </a:solidFill>
              </a:rPr>
              <a:t>GPS </a:t>
            </a:r>
          </a:p>
          <a:p>
            <a:pPr algn="ctr"/>
            <a:r>
              <a:rPr lang="es-ES" dirty="0" err="1">
                <a:solidFill>
                  <a:schemeClr val="tx1"/>
                </a:solidFill>
              </a:rPr>
              <a:t>Signal</a:t>
            </a:r>
            <a:endParaRPr lang="es-CO" dirty="0">
              <a:solidFill>
                <a:schemeClr val="tx1"/>
              </a:solidFill>
            </a:endParaRPr>
          </a:p>
        </p:txBody>
      </p:sp>
      <p:sp>
        <p:nvSpPr>
          <p:cNvPr id="19" name="CuadroTexto 18"/>
          <p:cNvSpPr txBox="1"/>
          <p:nvPr/>
        </p:nvSpPr>
        <p:spPr>
          <a:xfrm>
            <a:off x="7549816" y="1423958"/>
            <a:ext cx="928959" cy="523220"/>
          </a:xfrm>
          <a:prstGeom prst="rect">
            <a:avLst/>
          </a:prstGeom>
          <a:noFill/>
        </p:spPr>
        <p:txBody>
          <a:bodyPr wrap="square" rtlCol="0">
            <a:spAutoFit/>
          </a:bodyPr>
          <a:lstStyle/>
          <a:p>
            <a:pPr algn="ctr"/>
            <a:r>
              <a:rPr lang="es-ES" dirty="0">
                <a:solidFill>
                  <a:schemeClr val="tx1"/>
                </a:solidFill>
              </a:rPr>
              <a:t>GPS</a:t>
            </a:r>
            <a:br>
              <a:rPr lang="es-ES" dirty="0">
                <a:solidFill>
                  <a:schemeClr val="tx1"/>
                </a:solidFill>
              </a:rPr>
            </a:br>
            <a:r>
              <a:rPr lang="es-ES" dirty="0" err="1">
                <a:solidFill>
                  <a:schemeClr val="tx1"/>
                </a:solidFill>
              </a:rPr>
              <a:t>Signal</a:t>
            </a:r>
            <a:endParaRPr lang="es-CO" dirty="0">
              <a:solidFill>
                <a:schemeClr val="tx1"/>
              </a:solidFill>
            </a:endParaRPr>
          </a:p>
        </p:txBody>
      </p:sp>
      <p:sp>
        <p:nvSpPr>
          <p:cNvPr id="22" name="CuadroTexto 21"/>
          <p:cNvSpPr txBox="1"/>
          <p:nvPr/>
        </p:nvSpPr>
        <p:spPr>
          <a:xfrm>
            <a:off x="7738146" y="2540265"/>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Tree>
    <p:extLst>
      <p:ext uri="{BB962C8B-B14F-4D97-AF65-F5344CB8AC3E}">
        <p14:creationId xmlns:p14="http://schemas.microsoft.com/office/powerpoint/2010/main" val="60475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¿Quién lee entonces el dato que arroja el sensor GPS?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82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Tree>
    <p:extLst>
      <p:ext uri="{BB962C8B-B14F-4D97-AF65-F5344CB8AC3E}">
        <p14:creationId xmlns:p14="http://schemas.microsoft.com/office/powerpoint/2010/main" val="4234993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3" name="CuadroTexto 2"/>
          <p:cNvSpPr txBox="1"/>
          <p:nvPr/>
        </p:nvSpPr>
        <p:spPr>
          <a:xfrm>
            <a:off x="1111573" y="2902156"/>
            <a:ext cx="1997063" cy="1169551"/>
          </a:xfrm>
          <a:prstGeom prst="rect">
            <a:avLst/>
          </a:prstGeom>
          <a:noFill/>
        </p:spPr>
        <p:txBody>
          <a:bodyPr wrap="square" rtlCol="0">
            <a:spAutoFit/>
          </a:bodyPr>
          <a:lstStyle/>
          <a:p>
            <a:r>
              <a:rPr lang="es-ES" dirty="0">
                <a:solidFill>
                  <a:schemeClr val="tx1"/>
                </a:solidFill>
              </a:rPr>
              <a:t>Para usar el servicio del sistema operativo, debe </a:t>
            </a:r>
            <a:r>
              <a:rPr lang="es-ES" b="1" i="1" dirty="0">
                <a:solidFill>
                  <a:schemeClr val="tx1"/>
                </a:solidFill>
              </a:rPr>
              <a:t>suscribir</a:t>
            </a:r>
            <a:r>
              <a:rPr lang="es-ES" dirty="0">
                <a:solidFill>
                  <a:schemeClr val="tx1"/>
                </a:solidFill>
              </a:rPr>
              <a:t> la aplicación que está desarrollando</a:t>
            </a:r>
            <a:endParaRPr lang="es-CO" dirty="0">
              <a:solidFill>
                <a:schemeClr val="tx1"/>
              </a:solidFill>
            </a:endParaRPr>
          </a:p>
        </p:txBody>
      </p:sp>
    </p:spTree>
    <p:extLst>
      <p:ext uri="{BB962C8B-B14F-4D97-AF65-F5344CB8AC3E}">
        <p14:creationId xmlns:p14="http://schemas.microsoft.com/office/powerpoint/2010/main" val="33488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Tree>
    <p:extLst>
      <p:ext uri="{BB962C8B-B14F-4D97-AF65-F5344CB8AC3E}">
        <p14:creationId xmlns:p14="http://schemas.microsoft.com/office/powerpoint/2010/main" val="389036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26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37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r>
              <a:rPr lang="es-ES" dirty="0"/>
              <a:t>Este objeto le permitirá suscribirse a los datos de localización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p:cNvCxnSpPr/>
          <p:nvPr/>
        </p:nvCxnSpPr>
        <p:spPr>
          <a:xfrm flipV="1">
            <a:off x="3059832"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5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sp>
        <p:nvSpPr>
          <p:cNvPr id="9" name="Rectángulo 8"/>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12" name="Cubo 11"/>
          <p:cNvSpPr/>
          <p:nvPr/>
        </p:nvSpPr>
        <p:spPr>
          <a:xfrm>
            <a:off x="630019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bo 13"/>
          <p:cNvSpPr/>
          <p:nvPr/>
        </p:nvSpPr>
        <p:spPr>
          <a:xfrm>
            <a:off x="6300192" y="3291830"/>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bo 14"/>
          <p:cNvSpPr/>
          <p:nvPr/>
        </p:nvSpPr>
        <p:spPr>
          <a:xfrm>
            <a:off x="231780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bo 15"/>
          <p:cNvSpPr/>
          <p:nvPr/>
        </p:nvSpPr>
        <p:spPr>
          <a:xfrm>
            <a:off x="2313464" y="3342792"/>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796136" y="2915633"/>
            <a:ext cx="1584176" cy="307777"/>
          </a:xfrm>
          <a:prstGeom prst="rect">
            <a:avLst/>
          </a:prstGeom>
          <a:noFill/>
        </p:spPr>
        <p:txBody>
          <a:bodyPr wrap="square" rtlCol="0">
            <a:spAutoFit/>
          </a:bodyPr>
          <a:lstStyle/>
          <a:p>
            <a:pPr algn="ctr"/>
            <a:r>
              <a:rPr lang="es-ES" dirty="0" err="1">
                <a:solidFill>
                  <a:schemeClr val="tx1"/>
                </a:solidFill>
              </a:rPr>
              <a:t>Vibrator</a:t>
            </a:r>
            <a:r>
              <a:rPr lang="es-ES" dirty="0">
                <a:solidFill>
                  <a:schemeClr val="tx1"/>
                </a:solidFill>
              </a:rPr>
              <a:t> Manager</a:t>
            </a:r>
            <a:endParaRPr lang="es-CO" dirty="0">
              <a:solidFill>
                <a:schemeClr val="tx1"/>
              </a:solidFill>
            </a:endParaRPr>
          </a:p>
        </p:txBody>
      </p:sp>
      <p:sp>
        <p:nvSpPr>
          <p:cNvPr id="18" name="CuadroTexto 17"/>
          <p:cNvSpPr txBox="1"/>
          <p:nvPr/>
        </p:nvSpPr>
        <p:spPr>
          <a:xfrm>
            <a:off x="5694443" y="3949174"/>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19" name="CuadroTexto 18"/>
          <p:cNvSpPr txBox="1"/>
          <p:nvPr/>
        </p:nvSpPr>
        <p:spPr>
          <a:xfrm>
            <a:off x="1630597" y="2915633"/>
            <a:ext cx="1787561" cy="307777"/>
          </a:xfrm>
          <a:prstGeom prst="rect">
            <a:avLst/>
          </a:prstGeom>
          <a:noFill/>
        </p:spPr>
        <p:txBody>
          <a:bodyPr wrap="square" rtlCol="0">
            <a:spAutoFit/>
          </a:bodyPr>
          <a:lstStyle/>
          <a:p>
            <a:pPr algn="ctr"/>
            <a:r>
              <a:rPr lang="es-ES" dirty="0" err="1">
                <a:solidFill>
                  <a:schemeClr val="tx1"/>
                </a:solidFill>
              </a:rPr>
              <a:t>External</a:t>
            </a:r>
            <a:r>
              <a:rPr lang="es-ES" dirty="0">
                <a:solidFill>
                  <a:schemeClr val="tx1"/>
                </a:solidFill>
              </a:rPr>
              <a:t> Storage</a:t>
            </a:r>
            <a:endParaRPr lang="es-CO" dirty="0">
              <a:solidFill>
                <a:schemeClr val="tx1"/>
              </a:solidFill>
            </a:endParaRPr>
          </a:p>
        </p:txBody>
      </p:sp>
      <p:sp>
        <p:nvSpPr>
          <p:cNvPr id="20" name="CuadroTexto 19"/>
          <p:cNvSpPr txBox="1"/>
          <p:nvPr/>
        </p:nvSpPr>
        <p:spPr>
          <a:xfrm>
            <a:off x="1630597" y="3949173"/>
            <a:ext cx="1787561" cy="307777"/>
          </a:xfrm>
          <a:prstGeom prst="rect">
            <a:avLst/>
          </a:prstGeom>
          <a:noFill/>
        </p:spPr>
        <p:txBody>
          <a:bodyPr wrap="square" rtlCol="0">
            <a:spAutoFit/>
          </a:bodyPr>
          <a:lstStyle/>
          <a:p>
            <a:pPr algn="ctr"/>
            <a:r>
              <a:rPr lang="es-ES" dirty="0">
                <a:solidFill>
                  <a:schemeClr val="tx1"/>
                </a:solidFill>
              </a:rPr>
              <a:t>Internet Access</a:t>
            </a:r>
            <a:endParaRPr lang="es-CO" dirty="0">
              <a:solidFill>
                <a:schemeClr val="tx1"/>
              </a:solidFill>
            </a:endParaRPr>
          </a:p>
        </p:txBody>
      </p:sp>
      <p:cxnSp>
        <p:nvCxnSpPr>
          <p:cNvPr id="21" name="Conector recto de flecha 20"/>
          <p:cNvCxnSpPr/>
          <p:nvPr/>
        </p:nvCxnSpPr>
        <p:spPr>
          <a:xfrm flipH="1">
            <a:off x="2889528" y="2536072"/>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a:off x="2889528" y="363082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240763" y="2536072"/>
            <a:ext cx="1059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643003"/>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343261"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p:cNvSpPr/>
          <p:nvPr/>
        </p:nvSpPr>
        <p:spPr>
          <a:xfrm>
            <a:off x="3343261"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p:cNvSpPr/>
          <p:nvPr/>
        </p:nvSpPr>
        <p:spPr>
          <a:xfrm>
            <a:off x="5443384"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5443384"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2"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199"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730" y="3506416"/>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350785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06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spTree>
    <p:extLst>
      <p:ext uri="{BB962C8B-B14F-4D97-AF65-F5344CB8AC3E}">
        <p14:creationId xmlns:p14="http://schemas.microsoft.com/office/powerpoint/2010/main" val="165870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El primer parámetro es el tipo de sensor. También puede usar NETWORK_PROVIDER</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6" name="Conector recto de flecha 5"/>
          <p:cNvCxnSpPr/>
          <p:nvPr/>
        </p:nvCxnSpPr>
        <p:spPr>
          <a:xfrm flipV="1">
            <a:off x="5796136"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0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segundo parámetro es el lapso mínimo entre actualizaciones de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09228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9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tercer parámetro es cada cuantos metros de movimiento debe actualizar la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45232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2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Finalmente, se programa el </a:t>
            </a:r>
            <a:r>
              <a:rPr lang="es-ES" dirty="0" err="1"/>
              <a:t>LocationListener</a:t>
            </a:r>
            <a:r>
              <a:rPr lang="es-ES" dirty="0"/>
              <a:t> que es un  </a:t>
            </a:r>
            <a:r>
              <a:rPr lang="es-ES" b="1" i="1" dirty="0"/>
              <a:t>interface </a:t>
            </a:r>
            <a:r>
              <a:rPr lang="es-ES" b="1" i="1" dirty="0" err="1"/>
              <a:t>callback</a:t>
            </a:r>
            <a:r>
              <a:rPr lang="es-ES" dirty="0"/>
              <a:t> donde se reciben los datos de posición</a:t>
            </a:r>
            <a:endParaRPr lang="es-ES" b="1" i="1"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8028384"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93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Inicialmente entonces, se debe instanciar el </a:t>
            </a:r>
            <a:r>
              <a:rPr lang="es-ES" dirty="0" err="1"/>
              <a:t>locationManager</a:t>
            </a:r>
            <a:r>
              <a:rPr lang="es-ES" dirty="0"/>
              <a:t> y programar un </a:t>
            </a:r>
            <a:r>
              <a:rPr lang="es-ES" dirty="0" err="1"/>
              <a:t>LocationListener</a:t>
            </a:r>
            <a:r>
              <a:rPr lang="es-ES" dirty="0"/>
              <a:t> para recibir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1" name="Cubo 10"/>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203619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a:off x="3379067" y="3113407"/>
            <a:ext cx="305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33012" y="2739172"/>
            <a:ext cx="2124299" cy="307777"/>
          </a:xfrm>
          <a:prstGeom prst="rect">
            <a:avLst/>
          </a:prstGeom>
        </p:spPr>
        <p:txBody>
          <a:bodyPr wrap="none">
            <a:spAutoFit/>
          </a:bodyPr>
          <a:lstStyle/>
          <a:p>
            <a:r>
              <a:rPr lang="es-ES" dirty="0" err="1">
                <a:solidFill>
                  <a:srgbClr val="D8B564"/>
                </a:solidFill>
              </a:rPr>
              <a:t>requestLocationUpdates</a:t>
            </a:r>
            <a:endParaRPr lang="es-CO" dirty="0"/>
          </a:p>
        </p:txBody>
      </p:sp>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7782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635714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Ahora, cada vez que el GPS obtenga un nuevo dato desde los satélites, nuestra aplicación bajo desarrollo podrá usar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cxnSp>
        <p:nvCxnSpPr>
          <p:cNvPr id="12" name="Conector angular 11"/>
          <p:cNvCxnSpPr>
            <a:stCxn id="18" idx="3"/>
            <a:endCxn id="16" idx="3"/>
          </p:cNvCxnSpPr>
          <p:nvPr/>
        </p:nvCxnSpPr>
        <p:spPr>
          <a:xfrm rot="5400000">
            <a:off x="4889456" y="1875181"/>
            <a:ext cx="220560" cy="3303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4410765" y="3493249"/>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LAT, LNG</a:t>
            </a:r>
            <a:endParaRPr lang="es-CO" dirty="0"/>
          </a:p>
        </p:txBody>
      </p:sp>
    </p:spTree>
    <p:extLst>
      <p:ext uri="{BB962C8B-B14F-4D97-AF65-F5344CB8AC3E}">
        <p14:creationId xmlns:p14="http://schemas.microsoft.com/office/powerpoint/2010/main" val="3017307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3677032" cy="3017520"/>
          </a:xfrm>
        </p:spPr>
        <p:txBody>
          <a:bodyPr/>
          <a:lstStyle/>
          <a:p>
            <a:r>
              <a:rPr lang="es-ES" dirty="0"/>
              <a:t>Finalmente puede usar el SDK de Google </a:t>
            </a:r>
            <a:r>
              <a:rPr lang="es-ES" dirty="0" err="1"/>
              <a:t>Maps</a:t>
            </a:r>
            <a:r>
              <a:rPr lang="es-ES" dirty="0"/>
              <a:t> para Android y usar a su favor los datos de posición que ya está recibiendo</a:t>
            </a:r>
          </a:p>
          <a:p>
            <a:endParaRPr lang="es-ES" dirty="0"/>
          </a:p>
          <a:p>
            <a:r>
              <a:rPr lang="es-ES" dirty="0"/>
              <a:t>Existen otros servidores de mapas:</a:t>
            </a:r>
          </a:p>
          <a:p>
            <a:r>
              <a:rPr lang="es-ES" dirty="0"/>
              <a:t>1. ESRI</a:t>
            </a:r>
          </a:p>
          <a:p>
            <a:r>
              <a:rPr lang="es-ES" dirty="0"/>
              <a:t>2. </a:t>
            </a:r>
            <a:r>
              <a:rPr lang="es-ES" dirty="0" err="1"/>
              <a:t>OpenStreetMaps</a:t>
            </a:r>
            <a:endParaRPr lang="es-ES" dirty="0"/>
          </a:p>
          <a:p>
            <a:r>
              <a:rPr lang="es-ES" dirty="0"/>
              <a:t>3. Apple </a:t>
            </a:r>
            <a:r>
              <a:rPr lang="es-ES" dirty="0" err="1"/>
              <a:t>Maps</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35646"/>
            <a:ext cx="2044551" cy="20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cxnSp>
        <p:nvCxnSpPr>
          <p:cNvPr id="24" name="Conector recto de flecha 23"/>
          <p:cNvCxnSpPr/>
          <p:nvPr/>
        </p:nvCxnSpPr>
        <p:spPr>
          <a:xfrm flipH="1">
            <a:off x="2889528" y="314781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147814"/>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295854"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6556026"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Camera</a:t>
            </a:r>
          </a:p>
          <a:p>
            <a:pPr algn="ctr"/>
            <a:r>
              <a:rPr lang="es-ES" dirty="0"/>
              <a:t>App</a:t>
            </a:r>
            <a:endParaRPr lang="es-CO" dirty="0"/>
          </a:p>
        </p:txBody>
      </p:sp>
      <p:sp>
        <p:nvSpPr>
          <p:cNvPr id="26" name="Rectángulo 25"/>
          <p:cNvSpPr/>
          <p:nvPr/>
        </p:nvSpPr>
        <p:spPr>
          <a:xfrm>
            <a:off x="1583823"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843995"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Ringer</a:t>
            </a:r>
            <a:endParaRPr lang="es-ES" dirty="0"/>
          </a:p>
          <a:p>
            <a:pPr algn="ctr"/>
            <a:r>
              <a:rPr lang="es-ES" dirty="0"/>
              <a:t>App</a:t>
            </a:r>
            <a:endParaRPr lang="es-CO" dirty="0"/>
          </a:p>
        </p:txBody>
      </p:sp>
      <p:pic>
        <p:nvPicPr>
          <p:cNvPr id="2050" name="Picture 2" descr="Resultado de imagen de phone png&quot;"/>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82331" y="2383141"/>
            <a:ext cx="908689" cy="90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camara png&quot;"/>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56026" y="2498954"/>
            <a:ext cx="784008" cy="784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33" name="Elipse 32"/>
          <p:cNvSpPr/>
          <p:nvPr/>
        </p:nvSpPr>
        <p:spPr>
          <a:xfrm>
            <a:off x="3248315" y="2969728"/>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253" y="3023406"/>
            <a:ext cx="248816" cy="248816"/>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5600166" y="2989336"/>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7"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04" y="304301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65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p:cNvPicPr>
            <a:picLocks noChangeAspect="1"/>
          </p:cNvPicPr>
          <p:nvPr/>
        </p:nvPicPr>
        <p:blipFill rotWithShape="1">
          <a:blip r:embed="rId3"/>
          <a:srcRect l="27162" t="15700" r="26375" b="11501"/>
          <a:stretch/>
        </p:blipFill>
        <p:spPr>
          <a:xfrm>
            <a:off x="4337828" y="2409830"/>
            <a:ext cx="733224" cy="646231"/>
          </a:xfrm>
          <a:prstGeom prst="rect">
            <a:avLst/>
          </a:prstGeom>
        </p:spPr>
      </p:pic>
      <p:sp>
        <p:nvSpPr>
          <p:cNvPr id="10" name="Rectángulo 9"/>
          <p:cNvSpPr/>
          <p:nvPr/>
        </p:nvSpPr>
        <p:spPr>
          <a:xfrm>
            <a:off x="4174571" y="28575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97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Resultado de imagen de Google MAP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56" t="30300" r="28453" b="40437"/>
          <a:stretch/>
        </p:blipFill>
        <p:spPr bwMode="auto">
          <a:xfrm>
            <a:off x="4056367" y="2191965"/>
            <a:ext cx="129614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4" name="Rectángulo 3"/>
          <p:cNvSpPr/>
          <p:nvPr/>
        </p:nvSpPr>
        <p:spPr>
          <a:xfrm>
            <a:off x="971600" y="2851651"/>
            <a:ext cx="2295821" cy="800219"/>
          </a:xfrm>
          <a:prstGeom prst="rect">
            <a:avLst/>
          </a:prstGeom>
        </p:spPr>
        <p:txBody>
          <a:bodyPr wrap="none">
            <a:spAutoFit/>
          </a:bodyPr>
          <a:lstStyle/>
          <a:p>
            <a:pPr algn="ctr"/>
            <a:r>
              <a:rPr lang="es-ES" b="1" dirty="0">
                <a:solidFill>
                  <a:schemeClr val="tx1"/>
                </a:solidFill>
              </a:rPr>
              <a:t>ACTIVIDAD</a:t>
            </a:r>
          </a:p>
          <a:p>
            <a:pPr algn="ctr"/>
            <a:r>
              <a:rPr lang="es-ES" sz="3200" b="1" dirty="0">
                <a:solidFill>
                  <a:schemeClr val="tx1"/>
                </a:solidFill>
                <a:latin typeface="Arial Narrow" panose="020B0606020202030204" pitchFamily="34" charset="0"/>
              </a:rPr>
              <a:t>Google </a:t>
            </a:r>
            <a:r>
              <a:rPr lang="es-ES" sz="3200" b="1" dirty="0" err="1">
                <a:solidFill>
                  <a:schemeClr val="tx1"/>
                </a:solidFill>
                <a:latin typeface="Arial Narrow" panose="020B0606020202030204" pitchFamily="34" charset="0"/>
              </a:rPr>
              <a:t>Maps</a:t>
            </a:r>
            <a:endParaRPr lang="es-CO" b="1" dirty="0">
              <a:solidFill>
                <a:schemeClr val="tx1"/>
              </a:solidFill>
              <a:latin typeface="Arial Narrow" panose="020B0606020202030204" pitchFamily="34" charset="0"/>
            </a:endParaRPr>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01" y="2066354"/>
            <a:ext cx="667817" cy="66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3"/>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3"/>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pic>
        <p:nvPicPr>
          <p:cNvPr id="1028"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92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384301"/>
            <a:ext cx="3145491" cy="3017520"/>
          </a:xfrm>
        </p:spPr>
        <p:txBody>
          <a:bodyPr/>
          <a:lstStyle/>
          <a:p>
            <a:r>
              <a:rPr lang="es-ES" dirty="0"/>
              <a:t>En parejas, cree una aplicación con una Actividad tipo Google </a:t>
            </a:r>
            <a:r>
              <a:rPr lang="es-ES" dirty="0" err="1"/>
              <a:t>Maps</a:t>
            </a:r>
            <a:r>
              <a:rPr lang="es-ES" dirty="0"/>
              <a:t>.</a:t>
            </a:r>
          </a:p>
          <a:p>
            <a:endParaRPr lang="es-ES" dirty="0"/>
          </a:p>
          <a:p>
            <a:r>
              <a:rPr lang="es-ES" dirty="0"/>
              <a:t>Use un API KEY sin restricciones</a:t>
            </a:r>
          </a:p>
          <a:p>
            <a:endParaRPr lang="es-ES" dirty="0"/>
          </a:p>
          <a:p>
            <a:r>
              <a:rPr lang="es-ES" dirty="0"/>
              <a:t>Luego, junto con su compañero cree una aplicación que sea capaz de ubicarlo a usted</a:t>
            </a:r>
            <a:endParaRPr lang="es-CO" dirty="0"/>
          </a:p>
        </p:txBody>
      </p:sp>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80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2499741"/>
            <a:ext cx="3145491" cy="1902079"/>
          </a:xfrm>
        </p:spPr>
        <p:txBody>
          <a:bodyPr/>
          <a:lstStyle/>
          <a:p>
            <a:r>
              <a:rPr lang="es-ES" dirty="0"/>
              <a:t>Programe la aplicación para que la cámara de GMAPS lo siga.</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67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a:t>Luego, cree un enlace con sus conocimientos en programación en red, y transmita su </a:t>
            </a:r>
            <a:r>
              <a:rPr lang="es-ES" b="1" i="1" dirty="0"/>
              <a:t>ubicación</a:t>
            </a:r>
            <a:r>
              <a:rPr lang="es-ES" dirty="0"/>
              <a:t>.</a:t>
            </a:r>
          </a:p>
          <a:p>
            <a:endParaRPr lang="es-ES" b="1" i="1" dirty="0"/>
          </a:p>
          <a:p>
            <a:r>
              <a:rPr lang="es-ES" b="1" i="1" dirty="0"/>
              <a:t>Usted y su compañero debe unirse con otro grupo para este fin.</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33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a:t>Debe poder ver a su compañero a través de cada una de las aplicaciones.</a:t>
            </a:r>
          </a:p>
          <a:p>
            <a:endParaRPr lang="es-ES" b="1" i="1" dirty="0"/>
          </a:p>
          <a:p>
            <a:r>
              <a:rPr lang="es-ES" b="1" i="1" dirty="0"/>
              <a:t>CONSEJO:</a:t>
            </a:r>
          </a:p>
          <a:p>
            <a:r>
              <a:rPr lang="es-ES" b="1" i="1" dirty="0"/>
              <a:t>Use Datagramas para transmitir su ubicación a la otra aplicación.</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34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lstStyle/>
          <a:p>
            <a:r>
              <a:rPr lang="es-ES" dirty="0"/>
              <a:t>En Android los permisos se solicitan en el manifest.xml</a:t>
            </a:r>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50037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normAutofit/>
          </a:bodyPr>
          <a:lstStyle/>
          <a:p>
            <a:r>
              <a:rPr lang="es-ES" dirty="0"/>
              <a:t>En Android los permisos se solicitan en el manifest.xml</a:t>
            </a:r>
          </a:p>
          <a:p>
            <a:endParaRPr lang="es-ES" dirty="0"/>
          </a:p>
          <a:p>
            <a:endParaRPr lang="es-ES" dirty="0"/>
          </a:p>
          <a:p>
            <a:endParaRPr lang="es-ES" dirty="0"/>
          </a:p>
          <a:p>
            <a:endParaRPr lang="es-ES" dirty="0"/>
          </a:p>
          <a:p>
            <a:endParaRPr lang="es-ES" dirty="0"/>
          </a:p>
          <a:p>
            <a:endParaRPr lang="es-ES" dirty="0"/>
          </a:p>
          <a:p>
            <a:pPr marL="0" indent="0">
              <a:buNone/>
            </a:pPr>
            <a:r>
              <a:rPr lang="es-ES" dirty="0"/>
              <a:t>Los permisos normales quedan autorizados con tan sólo declararlo en el </a:t>
            </a:r>
            <a:r>
              <a:rPr lang="es-ES" b="1" i="1" dirty="0"/>
              <a:t>manifest.xml</a:t>
            </a:r>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40340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Peligrosos</a:t>
            </a:r>
            <a:endParaRPr lang="es-CO" dirty="0"/>
          </a:p>
        </p:txBody>
      </p:sp>
      <p:sp>
        <p:nvSpPr>
          <p:cNvPr id="3" name="Marcador de contenido 2"/>
          <p:cNvSpPr>
            <a:spLocks noGrp="1"/>
          </p:cNvSpPr>
          <p:nvPr>
            <p:ph idx="1"/>
          </p:nvPr>
        </p:nvSpPr>
        <p:spPr/>
        <p:txBody>
          <a:bodyPr/>
          <a:lstStyle/>
          <a:p>
            <a:r>
              <a:rPr lang="es-ES" dirty="0"/>
              <a:t>Los permisos peligrosos también deben ir en el </a:t>
            </a:r>
            <a:r>
              <a:rPr lang="es-ES" dirty="0" err="1"/>
              <a:t>manifest</a:t>
            </a:r>
            <a:endParaRPr lang="es-ES" dirty="0"/>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2246769"/>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android.permission.ACCESS_FINE_LOCATION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android.permission.ACCESS_COARSE_LOCATION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android.permission.CAMERA</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android.permission.CALL_PHONE</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
        <p:nvSpPr>
          <p:cNvPr id="7" name="Marcador de contenido 2"/>
          <p:cNvSpPr txBox="1">
            <a:spLocks/>
          </p:cNvSpPr>
          <p:nvPr/>
        </p:nvSpPr>
        <p:spPr>
          <a:xfrm>
            <a:off x="822960" y="4231889"/>
            <a:ext cx="7543800" cy="322332"/>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Pero también se debe SOLICITAR AL USUARIO LA ACTIVACIÓN DEL PERMISO</a:t>
            </a:r>
          </a:p>
          <a:p>
            <a:endParaRPr lang="es-CO" dirty="0"/>
          </a:p>
        </p:txBody>
      </p:sp>
      <p:sp>
        <p:nvSpPr>
          <p:cNvPr id="8" name="Marcador de contenido 2"/>
          <p:cNvSpPr txBox="1">
            <a:spLocks/>
          </p:cNvSpPr>
          <p:nvPr/>
        </p:nvSpPr>
        <p:spPr>
          <a:xfrm>
            <a:off x="460227" y="4097029"/>
            <a:ext cx="439365" cy="562954"/>
          </a:xfrm>
          <a:prstGeom prst="rect">
            <a:avLst/>
          </a:prstGeom>
        </p:spPr>
        <p:txBody>
          <a:bodyPr vert="horz" lIns="0" tIns="45720" rIns="0" bIns="45720" rtlCol="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sz="4000" dirty="0"/>
              <a:t>!</a:t>
            </a:r>
          </a:p>
          <a:p>
            <a:endParaRPr lang="es-CO" sz="4000" dirty="0"/>
          </a:p>
        </p:txBody>
      </p:sp>
    </p:spTree>
    <p:extLst>
      <p:ext uri="{BB962C8B-B14F-4D97-AF65-F5344CB8AC3E}">
        <p14:creationId xmlns:p14="http://schemas.microsoft.com/office/powerpoint/2010/main" val="33102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 en tiempo de ejecución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182"/>
      </p:ext>
    </p:extLst>
  </p:cSld>
  <p:clrMapOvr>
    <a:masterClrMapping/>
  </p:clrMapOvr>
</p:sld>
</file>

<file path=ppt/theme/theme1.xml><?xml version="1.0" encoding="utf-8"?>
<a:theme xmlns:a="http://schemas.openxmlformats.org/drawingml/2006/main" name="UAO-Theme">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6735</TotalTime>
  <Words>1879</Words>
  <Application>Microsoft Macintosh PowerPoint</Application>
  <PresentationFormat>On-screen Show (16:9)</PresentationFormat>
  <Paragraphs>374</Paragraphs>
  <Slides>56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Arial Narrow</vt:lpstr>
      <vt:lpstr>Calibri</vt:lpstr>
      <vt:lpstr>Calibri Light</vt:lpstr>
      <vt:lpstr>UAO-Theme</vt:lpstr>
      <vt:lpstr>Aplicaciones Móviles</vt:lpstr>
      <vt:lpstr>Permisos</vt:lpstr>
      <vt:lpstr>Permisos</vt:lpstr>
      <vt:lpstr>Permisos</vt:lpstr>
      <vt:lpstr>Permisos</vt:lpstr>
      <vt:lpstr>Permisos Normales</vt:lpstr>
      <vt:lpstr>Permisos Normales</vt:lpstr>
      <vt:lpstr>Permisos Peligrosos</vt:lpstr>
      <vt:lpstr>Permisos en tiempo de ejecución</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Permisos</vt:lpstr>
      <vt:lpstr>Permisos</vt:lpstr>
      <vt:lpstr>Permisos</vt:lpstr>
      <vt:lpstr>Uso en Google Maps</vt:lpstr>
      <vt:lpstr>Uso en Google Maps</vt:lpstr>
      <vt:lpstr>Uso en Google Maps</vt:lpstr>
      <vt:lpstr>Ejercicio en clase</vt:lpstr>
      <vt:lpstr>Ejercicio en clase</vt:lpstr>
      <vt:lpstr>Ejercicio en clase</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132</cp:revision>
  <dcterms:modified xsi:type="dcterms:W3CDTF">2020-02-18T21:57:06Z</dcterms:modified>
</cp:coreProperties>
</file>