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50440B-132F-4FC3-AA8C-CBA66FF99EAF}">
  <a:tblStyle styleId="{5A50440B-132F-4FC3-AA8C-CBA66FF99E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c388d5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ec388d5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ec388d5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ec388d5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c388d5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ec388d5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c388d5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ec388d5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c388d53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ec388d53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ec388d5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ec388d5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fa1c0d3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fa1c0d3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fa1c0d3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fa1c0d3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Proyecto de residuos naturales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Juan Fernando Jaramillo. </a:t>
            </a:r>
            <a:endParaRPr/>
          </a:p>
          <a:p>
            <a:pPr indent="0" lvl="0" marL="0">
              <a:spcBef>
                <a:spcPts val="0"/>
              </a:spcBef>
              <a:spcAft>
                <a:spcPts val="0"/>
              </a:spcAft>
              <a:buNone/>
            </a:pPr>
            <a:r>
              <a:rPr lang="en-GB"/>
              <a:t>Santiago del Campo.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Método</a:t>
            </a:r>
            <a:r>
              <a:rPr lang="en-GB"/>
              <a:t> de la </a:t>
            </a:r>
            <a:r>
              <a:rPr lang="en-GB"/>
              <a:t>ingeniería</a:t>
            </a:r>
            <a:r>
              <a:rPr lang="en-GB"/>
              <a:t>.</a:t>
            </a:r>
            <a:endParaRPr/>
          </a:p>
        </p:txBody>
      </p:sp>
      <p:sp>
        <p:nvSpPr>
          <p:cNvPr id="61" name="Google Shape;61;p14"/>
          <p:cNvSpPr txBox="1"/>
          <p:nvPr/>
        </p:nvSpPr>
        <p:spPr>
          <a:xfrm>
            <a:off x="435600" y="1147650"/>
            <a:ext cx="8520600" cy="178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0000"/>
                </a:solidFill>
              </a:rPr>
              <a:t>Identificación</a:t>
            </a:r>
            <a:r>
              <a:rPr lang="en-GB">
                <a:solidFill>
                  <a:srgbClr val="FF0000"/>
                </a:solidFill>
              </a:rPr>
              <a:t> del problema:</a:t>
            </a:r>
            <a:r>
              <a:rPr lang="en-GB"/>
              <a:t> </a:t>
            </a:r>
            <a:endParaRPr/>
          </a:p>
          <a:p>
            <a:pPr indent="0" lvl="0" marL="0" rtl="0">
              <a:lnSpc>
                <a:spcPct val="115000"/>
              </a:lnSpc>
              <a:spcBef>
                <a:spcPts val="0"/>
              </a:spcBef>
              <a:spcAft>
                <a:spcPts val="0"/>
              </a:spcAft>
              <a:buClr>
                <a:schemeClr val="dk1"/>
              </a:buClr>
              <a:buSzPts val="1100"/>
              <a:buFont typeface="Arial"/>
              <a:buNone/>
            </a:pPr>
            <a:r>
              <a:rPr b="1" lang="en-GB" sz="1100">
                <a:solidFill>
                  <a:schemeClr val="dk1"/>
                </a:solidFill>
              </a:rPr>
              <a:t>Síntomas y necesidades</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GB" sz="1100">
                <a:solidFill>
                  <a:schemeClr val="dk1"/>
                </a:solidFill>
              </a:rPr>
              <a:t>-</a:t>
            </a:r>
            <a:r>
              <a:rPr lang="en-GB" sz="1100">
                <a:solidFill>
                  <a:schemeClr val="dk1"/>
                </a:solidFill>
              </a:rPr>
              <a:t>La universidad se expande en terreno.</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-La expansión hace que haya más terreno que genera residuos naturales.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-No se le está dando un efectivo manejo a estos residuos.</a:t>
            </a:r>
            <a:endParaRPr sz="1100">
              <a:solidFill>
                <a:schemeClr val="dk1"/>
              </a:solidFill>
            </a:endParaRPr>
          </a:p>
          <a:p>
            <a:pPr indent="0" lvl="0" marL="0" rtl="0">
              <a:lnSpc>
                <a:spcPct val="115000"/>
              </a:lnSpc>
              <a:spcBef>
                <a:spcPts val="800"/>
              </a:spcBef>
              <a:spcAft>
                <a:spcPts val="0"/>
              </a:spcAft>
              <a:buClr>
                <a:schemeClr val="dk1"/>
              </a:buClr>
              <a:buSzPts val="1100"/>
              <a:buFont typeface="Arial"/>
              <a:buNone/>
            </a:pPr>
            <a:r>
              <a:rPr b="1" lang="en-GB" sz="1100">
                <a:solidFill>
                  <a:schemeClr val="dk1"/>
                </a:solidFill>
              </a:rPr>
              <a:t> Definición del problema</a:t>
            </a:r>
            <a:endParaRPr b="1" sz="1100">
              <a:solidFill>
                <a:schemeClr val="dk1"/>
              </a:solidFill>
            </a:endParaRPr>
          </a:p>
          <a:p>
            <a:pPr indent="0" lvl="0" marL="0" rtl="0">
              <a:lnSpc>
                <a:spcPct val="115000"/>
              </a:lnSpc>
              <a:spcBef>
                <a:spcPts val="8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Mala administración y desinformación de los residuos naturales en la universidad ICESI.</a:t>
            </a:r>
            <a:endParaRPr sz="1200">
              <a:solidFill>
                <a:schemeClr val="dk1"/>
              </a:solidFill>
              <a:latin typeface="Times New Roman"/>
              <a:ea typeface="Times New Roman"/>
              <a:cs typeface="Times New Roman"/>
              <a:sym typeface="Times New Roman"/>
            </a:endParaRPr>
          </a:p>
          <a:p>
            <a:pPr indent="0" lvl="0" marL="0">
              <a:spcBef>
                <a:spcPts val="800"/>
              </a:spcBef>
              <a:spcAft>
                <a:spcPts val="0"/>
              </a:spcAft>
              <a:buNone/>
            </a:pPr>
            <a:r>
              <a:t/>
            </a:r>
            <a:endParaRPr/>
          </a:p>
        </p:txBody>
      </p:sp>
      <p:sp>
        <p:nvSpPr>
          <p:cNvPr id="62" name="Google Shape;62;p14"/>
          <p:cNvSpPr txBox="1"/>
          <p:nvPr/>
        </p:nvSpPr>
        <p:spPr>
          <a:xfrm>
            <a:off x="435600" y="2932050"/>
            <a:ext cx="6307800" cy="154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0000"/>
                </a:solidFill>
              </a:rPr>
              <a:t>Recopilación</a:t>
            </a:r>
            <a:r>
              <a:rPr lang="en-GB">
                <a:solidFill>
                  <a:srgbClr val="FF0000"/>
                </a:solidFill>
              </a:rPr>
              <a:t> de </a:t>
            </a:r>
            <a:r>
              <a:rPr lang="en-GB">
                <a:solidFill>
                  <a:srgbClr val="FF0000"/>
                </a:solidFill>
              </a:rPr>
              <a:t>información:</a:t>
            </a:r>
            <a:endParaRPr>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a:t>Debido que estos datos son antiguos es correcto suponer que debido al crecimiento de la universidad la producción de residuos naturales se haya incrementado, pero la zona designada para tratar estos no se ha adecuado a esto. Se procesaba  el 80% de la materia en 2014.</a:t>
            </a:r>
            <a:endParaRPr/>
          </a:p>
          <a:p>
            <a:pPr indent="0" lvl="0" marL="0">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Método de la ingeniería.</a:t>
            </a:r>
            <a:endParaRPr/>
          </a:p>
          <a:p>
            <a:pPr indent="0" lvl="0" marL="0">
              <a:spcBef>
                <a:spcPts val="0"/>
              </a:spcBef>
              <a:spcAft>
                <a:spcPts val="0"/>
              </a:spcAft>
              <a:buNone/>
            </a:pPr>
            <a:r>
              <a:t/>
            </a:r>
            <a:endParaRPr/>
          </a:p>
        </p:txBody>
      </p:sp>
      <p:sp>
        <p:nvSpPr>
          <p:cNvPr id="68" name="Google Shape;68;p15"/>
          <p:cNvSpPr txBox="1"/>
          <p:nvPr/>
        </p:nvSpPr>
        <p:spPr>
          <a:xfrm>
            <a:off x="360200" y="1017725"/>
            <a:ext cx="6266100" cy="167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0000"/>
                </a:solidFill>
              </a:rPr>
              <a:t>Búsqueda</a:t>
            </a:r>
            <a:r>
              <a:rPr lang="en-GB">
                <a:solidFill>
                  <a:srgbClr val="FF0000"/>
                </a:solidFill>
              </a:rPr>
              <a:t> de soluciones creativas:</a:t>
            </a:r>
            <a:endParaRPr>
              <a:solidFill>
                <a:srgbClr val="FF0000"/>
              </a:solidFill>
            </a:endParaRPr>
          </a:p>
          <a:p>
            <a:pPr indent="0" lvl="0" marL="0" rtl="0">
              <a:lnSpc>
                <a:spcPct val="115000"/>
              </a:lnSpc>
              <a:spcBef>
                <a:spcPts val="200"/>
              </a:spcBef>
              <a:spcAft>
                <a:spcPts val="0"/>
              </a:spcAft>
              <a:buClr>
                <a:schemeClr val="dk1"/>
              </a:buClr>
              <a:buSzPts val="1100"/>
              <a:buFont typeface="Arial"/>
              <a:buNone/>
            </a:pPr>
            <a:r>
              <a:rPr b="1" lang="en-GB" sz="1100">
                <a:solidFill>
                  <a:schemeClr val="dk1"/>
                </a:solidFill>
              </a:rPr>
              <a:t>Lluvia de ideas</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1)Invernadero inteligente para la degradación del material.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2) Aplicación que administre la ubicación de cada residuo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3)Sensores que escaneen cuando los residuos deben ser recogidos.</a:t>
            </a:r>
            <a:endParaRPr sz="1100">
              <a:solidFill>
                <a:schemeClr val="dk1"/>
              </a:solidFill>
            </a:endParaRPr>
          </a:p>
          <a:p>
            <a:pPr indent="0" lvl="0" marL="0" rtl="0">
              <a:lnSpc>
                <a:spcPct val="115000"/>
              </a:lnSpc>
              <a:spcBef>
                <a:spcPts val="0"/>
              </a:spcBef>
              <a:spcAft>
                <a:spcPts val="0"/>
              </a:spcAft>
              <a:buNone/>
            </a:pPr>
            <a:r>
              <a:rPr lang="en-GB" sz="1100">
                <a:solidFill>
                  <a:schemeClr val="dk1"/>
                </a:solidFill>
              </a:rPr>
              <a:t>4)Aplicación para educar acerca de los residuos e inventariarlo.</a:t>
            </a:r>
            <a:endParaRPr sz="1100">
              <a:solidFill>
                <a:schemeClr val="dk1"/>
              </a:solidFill>
            </a:endParaRPr>
          </a:p>
          <a:p>
            <a:pPr indent="0" lvl="0" marL="0" rtl="0">
              <a:lnSpc>
                <a:spcPct val="115000"/>
              </a:lnSpc>
              <a:spcBef>
                <a:spcPts val="1600"/>
              </a:spcBef>
              <a:spcAft>
                <a:spcPts val="0"/>
              </a:spcAft>
              <a:buClr>
                <a:schemeClr val="dk1"/>
              </a:buClr>
              <a:buSzPts val="1100"/>
              <a:buFont typeface="Arial"/>
              <a:buNone/>
            </a:pPr>
            <a:r>
              <a:rPr lang="en-GB" sz="1100">
                <a:solidFill>
                  <a:schemeClr val="dk1"/>
                </a:solidFill>
              </a:rPr>
              <a:t>5)Adquisición de ganado para que se alimente de los residuos. </a:t>
            </a:r>
            <a:endParaRPr sz="1100">
              <a:solidFill>
                <a:schemeClr val="dk1"/>
              </a:solidFill>
            </a:endParaRPr>
          </a:p>
          <a:p>
            <a:pPr indent="0" lvl="0" marL="0">
              <a:spcBef>
                <a:spcPts val="1600"/>
              </a:spcBef>
              <a:spcAft>
                <a:spcPts val="0"/>
              </a:spcAft>
              <a:buNone/>
            </a:pPr>
            <a:r>
              <a:t/>
            </a:r>
            <a:endParaRPr/>
          </a:p>
        </p:txBody>
      </p:sp>
      <p:sp>
        <p:nvSpPr>
          <p:cNvPr id="69" name="Google Shape;69;p15"/>
          <p:cNvSpPr txBox="1"/>
          <p:nvPr/>
        </p:nvSpPr>
        <p:spPr>
          <a:xfrm>
            <a:off x="494250" y="2848200"/>
            <a:ext cx="5210400" cy="167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0000"/>
                </a:solidFill>
              </a:rPr>
              <a:t>Transición</a:t>
            </a:r>
            <a:r>
              <a:rPr lang="en-GB">
                <a:solidFill>
                  <a:srgbClr val="FF0000"/>
                </a:solidFill>
              </a:rPr>
              <a:t> de la </a:t>
            </a:r>
            <a:r>
              <a:rPr lang="en-GB">
                <a:solidFill>
                  <a:srgbClr val="FF0000"/>
                </a:solidFill>
              </a:rPr>
              <a:t>formulación</a:t>
            </a:r>
            <a:r>
              <a:rPr lang="en-GB">
                <a:solidFill>
                  <a:srgbClr val="FF0000"/>
                </a:solidFill>
              </a:rPr>
              <a:t> a </a:t>
            </a:r>
            <a:r>
              <a:rPr lang="en-GB">
                <a:solidFill>
                  <a:srgbClr val="FF0000"/>
                </a:solidFill>
              </a:rPr>
              <a:t>diseños</a:t>
            </a:r>
            <a:r>
              <a:rPr lang="en-GB">
                <a:solidFill>
                  <a:srgbClr val="FF0000"/>
                </a:solidFill>
              </a:rPr>
              <a:t> preliminares:</a:t>
            </a:r>
            <a:endParaRPr>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1.Adquisición de ganado para que se alimente de los residuos.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a:t>
            </a:r>
            <a:r>
              <a:rPr lang="en-GB" sz="700">
                <a:solidFill>
                  <a:schemeClr val="dk1"/>
                </a:solidFill>
                <a:latin typeface="Times New Roman"/>
                <a:ea typeface="Times New Roman"/>
                <a:cs typeface="Times New Roman"/>
                <a:sym typeface="Times New Roman"/>
              </a:rPr>
              <a:t>       </a:t>
            </a:r>
            <a:r>
              <a:rPr lang="en-GB" sz="1100">
                <a:solidFill>
                  <a:schemeClr val="dk1"/>
                </a:solidFill>
              </a:rPr>
              <a:t>Esta idea genera más problemas pues la universidad ahora produciría muchas gases de efecto invernadero, tocaría mantener un cuidado especial a cada animal constantemente lo cual sería muy costoso.</a:t>
            </a:r>
            <a:endParaRPr sz="1100">
              <a:solidFill>
                <a:schemeClr val="dk1"/>
              </a:solidFill>
            </a:endParaRPr>
          </a:p>
          <a:p>
            <a:pPr indent="0" lvl="0" marL="0">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5888350" y="2785287"/>
            <a:ext cx="2700623" cy="1801325"/>
          </a:xfrm>
          <a:prstGeom prst="rect">
            <a:avLst/>
          </a:prstGeom>
          <a:noFill/>
          <a:ln>
            <a:noFill/>
          </a:ln>
        </p:spPr>
      </p:pic>
      <p:pic>
        <p:nvPicPr>
          <p:cNvPr id="71" name="Google Shape;71;p15"/>
          <p:cNvPicPr preferRelativeResize="0"/>
          <p:nvPr/>
        </p:nvPicPr>
        <p:blipFill>
          <a:blip r:embed="rId4">
            <a:alphaModFix/>
          </a:blip>
          <a:stretch>
            <a:fillRect/>
          </a:stretch>
        </p:blipFill>
        <p:spPr>
          <a:xfrm>
            <a:off x="6301025" y="1236438"/>
            <a:ext cx="1238076" cy="1238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Método de la ingeniería.</a:t>
            </a:r>
            <a:endParaRPr/>
          </a:p>
          <a:p>
            <a:pPr indent="0" lvl="0" marL="0">
              <a:spcBef>
                <a:spcPts val="0"/>
              </a:spcBef>
              <a:spcAft>
                <a:spcPts val="0"/>
              </a:spcAft>
              <a:buNone/>
            </a:pPr>
            <a:r>
              <a:t/>
            </a:r>
            <a:endParaRPr/>
          </a:p>
        </p:txBody>
      </p:sp>
      <p:sp>
        <p:nvSpPr>
          <p:cNvPr id="77" name="Google Shape;77;p16"/>
          <p:cNvSpPr txBox="1"/>
          <p:nvPr/>
        </p:nvSpPr>
        <p:spPr>
          <a:xfrm>
            <a:off x="654250" y="1107200"/>
            <a:ext cx="7710300" cy="361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0000"/>
                </a:solidFill>
              </a:rPr>
              <a:t>Evaluación</a:t>
            </a:r>
            <a:r>
              <a:rPr lang="en-GB">
                <a:solidFill>
                  <a:srgbClr val="FF0000"/>
                </a:solidFill>
              </a:rPr>
              <a:t> y </a:t>
            </a:r>
            <a:r>
              <a:rPr lang="en-GB">
                <a:solidFill>
                  <a:srgbClr val="FF0000"/>
                </a:solidFill>
              </a:rPr>
              <a:t>selección</a:t>
            </a:r>
            <a:r>
              <a:rPr lang="en-GB">
                <a:solidFill>
                  <a:srgbClr val="FF0000"/>
                </a:solidFill>
              </a:rPr>
              <a:t> de la mejor </a:t>
            </a:r>
            <a:r>
              <a:rPr lang="en-GB">
                <a:solidFill>
                  <a:srgbClr val="FF0000"/>
                </a:solidFill>
              </a:rPr>
              <a:t>solución:</a:t>
            </a:r>
            <a:endParaRPr>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sz="1100">
                <a:solidFill>
                  <a:srgbClr val="FF0000"/>
                </a:solidFill>
                <a:latin typeface="Calibri"/>
                <a:ea typeface="Calibri"/>
                <a:cs typeface="Calibri"/>
                <a:sym typeface="Calibri"/>
              </a:rPr>
              <a:t>a)conocimiento mínimo para implementación.</a:t>
            </a:r>
            <a:endParaRPr sz="1100">
              <a:solidFill>
                <a:srgbClr val="FF0000"/>
              </a:solidFill>
              <a:latin typeface="Calibri"/>
              <a:ea typeface="Calibri"/>
              <a:cs typeface="Calibri"/>
              <a:sym typeface="Calibri"/>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[0]Lenguajes de programación y además conocimiento de electronica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[1]Varios lenguajes de programación.</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[2]c#</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rgbClr val="FF0000"/>
                </a:solidFill>
              </a:rPr>
              <a:t>b)Impacto ambiental.</a:t>
            </a:r>
            <a:endParaRPr sz="1100">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[0] Conlleva a otros problemas ambientales.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 No conlleva a otros problemas ambientales.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rgbClr val="FF0000"/>
                </a:solidFill>
              </a:rPr>
              <a:t>c)Tiempo de implementación.</a:t>
            </a:r>
            <a:endParaRPr sz="1100">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[0]&lt;5 semanas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[1]&gt;5 semanas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[2]&lt;1 semana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rgbClr val="FF0000"/>
                </a:solidFill>
              </a:rPr>
              <a:t>d)Se realiza con conocimientos que ya poseemos</a:t>
            </a:r>
            <a:endParaRPr sz="1100">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[0] No</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 Si</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rgbClr val="FF0000"/>
                </a:solidFill>
              </a:rPr>
              <a:t>e)Educa al usuario</a:t>
            </a:r>
            <a:endParaRPr sz="1100">
              <a:solidFill>
                <a:srgbClr val="FF0000"/>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[0] No</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GB" sz="1100">
                <a:solidFill>
                  <a:schemeClr val="dk1"/>
                </a:solidFill>
              </a:rPr>
              <a:t>[1] Si</a:t>
            </a:r>
            <a:endParaRPr sz="1100">
              <a:solidFill>
                <a:schemeClr val="dk1"/>
              </a:solidFill>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Método de la ingeniería.</a:t>
            </a:r>
            <a:endParaRPr/>
          </a:p>
          <a:p>
            <a:pPr indent="0" lvl="0" marL="0">
              <a:spcBef>
                <a:spcPts val="0"/>
              </a:spcBef>
              <a:spcAft>
                <a:spcPts val="0"/>
              </a:spcAft>
              <a:buNone/>
            </a:pPr>
            <a:r>
              <a:t/>
            </a:r>
            <a:endParaRPr/>
          </a:p>
        </p:txBody>
      </p:sp>
      <p:graphicFrame>
        <p:nvGraphicFramePr>
          <p:cNvPr id="83" name="Google Shape;83;p17"/>
          <p:cNvGraphicFramePr/>
          <p:nvPr/>
        </p:nvGraphicFramePr>
        <p:xfrm>
          <a:off x="575175" y="1626975"/>
          <a:ext cx="3000000" cy="3000000"/>
        </p:xfrm>
        <a:graphic>
          <a:graphicData uri="http://schemas.openxmlformats.org/drawingml/2006/table">
            <a:tbl>
              <a:tblPr>
                <a:noFill/>
                <a:tableStyleId>{5A50440B-132F-4FC3-AA8C-CBA66FF99EAF}</a:tableStyleId>
              </a:tblPr>
              <a:tblGrid>
                <a:gridCol w="1209675"/>
                <a:gridCol w="971550"/>
                <a:gridCol w="962025"/>
                <a:gridCol w="971550"/>
                <a:gridCol w="971550"/>
                <a:gridCol w="952500"/>
                <a:gridCol w="781050"/>
              </a:tblGrid>
              <a:tr h="609600">
                <a:tc>
                  <a:txBody>
                    <a:bodyPr>
                      <a:noAutofit/>
                    </a:bodyPr>
                    <a:lstStyle/>
                    <a:p>
                      <a:pPr indent="0" lvl="0" marL="0" rtl="0">
                        <a:lnSpc>
                          <a:spcPct val="115000"/>
                        </a:lnSpc>
                        <a:spcBef>
                          <a:spcPts val="0"/>
                        </a:spcBef>
                        <a:spcAft>
                          <a:spcPts val="0"/>
                        </a:spcAft>
                        <a:buNone/>
                      </a:pPr>
                      <a:r>
                        <a:rPr lang="en-GB"/>
                        <a:t>        </a:t>
                      </a:r>
                      <a:r>
                        <a:rPr lang="en-GB"/>
                        <a:t>Soluciones                 </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         </a:t>
                      </a:r>
                      <a:r>
                        <a:rPr lang="en-GB"/>
                        <a:t>Criterio a</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         </a:t>
                      </a:r>
                      <a:r>
                        <a:rPr lang="en-GB"/>
                        <a:t>Criterio b</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        </a:t>
                      </a:r>
                      <a:r>
                        <a:rPr lang="en-GB"/>
                        <a:t>Criterio c</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         </a:t>
                      </a:r>
                      <a:r>
                        <a:rPr lang="en-GB"/>
                        <a:t>Criterio d</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        </a:t>
                      </a:r>
                      <a:r>
                        <a:rPr lang="en-GB"/>
                        <a:t>Criterio e        </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        </a:t>
                      </a:r>
                      <a:r>
                        <a:rPr lang="en-GB"/>
                        <a:t>Suma</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09575">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09575">
                <a:tc>
                  <a:txBody>
                    <a:bodyPr>
                      <a:noAutofit/>
                    </a:bodyPr>
                    <a:lstStyle/>
                    <a:p>
                      <a:pPr indent="0" lvl="0" marL="0" rtl="0">
                        <a:lnSpc>
                          <a:spcPct val="115000"/>
                        </a:lnSpc>
                        <a:spcBef>
                          <a:spcPts val="0"/>
                        </a:spcBef>
                        <a:spcAft>
                          <a:spcPts val="0"/>
                        </a:spcAft>
                        <a:buNone/>
                      </a:pPr>
                      <a:r>
                        <a:rPr lang="en-GB"/>
                        <a:t>2</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2</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2</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6</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09575">
                <a:tc>
                  <a:txBody>
                    <a:bodyPr>
                      <a:noAutofit/>
                    </a:bodyPr>
                    <a:lstStyle/>
                    <a:p>
                      <a:pPr indent="0" lvl="0" marL="0" rtl="0">
                        <a:lnSpc>
                          <a:spcPct val="115000"/>
                        </a:lnSpc>
                        <a:spcBef>
                          <a:spcPts val="0"/>
                        </a:spcBef>
                        <a:spcAft>
                          <a:spcPts val="0"/>
                        </a:spcAft>
                        <a:buNone/>
                      </a:pPr>
                      <a:r>
                        <a:rPr lang="en-GB"/>
                        <a:t>3</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2</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0</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3</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09575">
                <a:tc>
                  <a:txBody>
                    <a:bodyPr>
                      <a:noAutofit/>
                    </a:bodyPr>
                    <a:lstStyle/>
                    <a:p>
                      <a:pPr indent="0" lvl="0" marL="0" rtl="0">
                        <a:lnSpc>
                          <a:spcPct val="115000"/>
                        </a:lnSpc>
                        <a:spcBef>
                          <a:spcPts val="0"/>
                        </a:spcBef>
                        <a:spcAft>
                          <a:spcPts val="0"/>
                        </a:spcAft>
                        <a:buNone/>
                      </a:pPr>
                      <a:r>
                        <a:rPr lang="en-GB"/>
                        <a:t>5</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2</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2</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1</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GB"/>
                        <a:t>7</a:t>
                      </a:r>
                      <a:endParaRPr/>
                    </a:p>
                  </a:txBody>
                  <a:tcPr marT="101600" marB="101600" marR="101600" marL="1016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Método de la ingeniería.</a:t>
            </a:r>
            <a:endParaRPr/>
          </a:p>
          <a:p>
            <a:pPr indent="0" lvl="0" marL="0">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112150" y="1180175"/>
            <a:ext cx="4705305" cy="3820975"/>
          </a:xfrm>
          <a:prstGeom prst="rect">
            <a:avLst/>
          </a:prstGeom>
          <a:noFill/>
          <a:ln>
            <a:noFill/>
          </a:ln>
        </p:spPr>
      </p:pic>
      <p:pic>
        <p:nvPicPr>
          <p:cNvPr id="90" name="Google Shape;90;p18"/>
          <p:cNvPicPr preferRelativeResize="0"/>
          <p:nvPr/>
        </p:nvPicPr>
        <p:blipFill>
          <a:blip r:embed="rId4">
            <a:alphaModFix/>
          </a:blip>
          <a:stretch>
            <a:fillRect/>
          </a:stretch>
        </p:blipFill>
        <p:spPr>
          <a:xfrm>
            <a:off x="4817450" y="1081660"/>
            <a:ext cx="4705300" cy="46657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Paso a paso de la aplicación</a:t>
            </a:r>
            <a:endParaRPr/>
          </a:p>
        </p:txBody>
      </p:sp>
      <p:pic>
        <p:nvPicPr>
          <p:cNvPr id="96" name="Google Shape;96;p19"/>
          <p:cNvPicPr preferRelativeResize="0"/>
          <p:nvPr/>
        </p:nvPicPr>
        <p:blipFill>
          <a:blip r:embed="rId3">
            <a:alphaModFix/>
          </a:blip>
          <a:stretch>
            <a:fillRect/>
          </a:stretch>
        </p:blipFill>
        <p:spPr>
          <a:xfrm>
            <a:off x="461050" y="1273150"/>
            <a:ext cx="3740350" cy="3308475"/>
          </a:xfrm>
          <a:prstGeom prst="rect">
            <a:avLst/>
          </a:prstGeom>
          <a:noFill/>
          <a:ln>
            <a:noFill/>
          </a:ln>
        </p:spPr>
      </p:pic>
      <p:pic>
        <p:nvPicPr>
          <p:cNvPr id="97" name="Google Shape;97;p19"/>
          <p:cNvPicPr preferRelativeResize="0"/>
          <p:nvPr/>
        </p:nvPicPr>
        <p:blipFill>
          <a:blip r:embed="rId4">
            <a:alphaModFix/>
          </a:blip>
          <a:stretch>
            <a:fillRect/>
          </a:stretch>
        </p:blipFill>
        <p:spPr>
          <a:xfrm>
            <a:off x="5283200" y="1273150"/>
            <a:ext cx="3208675" cy="337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Paso a paso de la aplicación</a:t>
            </a:r>
            <a:endParaRPr/>
          </a:p>
        </p:txBody>
      </p:sp>
      <p:pic>
        <p:nvPicPr>
          <p:cNvPr id="103" name="Google Shape;103;p20"/>
          <p:cNvPicPr preferRelativeResize="0"/>
          <p:nvPr/>
        </p:nvPicPr>
        <p:blipFill>
          <a:blip r:embed="rId3">
            <a:alphaModFix/>
          </a:blip>
          <a:stretch>
            <a:fillRect/>
          </a:stretch>
        </p:blipFill>
        <p:spPr>
          <a:xfrm>
            <a:off x="598000" y="1170125"/>
            <a:ext cx="3052346" cy="3820975"/>
          </a:xfrm>
          <a:prstGeom prst="rect">
            <a:avLst/>
          </a:prstGeom>
          <a:noFill/>
          <a:ln>
            <a:noFill/>
          </a:ln>
        </p:spPr>
      </p:pic>
      <p:pic>
        <p:nvPicPr>
          <p:cNvPr id="104" name="Google Shape;104;p20"/>
          <p:cNvPicPr preferRelativeResize="0"/>
          <p:nvPr/>
        </p:nvPicPr>
        <p:blipFill>
          <a:blip r:embed="rId4">
            <a:alphaModFix/>
          </a:blip>
          <a:stretch>
            <a:fillRect/>
          </a:stretch>
        </p:blipFill>
        <p:spPr>
          <a:xfrm>
            <a:off x="4375671" y="1106475"/>
            <a:ext cx="3039077"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Paso  paso de la aplicación</a:t>
            </a:r>
            <a:endParaRPr/>
          </a:p>
        </p:txBody>
      </p:sp>
      <p:pic>
        <p:nvPicPr>
          <p:cNvPr id="110" name="Google Shape;110;p21"/>
          <p:cNvPicPr preferRelativeResize="0"/>
          <p:nvPr/>
        </p:nvPicPr>
        <p:blipFill>
          <a:blip r:embed="rId3">
            <a:alphaModFix/>
          </a:blip>
          <a:stretch>
            <a:fillRect/>
          </a:stretch>
        </p:blipFill>
        <p:spPr>
          <a:xfrm>
            <a:off x="2393150" y="1170125"/>
            <a:ext cx="3062727"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