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CB54-94DB-4D44-B3C3-697C47096A3B}" v="125" dt="2020-05-21T18:07:35.042"/>
    <p1510:client id="{12843912-32E5-435A-9D08-17AD17DD5C16}" v="175" dt="2020-05-07T18:36:32.726"/>
    <p1510:client id="{419454AA-29CB-4CAC-AEA3-E0478A681A79}" v="232" dt="2020-05-15T14:25:12.799"/>
    <p1510:client id="{53ECCD5D-EE8A-4650-AED5-E30608CB358F}" v="1594" dt="2020-06-02T12:50:27.127"/>
    <p1510:client id="{D4BAE429-AC61-4FFE-928F-620157DAB5E3}" v="617" dt="2020-05-15T15:41:48.635"/>
    <p1510:client id="{ED360752-0BED-433D-A8A5-450F750F6D30}" v="1927" dt="2020-05-07T18:28:31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4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15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4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0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9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5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1%8D%D1%84%D1%84%D0%B8%D1%86%D0%B8%D0%B5%D0%BD%D1%82_%D0%B4%D0%B5%D1%82%D0%B5%D1%80%D0%BC%D0%B8%D0%BD%D0%B0%D1%86%D0%B8%D0%B8" TargetMode="External"/><Relationship Id="rId2" Type="http://schemas.openxmlformats.org/officeDocument/2006/relationships/hyperlink" Target="https://en.wikipedia.org/wiki/Mean_absolute_percentage_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oot-mean-square_devi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630014"/>
            <a:ext cx="6869238" cy="886130"/>
          </a:xfrm>
        </p:spPr>
        <p:txBody>
          <a:bodyPr/>
          <a:lstStyle/>
          <a:p>
            <a:r>
              <a:rPr lang="ru-RU" sz="6000" dirty="0">
                <a:solidFill>
                  <a:schemeClr val="accent2">
                    <a:lumMod val="50000"/>
                  </a:schemeClr>
                </a:solidFill>
              </a:rPr>
              <a:t>Дипломная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842469"/>
            <a:ext cx="4840021" cy="66957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По теме: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E3B07-CF7D-4CFB-B487-59001512545C}"/>
              </a:ext>
            </a:extLst>
          </p:cNvPr>
          <p:cNvSpPr txBox="1"/>
          <p:nvPr/>
        </p:nvSpPr>
        <p:spPr>
          <a:xfrm>
            <a:off x="1352550" y="2457450"/>
            <a:ext cx="77819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/>
              <a:t>Разработка модели для предсказания цен на недвижимость</a:t>
            </a:r>
            <a:endParaRPr lang="ru-RU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E4A7D-903E-46C3-AD14-2FC7BFB33B1F}"/>
              </a:ext>
            </a:extLst>
          </p:cNvPr>
          <p:cNvSpPr txBox="1"/>
          <p:nvPr/>
        </p:nvSpPr>
        <p:spPr>
          <a:xfrm>
            <a:off x="1438275" y="5276850"/>
            <a:ext cx="41814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Выполнил: Досаев Савелий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74D0E-DAD2-4166-BB88-4E1E3479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09" y="609600"/>
            <a:ext cx="7539393" cy="69215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F957E-7CF3-4AA5-A7CF-B089B9B5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164"/>
            <a:ext cx="8596668" cy="1890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800"/>
              <a:t>Потребность в данной задаче:</a:t>
            </a:r>
          </a:p>
          <a:p>
            <a:r>
              <a:rPr lang="ru-RU" sz="2400"/>
              <a:t>У налоговой</a:t>
            </a:r>
          </a:p>
          <a:p>
            <a:r>
              <a:rPr lang="ru-RU" sz="2400"/>
              <a:t>У риелторов</a:t>
            </a:r>
          </a:p>
          <a:p>
            <a:r>
              <a:rPr lang="ru-RU" sz="2400"/>
              <a:t>У банкиров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67C89-4FB1-4B9A-ABC4-232A828E17E2}"/>
              </a:ext>
            </a:extLst>
          </p:cNvPr>
          <p:cNvSpPr txBox="1"/>
          <p:nvPr/>
        </p:nvSpPr>
        <p:spPr>
          <a:xfrm>
            <a:off x="676275" y="1619250"/>
            <a:ext cx="86010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/>
              <a:t>Рынок недвижимости растет и актуальность задачи только увеличивается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EC05B-1E95-4B5C-829F-2E609B0B4E1E}"/>
              </a:ext>
            </a:extLst>
          </p:cNvPr>
          <p:cNvSpPr txBox="1"/>
          <p:nvPr/>
        </p:nvSpPr>
        <p:spPr>
          <a:xfrm>
            <a:off x="2962275" y="4457700"/>
            <a:ext cx="3657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/>
              <a:t>Цель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59D74-E73F-4CA8-926A-5C91EF020D7C}"/>
              </a:ext>
            </a:extLst>
          </p:cNvPr>
          <p:cNvSpPr txBox="1"/>
          <p:nvPr/>
        </p:nvSpPr>
        <p:spPr>
          <a:xfrm>
            <a:off x="676275" y="5238750"/>
            <a:ext cx="86010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ea typeface="+mn-lt"/>
                <a:cs typeface="+mn-lt"/>
              </a:rPr>
              <a:t>Разработать модель, которая точно и без ошибок предсказывает цены на недвижимость</a:t>
            </a:r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99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8823C-C6BC-4E8D-9CEB-FF8BC84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>
                <a:solidFill>
                  <a:schemeClr val="tx1"/>
                </a:solidFill>
              </a:rPr>
              <a:t>Оценка полученного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09E68-75A1-41CA-9E9A-B4F9012B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Mape(</a:t>
            </a:r>
            <a:r>
              <a:rPr lang="ru-RU" b="1" dirty="0">
                <a:ea typeface="+mn-lt"/>
                <a:cs typeface="+mn-lt"/>
                <a:hlinkClick r:id="rId2"/>
              </a:rPr>
              <a:t>Mean absolute percentage error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r>
              <a:rPr lang="ru-RU"/>
              <a:t>Средний процент ошибки: принимает значения от 0 </a:t>
            </a:r>
            <a:r>
              <a:rPr lang="ru-RU">
                <a:ea typeface="+mn-lt"/>
                <a:cs typeface="+mn-lt"/>
              </a:rPr>
              <a:t>до </a:t>
            </a:r>
            <a:r>
              <a:rPr lang="ru-RU" sz="2400">
                <a:ea typeface="+mn-lt"/>
                <a:cs typeface="+mn-lt"/>
              </a:rPr>
              <a:t>∞</a:t>
            </a:r>
            <a:endParaRPr lang="ru-RU"/>
          </a:p>
          <a:p>
            <a:r>
              <a:rPr lang="ru-RU"/>
              <a:t>R2(</a:t>
            </a:r>
            <a:r>
              <a:rPr lang="ru-RU" b="1" dirty="0">
                <a:ea typeface="+mn-lt"/>
                <a:cs typeface="+mn-lt"/>
                <a:hlinkClick r:id="rId3"/>
              </a:rPr>
              <a:t>Коэффициент детерминации</a:t>
            </a:r>
            <a:r>
              <a:rPr lang="ru-RU">
                <a:ea typeface="+mn-lt"/>
                <a:cs typeface="+mn-lt"/>
              </a:rPr>
              <a:t>)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Доля необъяснённой дисперсии: принимает значения от -</a:t>
            </a:r>
            <a:r>
              <a:rPr lang="ru-RU" sz="2400">
                <a:ea typeface="+mn-lt"/>
                <a:cs typeface="+mn-lt"/>
              </a:rPr>
              <a:t>∞</a:t>
            </a:r>
            <a:r>
              <a:rPr lang="ru-RU">
                <a:ea typeface="+mn-lt"/>
                <a:cs typeface="+mn-lt"/>
              </a:rPr>
              <a:t> до 1</a:t>
            </a:r>
            <a:endParaRPr lang="ru-RU" dirty="0"/>
          </a:p>
          <a:p>
            <a:r>
              <a:rPr lang="ru-RU"/>
              <a:t>Rmse(</a:t>
            </a:r>
            <a:r>
              <a:rPr lang="ru-RU" b="1" dirty="0">
                <a:ea typeface="+mn-lt"/>
                <a:cs typeface="+mn-lt"/>
                <a:hlinkClick r:id="rId4"/>
              </a:rPr>
              <a:t>Root-mean-square deviation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r>
              <a:rPr lang="ru-RU"/>
              <a:t>Корень разности между предсказанным и настоящим значениями. Принимает значения от 0 до </a:t>
            </a:r>
            <a:r>
              <a:rPr lang="ru-RU" sz="2400"/>
              <a:t>∞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86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A215-4643-435A-942B-A8AFFB0C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58" y="609600"/>
            <a:ext cx="7991244" cy="1320800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tx1"/>
                </a:solidFill>
              </a:rPr>
              <a:t>Важность признаков в предсказании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73E8F29-F0F0-40B3-9F09-4C6C40EDC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62" y="1930946"/>
            <a:ext cx="5516592" cy="492460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1DAB1-7899-411D-9A3C-673F8F2DB07F}"/>
              </a:ext>
            </a:extLst>
          </p:cNvPr>
          <p:cNvSpPr txBox="1"/>
          <p:nvPr/>
        </p:nvSpPr>
        <p:spPr>
          <a:xfrm>
            <a:off x="6008318" y="1937359"/>
            <a:ext cx="274319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Heating, cooling, parking, privatePool и </a:t>
            </a:r>
            <a:r>
              <a:rPr lang="ru-RU" sz="2200"/>
              <a:t>fireplace дают очень незначительный результат</a:t>
            </a:r>
            <a:endParaRPr lang="ru-RU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9DCB3-279D-47D6-8BA5-B387197658AF}"/>
              </a:ext>
            </a:extLst>
          </p:cNvPr>
          <p:cNvSpPr txBox="1"/>
          <p:nvPr/>
        </p:nvSpPr>
        <p:spPr>
          <a:xfrm>
            <a:off x="5994617" y="5034289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/>
              <a:t>Адресс и площадь имеют наибольший вклад в предсказание</a:t>
            </a:r>
          </a:p>
        </p:txBody>
      </p:sp>
    </p:spTree>
    <p:extLst>
      <p:ext uri="{BB962C8B-B14F-4D97-AF65-F5344CB8AC3E}">
        <p14:creationId xmlns:p14="http://schemas.microsoft.com/office/powerpoint/2010/main" val="8825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AAF7F-9108-4B1F-B250-4AA79E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>
                <a:solidFill>
                  <a:schemeClr val="tx1"/>
                </a:solidFill>
              </a:rPr>
              <a:t>Предсказания с разным числом признаков</a:t>
            </a:r>
          </a:p>
        </p:txBody>
      </p:sp>
      <p:pic>
        <p:nvPicPr>
          <p:cNvPr id="4" name="Рисунок 4" descr="Изображение выглядит как снимок экрана, черный, комната, оранжев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5CA514A-B991-4C33-88E5-C115C180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0" y="5101100"/>
            <a:ext cx="6143625" cy="1028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952A4-6122-405E-94BD-88DDE64EE2D6}"/>
              </a:ext>
            </a:extLst>
          </p:cNvPr>
          <p:cNvSpPr txBox="1"/>
          <p:nvPr/>
        </p:nvSpPr>
        <p:spPr>
          <a:xfrm>
            <a:off x="674318" y="2344455"/>
            <a:ext cx="6146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Точность с  использованием большинства данных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FDCB2-96BC-4F73-82D2-BFCDFA4D9C9C}"/>
              </a:ext>
            </a:extLst>
          </p:cNvPr>
          <p:cNvSpPr txBox="1"/>
          <p:nvPr/>
        </p:nvSpPr>
        <p:spPr>
          <a:xfrm>
            <a:off x="681494" y="4397549"/>
            <a:ext cx="6135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Точность с использованием адресса и площади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4FD55-863D-47B3-87E2-84B9427AB455}"/>
              </a:ext>
            </a:extLst>
          </p:cNvPr>
          <p:cNvSpPr txBox="1"/>
          <p:nvPr/>
        </p:nvSpPr>
        <p:spPr>
          <a:xfrm>
            <a:off x="6815986" y="5104095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Точность падает только </a:t>
            </a:r>
            <a:r>
              <a:rPr lang="ru-RU"/>
              <a:t>на 2.5% по сравнению с предсказаниями по всем данным</a:t>
            </a:r>
            <a:endParaRPr lang="ru-RU" dirty="0"/>
          </a:p>
        </p:txBody>
      </p:sp>
      <p:pic>
        <p:nvPicPr>
          <p:cNvPr id="5" name="Рисунок 5" descr="Изображение выглядит как снимок экрана, черный, оранжевый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75A92C9-0936-4991-B365-0D87834F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071365"/>
            <a:ext cx="6135665" cy="10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E19FD-2267-4551-9368-85A1BCA4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Недвижимость для прогнозирования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118A-6E5B-4552-9708-5153F57F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Лучшим образом для предсказания покажут себя:</a:t>
            </a:r>
          </a:p>
          <a:p>
            <a:r>
              <a:rPr lang="ru-RU"/>
              <a:t>Квартиры с площадью от 20 кв. </a:t>
            </a:r>
            <a:r>
              <a:rPr lang="ru-RU" sz="1200" dirty="0"/>
              <a:t>М</a:t>
            </a:r>
            <a:r>
              <a:rPr lang="ru-RU" dirty="0"/>
              <a:t>.</a:t>
            </a:r>
          </a:p>
          <a:p>
            <a:r>
              <a:rPr lang="ru-RU"/>
              <a:t>Любые дома до 10 этажей и с площадью до 650 </a:t>
            </a:r>
            <a:r>
              <a:rPr lang="ru-RU" dirty="0">
                <a:ea typeface="+mn-lt"/>
                <a:cs typeface="+mn-lt"/>
              </a:rPr>
              <a:t>кв. </a:t>
            </a:r>
            <a:r>
              <a:rPr lang="ru-RU" sz="1200" dirty="0">
                <a:ea typeface="+mn-lt"/>
                <a:cs typeface="+mn-lt"/>
              </a:rPr>
              <a:t>М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/>
              <a:t>Участки до 4 кв. </a:t>
            </a:r>
            <a:r>
              <a:rPr lang="ru-RU" sz="1400"/>
              <a:t>К</a:t>
            </a:r>
            <a:r>
              <a:rPr lang="ru-RU"/>
              <a:t>м.</a:t>
            </a:r>
            <a:endParaRPr lang="ru-RU" dirty="0"/>
          </a:p>
          <a:p>
            <a:endParaRPr lang="ru-RU" dirty="0"/>
          </a:p>
          <a:p>
            <a:r>
              <a:rPr lang="ru-RU"/>
              <a:t>Модель плохо работает на:</a:t>
            </a:r>
            <a:endParaRPr lang="ru-RU" dirty="0"/>
          </a:p>
          <a:p>
            <a:r>
              <a:rPr lang="ru-RU"/>
              <a:t>Больших участках или фермах</a:t>
            </a:r>
            <a:endParaRPr lang="ru-RU" dirty="0"/>
          </a:p>
          <a:p>
            <a:r>
              <a:rPr lang="ru-RU"/>
              <a:t>Дешевой недвижимости(&lt;40000$)</a:t>
            </a:r>
            <a:endParaRPr lang="ru-RU" dirty="0"/>
          </a:p>
          <a:p>
            <a:r>
              <a:rPr lang="ru-RU"/>
              <a:t>Аномально больших домах(кол-во ванн, этажей, спален&gt;10, цена&gt;3500000$)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59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413DA-CAB1-463D-A9D0-B9A973C0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ea typeface="+mj-lt"/>
                <a:cs typeface="+mj-lt"/>
              </a:rPr>
              <a:t>https://github.com/Brilliance1512/dataproject</a:t>
            </a:r>
            <a:endParaRPr lang="ru-RU" sz="2800">
              <a:solidFill>
                <a:schemeClr val="tx1"/>
              </a:solidFill>
            </a:endParaRP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849E1E1-DB38-4AD1-B9F9-11E6A020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04" y="1711740"/>
            <a:ext cx="8589127" cy="4402690"/>
          </a:xfrm>
        </p:spPr>
      </p:pic>
    </p:spTree>
    <p:extLst>
      <p:ext uri="{BB962C8B-B14F-4D97-AF65-F5344CB8AC3E}">
        <p14:creationId xmlns:p14="http://schemas.microsoft.com/office/powerpoint/2010/main" val="1628944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Facet</vt:lpstr>
      <vt:lpstr>Дипломная работа</vt:lpstr>
      <vt:lpstr>Актуальность задачи</vt:lpstr>
      <vt:lpstr>Оценка полученного результата</vt:lpstr>
      <vt:lpstr>Важность признаков в предсказании</vt:lpstr>
      <vt:lpstr>Предсказания с разным числом признаков</vt:lpstr>
      <vt:lpstr>Недвижимость для прогнозирования</vt:lpstr>
      <vt:lpstr>https://github.com/Brilliance1512/dataproject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778</cp:revision>
  <dcterms:created xsi:type="dcterms:W3CDTF">2020-05-07T17:20:35Z</dcterms:created>
  <dcterms:modified xsi:type="dcterms:W3CDTF">2020-06-02T13:23:25Z</dcterms:modified>
</cp:coreProperties>
</file>