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335936"/>
            <a:ext cx="10852237" cy="899167"/>
          </a:xfrm>
        </p:spPr>
        <p:txBody>
          <a:bodyPr/>
          <a:lstStyle/>
          <a:p>
            <a:r>
              <a:rPr lang="zh-CN" altLang="en-US"/>
              <a:t>什么是嵌入式系统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356360"/>
            <a:ext cx="10852150" cy="52692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IEEE</a:t>
            </a:r>
            <a:r>
              <a:rPr lang="zh-CN" altLang="en-US" dirty="0">
                <a:sym typeface="+mn-ea"/>
              </a:rPr>
              <a:t>（国际电气和电子工程师协会）的定义，嵌入式系统是“控制、监视或者辅助设备、机器和车间运行的装置”。</a:t>
            </a:r>
            <a:endParaRPr lang="zh-CN" altLang="en-US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目前国内一个普遍被认同的定义是：以应用为中心、以计算机技术为基础，软件硬件可裁剪，适应应用系统对功能、可靠性、成本、体积、功耗严格要求的专用计算机系统。</a:t>
            </a:r>
            <a:endParaRPr lang="zh-CN" altLang="en-US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北京航空航天大学的何立民教授是这样定义嵌入式系统的：“嵌入到对象体系中的专用计算机系统”。</a:t>
            </a:r>
            <a:endParaRPr lang="zh-CN" altLang="en-US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可以这样认为，嵌入式系统是一种专用的计算机系统，作为装置或设备的一部分。嵌入式系统一般由嵌入式微处理器、外围硬件设备、嵌入式操作系统以及用户应用程序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个部分组成。“嵌入性”、“专用性”与“计算机系统”是嵌入式系统的三个基本要素，对象系统则是指嵌入式系统所嵌入的宿主系统。</a:t>
            </a:r>
            <a:endParaRPr lang="zh-CN" altLang="en-US" dirty="0"/>
          </a:p>
          <a:p>
            <a:pPr marL="342900" indent="-342900" algn="l"/>
            <a:endParaRPr lang="zh-CN" altLang="en-US" dirty="0"/>
          </a:p>
          <a:p>
            <a:pPr algn="l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ARM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ARM（Advanced RISC Machine）公司的ARM微处理器体系结构目前被公认为是嵌入式应用领域领先的32位嵌入式RISC微处理器结构。ARM体系结构目前发展并定义了7种不同的版本。从版本1到版本7，ARM体系的指令集功能不断扩大。ARM处理器系列中的各种处理器，虽然在实现技术、应用场合和性能方面都不相同，但只要支持相同的ARM体系版本，基于它们的应用软件是兼容的。表1.3.1给出了ARM体系结构各版本的特点。</a:t>
            </a:r>
            <a:endParaRPr lang="zh-CN" altLang="en-US"/>
          </a:p>
          <a:p>
            <a:r>
              <a:rPr lang="zh-CN" altLang="en-US"/>
              <a:t>目前，70%的移动电话、大量的游戏机、手持PC和机顶盒等都已采用了ARM处理器，许多一流的芯片厂商都是ARM的授权用户，如Intel、Samsung、TI、Freescale、ST等公司。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323340"/>
            <a:ext cx="10975340" cy="49263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无操作系统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单片机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, STM32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简单操作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系统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实时操作系统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RTOS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分时操作系统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Linux, Windows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历史</a:t>
            </a: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核心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SOC(System On Chip, </a:t>
            </a:r>
            <a:r>
              <a:rPr>
                <a:sym typeface="+mn-ea"/>
              </a:rPr>
              <a:t>片上系统）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90</a:t>
            </a:r>
            <a:r>
              <a:rPr>
                <a:sym typeface="+mn-ea"/>
              </a:rPr>
              <a:t>年代中期出现的一个概念，并成为现代集成电路设计的发展方向。</a:t>
            </a:r>
            <a:r>
              <a:rPr lang="en-US" altLang="zh-CN">
                <a:sym typeface="+mn-ea"/>
              </a:rPr>
              <a:t>SOC</a:t>
            </a:r>
            <a:r>
              <a:rPr>
                <a:sym typeface="+mn-ea"/>
              </a:rPr>
              <a:t>是指在单芯片上集成数字信号处理器、微控制器、存储器、数据转换器、接口电路等电路模块，可以直接实现信号采集、转换、存储、处理等功能。</a:t>
            </a:r>
            <a:endParaRPr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ym typeface="+mn-ea"/>
              </a:rPr>
              <a:t>核</a:t>
            </a:r>
            <a:endParaRPr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指</a:t>
            </a:r>
            <a:r>
              <a:rPr>
                <a:sym typeface="+mn-ea"/>
              </a:rPr>
              <a:t>具有知识产权的、功能具体、接口规范、可在多个集成电路设计中重复使用的功能模块，是实现系统芯片（</a:t>
            </a:r>
            <a:r>
              <a:rPr lang="en-US" altLang="zh-CN">
                <a:sym typeface="+mn-ea"/>
              </a:rPr>
              <a:t>SOC</a:t>
            </a:r>
            <a:r>
              <a:rPr>
                <a:sym typeface="+mn-ea"/>
              </a:rPr>
              <a:t>）的基本构件。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硬件层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硬件层中包含嵌入式微处理器、存储器（</a:t>
            </a:r>
            <a:r>
              <a:rPr lang="en-US" altLang="zh-CN">
                <a:sym typeface="+mn-ea"/>
              </a:rPr>
              <a:t>SDRAM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ROM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Flash</a:t>
            </a:r>
            <a:r>
              <a:rPr>
                <a:sym typeface="+mn-ea"/>
              </a:rPr>
              <a:t>等）、通用设备接口和</a:t>
            </a:r>
            <a:r>
              <a:rPr lang="en-US" altLang="zh-CN">
                <a:sym typeface="+mn-ea"/>
              </a:rPr>
              <a:t>I/O</a:t>
            </a:r>
            <a:r>
              <a:rPr>
                <a:sym typeface="+mn-ea"/>
              </a:rPr>
              <a:t>接口（</a:t>
            </a:r>
            <a:r>
              <a:rPr lang="en-US" altLang="zh-CN">
                <a:sym typeface="+mn-ea"/>
              </a:rPr>
              <a:t>A/D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D/A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I/O</a:t>
            </a:r>
            <a:r>
              <a:rPr>
                <a:sym typeface="+mn-ea"/>
              </a:rPr>
              <a:t>等）。硬件层通常是一个以嵌入式处理器为中心的，包含有电源电路、时钟电路和存储器电路的电路模块，其中操作系统和应用程序都固化在模块的</a:t>
            </a:r>
            <a:r>
              <a:rPr lang="en-US" altLang="zh-CN">
                <a:sym typeface="+mn-ea"/>
              </a:rPr>
              <a:t>ROM</a:t>
            </a:r>
            <a:r>
              <a:rPr>
                <a:sym typeface="+mn-ea"/>
              </a:rPr>
              <a:t>中。</a:t>
            </a:r>
            <a:endParaRPr>
              <a:sym typeface="+mn-ea"/>
            </a:endParaRPr>
          </a:p>
          <a:p>
            <a:r>
              <a:rPr lang="zh-CN" altLang="en-US"/>
              <a:t>嵌入式微处理器</a:t>
            </a:r>
            <a:endParaRPr lang="zh-CN" altLang="en-US"/>
          </a:p>
          <a:p>
            <a:r>
              <a:rPr lang="zh-CN" altLang="en-US"/>
              <a:t>存储器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ROM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ROM/PROM/EPROM/EEPROM/FLASH ROM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RAM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SRAM/DRAM</a:t>
            </a:r>
            <a:endParaRPr lang="zh-CN" altLang="en-US"/>
          </a:p>
          <a:p>
            <a:r>
              <a:rPr lang="zh-CN" altLang="en-US"/>
              <a:t>通用设备接口</a:t>
            </a:r>
            <a:r>
              <a:rPr lang="en-US" altLang="zh-CN"/>
              <a:t>,I/O</a:t>
            </a:r>
            <a:r>
              <a:t>接口</a:t>
            </a:r>
          </a:p>
          <a:p>
            <a:pPr marL="0" indent="0">
              <a:buNone/>
            </a:pPr>
            <a:r>
              <a:rPr lang="en-US" altLang="zh-CN"/>
              <a:t>GPIO, A/D, D/A, TTL/RS-232/485/422, RJ45/WIFI/BlueTooth/3G/4G, USB, LVDS/VGA/DVI/HDMI/DP, </a:t>
            </a:r>
            <a:r>
              <a:rPr lang="en-US" altLang="zh-CN">
                <a:sym typeface="+mn-ea"/>
              </a:rPr>
              <a:t>I2C</a:t>
            </a:r>
            <a:r>
              <a:rPr>
                <a:sym typeface="+mn-ea"/>
              </a:rPr>
              <a:t>（现场总线）、</a:t>
            </a:r>
            <a:r>
              <a:rPr lang="en-US" altLang="zh-CN">
                <a:sym typeface="+mn-ea"/>
              </a:rPr>
              <a:t>SPI</a:t>
            </a:r>
            <a:r>
              <a:rPr>
                <a:sym typeface="+mn-ea"/>
              </a:rPr>
              <a:t>（串行外围设备接口）和</a:t>
            </a:r>
            <a:r>
              <a:rPr lang="en-US" altLang="zh-CN">
                <a:sym typeface="+mn-ea"/>
              </a:rPr>
              <a:t>IrDA</a:t>
            </a:r>
            <a:r>
              <a:rPr>
                <a:sym typeface="+mn-ea"/>
              </a:rPr>
              <a:t>（红外线接口）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中间层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BSP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BSP是介于操作系统和硬件层之间的一种代码, 属于核心驱动层.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如友善</a:t>
            </a:r>
            <a:r>
              <a:rPr>
                <a:sym typeface="+mn-ea"/>
              </a:rPr>
              <a:t>之臂</a:t>
            </a:r>
            <a:r>
              <a:rPr lang="en-US" altLang="zh-CN">
                <a:sym typeface="+mn-ea"/>
              </a:rPr>
              <a:t>/飞凌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2440</a:t>
            </a:r>
            <a:r>
              <a:rPr>
                <a:sym typeface="+mn-ea"/>
              </a:rPr>
              <a:t>开发板</a:t>
            </a:r>
            <a:r>
              <a:rPr lang="en-US" altLang="zh-CN">
                <a:sym typeface="+mn-ea"/>
              </a:rPr>
              <a:t>,他们都是买的</a:t>
            </a:r>
            <a:r>
              <a:rPr>
                <a:sym typeface="+mn-ea"/>
              </a:rPr>
              <a:t>三星</a:t>
            </a:r>
            <a:r>
              <a:rPr lang="en-US" altLang="zh-CN">
                <a:sym typeface="+mn-ea"/>
              </a:rPr>
              <a:t>S3C2440,三星自己提供了标准BSP包, 厂家根据这个标准BSP包,</a:t>
            </a:r>
            <a:r>
              <a:rPr>
                <a:sym typeface="+mn-ea"/>
              </a:rPr>
              <a:t>结合</a:t>
            </a:r>
            <a:r>
              <a:rPr lang="en-US" altLang="zh-CN">
                <a:sym typeface="+mn-ea"/>
              </a:rPr>
              <a:t>自己板子</a:t>
            </a:r>
            <a:r>
              <a:rPr>
                <a:sym typeface="+mn-ea"/>
              </a:rPr>
              <a:t>的电路</a:t>
            </a:r>
            <a:r>
              <a:rPr lang="en-US" altLang="zh-CN">
                <a:sym typeface="+mn-ea"/>
              </a:rPr>
              <a:t>设计,进行修改,增加,形成</a:t>
            </a:r>
            <a:r>
              <a:rPr>
                <a:sym typeface="+mn-ea"/>
              </a:rPr>
              <a:t>自己的</a:t>
            </a:r>
            <a:r>
              <a:rPr lang="en-US" altLang="zh-CN">
                <a:sym typeface="+mn-ea"/>
              </a:rPr>
              <a:t>BSP包.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嵌入式系统开发者用谁家的板子就要用谁家提供的</a:t>
            </a:r>
            <a:r>
              <a:rPr lang="en-US" altLang="zh-CN">
                <a:sym typeface="+mn-ea"/>
              </a:rPr>
              <a:t>BSP, </a:t>
            </a:r>
            <a:r>
              <a:rPr>
                <a:sym typeface="+mn-ea"/>
              </a:rPr>
              <a:t>来</a:t>
            </a:r>
            <a:r>
              <a:rPr lang="en-US" altLang="zh-CN">
                <a:sym typeface="+mn-ea"/>
              </a:rPr>
              <a:t>编译自己的</a:t>
            </a:r>
            <a:r>
              <a:rPr>
                <a:sym typeface="+mn-ea"/>
              </a:rPr>
              <a:t>嵌入式</a:t>
            </a:r>
            <a:r>
              <a:rPr lang="en-US" altLang="zh-CN">
                <a:sym typeface="+mn-ea"/>
              </a:rPr>
              <a:t>系统.(微软比如要调用启动初始化,要就要求BSP提供一个OEMInit函数)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系统软件</a:t>
            </a:r>
            <a:r>
              <a:t>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操作系统</a:t>
            </a:r>
          </a:p>
          <a:p>
            <a:pPr marL="0" indent="0">
              <a:buNone/>
            </a:pPr>
            <a:r>
              <a:rPr lang="en-US" altLang="zh-CN"/>
              <a:t>Linux, WinCE, uC/OS II, VxWorks, FreeRTOS, Android</a:t>
            </a:r>
          </a:p>
          <a:p>
            <a:r>
              <a:t>文件系统</a:t>
            </a:r>
          </a:p>
          <a:p>
            <a:pPr marL="0" indent="0">
              <a:buNone/>
            </a:pPr>
            <a:r>
              <a:rPr lang="en-US" altLang="zh-CN"/>
              <a:t>Fat32, Cramfs, Jffs2, Yaffs2</a:t>
            </a:r>
          </a:p>
          <a:p>
            <a:r>
              <a:t>图形用户接口</a:t>
            </a:r>
            <a:r>
              <a:rPr lang="en-US" altLang="zh-CN"/>
              <a:t>(GUI)</a:t>
            </a:r>
            <a:endParaRPr lang="en-US" altLang="zh-CN"/>
          </a:p>
          <a:p>
            <a:r>
              <a:rPr lang="en-US" altLang="zh-CN">
                <a:sym typeface="+mn-ea"/>
              </a:rPr>
              <a:t>ABI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application binary interface，应用程序二进制接口。EABI中的E，表示“Embedded”，即嵌入式应用二进制接口，是一种新的ABI。EABI是描述可连接目标代码，库目标代码，可执行文件映像，如何连接，执行和调试，以及目标代码生成过程，和c, c++语言接口的规范，是编译连接工具的基础规范，也是研究它们工作原理的基础，可惜arm的EABI迄今为止没有完全订好。作为EABI的组成部分有过程调用规范，可执行文件格式规范，c/c++ ABI规范和调试格式规范。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RISC-</a:t>
            </a:r>
            <a:r>
              <a:t>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指令集分</a:t>
            </a:r>
            <a:r>
              <a:rPr lang="en-US" altLang="zh-CN"/>
              <a:t>CISC(</a:t>
            </a:r>
            <a:r>
              <a:t>通用指令集</a:t>
            </a:r>
            <a:r>
              <a:rPr lang="en-US" altLang="zh-CN"/>
              <a:t>)</a:t>
            </a:r>
            <a:r>
              <a:t>和</a:t>
            </a:r>
            <a:r>
              <a:rPr lang="en-US" altLang="zh-CN"/>
              <a:t>RISC(</a:t>
            </a:r>
            <a:r>
              <a:t>精简指令集</a:t>
            </a:r>
            <a:r>
              <a:rPr lang="en-US" altLang="zh-CN"/>
              <a:t>), x86/x86-64</a:t>
            </a:r>
            <a:r>
              <a:t>属于</a:t>
            </a:r>
            <a:r>
              <a:rPr lang="en-US" altLang="zh-CN"/>
              <a:t>CISC, ARM</a:t>
            </a:r>
            <a:r>
              <a:t>属于</a:t>
            </a:r>
            <a:r>
              <a:rPr lang="en-US" altLang="zh-CN"/>
              <a:t>RISC.</a:t>
            </a:r>
            <a:endParaRPr lang="en-US" altLang="zh-CN"/>
          </a:p>
          <a:p>
            <a:r>
              <a:rPr lang="en-US" altLang="zh-CN"/>
              <a:t>RISC</a:t>
            </a:r>
            <a:r>
              <a:t>以</a:t>
            </a:r>
            <a:r>
              <a:rPr lang="en-US" altLang="zh-CN"/>
              <a:t>CISC</a:t>
            </a:r>
            <a:r>
              <a:t>为</a:t>
            </a:r>
            <a:r>
              <a:t>基础</a:t>
            </a:r>
            <a:r>
              <a:rPr lang="en-US" altLang="zh-CN"/>
              <a:t>, </a:t>
            </a:r>
            <a:r>
              <a:t>精简效率更高指令组合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指令周期长度相等, </a:t>
            </a:r>
            <a:r>
              <a:t>流水线精确控制</a:t>
            </a:r>
            <a:endParaRPr lang="en-US" altLang="zh-CN"/>
          </a:p>
          <a:p>
            <a:r>
              <a:t>低功耗</a:t>
            </a:r>
            <a:r>
              <a:rPr lang="en-US" altLang="zh-CN"/>
              <a:t>,</a:t>
            </a:r>
            <a:r>
              <a:t>低成本</a:t>
            </a:r>
            <a:r>
              <a:rPr lang="en-US" altLang="zh-CN"/>
              <a:t>,</a:t>
            </a:r>
            <a:r>
              <a:t>专用</a:t>
            </a: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RISC-</a:t>
            </a:r>
            <a:r>
              <a:t>流水线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流水线的基本概念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将一个重复的时序分解成若干个子过程,每一个子过程都可有效地在其专用功能段上与其他子过程同时执行,实现子过程的功能所需时间尽可能相等,形成流水处理</a:t>
            </a:r>
            <a:endParaRPr lang="en-US" altLang="zh-CN"/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按完成的功能分类可分为单功能流水线和多功能流水线，</a:t>
            </a:r>
            <a:endParaRPr lang="en-US" altLang="zh-CN"/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按同一时间内各段之间的连接方式分类可静态流水线和动态流水线，</a:t>
            </a:r>
            <a:endParaRPr lang="en-US" altLang="zh-CN"/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按数据表示分类可分为标量流水线处理器和向量流水线处理器。</a:t>
            </a:r>
            <a:endParaRPr lang="en-US" altLang="zh-CN"/>
          </a:p>
          <a:p>
            <a:pPr marL="0" indent="0">
              <a:buFont typeface="+mj-lt"/>
              <a:buNone/>
            </a:pPr>
            <a:r>
              <a:rPr lang="en-US" altLang="zh-CN"/>
              <a:t>    指令流水线就是将一条指令分解成一连串执行的子过程，例如把指令的执行过程细分</a:t>
            </a:r>
            <a:r>
              <a:rPr>
                <a:sym typeface="+mn-ea"/>
              </a:rPr>
              <a:t>为取指令、指令译码、取操作数和执行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个子过程。在</a:t>
            </a:r>
            <a:r>
              <a:rPr lang="en-US" altLang="zh-CN">
                <a:sym typeface="+mn-ea"/>
              </a:rPr>
              <a:t>CPU</a:t>
            </a:r>
            <a:r>
              <a:rPr>
                <a:sym typeface="+mn-ea"/>
              </a:rPr>
              <a:t>中把一条指令的串行执行子过程变为若干条指令的子过程在</a:t>
            </a:r>
            <a:r>
              <a:rPr lang="en-US" altLang="zh-CN">
                <a:sym typeface="+mn-ea"/>
              </a:rPr>
              <a:t>CPU</a:t>
            </a:r>
            <a:r>
              <a:rPr>
                <a:sym typeface="+mn-ea"/>
              </a:rPr>
              <a:t>中重叠执行。如果能做到每条指令均分解为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个子过程，且每个子过程的执行时间都一样，则利用此条流水线可将一条指令的执行时间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由原来的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缩短为</a:t>
            </a:r>
            <a:r>
              <a:rPr lang="en-US" altLang="zh-CN" i="1">
                <a:sym typeface="+mn-ea"/>
              </a:rPr>
              <a:t>T</a:t>
            </a:r>
            <a:r>
              <a:rPr lang="en-US" altLang="zh-CN">
                <a:sym typeface="+mn-ea"/>
              </a:rPr>
              <a:t>/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。指令流水线处理的时空图如图</a:t>
            </a:r>
            <a:r>
              <a:rPr lang="en-US" altLang="zh-CN">
                <a:sym typeface="+mn-ea"/>
              </a:rPr>
              <a:t>1.2.1</a:t>
            </a:r>
            <a:r>
              <a:rPr>
                <a:sym typeface="+mn-ea"/>
              </a:rPr>
              <a:t>所示，其中的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表示要处理的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条指令。从图可见采用流水方式可同时执行多条指令。</a:t>
            </a:r>
            <a:endParaRPr lang="zh-CN" altLang="en-US" dirty="0"/>
          </a:p>
          <a:p>
            <a:pPr marL="0" indent="0">
              <a:buNone/>
            </a:p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指令流水线处理时空图</a:t>
            </a:r>
            <a:endParaRPr lang="zh-CN" altLang="en-US"/>
          </a:p>
        </p:txBody>
      </p:sp>
      <p:pic>
        <p:nvPicPr>
          <p:cNvPr id="35844" name="文本占位符 3584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260" y="1492885"/>
            <a:ext cx="6998335" cy="4146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8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宽屏</PresentationFormat>
  <Paragraphs>82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Segoe UI</vt:lpstr>
      <vt:lpstr>微软雅黑 Light</vt:lpstr>
      <vt:lpstr>Wingdings</vt:lpstr>
      <vt:lpstr>Office 主题​​</vt:lpstr>
      <vt:lpstr>空白演示</vt:lpstr>
      <vt:lpstr>核心</vt:lpstr>
      <vt:lpstr>单击此处添加标题</vt:lpstr>
      <vt:lpstr>单击此处添加标题</vt:lpstr>
      <vt:lpstr>嵌入式系统-硬件层</vt:lpstr>
      <vt:lpstr>嵌入式系统-中间层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Brilliance</cp:lastModifiedBy>
  <cp:revision>32</cp:revision>
  <dcterms:created xsi:type="dcterms:W3CDTF">2019-06-19T02:08:00Z</dcterms:created>
  <dcterms:modified xsi:type="dcterms:W3CDTF">2019-12-30T08:49:45Z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