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4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8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9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2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1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2019/12/30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9882" y="335936"/>
            <a:ext cx="10852237" cy="899167"/>
          </a:xfrm>
        </p:spPr>
        <p:txBody>
          <a:bodyPr/>
          <a:lstStyle/>
          <a:p>
            <a:r>
              <a:rPr lang="zh-CN" altLang="en-US"/>
              <a:t>什么是嵌入式系统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69925" y="1356360"/>
            <a:ext cx="10852150" cy="52692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IEEE</a:t>
            </a:r>
            <a:r>
              <a:rPr lang="zh-CN" altLang="en-US" dirty="0">
                <a:sym typeface="+mn-ea"/>
              </a:rPr>
              <a:t>（国际电气和电子工程师协会）的定义，嵌入式系统是“控制、监视或者辅助设备、机器和车间运行的装置”。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目前国内一个普遍被认同的定义是：以应用为中心、以计算机技术为基础，软件硬件可裁剪，适应应用系统对功能、可靠性、成本、体积、功耗严格要求的专用计算机系统。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北京航空航天大学的何立民教授是这样定义嵌入式系统的：“嵌入到对象体系中的专用计算机系统”。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可以这样认为，嵌入式系统是一种专用的计算机系统，作为装置或设备的一部分。嵌入式系统一般由嵌入式微处理器、外围硬件设备、嵌入式操作系统以及用户应用程序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个部分组成。“嵌入性”、“专用性”与“计算机系统”是嵌入式系统的三个基本要素，对象系统则是指嵌入式系统所嵌入的宿主系统。</a:t>
            </a:r>
            <a:endParaRPr lang="zh-CN" altLang="en-US" dirty="0"/>
          </a:p>
          <a:p>
            <a:pPr marL="342900" indent="-342900" algn="l"/>
            <a:endParaRPr lang="zh-CN" altLang="en-US" dirty="0"/>
          </a:p>
          <a:p>
            <a:pPr algn="l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ARM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ARM（Advanced RISC Machine）公司的ARM微处理器体系结构目前被公认为是嵌入式应用领域领先的32位嵌入式RISC微处理器结构。ARM体系结构目前发展并定义了7种不同的版本。从版本1到版本7，ARM体系的指令集功能不断扩大。ARM处理器系列中的各种处理器，虽然在实现技术、应用场合和性能方面都不相同，但只要支持相同的ARM体系版本，基于它们的应用软件是兼容的。表1.3.1给出了ARM体系结构各版本的特点。</a:t>
            </a:r>
          </a:p>
          <a:p>
            <a:r>
              <a:rPr lang="zh-CN" altLang="en-US"/>
              <a:t>目前，70%的移动电话、大量的游戏机、手持PC和机顶盒等都已采用了ARM处理器，许多一流的芯片厂商都是ARM的授权用户，如Intel、Samsung、TI、Freescale、ST等公司。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体系结构版本及特点</a:t>
            </a:r>
            <a:endParaRPr lang="en-US" altLang="zh-CN" dirty="0"/>
          </a:p>
        </p:txBody>
      </p:sp>
      <p:graphicFrame>
        <p:nvGraphicFramePr>
          <p:cNvPr id="9" name="Group 299">
            <a:extLst>
              <a:ext uri="{FF2B5EF4-FFF2-40B4-BE49-F238E27FC236}">
                <a16:creationId xmlns:a16="http://schemas.microsoft.com/office/drawing/2014/main" id="{7D09E0A0-264A-43D5-9B7E-659BA9C83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144252"/>
              </p:ext>
            </p:extLst>
          </p:nvPr>
        </p:nvGraphicFramePr>
        <p:xfrm>
          <a:off x="244212" y="1229591"/>
          <a:ext cx="11658754" cy="3609935"/>
        </p:xfrm>
        <a:graphic>
          <a:graphicData uri="http://schemas.openxmlformats.org/drawingml/2006/table">
            <a:tbl>
              <a:tblPr/>
              <a:tblGrid>
                <a:gridCol w="1650230">
                  <a:extLst>
                    <a:ext uri="{9D8B030D-6E8A-4147-A177-3AD203B41FA5}">
                      <a16:colId xmlns:a16="http://schemas.microsoft.com/office/drawing/2014/main" val="1386426605"/>
                    </a:ext>
                  </a:extLst>
                </a:gridCol>
                <a:gridCol w="2502726">
                  <a:extLst>
                    <a:ext uri="{9D8B030D-6E8A-4147-A177-3AD203B41FA5}">
                      <a16:colId xmlns:a16="http://schemas.microsoft.com/office/drawing/2014/main" val="3195434380"/>
                    </a:ext>
                  </a:extLst>
                </a:gridCol>
                <a:gridCol w="7505798">
                  <a:extLst>
                    <a:ext uri="{9D8B030D-6E8A-4147-A177-3AD203B41FA5}">
                      <a16:colId xmlns:a16="http://schemas.microsoft.com/office/drawing/2014/main" val="881671723"/>
                    </a:ext>
                  </a:extLst>
                </a:gridCol>
              </a:tblGrid>
              <a:tr h="3926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版本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处理器系列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特点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387617"/>
                  </a:ext>
                </a:extLst>
              </a:tr>
              <a:tr h="12989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该版体系结构只在原型机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出现过，没有用于商业产品。基本性能：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基本的数据处理指令（无乘法）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26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位寻址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930250"/>
                  </a:ext>
                </a:extLst>
              </a:tr>
              <a:tr h="19030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该版体系结构对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版进行了扩展，版本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ARMv2a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版的变种，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芯片采用了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ARMv2a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版增加了以下功能：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位乘法和乘加指令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位协处理器操作指令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快速中断模式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71646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4120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F0FB8117-0546-4CA8-9A15-CA599B197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183864"/>
              </p:ext>
            </p:extLst>
          </p:nvPr>
        </p:nvGraphicFramePr>
        <p:xfrm>
          <a:off x="278523" y="218090"/>
          <a:ext cx="11703269" cy="6532113"/>
        </p:xfrm>
        <a:graphic>
          <a:graphicData uri="http://schemas.openxmlformats.org/drawingml/2006/table">
            <a:tbl>
              <a:tblPr/>
              <a:tblGrid>
                <a:gridCol w="1656530">
                  <a:extLst>
                    <a:ext uri="{9D8B030D-6E8A-4147-A177-3AD203B41FA5}">
                      <a16:colId xmlns:a16="http://schemas.microsoft.com/office/drawing/2014/main" val="293283568"/>
                    </a:ext>
                  </a:extLst>
                </a:gridCol>
                <a:gridCol w="2512282">
                  <a:extLst>
                    <a:ext uri="{9D8B030D-6E8A-4147-A177-3AD203B41FA5}">
                      <a16:colId xmlns:a16="http://schemas.microsoft.com/office/drawing/2014/main" val="1741068678"/>
                    </a:ext>
                  </a:extLst>
                </a:gridCol>
                <a:gridCol w="7534457">
                  <a:extLst>
                    <a:ext uri="{9D8B030D-6E8A-4147-A177-3AD203B41FA5}">
                      <a16:colId xmlns:a16="http://schemas.microsoft.com/office/drawing/2014/main" val="2724384962"/>
                    </a:ext>
                  </a:extLst>
                </a:gridCol>
              </a:tblGrid>
              <a:tr h="2491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ARMv3M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ARM7DI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ARM7M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ARMv3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版体系结构对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体系结构作了较大的改动：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寻址空间增至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4GB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独立的当前程序状态寄存器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CPSR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和程序状态保存寄存器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SPSR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，保存程序异常中断时的程序状态，以便于对异常的处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增加了异常中断（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Abort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）和未定义两种处理器模式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MMU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ARMv3M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增加了有符号和无符号长乘法指令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784426"/>
                  </a:ext>
                </a:extLst>
              </a:tr>
              <a:tr h="2020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ARMv4 ARMv4T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StrongARM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ARM7TDMI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ARM9T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ARMv4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版体系结构是目前应用最广的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体系结构，在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版上作了进一步扩充，指令集中增加了以下功能：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增加了系统模式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增加了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Thumb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指令集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完善了软件中断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SWI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指令的功能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不再支持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位寻址模式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43509"/>
                  </a:ext>
                </a:extLst>
              </a:tr>
              <a:tr h="20205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ARMv5TE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ARMv5TEJ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ARM9E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ARM10E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Xscale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ARM7EJ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ARM926EJ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版体系结构在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ARMv4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版基础上增加了一些新的指令，包括：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Thumb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状态之间切换的指令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增强乘法指令和快速乘累加指令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增加了数字信号处理指令（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ARMv5TE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版）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增加了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加速功能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(ARMv5TEJ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版）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50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9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C05AF774-6665-4971-BCD2-DC1A95D42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686617"/>
              </p:ext>
            </p:extLst>
          </p:nvPr>
        </p:nvGraphicFramePr>
        <p:xfrm>
          <a:off x="160283" y="144518"/>
          <a:ext cx="11837276" cy="4114800"/>
        </p:xfrm>
        <a:graphic>
          <a:graphicData uri="http://schemas.openxmlformats.org/drawingml/2006/table">
            <a:tbl>
              <a:tblPr/>
              <a:tblGrid>
                <a:gridCol w="1675498">
                  <a:extLst>
                    <a:ext uri="{9D8B030D-6E8A-4147-A177-3AD203B41FA5}">
                      <a16:colId xmlns:a16="http://schemas.microsoft.com/office/drawing/2014/main" val="2310702280"/>
                    </a:ext>
                  </a:extLst>
                </a:gridCol>
                <a:gridCol w="2541048">
                  <a:extLst>
                    <a:ext uri="{9D8B030D-6E8A-4147-A177-3AD203B41FA5}">
                      <a16:colId xmlns:a16="http://schemas.microsoft.com/office/drawing/2014/main" val="119973046"/>
                    </a:ext>
                  </a:extLst>
                </a:gridCol>
                <a:gridCol w="7620730">
                  <a:extLst>
                    <a:ext uri="{9D8B030D-6E8A-4147-A177-3AD203B41FA5}">
                      <a16:colId xmlns:a16="http://schemas.microsoft.com/office/drawing/2014/main" val="1243443073"/>
                    </a:ext>
                  </a:extLst>
                </a:gridCol>
              </a:tblGrid>
              <a:tr h="205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ARMv6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ARM11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ARMv6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版体系结构是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年发布的，首先在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ARM11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处理器中使用。此体系结构在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ARMv5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版基础上增加了以下功能：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Thumb-2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增强代码密度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SIMD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增强媒体和数字处理功能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TrustZone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提供增强的安全性能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IEM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提供增强的功耗管理功能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381"/>
                  </a:ext>
                </a:extLst>
              </a:tr>
              <a:tr h="2057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ARMv7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Cortex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43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14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ARMv7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版体系结构定义了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种不同的微处理器系列：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系列为面向应用的微处理器核，支持复杂操作系统和用户应用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系列为深度嵌入的微处理器核，针对实时系统应用</a:t>
                      </a:r>
                    </a:p>
                    <a:p>
                      <a:pPr marL="0" marR="0" lvl="0" indent="1143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系列为微控制核，针对成本敏感的嵌入式控制应用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8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12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E39FC-010C-4C8D-8E19-1090D09E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BA2DB-D82C-406A-9D22-87578564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/>
              <a:t>Thumb</a:t>
            </a:r>
            <a:r>
              <a:rPr lang="zh-CN" altLang="en-US" dirty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位）</a:t>
            </a:r>
            <a:r>
              <a:rPr lang="en-US" altLang="zh-CN" dirty="0"/>
              <a:t>/ARM</a:t>
            </a:r>
            <a:r>
              <a:rPr lang="zh-CN" altLang="en-US" dirty="0"/>
              <a:t>（</a:t>
            </a:r>
            <a:r>
              <a:rPr lang="en-US" altLang="zh-CN" dirty="0"/>
              <a:t>32</a:t>
            </a:r>
            <a:r>
              <a:rPr lang="zh-CN" altLang="en-US" dirty="0"/>
              <a:t>位）双指令集，能很好的兼容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/16</a:t>
            </a:r>
            <a:r>
              <a:rPr lang="zh-CN" altLang="en-US" dirty="0"/>
              <a:t>位器件。</a:t>
            </a:r>
            <a:r>
              <a:rPr lang="en-US" altLang="zh-CN" dirty="0"/>
              <a:t>Thumb</a:t>
            </a:r>
            <a:r>
              <a:rPr lang="zh-CN" altLang="en-US" dirty="0"/>
              <a:t>指令集比通常的</a:t>
            </a:r>
            <a:r>
              <a:rPr lang="en-US" altLang="zh-CN" dirty="0"/>
              <a:t>8</a:t>
            </a:r>
            <a:r>
              <a:rPr lang="zh-CN" altLang="en-US" dirty="0"/>
              <a:t>位和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CISC/RISC</a:t>
            </a:r>
            <a:r>
              <a:rPr lang="zh-CN" altLang="en-US" dirty="0"/>
              <a:t>处理器具有更好的代码密度；</a:t>
            </a:r>
            <a:r>
              <a:rPr lang="en-US" altLang="zh-CN" dirty="0">
                <a:solidFill>
                  <a:srgbClr val="FF0000"/>
                </a:solidFill>
              </a:rPr>
              <a:t>v8</a:t>
            </a:r>
            <a:r>
              <a:rPr lang="zh-CN" altLang="en-US" dirty="0">
                <a:solidFill>
                  <a:srgbClr val="FF0000"/>
                </a:solidFill>
              </a:rPr>
              <a:t>之后出现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en-US" altLang="zh-CN" dirty="0">
                <a:solidFill>
                  <a:srgbClr val="FF0000"/>
                </a:solidFill>
              </a:rPr>
              <a:t>(A53/A57</a:t>
            </a:r>
            <a:r>
              <a:rPr lang="zh-CN" altLang="en-US" dirty="0">
                <a:solidFill>
                  <a:srgbClr val="FF0000"/>
                </a:solidFill>
              </a:rPr>
              <a:t>等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指令执行采用</a:t>
            </a:r>
            <a:r>
              <a:rPr lang="en-US" altLang="zh-CN" dirty="0"/>
              <a:t>3</a:t>
            </a:r>
            <a:r>
              <a:rPr lang="zh-CN" altLang="en-US" dirty="0"/>
              <a:t>级流水线</a:t>
            </a:r>
            <a:r>
              <a:rPr lang="en-US" altLang="zh-CN" dirty="0"/>
              <a:t>/5</a:t>
            </a:r>
            <a:r>
              <a:rPr lang="zh-CN" altLang="en-US" dirty="0"/>
              <a:t>级流水线技术；</a:t>
            </a:r>
            <a:endParaRPr lang="en-US" altLang="zh-CN" dirty="0"/>
          </a:p>
          <a:p>
            <a:r>
              <a:rPr lang="zh-CN" altLang="en-US" dirty="0"/>
              <a:t>带有指令</a:t>
            </a:r>
            <a:r>
              <a:rPr lang="en-US" altLang="zh-CN" dirty="0"/>
              <a:t>Cache</a:t>
            </a:r>
            <a:r>
              <a:rPr lang="zh-CN" altLang="en-US" dirty="0"/>
              <a:t>和数据</a:t>
            </a:r>
            <a:r>
              <a:rPr lang="en-US" altLang="zh-CN" dirty="0"/>
              <a:t>Cache</a:t>
            </a:r>
            <a:r>
              <a:rPr lang="zh-CN" altLang="en-US" dirty="0"/>
              <a:t>，大量使用寄存器，指令执行速度更快。大多数数据操作都在寄存器中完成。寻址方式灵活简单，执行效率高。指令长度固定（在</a:t>
            </a:r>
            <a:r>
              <a:rPr lang="en-US" altLang="zh-CN" dirty="0"/>
              <a:t>ARM</a:t>
            </a:r>
            <a:r>
              <a:rPr lang="zh-CN" altLang="en-US" dirty="0"/>
              <a:t>状态下是</a:t>
            </a:r>
            <a:r>
              <a:rPr lang="en-US" altLang="zh-CN" dirty="0"/>
              <a:t>32</a:t>
            </a:r>
            <a:r>
              <a:rPr lang="zh-CN" altLang="en-US" dirty="0"/>
              <a:t>位，在</a:t>
            </a:r>
            <a:r>
              <a:rPr lang="en-US" altLang="zh-CN" dirty="0"/>
              <a:t>Thumb</a:t>
            </a:r>
            <a:r>
              <a:rPr lang="zh-CN" altLang="en-US" dirty="0"/>
              <a:t>状态下是</a:t>
            </a:r>
            <a:r>
              <a:rPr lang="en-US" altLang="zh-CN" dirty="0"/>
              <a:t>16</a:t>
            </a:r>
            <a:r>
              <a:rPr lang="zh-CN" altLang="en-US" dirty="0"/>
              <a:t>位）；</a:t>
            </a:r>
            <a:endParaRPr lang="en-US" altLang="zh-CN" dirty="0"/>
          </a:p>
          <a:p>
            <a:r>
              <a:rPr lang="zh-CN" altLang="en-US" dirty="0"/>
              <a:t>支持大端格式和小端格式两种方法存储字数据；支持</a:t>
            </a:r>
            <a:r>
              <a:rPr lang="en-US" altLang="zh-CN" dirty="0"/>
              <a:t>Byte</a:t>
            </a:r>
            <a:r>
              <a:rPr lang="zh-CN" altLang="en-US" dirty="0"/>
              <a:t>（字节，</a:t>
            </a:r>
            <a:r>
              <a:rPr lang="en-US" altLang="zh-CN" dirty="0"/>
              <a:t>8</a:t>
            </a:r>
            <a:r>
              <a:rPr lang="zh-CN" altLang="en-US" dirty="0"/>
              <a:t>位）、</a:t>
            </a:r>
            <a:r>
              <a:rPr lang="en-US" altLang="zh-CN" dirty="0"/>
              <a:t>Halfword</a:t>
            </a:r>
            <a:r>
              <a:rPr lang="zh-CN" altLang="en-US" dirty="0"/>
              <a:t>（半字，</a:t>
            </a:r>
            <a:r>
              <a:rPr lang="en-US" altLang="zh-CN" dirty="0"/>
              <a:t>16</a:t>
            </a:r>
            <a:r>
              <a:rPr lang="zh-CN" altLang="en-US" dirty="0"/>
              <a:t>位）和</a:t>
            </a:r>
            <a:r>
              <a:rPr lang="en-US" altLang="zh-CN" dirty="0"/>
              <a:t>Word</a:t>
            </a:r>
            <a:r>
              <a:rPr lang="zh-CN" altLang="en-US" dirty="0"/>
              <a:t>（字，</a:t>
            </a:r>
            <a:r>
              <a:rPr lang="en-US" altLang="zh-CN" dirty="0"/>
              <a:t>32</a:t>
            </a:r>
            <a:r>
              <a:rPr lang="zh-CN" altLang="en-US" dirty="0"/>
              <a:t>位）三种数据类型。</a:t>
            </a:r>
            <a:endParaRPr lang="en-US" altLang="zh-CN" dirty="0"/>
          </a:p>
          <a:p>
            <a:r>
              <a:rPr lang="zh-CN" altLang="en-US" dirty="0"/>
              <a:t>支持用户、快中断、中断、管理、中止、系统和未定义等</a:t>
            </a:r>
            <a:r>
              <a:rPr lang="en-US" altLang="zh-CN" dirty="0"/>
              <a:t>7</a:t>
            </a:r>
            <a:r>
              <a:rPr lang="zh-CN" altLang="en-US" dirty="0"/>
              <a:t>种处理器模式，除了用户模式外，其余的均为特权模式；</a:t>
            </a:r>
            <a:endParaRPr lang="en-US" altLang="zh-CN" dirty="0"/>
          </a:p>
          <a:p>
            <a:r>
              <a:rPr lang="zh-CN" altLang="en-US" dirty="0"/>
              <a:t>处理器芯片上都嵌入了在线仿真</a:t>
            </a:r>
            <a:r>
              <a:rPr lang="en-US" altLang="zh-CN" dirty="0"/>
              <a:t>ICE-RT</a:t>
            </a:r>
            <a:r>
              <a:rPr lang="zh-CN" altLang="en-US" dirty="0"/>
              <a:t>逻辑，便于通过</a:t>
            </a:r>
            <a:r>
              <a:rPr lang="en-US" altLang="zh-CN" dirty="0"/>
              <a:t>JTAG</a:t>
            </a:r>
            <a:r>
              <a:rPr lang="zh-CN" altLang="en-US" dirty="0"/>
              <a:t>来仿真调试</a:t>
            </a:r>
            <a:r>
              <a:rPr lang="en-US" altLang="zh-CN" dirty="0"/>
              <a:t>ARM</a:t>
            </a:r>
            <a:r>
              <a:rPr lang="zh-CN" altLang="en-US" dirty="0"/>
              <a:t>体系结构芯片，可以避免使用昂贵的在线仿真器。另外，在处理器核中还可以嵌入跟踪宏单元</a:t>
            </a:r>
            <a:r>
              <a:rPr lang="en-US" altLang="zh-CN" dirty="0"/>
              <a:t>ETM</a:t>
            </a:r>
            <a:r>
              <a:rPr lang="zh-CN" altLang="en-US" dirty="0"/>
              <a:t>，用于监控内部总线，实时跟踪指令和数据的执行；</a:t>
            </a:r>
            <a:endParaRPr lang="en-US" altLang="zh-CN" dirty="0"/>
          </a:p>
          <a:p>
            <a:r>
              <a:rPr lang="zh-CN" altLang="en-US" dirty="0"/>
              <a:t>具有片上总线</a:t>
            </a:r>
            <a:r>
              <a:rPr lang="en-US" altLang="zh-CN" dirty="0"/>
              <a:t>AMBA</a:t>
            </a:r>
            <a:r>
              <a:rPr lang="zh-CN" altLang="en-US" dirty="0"/>
              <a:t>（</a:t>
            </a:r>
            <a:r>
              <a:rPr lang="en-US" altLang="zh-CN" dirty="0"/>
              <a:t>Advanced Micro-controller Bus Architecture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2241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9E4F512-ED3F-4FD0-85F3-8605BDA14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9905" y="0"/>
            <a:ext cx="10012189" cy="685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4D7CE5-346F-4906-A2A1-CE7B51E47C2E}"/>
              </a:ext>
            </a:extLst>
          </p:cNvPr>
          <p:cNvSpPr txBox="1"/>
          <p:nvPr/>
        </p:nvSpPr>
        <p:spPr>
          <a:xfrm>
            <a:off x="315311" y="1166842"/>
            <a:ext cx="504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ARM</a:t>
            </a:r>
            <a:r>
              <a:rPr lang="zh-CN" altLang="en-US" sz="3600" b="1" dirty="0"/>
              <a:t>体系结构图</a:t>
            </a:r>
          </a:p>
        </p:txBody>
      </p:sp>
    </p:spTree>
    <p:extLst>
      <p:ext uri="{BB962C8B-B14F-4D97-AF65-F5344CB8AC3E}">
        <p14:creationId xmlns:p14="http://schemas.microsoft.com/office/powerpoint/2010/main" val="171052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FEA2D-C435-496A-B1F7-31C1C746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5BE20-1820-4FE2-AE42-CF61A25AA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ARM7TDMI</a:t>
            </a:r>
          </a:p>
          <a:p>
            <a:pPr marL="0" indent="0">
              <a:buNone/>
            </a:pPr>
            <a:r>
              <a:rPr lang="en-US" altLang="zh-CN" dirty="0"/>
              <a:t>ARM7(v4)</a:t>
            </a:r>
          </a:p>
          <a:p>
            <a:pPr marL="0" indent="0">
              <a:buNone/>
            </a:pPr>
            <a:r>
              <a:rPr lang="en-US" altLang="zh-CN" dirty="0"/>
              <a:t>T: 16</a:t>
            </a:r>
            <a:r>
              <a:rPr lang="zh-CN" altLang="en-US" dirty="0"/>
              <a:t>位压缩指令集</a:t>
            </a:r>
            <a:r>
              <a:rPr lang="en-US" altLang="zh-CN" dirty="0"/>
              <a:t>Thumb</a:t>
            </a:r>
          </a:p>
          <a:p>
            <a:pPr marL="0" indent="0">
              <a:buNone/>
            </a:pPr>
            <a:r>
              <a:rPr lang="en-US" altLang="zh-CN" dirty="0"/>
              <a:t>D: </a:t>
            </a:r>
            <a:r>
              <a:rPr lang="zh-CN" altLang="en-US" dirty="0"/>
              <a:t>片内</a:t>
            </a:r>
            <a:r>
              <a:rPr lang="en-US" altLang="zh-CN" dirty="0"/>
              <a:t>Debug</a:t>
            </a:r>
          </a:p>
          <a:p>
            <a:pPr marL="0" indent="0">
              <a:buNone/>
            </a:pPr>
            <a:r>
              <a:rPr lang="en-US" altLang="zh-CN" dirty="0"/>
              <a:t>M: </a:t>
            </a:r>
            <a:r>
              <a:rPr lang="zh-CN" altLang="en-US" dirty="0"/>
              <a:t>乘法器</a:t>
            </a:r>
            <a:r>
              <a:rPr lang="en-US" altLang="zh-CN" dirty="0"/>
              <a:t>(Multiplier)</a:t>
            </a:r>
          </a:p>
          <a:p>
            <a:pPr marL="0" indent="0">
              <a:buNone/>
            </a:pPr>
            <a:r>
              <a:rPr lang="en-US" altLang="zh-CN" dirty="0"/>
              <a:t>I: </a:t>
            </a:r>
            <a:r>
              <a:rPr lang="zh-CN" altLang="en-US" dirty="0"/>
              <a:t>嵌入式</a:t>
            </a:r>
            <a:r>
              <a:rPr lang="en-US" altLang="zh-CN" dirty="0"/>
              <a:t>ICE</a:t>
            </a:r>
          </a:p>
          <a:p>
            <a:pPr marL="0" indent="0">
              <a:buNone/>
            </a:pPr>
            <a:r>
              <a:rPr lang="en-US" altLang="zh-CN" dirty="0"/>
              <a:t>E: </a:t>
            </a:r>
            <a:r>
              <a:rPr lang="zh-CN" altLang="en-US" dirty="0"/>
              <a:t>增强型</a:t>
            </a:r>
            <a:r>
              <a:rPr lang="en-US" altLang="zh-CN" dirty="0"/>
              <a:t>DSP</a:t>
            </a:r>
            <a:r>
              <a:rPr lang="zh-CN" altLang="en-US" dirty="0"/>
              <a:t>指令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J: Java</a:t>
            </a:r>
            <a:r>
              <a:rPr lang="zh-CN" altLang="en-US" dirty="0"/>
              <a:t>加速器</a:t>
            </a:r>
            <a:r>
              <a:rPr lang="en-US" altLang="zh-CN" dirty="0" err="1"/>
              <a:t>Jazelle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F: </a:t>
            </a:r>
            <a:r>
              <a:rPr lang="zh-CN" altLang="en-US" dirty="0"/>
              <a:t>支持浮点单元</a:t>
            </a:r>
            <a:r>
              <a:rPr lang="en-US" altLang="zh-CN" dirty="0"/>
              <a:t>VFP</a:t>
            </a:r>
          </a:p>
          <a:p>
            <a:pPr marL="0" indent="0">
              <a:buNone/>
            </a:pPr>
            <a:r>
              <a:rPr lang="en-US" altLang="zh-CN" dirty="0"/>
              <a:t>SIMD: ARM</a:t>
            </a:r>
            <a:r>
              <a:rPr lang="zh-CN" altLang="en-US" dirty="0"/>
              <a:t>媒体功能扩展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S: </a:t>
            </a:r>
            <a:r>
              <a:rPr lang="zh-CN" altLang="en-US" dirty="0"/>
              <a:t>可综合版本</a:t>
            </a:r>
          </a:p>
        </p:txBody>
      </p:sp>
    </p:spTree>
    <p:extLst>
      <p:ext uri="{BB962C8B-B14F-4D97-AF65-F5344CB8AC3E}">
        <p14:creationId xmlns:p14="http://schemas.microsoft.com/office/powerpoint/2010/main" val="231885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EEE33-4606-4A13-9292-29C4AF8B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运行模式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FDF24-D79C-4A76-BE4B-C8FF210E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usr</a:t>
            </a:r>
            <a:r>
              <a:rPr lang="zh-CN" altLang="en-US" dirty="0"/>
              <a:t>（用户模式）：</a:t>
            </a:r>
            <a:r>
              <a:rPr lang="en-US" altLang="zh-CN" dirty="0"/>
              <a:t>ARM</a:t>
            </a:r>
            <a:r>
              <a:rPr lang="zh-CN" altLang="en-US" dirty="0"/>
              <a:t>处理器正常程序执行模式。</a:t>
            </a:r>
          </a:p>
          <a:p>
            <a:r>
              <a:rPr lang="en-US" altLang="zh-CN" dirty="0" err="1"/>
              <a:t>fiq</a:t>
            </a:r>
            <a:r>
              <a:rPr lang="zh-CN" altLang="en-US" dirty="0"/>
              <a:t>（快速中断模式）：用于高速数据传输或通道处理 </a:t>
            </a:r>
          </a:p>
          <a:p>
            <a:r>
              <a:rPr lang="en-US" altLang="zh-CN" dirty="0" err="1"/>
              <a:t>irq</a:t>
            </a:r>
            <a:r>
              <a:rPr lang="zh-CN" altLang="en-US" dirty="0"/>
              <a:t>（外部中断模式）：用于通用的中断处理 </a:t>
            </a:r>
            <a:endParaRPr lang="en-US" altLang="zh-CN" dirty="0"/>
          </a:p>
          <a:p>
            <a:r>
              <a:rPr lang="en-US" altLang="zh-CN" dirty="0"/>
              <a:t>svc</a:t>
            </a:r>
            <a:r>
              <a:rPr lang="zh-CN" altLang="en-US" dirty="0"/>
              <a:t>（管理模式）：操作系统使用的保护模式 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abt</a:t>
            </a:r>
            <a:r>
              <a:rPr lang="en-US" altLang="zh-CN" dirty="0"/>
              <a:t> (</a:t>
            </a:r>
            <a:r>
              <a:rPr lang="zh-CN" altLang="en-US" dirty="0"/>
              <a:t>数据访问终止模式</a:t>
            </a:r>
            <a:r>
              <a:rPr lang="en-US" altLang="zh-CN" dirty="0"/>
              <a:t>)</a:t>
            </a:r>
            <a:r>
              <a:rPr lang="zh-CN" altLang="en-US" dirty="0"/>
              <a:t>： 当数据或指令预取终止时进入该模式，可用于虚拟存储及存储保护。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sys</a:t>
            </a:r>
            <a:r>
              <a:rPr lang="zh-CN" altLang="en-US" dirty="0"/>
              <a:t>（系统模式）： 运行具有特权的操作系统任务。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und</a:t>
            </a:r>
            <a:r>
              <a:rPr lang="zh-CN" altLang="en-US" dirty="0"/>
              <a:t>（未定义指令中止模式）：当未定义的指令执行时进入该模式，可用于支持硬件协处理器的软件仿真。 </a:t>
            </a:r>
          </a:p>
          <a:p>
            <a:pPr>
              <a:lnSpc>
                <a:spcPct val="80000"/>
              </a:lnSpc>
            </a:pP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dirty="0"/>
              <a:t>ARM</a:t>
            </a:r>
            <a:r>
              <a:rPr lang="zh-CN" altLang="en-US" dirty="0"/>
              <a:t>微处理器的运行模式可以通过软件改变，也可以通过外部中断或异常处理改变。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大多数的应用程序运行在用户模式下，当处理器运行在用户模式下时，某些被保护的系统资源是不能被访问的。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除用户模式以外，其余的所有</a:t>
            </a:r>
            <a:r>
              <a:rPr lang="en-US" altLang="zh-CN" dirty="0"/>
              <a:t>6</a:t>
            </a:r>
            <a:r>
              <a:rPr lang="zh-CN" altLang="en-US" dirty="0"/>
              <a:t>种模式称之为非用户模式，或特权模式（</a:t>
            </a:r>
            <a:r>
              <a:rPr lang="en-US" altLang="zh-CN" dirty="0"/>
              <a:t>Privileged Modes</a:t>
            </a:r>
            <a:r>
              <a:rPr lang="zh-CN" altLang="en-US" dirty="0"/>
              <a:t>）；其中除去用户模式和系统模式以外的</a:t>
            </a:r>
            <a:r>
              <a:rPr lang="en-US" altLang="zh-CN" dirty="0"/>
              <a:t>5</a:t>
            </a:r>
            <a:r>
              <a:rPr lang="zh-CN" altLang="en-US" dirty="0"/>
              <a:t>种又称为异常模式（</a:t>
            </a:r>
            <a:r>
              <a:rPr lang="en-US" altLang="zh-CN" dirty="0"/>
              <a:t>Exception Modes</a:t>
            </a:r>
            <a:r>
              <a:rPr lang="zh-CN" altLang="en-US" dirty="0"/>
              <a:t>），常用于处理中断或异常，以及需要访问受保护的系统资源等情况。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5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7C9F7-232D-4581-B46B-5B1692095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寄存器与</a:t>
            </a:r>
            <a:r>
              <a:rPr lang="en-US" altLang="zh-CN" dirty="0"/>
              <a:t>ARM</a:t>
            </a:r>
            <a:r>
              <a:rPr lang="zh-CN" altLang="en-US" dirty="0"/>
              <a:t>模式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BD00606-2EB0-4128-B129-A070BB75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5972" y="0"/>
            <a:ext cx="7696200" cy="69437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7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180E-FF88-4703-A308-B5DFA4DE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9D512E-9CA0-4D7F-B01D-3440CCA0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串口</a:t>
            </a:r>
            <a:endParaRPr lang="en-US" altLang="zh-CN" dirty="0"/>
          </a:p>
          <a:p>
            <a:r>
              <a:rPr lang="en-US" altLang="zh-CN" dirty="0"/>
              <a:t>I2C</a:t>
            </a:r>
          </a:p>
          <a:p>
            <a:r>
              <a:rPr lang="en-US" altLang="zh-CN" dirty="0"/>
              <a:t>USB</a:t>
            </a:r>
          </a:p>
          <a:p>
            <a:r>
              <a:rPr lang="en-US" altLang="zh-CN" dirty="0"/>
              <a:t>SPI</a:t>
            </a:r>
          </a:p>
          <a:p>
            <a:r>
              <a:rPr lang="en-US" altLang="zh-CN" dirty="0"/>
              <a:t>PCI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4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/>
          <p:cNvSpPr txBox="1"/>
          <p:nvPr>
            <p:custDataLst>
              <p:tags r:id="rId2"/>
            </p:custDataLst>
          </p:nvPr>
        </p:nvSpPr>
        <p:spPr>
          <a:xfrm>
            <a:off x="608330" y="1323340"/>
            <a:ext cx="10975340" cy="49263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无操作系统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: </a:t>
            </a: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单片机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, STM32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简单操作系统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实时操作系统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: RTOS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分时操作系统</a:t>
            </a:r>
            <a:r>
              <a:rPr kumimoji="0" altLang="zh-CN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: Linux, Windows</a:t>
            </a: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2800" b="1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R="0" lvl="0" indent="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defRPr/>
            </a:pP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altLang="zh-CN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t>历史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核心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SOC(System On Chip, </a:t>
            </a:r>
            <a:r>
              <a:rPr>
                <a:sym typeface="+mn-ea"/>
              </a:rPr>
              <a:t>片上系统）</a:t>
            </a:r>
          </a:p>
          <a:p>
            <a:pPr marL="0" indent="0">
              <a:buNone/>
            </a:pPr>
            <a:r>
              <a:rPr>
                <a:sym typeface="+mn-ea"/>
              </a:rPr>
              <a:t>是</a:t>
            </a:r>
            <a:r>
              <a:rPr lang="en-US" altLang="zh-CN">
                <a:sym typeface="+mn-ea"/>
              </a:rPr>
              <a:t>90</a:t>
            </a:r>
            <a:r>
              <a:rPr>
                <a:sym typeface="+mn-ea"/>
              </a:rPr>
              <a:t>年代中期出现的一个概念，并成为现代集成电路设计的发展方向。</a:t>
            </a:r>
            <a:r>
              <a:rPr lang="en-US" altLang="zh-CN">
                <a:sym typeface="+mn-ea"/>
              </a:rPr>
              <a:t>SOC</a:t>
            </a:r>
            <a:r>
              <a:rPr>
                <a:sym typeface="+mn-ea"/>
              </a:rPr>
              <a:t>是指在单芯片上集成数字信号处理器、微控制器、存储器、数据转换器、接口电路等电路模块，可以直接实现信号采集、转换、存储、处理等功能。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IP</a:t>
            </a:r>
            <a:r>
              <a:rPr>
                <a:sym typeface="+mn-ea"/>
              </a:rPr>
              <a:t>核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>
                <a:sym typeface="+mn-ea"/>
              </a:rPr>
              <a:t>指具有知识产权的、功能具体、接口规范、可在多个集成电路设计中重复使用的功能模块，是实现系统芯片（</a:t>
            </a:r>
            <a:r>
              <a:rPr lang="en-US" altLang="zh-CN">
                <a:sym typeface="+mn-ea"/>
              </a:rPr>
              <a:t>SOC</a:t>
            </a:r>
            <a:r>
              <a:rPr>
                <a:sym typeface="+mn-ea"/>
              </a:rPr>
              <a:t>）的基本构件。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嵌入式系统</a:t>
            </a:r>
            <a:r>
              <a:rPr lang="en-US" altLang="zh-CN"/>
              <a:t>-</a:t>
            </a:r>
            <a:r>
              <a:t>硬件层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>
                <a:sym typeface="+mn-ea"/>
              </a:rPr>
              <a:t>硬件层中包含嵌入式微处理器、存储器（</a:t>
            </a:r>
            <a:r>
              <a:rPr lang="en-US" altLang="zh-CN">
                <a:sym typeface="+mn-ea"/>
              </a:rPr>
              <a:t>SDRAM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ROM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Flash</a:t>
            </a:r>
            <a:r>
              <a:rPr>
                <a:sym typeface="+mn-ea"/>
              </a:rPr>
              <a:t>等）、通用设备接口和</a:t>
            </a:r>
            <a:r>
              <a:rPr lang="en-US" altLang="zh-CN">
                <a:sym typeface="+mn-ea"/>
              </a:rPr>
              <a:t>I/O</a:t>
            </a:r>
            <a:r>
              <a:rPr>
                <a:sym typeface="+mn-ea"/>
              </a:rPr>
              <a:t>接口（</a:t>
            </a:r>
            <a:r>
              <a:rPr lang="en-US" altLang="zh-CN">
                <a:sym typeface="+mn-ea"/>
              </a:rPr>
              <a:t>A/D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D/A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I/O</a:t>
            </a:r>
            <a:r>
              <a:rPr>
                <a:sym typeface="+mn-ea"/>
              </a:rPr>
              <a:t>等）。硬件层通常是一个以嵌入式处理器为中心的，包含有电源电路、时钟电路和存储器电路的电路模块，其中操作系统和应用程序都固化在模块的</a:t>
            </a:r>
            <a:r>
              <a:rPr lang="en-US" altLang="zh-CN">
                <a:sym typeface="+mn-ea"/>
              </a:rPr>
              <a:t>ROM</a:t>
            </a:r>
            <a:r>
              <a:rPr>
                <a:sym typeface="+mn-ea"/>
              </a:rPr>
              <a:t>中。</a:t>
            </a:r>
          </a:p>
          <a:p>
            <a:r>
              <a:rPr lang="zh-CN" altLang="en-US"/>
              <a:t>嵌入式微处理器</a:t>
            </a:r>
          </a:p>
          <a:p>
            <a:r>
              <a:rPr lang="zh-CN" altLang="en-US"/>
              <a:t>存储器</a:t>
            </a:r>
          </a:p>
          <a:p>
            <a:pPr marL="0" indent="0">
              <a:buNone/>
            </a:pPr>
            <a:r>
              <a:rPr lang="en-US" altLang="zh-CN"/>
              <a:t>ROM</a:t>
            </a:r>
          </a:p>
          <a:p>
            <a:pPr marL="457200" lvl="1" indent="0">
              <a:buNone/>
            </a:pPr>
            <a:r>
              <a:rPr lang="en-US" altLang="zh-CN"/>
              <a:t>ROM/PROM/EPROM/EEPROM/FLASH ROM</a:t>
            </a:r>
          </a:p>
          <a:p>
            <a:pPr marL="0" indent="0">
              <a:buNone/>
            </a:pPr>
            <a:r>
              <a:rPr lang="en-US" altLang="zh-CN"/>
              <a:t>RAM</a:t>
            </a:r>
          </a:p>
          <a:p>
            <a:pPr marL="457200" lvl="1" indent="0">
              <a:buNone/>
            </a:pPr>
            <a:r>
              <a:rPr lang="en-US" altLang="zh-CN"/>
              <a:t>SRAM/DRAM</a:t>
            </a:r>
            <a:endParaRPr lang="zh-CN" altLang="en-US"/>
          </a:p>
          <a:p>
            <a:r>
              <a:rPr lang="zh-CN" altLang="en-US"/>
              <a:t>通用设备接口</a:t>
            </a:r>
            <a:r>
              <a:rPr lang="en-US" altLang="zh-CN"/>
              <a:t>,I/O</a:t>
            </a:r>
            <a:r>
              <a:t>接口</a:t>
            </a:r>
          </a:p>
          <a:p>
            <a:pPr marL="0" indent="0">
              <a:buNone/>
            </a:pPr>
            <a:r>
              <a:rPr lang="en-US" altLang="zh-CN"/>
              <a:t>GPIO, A/D, D/A, TTL/RS-232/485/422, RJ45/WIFI/BlueTooth/3G/4G, USB, LVDS/VGA/DVI/HDMI/DP, </a:t>
            </a:r>
            <a:r>
              <a:rPr lang="en-US" altLang="zh-CN">
                <a:sym typeface="+mn-ea"/>
              </a:rPr>
              <a:t>I2C</a:t>
            </a:r>
            <a:r>
              <a:rPr>
                <a:sym typeface="+mn-ea"/>
              </a:rPr>
              <a:t>（现场总线）、</a:t>
            </a:r>
            <a:r>
              <a:rPr lang="en-US" altLang="zh-CN">
                <a:sym typeface="+mn-ea"/>
              </a:rPr>
              <a:t>SPI</a:t>
            </a:r>
            <a:r>
              <a:rPr>
                <a:sym typeface="+mn-ea"/>
              </a:rPr>
              <a:t>（串行外围设备接口）和</a:t>
            </a:r>
            <a:r>
              <a:rPr lang="en-US" altLang="zh-CN">
                <a:sym typeface="+mn-ea"/>
              </a:rPr>
              <a:t>IrDA</a:t>
            </a:r>
            <a:r>
              <a:rPr>
                <a:sym typeface="+mn-ea"/>
              </a:rPr>
              <a:t>（红外线接口）</a:t>
            </a: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嵌入式系统</a:t>
            </a:r>
            <a:r>
              <a:rPr lang="en-US" altLang="zh-CN"/>
              <a:t>-</a:t>
            </a:r>
            <a:r>
              <a:t>中间层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BSP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BSP是介于操作系统和硬件层之间的一种代码, 属于核心驱动层.</a:t>
            </a:r>
          </a:p>
          <a:p>
            <a:pPr marL="0" indent="0">
              <a:buNone/>
            </a:pPr>
            <a:r>
              <a:rPr lang="en-US" altLang="zh-CN">
                <a:sym typeface="+mn-ea"/>
              </a:rPr>
              <a:t>如友善</a:t>
            </a:r>
            <a:r>
              <a:rPr>
                <a:sym typeface="+mn-ea"/>
              </a:rPr>
              <a:t>之臂</a:t>
            </a:r>
            <a:r>
              <a:rPr lang="en-US" altLang="zh-CN">
                <a:sym typeface="+mn-ea"/>
              </a:rPr>
              <a:t>/飞凌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2440</a:t>
            </a:r>
            <a:r>
              <a:rPr>
                <a:sym typeface="+mn-ea"/>
              </a:rPr>
              <a:t>开发板</a:t>
            </a:r>
            <a:r>
              <a:rPr lang="en-US" altLang="zh-CN">
                <a:sym typeface="+mn-ea"/>
              </a:rPr>
              <a:t>,他们都是买的</a:t>
            </a:r>
            <a:r>
              <a:rPr>
                <a:sym typeface="+mn-ea"/>
              </a:rPr>
              <a:t>三星</a:t>
            </a:r>
            <a:r>
              <a:rPr lang="en-US" altLang="zh-CN">
                <a:sym typeface="+mn-ea"/>
              </a:rPr>
              <a:t>S3C2440,三星自己提供了标准BSP包, 厂家根据这个标准BSP包,</a:t>
            </a:r>
            <a:r>
              <a:rPr>
                <a:sym typeface="+mn-ea"/>
              </a:rPr>
              <a:t>结合</a:t>
            </a:r>
            <a:r>
              <a:rPr lang="en-US" altLang="zh-CN">
                <a:sym typeface="+mn-ea"/>
              </a:rPr>
              <a:t>自己板子</a:t>
            </a:r>
            <a:r>
              <a:rPr>
                <a:sym typeface="+mn-ea"/>
              </a:rPr>
              <a:t>的电路</a:t>
            </a:r>
            <a:r>
              <a:rPr lang="en-US" altLang="zh-CN">
                <a:sym typeface="+mn-ea"/>
              </a:rPr>
              <a:t>设计,进行修改,增加,形成</a:t>
            </a:r>
            <a:r>
              <a:rPr>
                <a:sym typeface="+mn-ea"/>
              </a:rPr>
              <a:t>自己的</a:t>
            </a:r>
            <a:r>
              <a:rPr lang="en-US" altLang="zh-CN">
                <a:sym typeface="+mn-ea"/>
              </a:rPr>
              <a:t>BSP包.</a:t>
            </a:r>
          </a:p>
          <a:p>
            <a:pPr marL="0" indent="0">
              <a:buNone/>
            </a:pPr>
            <a:r>
              <a:rPr>
                <a:sym typeface="+mn-ea"/>
              </a:rPr>
              <a:t>嵌入式系统开发者用谁家的板子就要用谁家提供的</a:t>
            </a:r>
            <a:r>
              <a:rPr lang="en-US" altLang="zh-CN">
                <a:sym typeface="+mn-ea"/>
              </a:rPr>
              <a:t>BSP, </a:t>
            </a:r>
            <a:r>
              <a:rPr>
                <a:sym typeface="+mn-ea"/>
              </a:rPr>
              <a:t>来</a:t>
            </a:r>
            <a:r>
              <a:rPr lang="en-US" altLang="zh-CN">
                <a:sym typeface="+mn-ea"/>
              </a:rPr>
              <a:t>编译自己的</a:t>
            </a:r>
            <a:r>
              <a:rPr>
                <a:sym typeface="+mn-ea"/>
              </a:rPr>
              <a:t>嵌入式</a:t>
            </a:r>
            <a:r>
              <a:rPr lang="en-US" altLang="zh-CN">
                <a:sym typeface="+mn-ea"/>
              </a:rPr>
              <a:t>系统.(微软比如要调用启动初始化,要就要求BSP提供一个OEMInit函数)</a:t>
            </a: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嵌入式系统</a:t>
            </a:r>
            <a:r>
              <a:rPr lang="en-US" altLang="zh-CN"/>
              <a:t>-</a:t>
            </a:r>
            <a:r>
              <a:t>系统软件层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t>操作系统</a:t>
            </a:r>
          </a:p>
          <a:p>
            <a:pPr marL="0" indent="0">
              <a:buNone/>
            </a:pPr>
            <a:r>
              <a:rPr lang="en-US" altLang="zh-CN"/>
              <a:t>Linux, WinCE, uC/OS II, VxWorks, FreeRTOS, Android</a:t>
            </a:r>
          </a:p>
          <a:p>
            <a:r>
              <a:t>文件系统</a:t>
            </a:r>
          </a:p>
          <a:p>
            <a:pPr marL="0" indent="0">
              <a:buNone/>
            </a:pPr>
            <a:r>
              <a:rPr lang="en-US" altLang="zh-CN"/>
              <a:t>Fat32, Cramfs, Jffs2, Yaffs2</a:t>
            </a:r>
          </a:p>
          <a:p>
            <a:r>
              <a:t>图形用户接口</a:t>
            </a:r>
            <a:r>
              <a:rPr lang="en-US" altLang="zh-CN"/>
              <a:t>(GUI)</a:t>
            </a:r>
          </a:p>
          <a:p>
            <a:r>
              <a:rPr lang="en-US" altLang="zh-CN">
                <a:sym typeface="+mn-ea"/>
              </a:rPr>
              <a:t>ABI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application binary interface，应用程序二进制接口。EABI中的E，表示“Embedded”，即嵌入式应用二进制接口，是一种新的ABI。EABI是描述可连接目标代码，库目标代码，可执行文件映像，如何连接，执行和调试，以及目标代码生成过程，和c, c++语言接口的规范，是编译连接工具的基础规范，也是研究它们工作原理的基础，可惜arm的EABI迄今为止没有完全订好。作为EABI的组成部分有过程调用规范，可执行文件格式规范，c/c++ ABI规范和调试格式规范。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RISC-</a:t>
            </a:r>
            <a:r>
              <a:t>简介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指令集分</a:t>
            </a:r>
            <a:r>
              <a:rPr lang="en-US" altLang="zh-CN"/>
              <a:t>CISC(</a:t>
            </a:r>
            <a:r>
              <a:t>通用指令集</a:t>
            </a:r>
            <a:r>
              <a:rPr lang="en-US" altLang="zh-CN"/>
              <a:t>)</a:t>
            </a:r>
            <a:r>
              <a:t>和</a:t>
            </a:r>
            <a:r>
              <a:rPr lang="en-US" altLang="zh-CN"/>
              <a:t>RISC(</a:t>
            </a:r>
            <a:r>
              <a:t>精简指令集</a:t>
            </a:r>
            <a:r>
              <a:rPr lang="en-US" altLang="zh-CN"/>
              <a:t>), x86/x86-64</a:t>
            </a:r>
            <a:r>
              <a:t>属于</a:t>
            </a:r>
            <a:r>
              <a:rPr lang="en-US" altLang="zh-CN"/>
              <a:t>CISC, ARM</a:t>
            </a:r>
            <a:r>
              <a:t>属于</a:t>
            </a:r>
            <a:r>
              <a:rPr lang="en-US" altLang="zh-CN"/>
              <a:t>RISC.</a:t>
            </a:r>
          </a:p>
          <a:p>
            <a:r>
              <a:rPr lang="en-US" altLang="zh-CN"/>
              <a:t>RISC</a:t>
            </a:r>
            <a:r>
              <a:t>以</a:t>
            </a:r>
            <a:r>
              <a:rPr lang="en-US" altLang="zh-CN"/>
              <a:t>CISC</a:t>
            </a:r>
            <a:r>
              <a:t>为基础</a:t>
            </a:r>
            <a:r>
              <a:rPr lang="en-US" altLang="zh-CN"/>
              <a:t>, </a:t>
            </a:r>
            <a:r>
              <a:t>精简效率更高指令组合</a:t>
            </a:r>
            <a:r>
              <a:rPr lang="en-US" altLang="zh-CN"/>
              <a:t>.</a:t>
            </a:r>
          </a:p>
          <a:p>
            <a:r>
              <a:rPr lang="en-US" altLang="zh-CN"/>
              <a:t>指令周期长度相等, </a:t>
            </a:r>
            <a:r>
              <a:t>流水线精确控制</a:t>
            </a:r>
            <a:endParaRPr lang="en-US" altLang="zh-CN"/>
          </a:p>
          <a:p>
            <a:r>
              <a:t>低功耗</a:t>
            </a:r>
            <a:r>
              <a:rPr lang="en-US" altLang="zh-CN"/>
              <a:t>,</a:t>
            </a:r>
            <a:r>
              <a:t>低成本</a:t>
            </a:r>
            <a:r>
              <a:rPr lang="en-US" altLang="zh-CN"/>
              <a:t>,</a:t>
            </a:r>
            <a:r>
              <a:t>专用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RISC-</a:t>
            </a:r>
            <a:r>
              <a:t>流水线</a:t>
            </a:r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流水线的基本概念</a:t>
            </a:r>
          </a:p>
          <a:p>
            <a:pPr marL="0" lvl="0" indent="0">
              <a:buNone/>
            </a:pPr>
            <a:r>
              <a:rPr lang="en-US" altLang="zh-CN"/>
              <a:t>    将一个重复的时序分解成若干个子过程,每一个子过程都可有效地在其专用功能段上与其他子过程同时执行,实现子过程的功能所需时间尽可能相等,形成流水处理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/>
              <a:t>按完成的功能分类可分为单功能流水线和多功能流水线，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/>
              <a:t>按同一时间内各段之间的连接方式分类可静态流水线和动态流水线，</a:t>
            </a:r>
          </a:p>
          <a:p>
            <a:pPr marL="342900" indent="-342900">
              <a:buFont typeface="+mj-lt"/>
              <a:buAutoNum type="alphaLcParenR"/>
            </a:pPr>
            <a:r>
              <a:rPr lang="en-US" altLang="zh-CN"/>
              <a:t>按数据表示分类可分为标量流水线处理器和向量流水线处理器。</a:t>
            </a:r>
          </a:p>
          <a:p>
            <a:pPr marL="0" indent="0">
              <a:buFont typeface="+mj-lt"/>
              <a:buNone/>
            </a:pPr>
            <a:r>
              <a:rPr lang="en-US" altLang="zh-CN"/>
              <a:t>    指令流水线就是将一条指令分解成一连串执行的子过程，例如把指令的执行过程细分</a:t>
            </a:r>
            <a:r>
              <a:rPr>
                <a:sym typeface="+mn-ea"/>
              </a:rPr>
              <a:t>为取指令、指令译码、取操作数和执行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个子过程。在</a:t>
            </a:r>
            <a:r>
              <a:rPr lang="en-US" altLang="zh-CN">
                <a:sym typeface="+mn-ea"/>
              </a:rPr>
              <a:t>CPU</a:t>
            </a:r>
            <a:r>
              <a:rPr>
                <a:sym typeface="+mn-ea"/>
              </a:rPr>
              <a:t>中把一条指令的串行执行子过程变为若干条指令的子过程在</a:t>
            </a:r>
            <a:r>
              <a:rPr lang="en-US" altLang="zh-CN">
                <a:sym typeface="+mn-ea"/>
              </a:rPr>
              <a:t>CPU</a:t>
            </a:r>
            <a:r>
              <a:rPr>
                <a:sym typeface="+mn-ea"/>
              </a:rPr>
              <a:t>中重叠执行。如果能做到每条指令均分解为</a:t>
            </a:r>
            <a:r>
              <a:rPr lang="en-US" altLang="zh-CN" i="1">
                <a:sym typeface="+mn-ea"/>
              </a:rPr>
              <a:t>m</a:t>
            </a:r>
            <a:r>
              <a:rPr>
                <a:sym typeface="+mn-ea"/>
              </a:rPr>
              <a:t>个子过程，且每个子过程的执行时间都一样，则利用此条流水线可将一条指令的执行时间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由原来的</a:t>
            </a:r>
            <a:r>
              <a:rPr lang="en-US" altLang="zh-CN">
                <a:sym typeface="+mn-ea"/>
              </a:rPr>
              <a:t>T</a:t>
            </a:r>
            <a:r>
              <a:rPr>
                <a:sym typeface="+mn-ea"/>
              </a:rPr>
              <a:t>缩短为</a:t>
            </a:r>
            <a:r>
              <a:rPr lang="en-US" altLang="zh-CN" i="1">
                <a:sym typeface="+mn-ea"/>
              </a:rPr>
              <a:t>T</a:t>
            </a:r>
            <a:r>
              <a:rPr lang="en-US" altLang="zh-CN">
                <a:sym typeface="+mn-ea"/>
              </a:rPr>
              <a:t>/</a:t>
            </a:r>
            <a:r>
              <a:rPr lang="en-US" altLang="zh-CN" i="1">
                <a:sym typeface="+mn-ea"/>
              </a:rPr>
              <a:t>m</a:t>
            </a:r>
            <a:r>
              <a:rPr>
                <a:sym typeface="+mn-ea"/>
              </a:rPr>
              <a:t>。指令流水线处理的时空图如图</a:t>
            </a:r>
            <a:r>
              <a:rPr lang="en-US" altLang="zh-CN">
                <a:sym typeface="+mn-ea"/>
              </a:rPr>
              <a:t>1.2.1</a:t>
            </a:r>
            <a:r>
              <a:rPr>
                <a:sym typeface="+mn-ea"/>
              </a:rPr>
              <a:t>所示，其中的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表示要处理的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条指令。从图可见采用流水方式可同时执行多条指令。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指令流水线处理时空图</a:t>
            </a:r>
          </a:p>
        </p:txBody>
      </p:sp>
      <p:pic>
        <p:nvPicPr>
          <p:cNvPr id="35844" name="文本占位符 3584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318260" y="1492885"/>
            <a:ext cx="6998335" cy="4146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2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67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187308_4*f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&#10;单击此处添加文本具体内容，简明扼要的阐述您的观点。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4"/>
  <p:tag name="KSO_WM_TEMPLATE_SUBCATEGORY" val="1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4"/>
  <p:tag name="KSO_WM_SLIDE_SIZE" val="854*464"/>
  <p:tag name="KSO_WM_SLIDE_POSITION" val="52*34"/>
  <p:tag name="KSO_WM_TAG_VERSION" val="1.0"/>
  <p:tag name="KSO_WM_BEAUTIFY_FLAG" val="#wm#"/>
  <p:tag name="KSO_WM_TEMPLATE_CATEGORY" val="custom"/>
  <p:tag name="KSO_WM_TEMPLATE_INDEX" val="20187308"/>
  <p:tag name="KSO_WM_SLIDE_LAYOUT" val="a_f"/>
  <p:tag name="KSO_WM_SLIDE_LAYOUT_CNT" val="1_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4*a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单击此处添加标题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1777</Words>
  <Application>Microsoft Office PowerPoint</Application>
  <PresentationFormat>宽屏</PresentationFormat>
  <Paragraphs>164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Times New Roman</vt:lpstr>
      <vt:lpstr>Office 主题​​</vt:lpstr>
      <vt:lpstr>什么是嵌入式系统</vt:lpstr>
      <vt:lpstr>PowerPoint 演示文稿</vt:lpstr>
      <vt:lpstr>核心</vt:lpstr>
      <vt:lpstr>嵌入式系统-硬件层</vt:lpstr>
      <vt:lpstr>嵌入式系统-中间层</vt:lpstr>
      <vt:lpstr>嵌入式系统-系统软件层</vt:lpstr>
      <vt:lpstr>RISC-简介</vt:lpstr>
      <vt:lpstr>RISC-流水线</vt:lpstr>
      <vt:lpstr>指令流水线处理时空图</vt:lpstr>
      <vt:lpstr>ARM</vt:lpstr>
      <vt:lpstr>ARM体系结构版本及特点</vt:lpstr>
      <vt:lpstr>PowerPoint 演示文稿</vt:lpstr>
      <vt:lpstr>PowerPoint 演示文稿</vt:lpstr>
      <vt:lpstr>ARM特点</vt:lpstr>
      <vt:lpstr>PowerPoint 演示文稿</vt:lpstr>
      <vt:lpstr>命名</vt:lpstr>
      <vt:lpstr>ARM运行模式</vt:lpstr>
      <vt:lpstr>寄存器与ARM模式</vt:lpstr>
      <vt:lpstr>总线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什么是嵌入式系统</dc:title>
  <dc:creator/>
  <cp:lastModifiedBy>Brilliance Ren</cp:lastModifiedBy>
  <cp:revision>40</cp:revision>
  <dcterms:created xsi:type="dcterms:W3CDTF">2019-06-19T02:08:00Z</dcterms:created>
  <dcterms:modified xsi:type="dcterms:W3CDTF">2019-12-30T16:26:51Z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2052-11.1.0.9329</vt:lpwstr>
  </property>
</Properties>
</file>