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60" r:id="rId3"/>
    <p:sldId id="261" r:id="rId4"/>
    <p:sldId id="262" r:id="rId5"/>
    <p:sldId id="263" r:id="rId6"/>
    <p:sldId id="265" r:id="rId7"/>
    <p:sldId id="257" r:id="rId8"/>
    <p:sldId id="258" r:id="rId9"/>
    <p:sldId id="259"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C171B-DAFA-6444-ACCA-CDFF45727B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DE3818-0CC7-0A27-3296-57EE664D3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216530-6BE8-C78B-C004-04870ABE25FA}"/>
              </a:ext>
            </a:extLst>
          </p:cNvPr>
          <p:cNvSpPr>
            <a:spLocks noGrp="1"/>
          </p:cNvSpPr>
          <p:nvPr>
            <p:ph type="dt" sz="half" idx="10"/>
          </p:nvPr>
        </p:nvSpPr>
        <p:spPr/>
        <p:txBody>
          <a:bodyPr/>
          <a:lstStyle/>
          <a:p>
            <a:fld id="{A3A5F630-6D1E-498C-85C2-E3D8DDAF434C}" type="datetimeFigureOut">
              <a:rPr lang="en-IN" smtClean="0"/>
              <a:t>17/02/2023</a:t>
            </a:fld>
            <a:endParaRPr lang="en-IN"/>
          </a:p>
        </p:txBody>
      </p:sp>
      <p:sp>
        <p:nvSpPr>
          <p:cNvPr id="5" name="Footer Placeholder 4">
            <a:extLst>
              <a:ext uri="{FF2B5EF4-FFF2-40B4-BE49-F238E27FC236}">
                <a16:creationId xmlns:a16="http://schemas.microsoft.com/office/drawing/2014/main" id="{F131C02A-8A7E-4F75-9464-D336212449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E1F07B-EB60-F365-2D6A-D61AF0213334}"/>
              </a:ext>
            </a:extLst>
          </p:cNvPr>
          <p:cNvSpPr>
            <a:spLocks noGrp="1"/>
          </p:cNvSpPr>
          <p:nvPr>
            <p:ph type="sldNum" sz="quarter" idx="12"/>
          </p:nvPr>
        </p:nvSpPr>
        <p:spPr/>
        <p:txBody>
          <a:bodyPr/>
          <a:lstStyle/>
          <a:p>
            <a:fld id="{4A812118-5759-4745-89A8-70C04212F7D4}" type="slidenum">
              <a:rPr lang="en-IN" smtClean="0"/>
              <a:t>‹#›</a:t>
            </a:fld>
            <a:endParaRPr lang="en-IN"/>
          </a:p>
        </p:txBody>
      </p:sp>
    </p:spTree>
    <p:extLst>
      <p:ext uri="{BB962C8B-B14F-4D97-AF65-F5344CB8AC3E}">
        <p14:creationId xmlns:p14="http://schemas.microsoft.com/office/powerpoint/2010/main" val="2665648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9F30A-6165-62B1-6AF9-158C952931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02606B-EAFF-6CA9-C3A0-6E1BC79EB9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274F73-CA8B-7CB4-A930-A827D4E93A7E}"/>
              </a:ext>
            </a:extLst>
          </p:cNvPr>
          <p:cNvSpPr>
            <a:spLocks noGrp="1"/>
          </p:cNvSpPr>
          <p:nvPr>
            <p:ph type="dt" sz="half" idx="10"/>
          </p:nvPr>
        </p:nvSpPr>
        <p:spPr/>
        <p:txBody>
          <a:bodyPr/>
          <a:lstStyle/>
          <a:p>
            <a:fld id="{A3A5F630-6D1E-498C-85C2-E3D8DDAF434C}" type="datetimeFigureOut">
              <a:rPr lang="en-IN" smtClean="0"/>
              <a:t>17/02/2023</a:t>
            </a:fld>
            <a:endParaRPr lang="en-IN"/>
          </a:p>
        </p:txBody>
      </p:sp>
      <p:sp>
        <p:nvSpPr>
          <p:cNvPr id="5" name="Footer Placeholder 4">
            <a:extLst>
              <a:ext uri="{FF2B5EF4-FFF2-40B4-BE49-F238E27FC236}">
                <a16:creationId xmlns:a16="http://schemas.microsoft.com/office/drawing/2014/main" id="{AA38EBE2-C9DC-0D69-936F-B32EC94843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136555-71D8-C20B-69E6-094502D820E5}"/>
              </a:ext>
            </a:extLst>
          </p:cNvPr>
          <p:cNvSpPr>
            <a:spLocks noGrp="1"/>
          </p:cNvSpPr>
          <p:nvPr>
            <p:ph type="sldNum" sz="quarter" idx="12"/>
          </p:nvPr>
        </p:nvSpPr>
        <p:spPr/>
        <p:txBody>
          <a:bodyPr/>
          <a:lstStyle/>
          <a:p>
            <a:fld id="{4A812118-5759-4745-89A8-70C04212F7D4}" type="slidenum">
              <a:rPr lang="en-IN" smtClean="0"/>
              <a:t>‹#›</a:t>
            </a:fld>
            <a:endParaRPr lang="en-IN"/>
          </a:p>
        </p:txBody>
      </p:sp>
    </p:spTree>
    <p:extLst>
      <p:ext uri="{BB962C8B-B14F-4D97-AF65-F5344CB8AC3E}">
        <p14:creationId xmlns:p14="http://schemas.microsoft.com/office/powerpoint/2010/main" val="2567781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FC5E01-CC99-DB58-C142-2CCF1C3B27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B70258-BCF1-1F92-577F-47931D24FF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164D01-8A2F-9595-11A4-C94AA90F3D09}"/>
              </a:ext>
            </a:extLst>
          </p:cNvPr>
          <p:cNvSpPr>
            <a:spLocks noGrp="1"/>
          </p:cNvSpPr>
          <p:nvPr>
            <p:ph type="dt" sz="half" idx="10"/>
          </p:nvPr>
        </p:nvSpPr>
        <p:spPr/>
        <p:txBody>
          <a:bodyPr/>
          <a:lstStyle/>
          <a:p>
            <a:fld id="{A3A5F630-6D1E-498C-85C2-E3D8DDAF434C}" type="datetimeFigureOut">
              <a:rPr lang="en-IN" smtClean="0"/>
              <a:t>17/02/2023</a:t>
            </a:fld>
            <a:endParaRPr lang="en-IN"/>
          </a:p>
        </p:txBody>
      </p:sp>
      <p:sp>
        <p:nvSpPr>
          <p:cNvPr id="5" name="Footer Placeholder 4">
            <a:extLst>
              <a:ext uri="{FF2B5EF4-FFF2-40B4-BE49-F238E27FC236}">
                <a16:creationId xmlns:a16="http://schemas.microsoft.com/office/drawing/2014/main" id="{AECC0A65-1033-7AB6-BC5F-29AA135319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2A9A1-3037-06D5-2CE1-80CBA293680A}"/>
              </a:ext>
            </a:extLst>
          </p:cNvPr>
          <p:cNvSpPr>
            <a:spLocks noGrp="1"/>
          </p:cNvSpPr>
          <p:nvPr>
            <p:ph type="sldNum" sz="quarter" idx="12"/>
          </p:nvPr>
        </p:nvSpPr>
        <p:spPr/>
        <p:txBody>
          <a:bodyPr/>
          <a:lstStyle/>
          <a:p>
            <a:fld id="{4A812118-5759-4745-89A8-70C04212F7D4}" type="slidenum">
              <a:rPr lang="en-IN" smtClean="0"/>
              <a:t>‹#›</a:t>
            </a:fld>
            <a:endParaRPr lang="en-IN"/>
          </a:p>
        </p:txBody>
      </p:sp>
    </p:spTree>
    <p:extLst>
      <p:ext uri="{BB962C8B-B14F-4D97-AF65-F5344CB8AC3E}">
        <p14:creationId xmlns:p14="http://schemas.microsoft.com/office/powerpoint/2010/main" val="3630188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9569F-D022-69AB-B0FE-9FCD35F3A8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E1627E4-F170-53EE-A61B-5AA0C6F5CD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9EFAE7-25BD-1CEA-9262-19AC2BA57620}"/>
              </a:ext>
            </a:extLst>
          </p:cNvPr>
          <p:cNvSpPr>
            <a:spLocks noGrp="1"/>
          </p:cNvSpPr>
          <p:nvPr>
            <p:ph type="dt" sz="half" idx="10"/>
          </p:nvPr>
        </p:nvSpPr>
        <p:spPr/>
        <p:txBody>
          <a:bodyPr/>
          <a:lstStyle/>
          <a:p>
            <a:fld id="{A3A5F630-6D1E-498C-85C2-E3D8DDAF434C}" type="datetimeFigureOut">
              <a:rPr lang="en-IN" smtClean="0"/>
              <a:t>17/02/2023</a:t>
            </a:fld>
            <a:endParaRPr lang="en-IN"/>
          </a:p>
        </p:txBody>
      </p:sp>
      <p:sp>
        <p:nvSpPr>
          <p:cNvPr id="5" name="Footer Placeholder 4">
            <a:extLst>
              <a:ext uri="{FF2B5EF4-FFF2-40B4-BE49-F238E27FC236}">
                <a16:creationId xmlns:a16="http://schemas.microsoft.com/office/drawing/2014/main" id="{FCC11C69-C01E-88BC-935D-217C5F89DC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4C4A3A-8585-F3D3-CDAB-EE7ADF3AE59E}"/>
              </a:ext>
            </a:extLst>
          </p:cNvPr>
          <p:cNvSpPr>
            <a:spLocks noGrp="1"/>
          </p:cNvSpPr>
          <p:nvPr>
            <p:ph type="sldNum" sz="quarter" idx="12"/>
          </p:nvPr>
        </p:nvSpPr>
        <p:spPr/>
        <p:txBody>
          <a:bodyPr/>
          <a:lstStyle/>
          <a:p>
            <a:fld id="{4A812118-5759-4745-89A8-70C04212F7D4}" type="slidenum">
              <a:rPr lang="en-IN" smtClean="0"/>
              <a:t>‹#›</a:t>
            </a:fld>
            <a:endParaRPr lang="en-IN"/>
          </a:p>
        </p:txBody>
      </p:sp>
    </p:spTree>
    <p:extLst>
      <p:ext uri="{BB962C8B-B14F-4D97-AF65-F5344CB8AC3E}">
        <p14:creationId xmlns:p14="http://schemas.microsoft.com/office/powerpoint/2010/main" val="2781605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0556-09C6-84A3-8F11-58D5F3614C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CB6157-5D80-A11D-EE5C-BEEC34626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4B9064-38C4-BD3D-9097-0249865CCD82}"/>
              </a:ext>
            </a:extLst>
          </p:cNvPr>
          <p:cNvSpPr>
            <a:spLocks noGrp="1"/>
          </p:cNvSpPr>
          <p:nvPr>
            <p:ph type="dt" sz="half" idx="10"/>
          </p:nvPr>
        </p:nvSpPr>
        <p:spPr/>
        <p:txBody>
          <a:bodyPr/>
          <a:lstStyle/>
          <a:p>
            <a:fld id="{A3A5F630-6D1E-498C-85C2-E3D8DDAF434C}" type="datetimeFigureOut">
              <a:rPr lang="en-IN" smtClean="0"/>
              <a:t>17/02/2023</a:t>
            </a:fld>
            <a:endParaRPr lang="en-IN"/>
          </a:p>
        </p:txBody>
      </p:sp>
      <p:sp>
        <p:nvSpPr>
          <p:cNvPr id="5" name="Footer Placeholder 4">
            <a:extLst>
              <a:ext uri="{FF2B5EF4-FFF2-40B4-BE49-F238E27FC236}">
                <a16:creationId xmlns:a16="http://schemas.microsoft.com/office/drawing/2014/main" id="{75615ACB-FA6B-606B-D5A6-3F38805AF1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E50F21-1670-79E7-B4B9-283467AC0374}"/>
              </a:ext>
            </a:extLst>
          </p:cNvPr>
          <p:cNvSpPr>
            <a:spLocks noGrp="1"/>
          </p:cNvSpPr>
          <p:nvPr>
            <p:ph type="sldNum" sz="quarter" idx="12"/>
          </p:nvPr>
        </p:nvSpPr>
        <p:spPr/>
        <p:txBody>
          <a:bodyPr/>
          <a:lstStyle/>
          <a:p>
            <a:fld id="{4A812118-5759-4745-89A8-70C04212F7D4}" type="slidenum">
              <a:rPr lang="en-IN" smtClean="0"/>
              <a:t>‹#›</a:t>
            </a:fld>
            <a:endParaRPr lang="en-IN"/>
          </a:p>
        </p:txBody>
      </p:sp>
    </p:spTree>
    <p:extLst>
      <p:ext uri="{BB962C8B-B14F-4D97-AF65-F5344CB8AC3E}">
        <p14:creationId xmlns:p14="http://schemas.microsoft.com/office/powerpoint/2010/main" val="1348739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04712-A131-2A6B-E7F2-6B5AC19AE5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9F0F24-9516-4683-3464-0069F5382D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CF55DD2-6648-1CA9-6830-391A391234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E24495-851F-56C0-390C-CD9349A38DBB}"/>
              </a:ext>
            </a:extLst>
          </p:cNvPr>
          <p:cNvSpPr>
            <a:spLocks noGrp="1"/>
          </p:cNvSpPr>
          <p:nvPr>
            <p:ph type="dt" sz="half" idx="10"/>
          </p:nvPr>
        </p:nvSpPr>
        <p:spPr/>
        <p:txBody>
          <a:bodyPr/>
          <a:lstStyle/>
          <a:p>
            <a:fld id="{A3A5F630-6D1E-498C-85C2-E3D8DDAF434C}" type="datetimeFigureOut">
              <a:rPr lang="en-IN" smtClean="0"/>
              <a:t>17/02/2023</a:t>
            </a:fld>
            <a:endParaRPr lang="en-IN"/>
          </a:p>
        </p:txBody>
      </p:sp>
      <p:sp>
        <p:nvSpPr>
          <p:cNvPr id="6" name="Footer Placeholder 5">
            <a:extLst>
              <a:ext uri="{FF2B5EF4-FFF2-40B4-BE49-F238E27FC236}">
                <a16:creationId xmlns:a16="http://schemas.microsoft.com/office/drawing/2014/main" id="{C1D2FF17-D451-3B8B-1494-A4493FC94D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D35244-763B-24B9-6B9C-0FD1AB997DBF}"/>
              </a:ext>
            </a:extLst>
          </p:cNvPr>
          <p:cNvSpPr>
            <a:spLocks noGrp="1"/>
          </p:cNvSpPr>
          <p:nvPr>
            <p:ph type="sldNum" sz="quarter" idx="12"/>
          </p:nvPr>
        </p:nvSpPr>
        <p:spPr/>
        <p:txBody>
          <a:bodyPr/>
          <a:lstStyle/>
          <a:p>
            <a:fld id="{4A812118-5759-4745-89A8-70C04212F7D4}" type="slidenum">
              <a:rPr lang="en-IN" smtClean="0"/>
              <a:t>‹#›</a:t>
            </a:fld>
            <a:endParaRPr lang="en-IN"/>
          </a:p>
        </p:txBody>
      </p:sp>
    </p:spTree>
    <p:extLst>
      <p:ext uri="{BB962C8B-B14F-4D97-AF65-F5344CB8AC3E}">
        <p14:creationId xmlns:p14="http://schemas.microsoft.com/office/powerpoint/2010/main" val="4073980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26C34-2C64-5CE7-7FA4-DD23D62FD7D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4C59793-60E1-6AD4-A34D-71CF21575C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2683E5-E2B1-1A1D-5310-8ACA83D8FB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9142B2-B25C-8ABF-EC8F-40FCC54EB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70D844-0BF9-3EFD-E9D2-9B07B8F0FE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783336-DE79-0608-DC3E-45E6A6E3D8AD}"/>
              </a:ext>
            </a:extLst>
          </p:cNvPr>
          <p:cNvSpPr>
            <a:spLocks noGrp="1"/>
          </p:cNvSpPr>
          <p:nvPr>
            <p:ph type="dt" sz="half" idx="10"/>
          </p:nvPr>
        </p:nvSpPr>
        <p:spPr/>
        <p:txBody>
          <a:bodyPr/>
          <a:lstStyle/>
          <a:p>
            <a:fld id="{A3A5F630-6D1E-498C-85C2-E3D8DDAF434C}" type="datetimeFigureOut">
              <a:rPr lang="en-IN" smtClean="0"/>
              <a:t>17/02/2023</a:t>
            </a:fld>
            <a:endParaRPr lang="en-IN"/>
          </a:p>
        </p:txBody>
      </p:sp>
      <p:sp>
        <p:nvSpPr>
          <p:cNvPr id="8" name="Footer Placeholder 7">
            <a:extLst>
              <a:ext uri="{FF2B5EF4-FFF2-40B4-BE49-F238E27FC236}">
                <a16:creationId xmlns:a16="http://schemas.microsoft.com/office/drawing/2014/main" id="{92BAAA2F-0BD1-9F4C-EA6A-675FB2F8CE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1DD2DA2-E5EE-673E-1548-D73D29B34D70}"/>
              </a:ext>
            </a:extLst>
          </p:cNvPr>
          <p:cNvSpPr>
            <a:spLocks noGrp="1"/>
          </p:cNvSpPr>
          <p:nvPr>
            <p:ph type="sldNum" sz="quarter" idx="12"/>
          </p:nvPr>
        </p:nvSpPr>
        <p:spPr/>
        <p:txBody>
          <a:bodyPr/>
          <a:lstStyle/>
          <a:p>
            <a:fld id="{4A812118-5759-4745-89A8-70C04212F7D4}" type="slidenum">
              <a:rPr lang="en-IN" smtClean="0"/>
              <a:t>‹#›</a:t>
            </a:fld>
            <a:endParaRPr lang="en-IN"/>
          </a:p>
        </p:txBody>
      </p:sp>
    </p:spTree>
    <p:extLst>
      <p:ext uri="{BB962C8B-B14F-4D97-AF65-F5344CB8AC3E}">
        <p14:creationId xmlns:p14="http://schemas.microsoft.com/office/powerpoint/2010/main" val="1739860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F6C5F-4D8F-034D-B5DC-703D242A35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B31631-87C1-E640-A660-8E3F02E489A8}"/>
              </a:ext>
            </a:extLst>
          </p:cNvPr>
          <p:cNvSpPr>
            <a:spLocks noGrp="1"/>
          </p:cNvSpPr>
          <p:nvPr>
            <p:ph type="dt" sz="half" idx="10"/>
          </p:nvPr>
        </p:nvSpPr>
        <p:spPr/>
        <p:txBody>
          <a:bodyPr/>
          <a:lstStyle/>
          <a:p>
            <a:fld id="{A3A5F630-6D1E-498C-85C2-E3D8DDAF434C}" type="datetimeFigureOut">
              <a:rPr lang="en-IN" smtClean="0"/>
              <a:t>17/02/2023</a:t>
            </a:fld>
            <a:endParaRPr lang="en-IN"/>
          </a:p>
        </p:txBody>
      </p:sp>
      <p:sp>
        <p:nvSpPr>
          <p:cNvPr id="4" name="Footer Placeholder 3">
            <a:extLst>
              <a:ext uri="{FF2B5EF4-FFF2-40B4-BE49-F238E27FC236}">
                <a16:creationId xmlns:a16="http://schemas.microsoft.com/office/drawing/2014/main" id="{70740E90-639E-B173-983D-FB1D21DDA7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3188BC-51D9-3684-A75D-F0067748F3F1}"/>
              </a:ext>
            </a:extLst>
          </p:cNvPr>
          <p:cNvSpPr>
            <a:spLocks noGrp="1"/>
          </p:cNvSpPr>
          <p:nvPr>
            <p:ph type="sldNum" sz="quarter" idx="12"/>
          </p:nvPr>
        </p:nvSpPr>
        <p:spPr/>
        <p:txBody>
          <a:bodyPr/>
          <a:lstStyle/>
          <a:p>
            <a:fld id="{4A812118-5759-4745-89A8-70C04212F7D4}" type="slidenum">
              <a:rPr lang="en-IN" smtClean="0"/>
              <a:t>‹#›</a:t>
            </a:fld>
            <a:endParaRPr lang="en-IN"/>
          </a:p>
        </p:txBody>
      </p:sp>
    </p:spTree>
    <p:extLst>
      <p:ext uri="{BB962C8B-B14F-4D97-AF65-F5344CB8AC3E}">
        <p14:creationId xmlns:p14="http://schemas.microsoft.com/office/powerpoint/2010/main" val="2574974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290E16-2286-68AD-EE34-A2C40F20CD70}"/>
              </a:ext>
            </a:extLst>
          </p:cNvPr>
          <p:cNvSpPr>
            <a:spLocks noGrp="1"/>
          </p:cNvSpPr>
          <p:nvPr>
            <p:ph type="dt" sz="half" idx="10"/>
          </p:nvPr>
        </p:nvSpPr>
        <p:spPr/>
        <p:txBody>
          <a:bodyPr/>
          <a:lstStyle/>
          <a:p>
            <a:fld id="{A3A5F630-6D1E-498C-85C2-E3D8DDAF434C}" type="datetimeFigureOut">
              <a:rPr lang="en-IN" smtClean="0"/>
              <a:t>17/02/2023</a:t>
            </a:fld>
            <a:endParaRPr lang="en-IN"/>
          </a:p>
        </p:txBody>
      </p:sp>
      <p:sp>
        <p:nvSpPr>
          <p:cNvPr id="3" name="Footer Placeholder 2">
            <a:extLst>
              <a:ext uri="{FF2B5EF4-FFF2-40B4-BE49-F238E27FC236}">
                <a16:creationId xmlns:a16="http://schemas.microsoft.com/office/drawing/2014/main" id="{CC0362F5-8DE6-452D-4B50-1EA07EA32B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A2F2B6-BEE2-CBA6-3BF8-1E437F6A6CBD}"/>
              </a:ext>
            </a:extLst>
          </p:cNvPr>
          <p:cNvSpPr>
            <a:spLocks noGrp="1"/>
          </p:cNvSpPr>
          <p:nvPr>
            <p:ph type="sldNum" sz="quarter" idx="12"/>
          </p:nvPr>
        </p:nvSpPr>
        <p:spPr/>
        <p:txBody>
          <a:bodyPr/>
          <a:lstStyle/>
          <a:p>
            <a:fld id="{4A812118-5759-4745-89A8-70C04212F7D4}" type="slidenum">
              <a:rPr lang="en-IN" smtClean="0"/>
              <a:t>‹#›</a:t>
            </a:fld>
            <a:endParaRPr lang="en-IN"/>
          </a:p>
        </p:txBody>
      </p:sp>
    </p:spTree>
    <p:extLst>
      <p:ext uri="{BB962C8B-B14F-4D97-AF65-F5344CB8AC3E}">
        <p14:creationId xmlns:p14="http://schemas.microsoft.com/office/powerpoint/2010/main" val="1128780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B3D3-882D-CDE4-C053-9AB4C5E32A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5D3654-197D-9A79-58B2-A610DFFF7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B033E37-A44C-8B6F-3CA8-58962AFB9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ED301C-32CC-AA36-9D29-7CBD99EAAFF0}"/>
              </a:ext>
            </a:extLst>
          </p:cNvPr>
          <p:cNvSpPr>
            <a:spLocks noGrp="1"/>
          </p:cNvSpPr>
          <p:nvPr>
            <p:ph type="dt" sz="half" idx="10"/>
          </p:nvPr>
        </p:nvSpPr>
        <p:spPr/>
        <p:txBody>
          <a:bodyPr/>
          <a:lstStyle/>
          <a:p>
            <a:fld id="{A3A5F630-6D1E-498C-85C2-E3D8DDAF434C}" type="datetimeFigureOut">
              <a:rPr lang="en-IN" smtClean="0"/>
              <a:t>17/02/2023</a:t>
            </a:fld>
            <a:endParaRPr lang="en-IN"/>
          </a:p>
        </p:txBody>
      </p:sp>
      <p:sp>
        <p:nvSpPr>
          <p:cNvPr id="6" name="Footer Placeholder 5">
            <a:extLst>
              <a:ext uri="{FF2B5EF4-FFF2-40B4-BE49-F238E27FC236}">
                <a16:creationId xmlns:a16="http://schemas.microsoft.com/office/drawing/2014/main" id="{CA834529-FE92-69A1-2248-23E234B989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8AB544-254E-20D2-639A-BB66BEAD4DC9}"/>
              </a:ext>
            </a:extLst>
          </p:cNvPr>
          <p:cNvSpPr>
            <a:spLocks noGrp="1"/>
          </p:cNvSpPr>
          <p:nvPr>
            <p:ph type="sldNum" sz="quarter" idx="12"/>
          </p:nvPr>
        </p:nvSpPr>
        <p:spPr/>
        <p:txBody>
          <a:bodyPr/>
          <a:lstStyle/>
          <a:p>
            <a:fld id="{4A812118-5759-4745-89A8-70C04212F7D4}" type="slidenum">
              <a:rPr lang="en-IN" smtClean="0"/>
              <a:t>‹#›</a:t>
            </a:fld>
            <a:endParaRPr lang="en-IN"/>
          </a:p>
        </p:txBody>
      </p:sp>
    </p:spTree>
    <p:extLst>
      <p:ext uri="{BB962C8B-B14F-4D97-AF65-F5344CB8AC3E}">
        <p14:creationId xmlns:p14="http://schemas.microsoft.com/office/powerpoint/2010/main" val="30109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0FED8-16EB-2D5E-69CC-CF99359CF4C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0032E8-4C49-8695-C000-DD77396487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CC77C6D-F01B-97D1-19C3-2802D6C142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63DBAE-4032-C8E4-8525-C246AED2AF2C}"/>
              </a:ext>
            </a:extLst>
          </p:cNvPr>
          <p:cNvSpPr>
            <a:spLocks noGrp="1"/>
          </p:cNvSpPr>
          <p:nvPr>
            <p:ph type="dt" sz="half" idx="10"/>
          </p:nvPr>
        </p:nvSpPr>
        <p:spPr/>
        <p:txBody>
          <a:bodyPr/>
          <a:lstStyle/>
          <a:p>
            <a:fld id="{A3A5F630-6D1E-498C-85C2-E3D8DDAF434C}" type="datetimeFigureOut">
              <a:rPr lang="en-IN" smtClean="0"/>
              <a:t>17/02/2023</a:t>
            </a:fld>
            <a:endParaRPr lang="en-IN"/>
          </a:p>
        </p:txBody>
      </p:sp>
      <p:sp>
        <p:nvSpPr>
          <p:cNvPr id="6" name="Footer Placeholder 5">
            <a:extLst>
              <a:ext uri="{FF2B5EF4-FFF2-40B4-BE49-F238E27FC236}">
                <a16:creationId xmlns:a16="http://schemas.microsoft.com/office/drawing/2014/main" id="{9A6F0B3F-06F0-14C8-87AC-040AFB11FA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732E65-EDE3-E912-602C-26B92D1C9E92}"/>
              </a:ext>
            </a:extLst>
          </p:cNvPr>
          <p:cNvSpPr>
            <a:spLocks noGrp="1"/>
          </p:cNvSpPr>
          <p:nvPr>
            <p:ph type="sldNum" sz="quarter" idx="12"/>
          </p:nvPr>
        </p:nvSpPr>
        <p:spPr/>
        <p:txBody>
          <a:bodyPr/>
          <a:lstStyle/>
          <a:p>
            <a:fld id="{4A812118-5759-4745-89A8-70C04212F7D4}" type="slidenum">
              <a:rPr lang="en-IN" smtClean="0"/>
              <a:t>‹#›</a:t>
            </a:fld>
            <a:endParaRPr lang="en-IN"/>
          </a:p>
        </p:txBody>
      </p:sp>
    </p:spTree>
    <p:extLst>
      <p:ext uri="{BB962C8B-B14F-4D97-AF65-F5344CB8AC3E}">
        <p14:creationId xmlns:p14="http://schemas.microsoft.com/office/powerpoint/2010/main" val="511709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600C61-167E-CB9F-8406-A0054308CD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57FA38-7944-49AD-630F-507CCCB4D5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75C771-0C25-17F9-3D13-8AA2C2A246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A5F630-6D1E-498C-85C2-E3D8DDAF434C}" type="datetimeFigureOut">
              <a:rPr lang="en-IN" smtClean="0"/>
              <a:t>17/02/2023</a:t>
            </a:fld>
            <a:endParaRPr lang="en-IN"/>
          </a:p>
        </p:txBody>
      </p:sp>
      <p:sp>
        <p:nvSpPr>
          <p:cNvPr id="5" name="Footer Placeholder 4">
            <a:extLst>
              <a:ext uri="{FF2B5EF4-FFF2-40B4-BE49-F238E27FC236}">
                <a16:creationId xmlns:a16="http://schemas.microsoft.com/office/drawing/2014/main" id="{F7E59DB0-DE90-6695-014C-E7DA0F6124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65EB7D-34F7-2214-B11F-852EC278C1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12118-5759-4745-89A8-70C04212F7D4}" type="slidenum">
              <a:rPr lang="en-IN" smtClean="0"/>
              <a:t>‹#›</a:t>
            </a:fld>
            <a:endParaRPr lang="en-IN"/>
          </a:p>
        </p:txBody>
      </p:sp>
    </p:spTree>
    <p:extLst>
      <p:ext uri="{BB962C8B-B14F-4D97-AF65-F5344CB8AC3E}">
        <p14:creationId xmlns:p14="http://schemas.microsoft.com/office/powerpoint/2010/main" val="56179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B589-F8B4-1545-6341-B011D272BCC5}"/>
              </a:ext>
            </a:extLst>
          </p:cNvPr>
          <p:cNvSpPr>
            <a:spLocks noGrp="1"/>
          </p:cNvSpPr>
          <p:nvPr>
            <p:ph type="title"/>
          </p:nvPr>
        </p:nvSpPr>
        <p:spPr>
          <a:xfrm>
            <a:off x="838200" y="365125"/>
            <a:ext cx="10515600" cy="1088289"/>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br>
              <a:rPr lang="en-US" sz="36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3600" b="1" dirty="0">
                <a:solidFill>
                  <a:srgbClr val="4F81BD"/>
                </a:solidFill>
                <a:latin typeface="Calibri" panose="020F0502020204030204" pitchFamily="34" charset="0"/>
                <a:ea typeface="Times New Roman" panose="02020603050405020304" pitchFamily="18" charset="0"/>
                <a:cs typeface="Times New Roman" panose="02020603050405020304" pitchFamily="18" charset="0"/>
              </a:rPr>
              <a:t>START</a:t>
            </a:r>
            <a:br>
              <a:rPr lang="en-IN" sz="1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sp>
        <p:nvSpPr>
          <p:cNvPr id="7" name="Content Placeholder 6">
            <a:extLst>
              <a:ext uri="{FF2B5EF4-FFF2-40B4-BE49-F238E27FC236}">
                <a16:creationId xmlns:a16="http://schemas.microsoft.com/office/drawing/2014/main" id="{3E882615-7F1F-6925-22CC-8E24399105A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361923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B589-F8B4-1545-6341-B011D272BCC5}"/>
              </a:ext>
            </a:extLst>
          </p:cNvPr>
          <p:cNvSpPr>
            <a:spLocks noGrp="1"/>
          </p:cNvSpPr>
          <p:nvPr>
            <p:ph type="title"/>
          </p:nvPr>
        </p:nvSpPr>
        <p:spPr>
          <a:xfrm>
            <a:off x="838200" y="365125"/>
            <a:ext cx="10515600" cy="1088289"/>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br>
              <a:rPr lang="en-US" sz="36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3600" b="1" i="1" dirty="0">
                <a:solidFill>
                  <a:srgbClr val="4F81BD"/>
                </a:solidFill>
                <a:latin typeface="Calibri" panose="020F0502020204030204" pitchFamily="34" charset="0"/>
                <a:ea typeface="Times New Roman" panose="02020603050405020304" pitchFamily="18" charset="0"/>
                <a:cs typeface="Times New Roman" panose="02020603050405020304" pitchFamily="18" charset="0"/>
              </a:rPr>
              <a:t>THANK YOU</a:t>
            </a:r>
            <a:br>
              <a:rPr lang="en-IN" sz="1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sp>
        <p:nvSpPr>
          <p:cNvPr id="7" name="Content Placeholder 6">
            <a:extLst>
              <a:ext uri="{FF2B5EF4-FFF2-40B4-BE49-F238E27FC236}">
                <a16:creationId xmlns:a16="http://schemas.microsoft.com/office/drawing/2014/main" id="{3E882615-7F1F-6925-22CC-8E24399105A7}"/>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839383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B589-F8B4-1545-6341-B011D272BCC5}"/>
              </a:ext>
            </a:extLst>
          </p:cNvPr>
          <p:cNvSpPr>
            <a:spLocks noGrp="1"/>
          </p:cNvSpPr>
          <p:nvPr>
            <p:ph type="title"/>
          </p:nvPr>
        </p:nvSpPr>
        <p:spPr>
          <a:xfrm>
            <a:off x="838200" y="365125"/>
            <a:ext cx="10515600" cy="1088289"/>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br>
              <a:rPr lang="en-US" sz="36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3600" b="1" dirty="0">
                <a:solidFill>
                  <a:srgbClr val="4F81BD"/>
                </a:solidFill>
                <a:latin typeface="Calibri" panose="020F0502020204030204" pitchFamily="34" charset="0"/>
                <a:ea typeface="Times New Roman" panose="02020603050405020304" pitchFamily="18" charset="0"/>
                <a:cs typeface="Times New Roman" panose="02020603050405020304" pitchFamily="18" charset="0"/>
              </a:rPr>
              <a:t>WORK FLOW</a:t>
            </a:r>
            <a:br>
              <a:rPr lang="en-IN" sz="1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pic>
        <p:nvPicPr>
          <p:cNvPr id="7" name="Content Placeholder 6">
            <a:extLst>
              <a:ext uri="{FF2B5EF4-FFF2-40B4-BE49-F238E27FC236}">
                <a16:creationId xmlns:a16="http://schemas.microsoft.com/office/drawing/2014/main" id="{9786898C-1C77-F489-1358-58E7BB8EA087}"/>
              </a:ext>
            </a:extLst>
          </p:cNvPr>
          <p:cNvPicPr>
            <a:picLocks noGrp="1" noChangeAspect="1"/>
          </p:cNvPicPr>
          <p:nvPr>
            <p:ph idx="1"/>
          </p:nvPr>
        </p:nvPicPr>
        <p:blipFill>
          <a:blip r:embed="rId2"/>
          <a:stretch>
            <a:fillRect/>
          </a:stretch>
        </p:blipFill>
        <p:spPr>
          <a:xfrm>
            <a:off x="838200" y="1825625"/>
            <a:ext cx="10515600" cy="4351338"/>
          </a:xfrm>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3250704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B589-F8B4-1545-6341-B011D272BCC5}"/>
              </a:ext>
            </a:extLst>
          </p:cNvPr>
          <p:cNvSpPr>
            <a:spLocks noGrp="1"/>
          </p:cNvSpPr>
          <p:nvPr>
            <p:ph type="title"/>
          </p:nvPr>
        </p:nvSpPr>
        <p:spPr>
          <a:xfrm>
            <a:off x="838200" y="365125"/>
            <a:ext cx="10515600" cy="1088289"/>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br>
              <a:rPr lang="en-US" sz="36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3100" b="1" dirty="0">
                <a:solidFill>
                  <a:srgbClr val="0070C0"/>
                </a:solidFill>
                <a:effectLst/>
                <a:latin typeface="Calibri" panose="020F0502020204030204" pitchFamily="34" charset="0"/>
                <a:ea typeface="Calibri" panose="020F0502020204030204" pitchFamily="34" charset="0"/>
              </a:rPr>
              <a:t>INBOUND – WITH SAP &amp; PALLET ( MOH &amp; RBTS ) </a:t>
            </a:r>
            <a:br>
              <a:rPr lang="en-IN" sz="1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pic>
        <p:nvPicPr>
          <p:cNvPr id="6" name="Content Placeholder 5">
            <a:extLst>
              <a:ext uri="{FF2B5EF4-FFF2-40B4-BE49-F238E27FC236}">
                <a16:creationId xmlns:a16="http://schemas.microsoft.com/office/drawing/2014/main" id="{AA6AF64D-EFE5-4EA5-6D46-102EB3287106}"/>
              </a:ext>
            </a:extLst>
          </p:cNvPr>
          <p:cNvPicPr>
            <a:picLocks noGrp="1" noChangeAspect="1"/>
          </p:cNvPicPr>
          <p:nvPr>
            <p:ph idx="1"/>
          </p:nvPr>
        </p:nvPicPr>
        <p:blipFill>
          <a:blip r:embed="rId2"/>
          <a:stretch>
            <a:fillRect/>
          </a:stretch>
        </p:blipFill>
        <p:spPr>
          <a:xfrm>
            <a:off x="838200" y="1540040"/>
            <a:ext cx="10515600" cy="3176339"/>
          </a:xfrm>
        </p:spPr>
        <p:style>
          <a:lnRef idx="2">
            <a:schemeClr val="accent1"/>
          </a:lnRef>
          <a:fillRef idx="1">
            <a:schemeClr val="lt1"/>
          </a:fillRef>
          <a:effectRef idx="0">
            <a:schemeClr val="accent1"/>
          </a:effectRef>
          <a:fontRef idx="minor">
            <a:schemeClr val="dk1"/>
          </a:fontRef>
        </p:style>
      </p:pic>
      <p:graphicFrame>
        <p:nvGraphicFramePr>
          <p:cNvPr id="8" name="Table 7">
            <a:extLst>
              <a:ext uri="{FF2B5EF4-FFF2-40B4-BE49-F238E27FC236}">
                <a16:creationId xmlns:a16="http://schemas.microsoft.com/office/drawing/2014/main" id="{68F72974-D506-08B1-06A2-A53B6C306D95}"/>
              </a:ext>
            </a:extLst>
          </p:cNvPr>
          <p:cNvGraphicFramePr>
            <a:graphicFrameLocks noGrp="1"/>
          </p:cNvGraphicFramePr>
          <p:nvPr>
            <p:extLst>
              <p:ext uri="{D42A27DB-BD31-4B8C-83A1-F6EECF244321}">
                <p14:modId xmlns:p14="http://schemas.microsoft.com/office/powerpoint/2010/main" val="538822731"/>
              </p:ext>
            </p:extLst>
          </p:nvPr>
        </p:nvGraphicFramePr>
        <p:xfrm>
          <a:off x="847020" y="4803004"/>
          <a:ext cx="10515600" cy="1877493"/>
        </p:xfrm>
        <a:graphic>
          <a:graphicData uri="http://schemas.openxmlformats.org/drawingml/2006/table">
            <a:tbl>
              <a:tblPr firstRow="1" firstCol="1" bandRow="1">
                <a:tableStyleId>{5C22544A-7EE6-4342-B048-85BDC9FD1C3A}</a:tableStyleId>
              </a:tblPr>
              <a:tblGrid>
                <a:gridCol w="2195865">
                  <a:extLst>
                    <a:ext uri="{9D8B030D-6E8A-4147-A177-3AD203B41FA5}">
                      <a16:colId xmlns:a16="http://schemas.microsoft.com/office/drawing/2014/main" val="96865687"/>
                    </a:ext>
                  </a:extLst>
                </a:gridCol>
                <a:gridCol w="8319735">
                  <a:extLst>
                    <a:ext uri="{9D8B030D-6E8A-4147-A177-3AD203B41FA5}">
                      <a16:colId xmlns:a16="http://schemas.microsoft.com/office/drawing/2014/main" val="2867484514"/>
                    </a:ext>
                  </a:extLst>
                </a:gridCol>
              </a:tblGrid>
              <a:tr h="309704">
                <a:tc gridSpan="2">
                  <a:txBody>
                    <a:bodyPr/>
                    <a:lstStyle/>
                    <a:p>
                      <a:pPr>
                        <a:lnSpc>
                          <a:spcPct val="115000"/>
                        </a:lnSpc>
                        <a:spcAft>
                          <a:spcPts val="1000"/>
                        </a:spcAft>
                      </a:pPr>
                      <a:r>
                        <a:rPr lang="en-US" sz="1200" dirty="0">
                          <a:effectLst/>
                        </a:rPr>
                        <a:t>Inbound Workflow – With Pallet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4230487812"/>
                  </a:ext>
                </a:extLst>
              </a:tr>
              <a:tr h="309704">
                <a:tc>
                  <a:txBody>
                    <a:bodyPr/>
                    <a:lstStyle/>
                    <a:p>
                      <a:pPr>
                        <a:lnSpc>
                          <a:spcPct val="115000"/>
                        </a:lnSpc>
                        <a:spcAft>
                          <a:spcPts val="1000"/>
                        </a:spcAft>
                      </a:pPr>
                      <a:r>
                        <a:rPr lang="en-US" sz="1200" dirty="0">
                          <a:effectLst/>
                        </a:rPr>
                        <a:t>Purpose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This flow will allow to receive the Material inside warehouse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688385"/>
                  </a:ext>
                </a:extLst>
              </a:tr>
              <a:tr h="638677">
                <a:tc>
                  <a:txBody>
                    <a:bodyPr/>
                    <a:lstStyle/>
                    <a:p>
                      <a:pPr>
                        <a:lnSpc>
                          <a:spcPct val="115000"/>
                        </a:lnSpc>
                        <a:spcAft>
                          <a:spcPts val="1000"/>
                        </a:spcAft>
                      </a:pPr>
                      <a:r>
                        <a:rPr lang="en-US" sz="1200" dirty="0">
                          <a:effectLst/>
                        </a:rPr>
                        <a:t>Scope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Receiving order from SAP / Manually creating, Label Generation, Good Receiving with Pallet, Sending Good Receipt Notification, Put-Away</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28346505"/>
                  </a:ext>
                </a:extLst>
              </a:tr>
              <a:tr h="309704">
                <a:tc>
                  <a:txBody>
                    <a:bodyPr/>
                    <a:lstStyle/>
                    <a:p>
                      <a:pPr>
                        <a:lnSpc>
                          <a:spcPct val="115000"/>
                        </a:lnSpc>
                        <a:spcAft>
                          <a:spcPts val="1000"/>
                        </a:spcAft>
                      </a:pPr>
                      <a:r>
                        <a:rPr lang="en-US" sz="1200" dirty="0">
                          <a:effectLst/>
                        </a:rPr>
                        <a:t>User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Warehouse Operations (Receiver), Purchase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35950547"/>
                  </a:ext>
                </a:extLst>
              </a:tr>
              <a:tr h="309704">
                <a:tc gridSpan="2">
                  <a:txBody>
                    <a:bodyPr/>
                    <a:lstStyle/>
                    <a:p>
                      <a:pPr>
                        <a:lnSpc>
                          <a:spcPct val="115000"/>
                        </a:lnSpc>
                        <a:spcAft>
                          <a:spcPts val="1000"/>
                        </a:spcAft>
                      </a:pPr>
                      <a:r>
                        <a:rPr lang="en-US" sz="1200" dirty="0">
                          <a:effectLst/>
                        </a:rPr>
                        <a:t>Procedure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201997268"/>
                  </a:ext>
                </a:extLst>
              </a:tr>
            </a:tbl>
          </a:graphicData>
        </a:graphic>
      </p:graphicFrame>
    </p:spTree>
    <p:extLst>
      <p:ext uri="{BB962C8B-B14F-4D97-AF65-F5344CB8AC3E}">
        <p14:creationId xmlns:p14="http://schemas.microsoft.com/office/powerpoint/2010/main" val="881472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B589-F8B4-1545-6341-B011D272BCC5}"/>
              </a:ext>
            </a:extLst>
          </p:cNvPr>
          <p:cNvSpPr>
            <a:spLocks noGrp="1"/>
          </p:cNvSpPr>
          <p:nvPr>
            <p:ph type="title"/>
          </p:nvPr>
        </p:nvSpPr>
        <p:spPr>
          <a:xfrm>
            <a:off x="838200" y="365125"/>
            <a:ext cx="10515600" cy="1088289"/>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br>
              <a:rPr lang="en-US" sz="36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3600" b="1" dirty="0">
                <a:solidFill>
                  <a:srgbClr val="0070C0"/>
                </a:solidFill>
                <a:effectLst/>
                <a:latin typeface="Calibri" panose="020F0502020204030204" pitchFamily="34" charset="0"/>
                <a:ea typeface="Calibri" panose="020F0502020204030204" pitchFamily="34" charset="0"/>
              </a:rPr>
              <a:t>INBOUND – WITH SAP &amp; PALLET ( MOH &amp; RBTS )</a:t>
            </a:r>
            <a:br>
              <a:rPr lang="en-IN" sz="1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graphicFrame>
        <p:nvGraphicFramePr>
          <p:cNvPr id="3" name="Content Placeholder 2">
            <a:extLst>
              <a:ext uri="{FF2B5EF4-FFF2-40B4-BE49-F238E27FC236}">
                <a16:creationId xmlns:a16="http://schemas.microsoft.com/office/drawing/2014/main" id="{C2D17AD5-7D3D-81C8-C603-CF1B44174312}"/>
              </a:ext>
            </a:extLst>
          </p:cNvPr>
          <p:cNvGraphicFramePr>
            <a:graphicFrameLocks noGrp="1"/>
          </p:cNvGraphicFramePr>
          <p:nvPr>
            <p:ph idx="1"/>
            <p:extLst>
              <p:ext uri="{D42A27DB-BD31-4B8C-83A1-F6EECF244321}">
                <p14:modId xmlns:p14="http://schemas.microsoft.com/office/powerpoint/2010/main" val="691524315"/>
              </p:ext>
            </p:extLst>
          </p:nvPr>
        </p:nvGraphicFramePr>
        <p:xfrm>
          <a:off x="838200" y="1626669"/>
          <a:ext cx="10606237" cy="4235113"/>
        </p:xfrm>
        <a:graphic>
          <a:graphicData uri="http://schemas.openxmlformats.org/drawingml/2006/table">
            <a:tbl>
              <a:tblPr firstRow="1" firstCol="1" bandRow="1">
                <a:tableStyleId>{5C22544A-7EE6-4342-B048-85BDC9FD1C3A}</a:tableStyleId>
              </a:tblPr>
              <a:tblGrid>
                <a:gridCol w="529279">
                  <a:extLst>
                    <a:ext uri="{9D8B030D-6E8A-4147-A177-3AD203B41FA5}">
                      <a16:colId xmlns:a16="http://schemas.microsoft.com/office/drawing/2014/main" val="4144090568"/>
                    </a:ext>
                  </a:extLst>
                </a:gridCol>
                <a:gridCol w="3775785">
                  <a:extLst>
                    <a:ext uri="{9D8B030D-6E8A-4147-A177-3AD203B41FA5}">
                      <a16:colId xmlns:a16="http://schemas.microsoft.com/office/drawing/2014/main" val="2319676286"/>
                    </a:ext>
                  </a:extLst>
                </a:gridCol>
                <a:gridCol w="1594723">
                  <a:extLst>
                    <a:ext uri="{9D8B030D-6E8A-4147-A177-3AD203B41FA5}">
                      <a16:colId xmlns:a16="http://schemas.microsoft.com/office/drawing/2014/main" val="3588271584"/>
                    </a:ext>
                  </a:extLst>
                </a:gridCol>
                <a:gridCol w="4706450">
                  <a:extLst>
                    <a:ext uri="{9D8B030D-6E8A-4147-A177-3AD203B41FA5}">
                      <a16:colId xmlns:a16="http://schemas.microsoft.com/office/drawing/2014/main" val="60501291"/>
                    </a:ext>
                  </a:extLst>
                </a:gridCol>
              </a:tblGrid>
              <a:tr h="250391">
                <a:tc>
                  <a:txBody>
                    <a:bodyPr/>
                    <a:lstStyle/>
                    <a:p>
                      <a:pPr algn="r">
                        <a:lnSpc>
                          <a:spcPct val="115000"/>
                        </a:lnSpc>
                        <a:spcAft>
                          <a:spcPts val="1000"/>
                        </a:spcAft>
                      </a:pP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Activity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Remark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988913"/>
                  </a:ext>
                </a:extLst>
              </a:tr>
              <a:tr h="612725">
                <a:tc>
                  <a:txBody>
                    <a:bodyPr/>
                    <a:lstStyle/>
                    <a:p>
                      <a:pPr algn="r">
                        <a:lnSpc>
                          <a:spcPct val="115000"/>
                        </a:lnSpc>
                        <a:spcAft>
                          <a:spcPts val="1000"/>
                        </a:spcAft>
                      </a:pPr>
                      <a:r>
                        <a:rPr lang="en-US" sz="1200">
                          <a:effectLst/>
                        </a:rPr>
                        <a:t>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Create Purchase order in SAP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SAP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ERP Will Generate Purchase have based on YES-rilliantWMS Input or as Normal Purchase Order ,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68392582"/>
                  </a:ext>
                </a:extLst>
              </a:tr>
              <a:tr h="820715">
                <a:tc>
                  <a:txBody>
                    <a:bodyPr/>
                    <a:lstStyle/>
                    <a:p>
                      <a:pPr algn="r">
                        <a:lnSpc>
                          <a:spcPct val="115000"/>
                        </a:lnSpc>
                        <a:spcAft>
                          <a:spcPts val="1000"/>
                        </a:spcAft>
                      </a:pPr>
                      <a:r>
                        <a:rPr lang="en-US" sz="1200">
                          <a:effectLst/>
                        </a:rPr>
                        <a:t>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Create Inbound Order in iWMS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SAP/iWMS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SAP to call iWMS Purchase Order API to create Purchase Order  </a:t>
                      </a:r>
                      <a:endParaRPr lang="en-IN" sz="1100">
                        <a:effectLst/>
                      </a:endParaRPr>
                    </a:p>
                    <a:p>
                      <a:pPr>
                        <a:lnSpc>
                          <a:spcPct val="115000"/>
                        </a:lnSpc>
                        <a:spcAft>
                          <a:spcPts val="1000"/>
                        </a:spcAft>
                      </a:pPr>
                      <a:r>
                        <a:rPr lang="en-US" sz="1200">
                          <a:effectLst/>
                        </a:rPr>
                        <a:t>MOH – System will Allow user to Create Purchase Order in iWMS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2170325"/>
                  </a:ext>
                </a:extLst>
              </a:tr>
              <a:tr h="624771">
                <a:tc>
                  <a:txBody>
                    <a:bodyPr/>
                    <a:lstStyle/>
                    <a:p>
                      <a:pPr algn="r">
                        <a:lnSpc>
                          <a:spcPct val="115000"/>
                        </a:lnSpc>
                        <a:spcAft>
                          <a:spcPts val="1000"/>
                        </a:spcAft>
                      </a:pPr>
                      <a:r>
                        <a:rPr lang="en-US" sz="1200">
                          <a:effectLst/>
                        </a:rPr>
                        <a:t>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Label Generation – SKU/Item Barcode Generation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iWMS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Operator to select Order and Generate Barcode Label &amp; Apply Label on the Material Received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886446"/>
                  </a:ext>
                </a:extLst>
              </a:tr>
              <a:tr h="624771">
                <a:tc>
                  <a:txBody>
                    <a:bodyPr/>
                    <a:lstStyle/>
                    <a:p>
                      <a:pPr algn="r">
                        <a:lnSpc>
                          <a:spcPct val="115000"/>
                        </a:lnSpc>
                        <a:spcAft>
                          <a:spcPts val="1000"/>
                        </a:spcAft>
                      </a:pPr>
                      <a:r>
                        <a:rPr lang="en-US" sz="1200">
                          <a:effectLst/>
                        </a:rPr>
                        <a:t>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Good Receive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iWMS (HHT)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Operator Select Purchase Order , Palletize Receipt by scanning Pallet ( RFID / BARCODE ) &amp; CARTON Barcode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4665920"/>
                  </a:ext>
                </a:extLst>
              </a:tr>
              <a:tr h="676969">
                <a:tc>
                  <a:txBody>
                    <a:bodyPr/>
                    <a:lstStyle/>
                    <a:p>
                      <a:pPr algn="r">
                        <a:lnSpc>
                          <a:spcPct val="115000"/>
                        </a:lnSpc>
                        <a:spcAft>
                          <a:spcPts val="1000"/>
                        </a:spcAft>
                      </a:pPr>
                      <a:r>
                        <a:rPr lang="en-US" sz="1200">
                          <a:effectLst/>
                        </a:rPr>
                        <a:t>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Good Receive Notification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iWMS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iWMS to Send Good Receive Message to SAP </a:t>
                      </a:r>
                      <a:endParaRPr lang="en-IN" sz="1100">
                        <a:effectLst/>
                      </a:endParaRPr>
                    </a:p>
                    <a:p>
                      <a:pPr>
                        <a:lnSpc>
                          <a:spcPct val="115000"/>
                        </a:lnSpc>
                        <a:spcAft>
                          <a:spcPts val="1000"/>
                        </a:spcAft>
                      </a:pPr>
                      <a:r>
                        <a:rPr lang="en-US" sz="1200">
                          <a:effectLst/>
                        </a:rPr>
                        <a:t>Not Applicable of MOH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04790831"/>
                  </a:ext>
                </a:extLst>
              </a:tr>
              <a:tr h="624771">
                <a:tc>
                  <a:txBody>
                    <a:bodyPr/>
                    <a:lstStyle/>
                    <a:p>
                      <a:pPr algn="r">
                        <a:lnSpc>
                          <a:spcPct val="115000"/>
                        </a:lnSpc>
                        <a:spcAft>
                          <a:spcPts val="1000"/>
                        </a:spcAft>
                      </a:pPr>
                      <a:r>
                        <a:rPr lang="en-US" sz="1200">
                          <a:effectLst/>
                        </a:rPr>
                        <a:t>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Put-Away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iWMS (HHT)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err="1">
                          <a:effectLst/>
                        </a:rPr>
                        <a:t>iWMS</a:t>
                      </a:r>
                      <a:r>
                        <a:rPr lang="en-US" sz="1200" dirty="0">
                          <a:effectLst/>
                        </a:rPr>
                        <a:t> to generate Put-Away plan , Operator to scan Pallet ( RFID / BARCODE ) &amp; Location ( RFID / BARCODE )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31545161"/>
                  </a:ext>
                </a:extLst>
              </a:tr>
            </a:tbl>
          </a:graphicData>
        </a:graphic>
      </p:graphicFrame>
    </p:spTree>
    <p:extLst>
      <p:ext uri="{BB962C8B-B14F-4D97-AF65-F5344CB8AC3E}">
        <p14:creationId xmlns:p14="http://schemas.microsoft.com/office/powerpoint/2010/main" val="1893402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B589-F8B4-1545-6341-B011D272BCC5}"/>
              </a:ext>
            </a:extLst>
          </p:cNvPr>
          <p:cNvSpPr>
            <a:spLocks noGrp="1"/>
          </p:cNvSpPr>
          <p:nvPr>
            <p:ph type="title"/>
          </p:nvPr>
        </p:nvSpPr>
        <p:spPr>
          <a:xfrm>
            <a:off x="838200" y="365125"/>
            <a:ext cx="10515600" cy="1088289"/>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br>
              <a:rPr lang="en-US" sz="36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3100" b="1" dirty="0">
                <a:solidFill>
                  <a:srgbClr val="0070C0"/>
                </a:solidFill>
                <a:effectLst/>
                <a:latin typeface="Calibri" panose="020F0502020204030204" pitchFamily="34" charset="0"/>
                <a:ea typeface="Calibri" panose="020F0502020204030204" pitchFamily="34" charset="0"/>
              </a:rPr>
              <a:t>DEMAND PORTAL  ( MOH &amp; RBTS )</a:t>
            </a:r>
            <a:br>
              <a:rPr lang="en-IN" sz="1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6678BCB4-BDF9-7D60-EF9E-C88731321B61}"/>
              </a:ext>
            </a:extLst>
          </p:cNvPr>
          <p:cNvPicPr>
            <a:picLocks noGrp="1" noChangeAspect="1"/>
          </p:cNvPicPr>
          <p:nvPr>
            <p:ph idx="1"/>
          </p:nvPr>
        </p:nvPicPr>
        <p:blipFill>
          <a:blip r:embed="rId2"/>
          <a:stretch>
            <a:fillRect/>
          </a:stretch>
        </p:blipFill>
        <p:spPr>
          <a:xfrm>
            <a:off x="838200" y="1665171"/>
            <a:ext cx="10515600" cy="3195587"/>
          </a:xfrm>
        </p:spPr>
        <p:style>
          <a:lnRef idx="2">
            <a:schemeClr val="accent1"/>
          </a:lnRef>
          <a:fillRef idx="1">
            <a:schemeClr val="lt1"/>
          </a:fillRef>
          <a:effectRef idx="0">
            <a:schemeClr val="accent1"/>
          </a:effectRef>
          <a:fontRef idx="minor">
            <a:schemeClr val="dk1"/>
          </a:fontRef>
        </p:style>
      </p:pic>
      <p:graphicFrame>
        <p:nvGraphicFramePr>
          <p:cNvPr id="6" name="Table 5">
            <a:extLst>
              <a:ext uri="{FF2B5EF4-FFF2-40B4-BE49-F238E27FC236}">
                <a16:creationId xmlns:a16="http://schemas.microsoft.com/office/drawing/2014/main" id="{6DA156CF-1B26-0A13-2FEB-9E7018C5B647}"/>
              </a:ext>
            </a:extLst>
          </p:cNvPr>
          <p:cNvGraphicFramePr>
            <a:graphicFrameLocks noGrp="1"/>
          </p:cNvGraphicFramePr>
          <p:nvPr>
            <p:extLst>
              <p:ext uri="{D42A27DB-BD31-4B8C-83A1-F6EECF244321}">
                <p14:modId xmlns:p14="http://schemas.microsoft.com/office/powerpoint/2010/main" val="2380122244"/>
              </p:ext>
            </p:extLst>
          </p:nvPr>
        </p:nvGraphicFramePr>
        <p:xfrm>
          <a:off x="838200" y="4972961"/>
          <a:ext cx="10515600" cy="1678097"/>
        </p:xfrm>
        <a:graphic>
          <a:graphicData uri="http://schemas.openxmlformats.org/drawingml/2006/table">
            <a:tbl>
              <a:tblPr firstRow="1" firstCol="1" bandRow="1">
                <a:tableStyleId>{5C22544A-7EE6-4342-B048-85BDC9FD1C3A}</a:tableStyleId>
              </a:tblPr>
              <a:tblGrid>
                <a:gridCol w="2212172">
                  <a:extLst>
                    <a:ext uri="{9D8B030D-6E8A-4147-A177-3AD203B41FA5}">
                      <a16:colId xmlns:a16="http://schemas.microsoft.com/office/drawing/2014/main" val="1209363021"/>
                    </a:ext>
                  </a:extLst>
                </a:gridCol>
                <a:gridCol w="8303428">
                  <a:extLst>
                    <a:ext uri="{9D8B030D-6E8A-4147-A177-3AD203B41FA5}">
                      <a16:colId xmlns:a16="http://schemas.microsoft.com/office/drawing/2014/main" val="4159886683"/>
                    </a:ext>
                  </a:extLst>
                </a:gridCol>
              </a:tblGrid>
              <a:tr h="235541">
                <a:tc gridSpan="2">
                  <a:txBody>
                    <a:bodyPr/>
                    <a:lstStyle/>
                    <a:p>
                      <a:pPr>
                        <a:lnSpc>
                          <a:spcPct val="115000"/>
                        </a:lnSpc>
                        <a:spcAft>
                          <a:spcPts val="1000"/>
                        </a:spcAft>
                      </a:pPr>
                      <a:r>
                        <a:rPr lang="en-US" sz="1200">
                          <a:effectLst/>
                        </a:rPr>
                        <a:t>Order – Demand Portal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83127" marR="83127" marT="0" marB="0"/>
                </a:tc>
                <a:tc hMerge="1">
                  <a:txBody>
                    <a:bodyPr/>
                    <a:lstStyle/>
                    <a:p>
                      <a:endParaRPr lang="en-IN"/>
                    </a:p>
                  </a:txBody>
                  <a:tcPr/>
                </a:tc>
                <a:extLst>
                  <a:ext uri="{0D108BD9-81ED-4DB2-BD59-A6C34878D82A}">
                    <a16:rowId xmlns:a16="http://schemas.microsoft.com/office/drawing/2014/main" val="2148447549"/>
                  </a:ext>
                </a:extLst>
              </a:tr>
              <a:tr h="735933">
                <a:tc>
                  <a:txBody>
                    <a:bodyPr/>
                    <a:lstStyle/>
                    <a:p>
                      <a:pPr>
                        <a:lnSpc>
                          <a:spcPct val="115000"/>
                        </a:lnSpc>
                        <a:spcAft>
                          <a:spcPts val="1000"/>
                        </a:spcAft>
                      </a:pPr>
                      <a:r>
                        <a:rPr lang="en-US" sz="1200">
                          <a:effectLst/>
                        </a:rPr>
                        <a:t>Purpose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5438" marR="75438" marT="0" marB="0"/>
                </a:tc>
                <a:tc>
                  <a:txBody>
                    <a:bodyPr/>
                    <a:lstStyle/>
                    <a:p>
                      <a:pPr>
                        <a:lnSpc>
                          <a:spcPct val="115000"/>
                        </a:lnSpc>
                        <a:spcAft>
                          <a:spcPts val="1000"/>
                        </a:spcAft>
                      </a:pPr>
                      <a:r>
                        <a:rPr lang="en-US" sz="1200" dirty="0">
                          <a:effectLst/>
                        </a:rPr>
                        <a:t>With this flow user will able to place the Order through Demand Portal , Order will be configured for MOH Approval , Upon Approval , </a:t>
                      </a:r>
                      <a:r>
                        <a:rPr lang="en-US" sz="1200" dirty="0" err="1">
                          <a:effectLst/>
                        </a:rPr>
                        <a:t>iWMS</a:t>
                      </a:r>
                      <a:r>
                        <a:rPr lang="en-US" sz="1200" dirty="0">
                          <a:effectLst/>
                        </a:rPr>
                        <a:t> ( Demand Portal) will call SAP API to create Outbound Order , upon Order Creation </a:t>
                      </a:r>
                      <a:r>
                        <a:rPr lang="en-US" sz="1200" dirty="0" err="1">
                          <a:effectLst/>
                        </a:rPr>
                        <a:t>iWMS</a:t>
                      </a:r>
                      <a:r>
                        <a:rPr lang="en-US" sz="1200" dirty="0">
                          <a:effectLst/>
                        </a:rPr>
                        <a:t> order will be updated for SAP reference no , </a:t>
                      </a:r>
                      <a:r>
                        <a:rPr lang="en-US" sz="1200" dirty="0" err="1">
                          <a:effectLst/>
                        </a:rPr>
                        <a:t>iWMS</a:t>
                      </a:r>
                      <a:r>
                        <a:rPr lang="en-US" sz="1200" dirty="0">
                          <a:effectLst/>
                        </a:rPr>
                        <a:t> will allocate Inventory and perform picking and dispatch operations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5438" marR="75438" marT="0" marB="0"/>
                </a:tc>
                <a:extLst>
                  <a:ext uri="{0D108BD9-81ED-4DB2-BD59-A6C34878D82A}">
                    <a16:rowId xmlns:a16="http://schemas.microsoft.com/office/drawing/2014/main" val="1612710935"/>
                  </a:ext>
                </a:extLst>
              </a:tr>
              <a:tr h="235541">
                <a:tc>
                  <a:txBody>
                    <a:bodyPr/>
                    <a:lstStyle/>
                    <a:p>
                      <a:pPr>
                        <a:lnSpc>
                          <a:spcPct val="115000"/>
                        </a:lnSpc>
                        <a:spcAft>
                          <a:spcPts val="1000"/>
                        </a:spcAft>
                      </a:pPr>
                      <a:r>
                        <a:rPr lang="en-US" sz="1200">
                          <a:effectLst/>
                        </a:rPr>
                        <a:t>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5438" marR="75438" marT="0" marB="0"/>
                </a:tc>
                <a:tc>
                  <a:txBody>
                    <a:bodyPr/>
                    <a:lstStyle/>
                    <a:p>
                      <a:pPr>
                        <a:lnSpc>
                          <a:spcPct val="115000"/>
                        </a:lnSpc>
                        <a:spcAft>
                          <a:spcPts val="1000"/>
                        </a:spcAft>
                      </a:pPr>
                      <a:r>
                        <a:rPr lang="en-US" sz="1200">
                          <a:effectLst/>
                        </a:rPr>
                        <a:t>Order Creations , Approval , Inventory Allocation , Shipping Label , Picking , Dispatch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5438" marR="75438" marT="0" marB="0"/>
                </a:tc>
                <a:extLst>
                  <a:ext uri="{0D108BD9-81ED-4DB2-BD59-A6C34878D82A}">
                    <a16:rowId xmlns:a16="http://schemas.microsoft.com/office/drawing/2014/main" val="4173514847"/>
                  </a:ext>
                </a:extLst>
              </a:tr>
              <a:tr h="235541">
                <a:tc>
                  <a:txBody>
                    <a:bodyPr/>
                    <a:lstStyle/>
                    <a:p>
                      <a:pPr>
                        <a:lnSpc>
                          <a:spcPct val="115000"/>
                        </a:lnSpc>
                        <a:spcAft>
                          <a:spcPts val="1000"/>
                        </a:spcAft>
                      </a:pPr>
                      <a:r>
                        <a:rPr lang="en-US" sz="1200">
                          <a:effectLst/>
                        </a:rPr>
                        <a:t>User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5438" marR="75438" marT="0" marB="0"/>
                </a:tc>
                <a:tc>
                  <a:txBody>
                    <a:bodyPr/>
                    <a:lstStyle/>
                    <a:p>
                      <a:pPr>
                        <a:lnSpc>
                          <a:spcPct val="115000"/>
                        </a:lnSpc>
                        <a:spcAft>
                          <a:spcPts val="1000"/>
                        </a:spcAft>
                      </a:pPr>
                      <a:r>
                        <a:rPr lang="en-US" sz="1200">
                          <a:effectLst/>
                        </a:rPr>
                        <a:t>Demand Portal User , MOH Approval , Picker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75438" marR="75438" marT="0" marB="0"/>
                </a:tc>
                <a:extLst>
                  <a:ext uri="{0D108BD9-81ED-4DB2-BD59-A6C34878D82A}">
                    <a16:rowId xmlns:a16="http://schemas.microsoft.com/office/drawing/2014/main" val="1614232742"/>
                  </a:ext>
                </a:extLst>
              </a:tr>
              <a:tr h="235541">
                <a:tc gridSpan="2">
                  <a:txBody>
                    <a:bodyPr/>
                    <a:lstStyle/>
                    <a:p>
                      <a:pPr>
                        <a:lnSpc>
                          <a:spcPct val="115000"/>
                        </a:lnSpc>
                        <a:spcAft>
                          <a:spcPts val="1000"/>
                        </a:spcAft>
                      </a:pPr>
                      <a:r>
                        <a:rPr lang="en-US" sz="1200" dirty="0">
                          <a:effectLst/>
                        </a:rPr>
                        <a:t>Procedure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83127" marR="83127" marT="0" marB="0"/>
                </a:tc>
                <a:tc hMerge="1">
                  <a:txBody>
                    <a:bodyPr/>
                    <a:lstStyle/>
                    <a:p>
                      <a:endParaRPr lang="en-IN"/>
                    </a:p>
                  </a:txBody>
                  <a:tcPr/>
                </a:tc>
                <a:extLst>
                  <a:ext uri="{0D108BD9-81ED-4DB2-BD59-A6C34878D82A}">
                    <a16:rowId xmlns:a16="http://schemas.microsoft.com/office/drawing/2014/main" val="1696836588"/>
                  </a:ext>
                </a:extLst>
              </a:tr>
            </a:tbl>
          </a:graphicData>
        </a:graphic>
      </p:graphicFrame>
    </p:spTree>
    <p:extLst>
      <p:ext uri="{BB962C8B-B14F-4D97-AF65-F5344CB8AC3E}">
        <p14:creationId xmlns:p14="http://schemas.microsoft.com/office/powerpoint/2010/main" val="1512705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B589-F8B4-1545-6341-B011D272BCC5}"/>
              </a:ext>
            </a:extLst>
          </p:cNvPr>
          <p:cNvSpPr>
            <a:spLocks noGrp="1"/>
          </p:cNvSpPr>
          <p:nvPr>
            <p:ph type="title"/>
          </p:nvPr>
        </p:nvSpPr>
        <p:spPr>
          <a:xfrm>
            <a:off x="838200" y="365125"/>
            <a:ext cx="10515600" cy="1088289"/>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br>
              <a:rPr lang="en-US" sz="36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3600" b="1" dirty="0">
                <a:solidFill>
                  <a:srgbClr val="0070C0"/>
                </a:solidFill>
                <a:effectLst/>
                <a:latin typeface="Calibri" panose="020F0502020204030204" pitchFamily="34" charset="0"/>
                <a:ea typeface="Calibri" panose="020F0502020204030204" pitchFamily="34" charset="0"/>
              </a:rPr>
              <a:t>DEMAND PORTAL  ( MOH &amp; RBTS )</a:t>
            </a:r>
            <a:br>
              <a:rPr lang="en-IN" sz="1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graphicFrame>
        <p:nvGraphicFramePr>
          <p:cNvPr id="3" name="Content Placeholder 2">
            <a:extLst>
              <a:ext uri="{FF2B5EF4-FFF2-40B4-BE49-F238E27FC236}">
                <a16:creationId xmlns:a16="http://schemas.microsoft.com/office/drawing/2014/main" id="{CF56C81F-2902-4722-5A3B-810E7F7AFFB8}"/>
              </a:ext>
            </a:extLst>
          </p:cNvPr>
          <p:cNvGraphicFramePr>
            <a:graphicFrameLocks noGrp="1"/>
          </p:cNvGraphicFramePr>
          <p:nvPr>
            <p:ph idx="1"/>
            <p:extLst>
              <p:ext uri="{D42A27DB-BD31-4B8C-83A1-F6EECF244321}">
                <p14:modId xmlns:p14="http://schemas.microsoft.com/office/powerpoint/2010/main" val="50509353"/>
              </p:ext>
            </p:extLst>
          </p:nvPr>
        </p:nvGraphicFramePr>
        <p:xfrm>
          <a:off x="838199" y="1639957"/>
          <a:ext cx="10515600" cy="4537005"/>
        </p:xfrm>
        <a:graphic>
          <a:graphicData uri="http://schemas.openxmlformats.org/drawingml/2006/table">
            <a:tbl>
              <a:tblPr firstRow="1" firstCol="1" bandRow="1">
                <a:tableStyleId>{5C22544A-7EE6-4342-B048-85BDC9FD1C3A}</a:tableStyleId>
              </a:tblPr>
              <a:tblGrid>
                <a:gridCol w="467445">
                  <a:extLst>
                    <a:ext uri="{9D8B030D-6E8A-4147-A177-3AD203B41FA5}">
                      <a16:colId xmlns:a16="http://schemas.microsoft.com/office/drawing/2014/main" val="3502577686"/>
                    </a:ext>
                  </a:extLst>
                </a:gridCol>
                <a:gridCol w="3162407">
                  <a:extLst>
                    <a:ext uri="{9D8B030D-6E8A-4147-A177-3AD203B41FA5}">
                      <a16:colId xmlns:a16="http://schemas.microsoft.com/office/drawing/2014/main" val="1473190829"/>
                    </a:ext>
                  </a:extLst>
                </a:gridCol>
                <a:gridCol w="1815403">
                  <a:extLst>
                    <a:ext uri="{9D8B030D-6E8A-4147-A177-3AD203B41FA5}">
                      <a16:colId xmlns:a16="http://schemas.microsoft.com/office/drawing/2014/main" val="3580243144"/>
                    </a:ext>
                  </a:extLst>
                </a:gridCol>
                <a:gridCol w="5070345">
                  <a:extLst>
                    <a:ext uri="{9D8B030D-6E8A-4147-A177-3AD203B41FA5}">
                      <a16:colId xmlns:a16="http://schemas.microsoft.com/office/drawing/2014/main" val="4275466907"/>
                    </a:ext>
                  </a:extLst>
                </a:gridCol>
              </a:tblGrid>
              <a:tr h="197008">
                <a:tc>
                  <a:txBody>
                    <a:bodyPr/>
                    <a:lstStyle/>
                    <a:p>
                      <a:pPr algn="r">
                        <a:lnSpc>
                          <a:spcPct val="115000"/>
                        </a:lnSpc>
                        <a:spcAft>
                          <a:spcPts val="1000"/>
                        </a:spcAft>
                      </a:pPr>
                      <a:r>
                        <a:rPr lang="en-US" sz="1100">
                          <a:effectLst/>
                        </a:rPr>
                        <a: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Activity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System</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Remark</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extLst>
                  <a:ext uri="{0D108BD9-81ED-4DB2-BD59-A6C34878D82A}">
                    <a16:rowId xmlns:a16="http://schemas.microsoft.com/office/drawing/2014/main" val="4236183462"/>
                  </a:ext>
                </a:extLst>
              </a:tr>
              <a:tr h="1034072">
                <a:tc>
                  <a:txBody>
                    <a:bodyPr/>
                    <a:lstStyle/>
                    <a:p>
                      <a:pPr algn="r">
                        <a:lnSpc>
                          <a:spcPct val="115000"/>
                        </a:lnSpc>
                        <a:spcAft>
                          <a:spcPts val="1000"/>
                        </a:spcAft>
                      </a:pPr>
                      <a:r>
                        <a:rPr lang="en-US" sz="1100">
                          <a:effectLst/>
                        </a:rPr>
                        <a:t>01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New Demand Creations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iWMS (Demand)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Demand Portal user will view the Available Balance and Demand for the Inventory, Upon order creation system will sent email notification about order creation and will email to Approval, requesting for Approval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extLst>
                  <a:ext uri="{0D108BD9-81ED-4DB2-BD59-A6C34878D82A}">
                    <a16:rowId xmlns:a16="http://schemas.microsoft.com/office/drawing/2014/main" val="2055227475"/>
                  </a:ext>
                </a:extLst>
              </a:tr>
              <a:tr h="1077543">
                <a:tc>
                  <a:txBody>
                    <a:bodyPr/>
                    <a:lstStyle/>
                    <a:p>
                      <a:pPr algn="r">
                        <a:lnSpc>
                          <a:spcPct val="115000"/>
                        </a:lnSpc>
                        <a:spcAft>
                          <a:spcPts val="1000"/>
                        </a:spcAft>
                      </a:pPr>
                      <a:r>
                        <a:rPr lang="en-US" sz="1100">
                          <a:effectLst/>
                        </a:rPr>
                        <a:t>02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Demand Approval / Rejections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iWMS (Demand)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MOH Approver Approve / Reject Order </a:t>
                      </a:r>
                      <a:endParaRPr lang="en-IN" sz="1000">
                        <a:effectLst/>
                      </a:endParaRPr>
                    </a:p>
                    <a:p>
                      <a:pPr>
                        <a:lnSpc>
                          <a:spcPct val="115000"/>
                        </a:lnSpc>
                        <a:spcAft>
                          <a:spcPts val="1000"/>
                        </a:spcAft>
                      </a:pPr>
                      <a:r>
                        <a:rPr lang="en-US" sz="1100">
                          <a:effectLst/>
                        </a:rPr>
                        <a:t>Approval – iWMS call SAP and create Order &amp; update Order for SAP reference no </a:t>
                      </a:r>
                      <a:endParaRPr lang="en-IN" sz="1000">
                        <a:effectLst/>
                      </a:endParaRPr>
                    </a:p>
                    <a:p>
                      <a:pPr>
                        <a:lnSpc>
                          <a:spcPct val="115000"/>
                        </a:lnSpc>
                        <a:spcAft>
                          <a:spcPts val="1000"/>
                        </a:spcAft>
                      </a:pPr>
                      <a:r>
                        <a:rPr lang="en-US" sz="1100">
                          <a:effectLst/>
                        </a:rPr>
                        <a:t>Reject – iWMS marked Order as Rejected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extLst>
                  <a:ext uri="{0D108BD9-81ED-4DB2-BD59-A6C34878D82A}">
                    <a16:rowId xmlns:a16="http://schemas.microsoft.com/office/drawing/2014/main" val="1072975422"/>
                  </a:ext>
                </a:extLst>
              </a:tr>
              <a:tr h="406275">
                <a:tc>
                  <a:txBody>
                    <a:bodyPr/>
                    <a:lstStyle/>
                    <a:p>
                      <a:pPr algn="r">
                        <a:lnSpc>
                          <a:spcPct val="115000"/>
                        </a:lnSpc>
                        <a:spcAft>
                          <a:spcPts val="1000"/>
                        </a:spcAft>
                      </a:pPr>
                      <a:r>
                        <a:rPr lang="en-US" sz="1100">
                          <a:effectLst/>
                        </a:rPr>
                        <a:t>03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SAP Order Creations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SAP</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dirty="0">
                          <a:effectLst/>
                        </a:rPr>
                        <a:t>Upon Order Approval SAP to create new Outbound Order and return SAP Order no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extLst>
                  <a:ext uri="{0D108BD9-81ED-4DB2-BD59-A6C34878D82A}">
                    <a16:rowId xmlns:a16="http://schemas.microsoft.com/office/drawing/2014/main" val="2276409967"/>
                  </a:ext>
                </a:extLst>
              </a:tr>
              <a:tr h="197008">
                <a:tc>
                  <a:txBody>
                    <a:bodyPr/>
                    <a:lstStyle/>
                    <a:p>
                      <a:pPr algn="r">
                        <a:lnSpc>
                          <a:spcPct val="115000"/>
                        </a:lnSpc>
                        <a:spcAft>
                          <a:spcPts val="1000"/>
                        </a:spcAft>
                      </a:pPr>
                      <a:r>
                        <a:rPr lang="en-US" sz="1100">
                          <a:effectLst/>
                        </a:rPr>
                        <a:t>04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Inventory Allocation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iWMS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Operator to select Order and Allocate Inventory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extLst>
                  <a:ext uri="{0D108BD9-81ED-4DB2-BD59-A6C34878D82A}">
                    <a16:rowId xmlns:a16="http://schemas.microsoft.com/office/drawing/2014/main" val="2525466303"/>
                  </a:ext>
                </a:extLst>
              </a:tr>
              <a:tr h="615541">
                <a:tc>
                  <a:txBody>
                    <a:bodyPr/>
                    <a:lstStyle/>
                    <a:p>
                      <a:pPr algn="r">
                        <a:lnSpc>
                          <a:spcPct val="115000"/>
                        </a:lnSpc>
                        <a:spcAft>
                          <a:spcPts val="1000"/>
                        </a:spcAft>
                      </a:pPr>
                      <a:r>
                        <a:rPr lang="en-US" sz="1100">
                          <a:effectLst/>
                        </a:rPr>
                        <a:t>05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dirty="0">
                          <a:effectLst/>
                        </a:rPr>
                        <a:t>Picking</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iWMS ( HHT)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System to create Pick Ticket based On Order , Operator to Pick the Material by Scanning Location ( RFID/BARCODE) &amp; Pallet ( RFID/BARCODE)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extLst>
                  <a:ext uri="{0D108BD9-81ED-4DB2-BD59-A6C34878D82A}">
                    <a16:rowId xmlns:a16="http://schemas.microsoft.com/office/drawing/2014/main" val="3721989624"/>
                  </a:ext>
                </a:extLst>
              </a:tr>
              <a:tr h="406275">
                <a:tc>
                  <a:txBody>
                    <a:bodyPr/>
                    <a:lstStyle/>
                    <a:p>
                      <a:pPr algn="r">
                        <a:lnSpc>
                          <a:spcPct val="115000"/>
                        </a:lnSpc>
                        <a:spcAft>
                          <a:spcPts val="1000"/>
                        </a:spcAft>
                      </a:pPr>
                      <a:r>
                        <a:rPr lang="en-US" sz="1100">
                          <a:effectLst/>
                        </a:rPr>
                        <a:t>06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Dispatch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iWMS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Shipper to select Order , Generate Shipping Label , Enter Dispatch Detail and Mark Order as Dispatch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extLst>
                  <a:ext uri="{0D108BD9-81ED-4DB2-BD59-A6C34878D82A}">
                    <a16:rowId xmlns:a16="http://schemas.microsoft.com/office/drawing/2014/main" val="50175230"/>
                  </a:ext>
                </a:extLst>
              </a:tr>
              <a:tr h="197008">
                <a:tc>
                  <a:txBody>
                    <a:bodyPr/>
                    <a:lstStyle/>
                    <a:p>
                      <a:pPr algn="r">
                        <a:lnSpc>
                          <a:spcPct val="115000"/>
                        </a:lnSpc>
                        <a:spcAft>
                          <a:spcPts val="1000"/>
                        </a:spcAft>
                      </a:pPr>
                      <a:r>
                        <a:rPr lang="en-US" sz="1100">
                          <a:effectLst/>
                        </a:rPr>
                        <a:t>07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Dispatch Notification</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iWMS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iWMS to call SAP API and update dispatch details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extLst>
                  <a:ext uri="{0D108BD9-81ED-4DB2-BD59-A6C34878D82A}">
                    <a16:rowId xmlns:a16="http://schemas.microsoft.com/office/drawing/2014/main" val="2436411722"/>
                  </a:ext>
                </a:extLst>
              </a:tr>
              <a:tr h="406275">
                <a:tc>
                  <a:txBody>
                    <a:bodyPr/>
                    <a:lstStyle/>
                    <a:p>
                      <a:pPr algn="r">
                        <a:lnSpc>
                          <a:spcPct val="115000"/>
                        </a:lnSpc>
                        <a:spcAft>
                          <a:spcPts val="1000"/>
                        </a:spcAft>
                      </a:pPr>
                      <a:r>
                        <a:rPr lang="en-US" sz="1100">
                          <a:effectLst/>
                        </a:rPr>
                        <a:t>08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Delivered</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a:effectLst/>
                        </a:rPr>
                        <a:t>iWMS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tc>
                  <a:txBody>
                    <a:bodyPr/>
                    <a:lstStyle/>
                    <a:p>
                      <a:pPr>
                        <a:lnSpc>
                          <a:spcPct val="115000"/>
                        </a:lnSpc>
                        <a:spcAft>
                          <a:spcPts val="1000"/>
                        </a:spcAft>
                      </a:pPr>
                      <a:r>
                        <a:rPr lang="en-US" sz="1100" dirty="0">
                          <a:effectLst/>
                        </a:rPr>
                        <a:t>Carrier Partner / Demand Portal user to update Delivery status as Delivered  </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446" marR="65446" marT="0" marB="0"/>
                </a:tc>
                <a:extLst>
                  <a:ext uri="{0D108BD9-81ED-4DB2-BD59-A6C34878D82A}">
                    <a16:rowId xmlns:a16="http://schemas.microsoft.com/office/drawing/2014/main" val="706109484"/>
                  </a:ext>
                </a:extLst>
              </a:tr>
            </a:tbl>
          </a:graphicData>
        </a:graphic>
      </p:graphicFrame>
      <p:sp>
        <p:nvSpPr>
          <p:cNvPr id="5" name="Rectangle 1">
            <a:extLst>
              <a:ext uri="{FF2B5EF4-FFF2-40B4-BE49-F238E27FC236}">
                <a16:creationId xmlns:a16="http://schemas.microsoft.com/office/drawing/2014/main" id="{E3052D3A-3B9A-EC82-EFDA-D7432214F1EC}"/>
              </a:ext>
            </a:extLst>
          </p:cNvPr>
          <p:cNvSpPr>
            <a:spLocks noChangeArrowheads="1"/>
          </p:cNvSpPr>
          <p:nvPr/>
        </p:nvSpPr>
        <p:spPr bwMode="auto">
          <a:xfrm>
            <a:off x="-3500594" y="0"/>
            <a:ext cx="1919318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98546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38968-0317-3FBC-0903-278F46956200}"/>
              </a:ext>
            </a:extLst>
          </p:cNvPr>
          <p:cNvSpPr>
            <a:spLocks noGrp="1"/>
          </p:cNvSpPr>
          <p:nvPr>
            <p:ph type="title"/>
          </p:nvPr>
        </p:nvSpPr>
        <p:spPr/>
        <p:style>
          <a:lnRef idx="2">
            <a:schemeClr val="accent1"/>
          </a:lnRef>
          <a:fillRef idx="1">
            <a:schemeClr val="lt1"/>
          </a:fillRef>
          <a:effectRef idx="0">
            <a:schemeClr val="accent1"/>
          </a:effectRef>
          <a:fontRef idx="minor">
            <a:schemeClr val="dk1"/>
          </a:fontRef>
        </p:style>
        <p:txBody>
          <a:bodyPr/>
          <a:lstStyle/>
          <a:p>
            <a:pPr algn="ctr"/>
            <a:r>
              <a:rPr lang="en-US" sz="3200" b="1" dirty="0">
                <a:solidFill>
                  <a:srgbClr val="0070C0"/>
                </a:solidFill>
                <a:effectLst/>
                <a:latin typeface="Calibri" panose="020F0502020204030204" pitchFamily="34" charset="0"/>
                <a:ea typeface="Calibri" panose="020F0502020204030204" pitchFamily="34" charset="0"/>
              </a:rPr>
              <a:t>DEMAND PORTAL NOTIFICATION EMAIL </a:t>
            </a:r>
            <a:endParaRPr lang="en-IN" b="1" dirty="0">
              <a:solidFill>
                <a:srgbClr val="0070C0"/>
              </a:solidFill>
            </a:endParaRPr>
          </a:p>
        </p:txBody>
      </p:sp>
      <p:graphicFrame>
        <p:nvGraphicFramePr>
          <p:cNvPr id="7" name="Content Placeholder 6">
            <a:extLst>
              <a:ext uri="{FF2B5EF4-FFF2-40B4-BE49-F238E27FC236}">
                <a16:creationId xmlns:a16="http://schemas.microsoft.com/office/drawing/2014/main" id="{7E38BEBD-3D45-EE17-FB10-1CD4A1044C97}"/>
              </a:ext>
            </a:extLst>
          </p:cNvPr>
          <p:cNvGraphicFramePr>
            <a:graphicFrameLocks noGrp="1"/>
          </p:cNvGraphicFramePr>
          <p:nvPr>
            <p:ph idx="1"/>
            <p:extLst>
              <p:ext uri="{D42A27DB-BD31-4B8C-83A1-F6EECF244321}">
                <p14:modId xmlns:p14="http://schemas.microsoft.com/office/powerpoint/2010/main" val="872346848"/>
              </p:ext>
            </p:extLst>
          </p:nvPr>
        </p:nvGraphicFramePr>
        <p:xfrm>
          <a:off x="838200" y="1828801"/>
          <a:ext cx="10515598" cy="4664075"/>
        </p:xfrm>
        <a:graphic>
          <a:graphicData uri="http://schemas.openxmlformats.org/drawingml/2006/table">
            <a:tbl>
              <a:tblPr firstRow="1" firstCol="1" bandRow="1">
                <a:tableStyleId>{5C22544A-7EE6-4342-B048-85BDC9FD1C3A}</a:tableStyleId>
              </a:tblPr>
              <a:tblGrid>
                <a:gridCol w="434570">
                  <a:extLst>
                    <a:ext uri="{9D8B030D-6E8A-4147-A177-3AD203B41FA5}">
                      <a16:colId xmlns:a16="http://schemas.microsoft.com/office/drawing/2014/main" val="2303943172"/>
                    </a:ext>
                  </a:extLst>
                </a:gridCol>
                <a:gridCol w="3910139">
                  <a:extLst>
                    <a:ext uri="{9D8B030D-6E8A-4147-A177-3AD203B41FA5}">
                      <a16:colId xmlns:a16="http://schemas.microsoft.com/office/drawing/2014/main" val="2232201846"/>
                    </a:ext>
                  </a:extLst>
                </a:gridCol>
                <a:gridCol w="2650876">
                  <a:extLst>
                    <a:ext uri="{9D8B030D-6E8A-4147-A177-3AD203B41FA5}">
                      <a16:colId xmlns:a16="http://schemas.microsoft.com/office/drawing/2014/main" val="2695764621"/>
                    </a:ext>
                  </a:extLst>
                </a:gridCol>
                <a:gridCol w="1964452">
                  <a:extLst>
                    <a:ext uri="{9D8B030D-6E8A-4147-A177-3AD203B41FA5}">
                      <a16:colId xmlns:a16="http://schemas.microsoft.com/office/drawing/2014/main" val="724830847"/>
                    </a:ext>
                  </a:extLst>
                </a:gridCol>
                <a:gridCol w="1555561">
                  <a:extLst>
                    <a:ext uri="{9D8B030D-6E8A-4147-A177-3AD203B41FA5}">
                      <a16:colId xmlns:a16="http://schemas.microsoft.com/office/drawing/2014/main" val="1706206089"/>
                    </a:ext>
                  </a:extLst>
                </a:gridCol>
              </a:tblGrid>
              <a:tr h="358775">
                <a:tc>
                  <a:txBody>
                    <a:bodyPr/>
                    <a:lstStyle/>
                    <a:p>
                      <a:pPr>
                        <a:lnSpc>
                          <a:spcPct val="115000"/>
                        </a:lnSpc>
                        <a:spcAft>
                          <a:spcPts val="1000"/>
                        </a:spcAft>
                      </a:pP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a:effectLst/>
                        </a:rPr>
                        <a:t>Notification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a:effectLst/>
                        </a:rPr>
                        <a:t>Purpose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a:effectLst/>
                        </a:rPr>
                        <a:t>When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1000"/>
                        </a:spcAft>
                      </a:pPr>
                      <a:r>
                        <a:rPr lang="en-US" sz="1200">
                          <a:effectLst/>
                        </a:rPr>
                        <a:t>Workflow</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62996836"/>
                  </a:ext>
                </a:extLst>
              </a:tr>
              <a:tr h="358775">
                <a:tc gridSpan="5">
                  <a:txBody>
                    <a:bodyPr/>
                    <a:lstStyle/>
                    <a:p>
                      <a:pPr marL="342900" lvl="0" indent="-342900">
                        <a:lnSpc>
                          <a:spcPct val="115000"/>
                        </a:lnSpc>
                        <a:spcAft>
                          <a:spcPts val="1000"/>
                        </a:spcAft>
                        <a:buFont typeface="+mj-lt"/>
                        <a:buAutoNum type="alphaUcPeriod"/>
                      </a:pPr>
                      <a:r>
                        <a:rPr lang="en-US" sz="1200">
                          <a:effectLst/>
                        </a:rPr>
                        <a:t>MINISTRY OF HEALTH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91444716"/>
                  </a:ext>
                </a:extLst>
              </a:tr>
              <a:tr h="358775">
                <a:tc>
                  <a:txBody>
                    <a:bodyPr/>
                    <a:lstStyle/>
                    <a:p>
                      <a:pPr>
                        <a:lnSpc>
                          <a:spcPct val="115000"/>
                        </a:lnSpc>
                        <a:spcAft>
                          <a:spcPts val="1000"/>
                        </a:spcAft>
                      </a:pPr>
                      <a:r>
                        <a:rPr lang="en-US" sz="1200">
                          <a:effectLst/>
                        </a:rPr>
                        <a:t>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Customer Registration Email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Registration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New Registration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Registration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432034"/>
                  </a:ext>
                </a:extLst>
              </a:tr>
              <a:tr h="358775">
                <a:tc>
                  <a:txBody>
                    <a:bodyPr/>
                    <a:lstStyle/>
                    <a:p>
                      <a:pPr>
                        <a:lnSpc>
                          <a:spcPct val="115000"/>
                        </a:lnSpc>
                        <a:spcAft>
                          <a:spcPts val="1000"/>
                        </a:spcAft>
                      </a:pPr>
                      <a:r>
                        <a:rPr lang="en-US" sz="1200">
                          <a:effectLst/>
                        </a:rPr>
                        <a:t>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 Customer Registration Approval Request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New Customer Approval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New Registration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Registration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558077"/>
                  </a:ext>
                </a:extLst>
              </a:tr>
              <a:tr h="358775">
                <a:tc>
                  <a:txBody>
                    <a:bodyPr/>
                    <a:lstStyle/>
                    <a:p>
                      <a:pPr>
                        <a:lnSpc>
                          <a:spcPct val="115000"/>
                        </a:lnSpc>
                        <a:spcAft>
                          <a:spcPts val="1000"/>
                        </a:spcAft>
                      </a:pPr>
                      <a:r>
                        <a:rPr lang="en-US" sz="1200">
                          <a:effectLst/>
                        </a:rPr>
                        <a:t>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Customer Registration Approval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Registration Acceptance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Upon Approval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Registration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14005858"/>
                  </a:ext>
                </a:extLst>
              </a:tr>
              <a:tr h="358775">
                <a:tc>
                  <a:txBody>
                    <a:bodyPr/>
                    <a:lstStyle/>
                    <a:p>
                      <a:pPr>
                        <a:lnSpc>
                          <a:spcPct val="115000"/>
                        </a:lnSpc>
                        <a:spcAft>
                          <a:spcPts val="1000"/>
                        </a:spcAft>
                      </a:pPr>
                      <a:r>
                        <a:rPr lang="en-US" sz="1200">
                          <a:effectLst/>
                        </a:rPr>
                        <a:t>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Customer Registration Rejection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Registration Rejection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Upon Rejection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Registration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06487734"/>
                  </a:ext>
                </a:extLst>
              </a:tr>
              <a:tr h="358775">
                <a:tc>
                  <a:txBody>
                    <a:bodyPr/>
                    <a:lstStyle/>
                    <a:p>
                      <a:pPr>
                        <a:lnSpc>
                          <a:spcPct val="115000"/>
                        </a:lnSpc>
                        <a:spcAft>
                          <a:spcPts val="1000"/>
                        </a:spcAft>
                      </a:pPr>
                      <a:r>
                        <a:rPr lang="en-US" sz="1200">
                          <a:effectLst/>
                        </a:rPr>
                        <a:t>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New Demand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Demand Details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New Order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Demand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3177485"/>
                  </a:ext>
                </a:extLst>
              </a:tr>
              <a:tr h="358775">
                <a:tc>
                  <a:txBody>
                    <a:bodyPr/>
                    <a:lstStyle/>
                    <a:p>
                      <a:pPr>
                        <a:lnSpc>
                          <a:spcPct val="115000"/>
                        </a:lnSpc>
                        <a:spcAft>
                          <a:spcPts val="1000"/>
                        </a:spcAft>
                      </a:pPr>
                      <a:r>
                        <a:rPr lang="en-US" sz="1200">
                          <a:effectLst/>
                        </a:rPr>
                        <a:t>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Demand Approval Request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Demand Approval Request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New Order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Demand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9189812"/>
                  </a:ext>
                </a:extLst>
              </a:tr>
              <a:tr h="358775">
                <a:tc>
                  <a:txBody>
                    <a:bodyPr/>
                    <a:lstStyle/>
                    <a:p>
                      <a:pPr>
                        <a:lnSpc>
                          <a:spcPct val="115000"/>
                        </a:lnSpc>
                        <a:spcAft>
                          <a:spcPts val="1000"/>
                        </a:spcAft>
                      </a:pPr>
                      <a:r>
                        <a:rPr lang="en-US" sz="1200">
                          <a:effectLst/>
                        </a:rPr>
                        <a:t>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Demand Approval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Demand Approval</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Upon Approval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Demand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3415417"/>
                  </a:ext>
                </a:extLst>
              </a:tr>
              <a:tr h="358775">
                <a:tc>
                  <a:txBody>
                    <a:bodyPr/>
                    <a:lstStyle/>
                    <a:p>
                      <a:pPr>
                        <a:lnSpc>
                          <a:spcPct val="115000"/>
                        </a:lnSpc>
                        <a:spcAft>
                          <a:spcPts val="1000"/>
                        </a:spcAft>
                      </a:pPr>
                      <a:r>
                        <a:rPr lang="en-US" sz="1200">
                          <a:effectLst/>
                        </a:rPr>
                        <a:t>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Demand Rejection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Demand Rejected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Upon Rejection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Demand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41726701"/>
                  </a:ext>
                </a:extLst>
              </a:tr>
              <a:tr h="358775">
                <a:tc>
                  <a:txBody>
                    <a:bodyPr/>
                    <a:lstStyle/>
                    <a:p>
                      <a:pPr>
                        <a:lnSpc>
                          <a:spcPct val="115000"/>
                        </a:lnSpc>
                        <a:spcAft>
                          <a:spcPts val="1000"/>
                        </a:spcAft>
                      </a:pPr>
                      <a:r>
                        <a:rPr lang="en-US" sz="1200">
                          <a:effectLst/>
                        </a:rPr>
                        <a:t>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Order Ready for Dispatch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Order Ready for Dispatch</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Prepared Dispatch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Demand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4605428"/>
                  </a:ext>
                </a:extLst>
              </a:tr>
              <a:tr h="358775">
                <a:tc>
                  <a:txBody>
                    <a:bodyPr/>
                    <a:lstStyle/>
                    <a:p>
                      <a:pPr>
                        <a:lnSpc>
                          <a:spcPct val="115000"/>
                        </a:lnSpc>
                        <a:spcAft>
                          <a:spcPts val="1000"/>
                        </a:spcAft>
                      </a:pPr>
                      <a:r>
                        <a:rPr lang="en-US" sz="1200">
                          <a:effectLst/>
                        </a:rPr>
                        <a:t>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Order Dispatch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Order Dispatch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Picked by Carrier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Demand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77276538"/>
                  </a:ext>
                </a:extLst>
              </a:tr>
              <a:tr h="358775">
                <a:tc>
                  <a:txBody>
                    <a:bodyPr/>
                    <a:lstStyle/>
                    <a:p>
                      <a:pPr>
                        <a:lnSpc>
                          <a:spcPct val="115000"/>
                        </a:lnSpc>
                        <a:spcAft>
                          <a:spcPts val="1000"/>
                        </a:spcAft>
                      </a:pPr>
                      <a:r>
                        <a:rPr lang="en-US" sz="1200">
                          <a:effectLst/>
                        </a:rPr>
                        <a:t>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Order Delivered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Order Delivered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Order Delivered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Demand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91282950"/>
                  </a:ext>
                </a:extLst>
              </a:tr>
            </a:tbl>
          </a:graphicData>
        </a:graphic>
      </p:graphicFrame>
    </p:spTree>
    <p:extLst>
      <p:ext uri="{BB962C8B-B14F-4D97-AF65-F5344CB8AC3E}">
        <p14:creationId xmlns:p14="http://schemas.microsoft.com/office/powerpoint/2010/main" val="1297391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B589-F8B4-1545-6341-B011D272BCC5}"/>
              </a:ext>
            </a:extLst>
          </p:cNvPr>
          <p:cNvSpPr>
            <a:spLocks noGrp="1"/>
          </p:cNvSpPr>
          <p:nvPr>
            <p:ph type="title"/>
          </p:nvPr>
        </p:nvSpPr>
        <p:spPr>
          <a:xfrm>
            <a:off x="838200" y="365126"/>
            <a:ext cx="10515600" cy="818782"/>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br>
              <a:rPr lang="en-US" sz="36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36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OUTBOUND – ORDER   ( MOH &amp; RBTS )</a:t>
            </a:r>
            <a:br>
              <a:rPr lang="en-IN" sz="1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pic>
        <p:nvPicPr>
          <p:cNvPr id="10" name="Content Placeholder 9">
            <a:extLst>
              <a:ext uri="{FF2B5EF4-FFF2-40B4-BE49-F238E27FC236}">
                <a16:creationId xmlns:a16="http://schemas.microsoft.com/office/drawing/2014/main" id="{38F38841-E7CA-9D10-E3A6-20B95305F29B}"/>
              </a:ext>
            </a:extLst>
          </p:cNvPr>
          <p:cNvPicPr>
            <a:picLocks noGrp="1" noChangeAspect="1"/>
          </p:cNvPicPr>
          <p:nvPr>
            <p:ph idx="1"/>
          </p:nvPr>
        </p:nvPicPr>
        <p:blipFill>
          <a:blip r:embed="rId2"/>
          <a:stretch>
            <a:fillRect/>
          </a:stretch>
        </p:blipFill>
        <p:spPr>
          <a:xfrm>
            <a:off x="777296" y="1407538"/>
            <a:ext cx="10515600" cy="2971957"/>
          </a:xfrm>
        </p:spPr>
        <p:style>
          <a:lnRef idx="2">
            <a:schemeClr val="accent1"/>
          </a:lnRef>
          <a:fillRef idx="1">
            <a:schemeClr val="lt1"/>
          </a:fillRef>
          <a:effectRef idx="0">
            <a:schemeClr val="accent1"/>
          </a:effectRef>
          <a:fontRef idx="minor">
            <a:schemeClr val="dk1"/>
          </a:fontRef>
        </p:style>
      </p:pic>
      <p:graphicFrame>
        <p:nvGraphicFramePr>
          <p:cNvPr id="11" name="Table 10">
            <a:extLst>
              <a:ext uri="{FF2B5EF4-FFF2-40B4-BE49-F238E27FC236}">
                <a16:creationId xmlns:a16="http://schemas.microsoft.com/office/drawing/2014/main" id="{35FE1049-CD91-475B-5487-2F97F89B2609}"/>
              </a:ext>
            </a:extLst>
          </p:cNvPr>
          <p:cNvGraphicFramePr>
            <a:graphicFrameLocks noGrp="1"/>
          </p:cNvGraphicFramePr>
          <p:nvPr>
            <p:extLst>
              <p:ext uri="{D42A27DB-BD31-4B8C-83A1-F6EECF244321}">
                <p14:modId xmlns:p14="http://schemas.microsoft.com/office/powerpoint/2010/main" val="1880337249"/>
              </p:ext>
            </p:extLst>
          </p:nvPr>
        </p:nvGraphicFramePr>
        <p:xfrm>
          <a:off x="750770" y="4494998"/>
          <a:ext cx="10542125" cy="2290814"/>
        </p:xfrm>
        <a:graphic>
          <a:graphicData uri="http://schemas.openxmlformats.org/drawingml/2006/table">
            <a:tbl>
              <a:tblPr firstRow="1" firstCol="1" bandRow="1">
                <a:tableStyleId>{5C22544A-7EE6-4342-B048-85BDC9FD1C3A}</a:tableStyleId>
              </a:tblPr>
              <a:tblGrid>
                <a:gridCol w="1996813">
                  <a:extLst>
                    <a:ext uri="{9D8B030D-6E8A-4147-A177-3AD203B41FA5}">
                      <a16:colId xmlns:a16="http://schemas.microsoft.com/office/drawing/2014/main" val="3189380935"/>
                    </a:ext>
                  </a:extLst>
                </a:gridCol>
                <a:gridCol w="8545312">
                  <a:extLst>
                    <a:ext uri="{9D8B030D-6E8A-4147-A177-3AD203B41FA5}">
                      <a16:colId xmlns:a16="http://schemas.microsoft.com/office/drawing/2014/main" val="2478834441"/>
                    </a:ext>
                  </a:extLst>
                </a:gridCol>
              </a:tblGrid>
              <a:tr h="377884">
                <a:tc gridSpan="2">
                  <a:txBody>
                    <a:bodyPr/>
                    <a:lstStyle/>
                    <a:p>
                      <a:pPr>
                        <a:lnSpc>
                          <a:spcPct val="115000"/>
                        </a:lnSpc>
                        <a:spcAft>
                          <a:spcPts val="1000"/>
                        </a:spcAft>
                      </a:pPr>
                      <a:r>
                        <a:rPr lang="en-US" sz="1200" dirty="0">
                          <a:effectLst/>
                        </a:rPr>
                        <a:t>Order – Direct SAP Order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257332509"/>
                  </a:ext>
                </a:extLst>
              </a:tr>
              <a:tr h="779278">
                <a:tc>
                  <a:txBody>
                    <a:bodyPr/>
                    <a:lstStyle/>
                    <a:p>
                      <a:pPr>
                        <a:lnSpc>
                          <a:spcPct val="115000"/>
                        </a:lnSpc>
                        <a:spcAft>
                          <a:spcPts val="1000"/>
                        </a:spcAft>
                      </a:pPr>
                      <a:r>
                        <a:rPr lang="en-US" sz="1200">
                          <a:effectLst/>
                        </a:rPr>
                        <a:t>Purpose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With this flow user will able to place the Order through SAP ,SAP will push outbound Order for , iWMS ( Demand Portal) will call SAP API to create Outbound Order , iWMS will allocate Inventory and perform picking and dispatch operations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59533646"/>
                  </a:ext>
                </a:extLst>
              </a:tr>
              <a:tr h="377884">
                <a:tc>
                  <a:txBody>
                    <a:bodyPr/>
                    <a:lstStyle/>
                    <a:p>
                      <a:pPr>
                        <a:lnSpc>
                          <a:spcPct val="115000"/>
                        </a:lnSpc>
                        <a:spcAft>
                          <a:spcPts val="1000"/>
                        </a:spcAft>
                      </a:pPr>
                      <a:r>
                        <a:rPr lang="en-US" sz="1200">
                          <a:effectLst/>
                        </a:rPr>
                        <a:t>Scope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Order Creations , Inventory Allocation , Shipping Label , Picking , Dispatch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2287221"/>
                  </a:ext>
                </a:extLst>
              </a:tr>
              <a:tr h="377884">
                <a:tc>
                  <a:txBody>
                    <a:bodyPr/>
                    <a:lstStyle/>
                    <a:p>
                      <a:pPr>
                        <a:lnSpc>
                          <a:spcPct val="115000"/>
                        </a:lnSpc>
                        <a:spcAft>
                          <a:spcPts val="1000"/>
                        </a:spcAft>
                      </a:pPr>
                      <a:r>
                        <a:rPr lang="en-US" sz="1200">
                          <a:effectLst/>
                        </a:rPr>
                        <a:t>User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Sales, MOH Approval, Picker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1280254"/>
                  </a:ext>
                </a:extLst>
              </a:tr>
              <a:tr h="377884">
                <a:tc gridSpan="2">
                  <a:txBody>
                    <a:bodyPr/>
                    <a:lstStyle/>
                    <a:p>
                      <a:pPr>
                        <a:lnSpc>
                          <a:spcPct val="115000"/>
                        </a:lnSpc>
                        <a:spcAft>
                          <a:spcPts val="1000"/>
                        </a:spcAft>
                      </a:pPr>
                      <a:r>
                        <a:rPr lang="en-US" sz="1200" dirty="0">
                          <a:effectLst/>
                        </a:rPr>
                        <a:t>Procedure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IN"/>
                    </a:p>
                  </a:txBody>
                  <a:tcPr/>
                </a:tc>
                <a:extLst>
                  <a:ext uri="{0D108BD9-81ED-4DB2-BD59-A6C34878D82A}">
                    <a16:rowId xmlns:a16="http://schemas.microsoft.com/office/drawing/2014/main" val="1768655986"/>
                  </a:ext>
                </a:extLst>
              </a:tr>
            </a:tbl>
          </a:graphicData>
        </a:graphic>
      </p:graphicFrame>
    </p:spTree>
    <p:extLst>
      <p:ext uri="{BB962C8B-B14F-4D97-AF65-F5344CB8AC3E}">
        <p14:creationId xmlns:p14="http://schemas.microsoft.com/office/powerpoint/2010/main" val="3009871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B589-F8B4-1545-6341-B011D272BCC5}"/>
              </a:ext>
            </a:extLst>
          </p:cNvPr>
          <p:cNvSpPr>
            <a:spLocks noGrp="1"/>
          </p:cNvSpPr>
          <p:nvPr>
            <p:ph type="title"/>
          </p:nvPr>
        </p:nvSpPr>
        <p:spPr>
          <a:xfrm>
            <a:off x="838200" y="365125"/>
            <a:ext cx="10515600" cy="1088289"/>
          </a:xfrm>
        </p:spPr>
        <p:style>
          <a:lnRef idx="2">
            <a:schemeClr val="accent1"/>
          </a:lnRef>
          <a:fillRef idx="1">
            <a:schemeClr val="lt1"/>
          </a:fillRef>
          <a:effectRef idx="0">
            <a:schemeClr val="accent1"/>
          </a:effectRef>
          <a:fontRef idx="minor">
            <a:schemeClr val="dk1"/>
          </a:fontRef>
        </p:style>
        <p:txBody>
          <a:bodyPr>
            <a:normAutofit fontScale="90000"/>
          </a:bodyPr>
          <a:lstStyle/>
          <a:p>
            <a:pPr algn="ctr"/>
            <a:br>
              <a:rPr lang="en-US" sz="36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br>
            <a:r>
              <a:rPr lang="en-US" sz="3600" b="1" dirty="0">
                <a:solidFill>
                  <a:srgbClr val="4F81BD"/>
                </a:solidFill>
                <a:effectLst/>
                <a:latin typeface="Calibri" panose="020F0502020204030204" pitchFamily="34" charset="0"/>
                <a:ea typeface="Times New Roman" panose="02020603050405020304" pitchFamily="18" charset="0"/>
                <a:cs typeface="Times New Roman" panose="02020603050405020304" pitchFamily="18" charset="0"/>
              </a:rPr>
              <a:t>OUTBOUND – ORDER   ( MOH &amp; RBTS )</a:t>
            </a:r>
            <a:br>
              <a:rPr lang="en-IN" sz="18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endParaRPr lang="en-IN" dirty="0"/>
          </a:p>
        </p:txBody>
      </p:sp>
      <p:graphicFrame>
        <p:nvGraphicFramePr>
          <p:cNvPr id="5" name="Content Placeholder 4">
            <a:extLst>
              <a:ext uri="{FF2B5EF4-FFF2-40B4-BE49-F238E27FC236}">
                <a16:creationId xmlns:a16="http://schemas.microsoft.com/office/drawing/2014/main" id="{42200FDE-9F03-AA93-6FF9-F61D09C88C30}"/>
              </a:ext>
            </a:extLst>
          </p:cNvPr>
          <p:cNvGraphicFramePr>
            <a:graphicFrameLocks noGrp="1"/>
          </p:cNvGraphicFramePr>
          <p:nvPr>
            <p:ph idx="1"/>
            <p:extLst>
              <p:ext uri="{D42A27DB-BD31-4B8C-83A1-F6EECF244321}">
                <p14:modId xmlns:p14="http://schemas.microsoft.com/office/powerpoint/2010/main" val="4192234698"/>
              </p:ext>
            </p:extLst>
          </p:nvPr>
        </p:nvGraphicFramePr>
        <p:xfrm>
          <a:off x="838200" y="1559294"/>
          <a:ext cx="10515600" cy="4129236"/>
        </p:xfrm>
        <a:graphic>
          <a:graphicData uri="http://schemas.openxmlformats.org/drawingml/2006/table">
            <a:tbl>
              <a:tblPr firstRow="1" firstCol="1" bandRow="1">
                <a:tableStyleId>{5C22544A-7EE6-4342-B048-85BDC9FD1C3A}</a:tableStyleId>
              </a:tblPr>
              <a:tblGrid>
                <a:gridCol w="473544">
                  <a:extLst>
                    <a:ext uri="{9D8B030D-6E8A-4147-A177-3AD203B41FA5}">
                      <a16:colId xmlns:a16="http://schemas.microsoft.com/office/drawing/2014/main" val="2422822406"/>
                    </a:ext>
                  </a:extLst>
                </a:gridCol>
                <a:gridCol w="3203678">
                  <a:extLst>
                    <a:ext uri="{9D8B030D-6E8A-4147-A177-3AD203B41FA5}">
                      <a16:colId xmlns:a16="http://schemas.microsoft.com/office/drawing/2014/main" val="738803072"/>
                    </a:ext>
                  </a:extLst>
                </a:gridCol>
                <a:gridCol w="1839095">
                  <a:extLst>
                    <a:ext uri="{9D8B030D-6E8A-4147-A177-3AD203B41FA5}">
                      <a16:colId xmlns:a16="http://schemas.microsoft.com/office/drawing/2014/main" val="140611843"/>
                    </a:ext>
                  </a:extLst>
                </a:gridCol>
                <a:gridCol w="4999283">
                  <a:extLst>
                    <a:ext uri="{9D8B030D-6E8A-4147-A177-3AD203B41FA5}">
                      <a16:colId xmlns:a16="http://schemas.microsoft.com/office/drawing/2014/main" val="1465561328"/>
                    </a:ext>
                  </a:extLst>
                </a:gridCol>
              </a:tblGrid>
              <a:tr h="405357">
                <a:tc>
                  <a:txBody>
                    <a:bodyPr/>
                    <a:lstStyle/>
                    <a:p>
                      <a:pPr algn="r">
                        <a:lnSpc>
                          <a:spcPct val="115000"/>
                        </a:lnSpc>
                        <a:spcAft>
                          <a:spcPts val="1000"/>
                        </a:spcAft>
                      </a:pPr>
                      <a:r>
                        <a:rPr lang="en-US" sz="1200">
                          <a:effectLst/>
                        </a:rPr>
                        <a: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Activity</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System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Remark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6622430"/>
                  </a:ext>
                </a:extLst>
              </a:tr>
              <a:tr h="835936">
                <a:tc>
                  <a:txBody>
                    <a:bodyPr/>
                    <a:lstStyle/>
                    <a:p>
                      <a:pPr algn="r">
                        <a:lnSpc>
                          <a:spcPct val="115000"/>
                        </a:lnSpc>
                        <a:spcAft>
                          <a:spcPts val="1000"/>
                        </a:spcAft>
                      </a:pPr>
                      <a:r>
                        <a:rPr lang="en-US" sz="1200">
                          <a:effectLst/>
                        </a:rPr>
                        <a:t>01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SAP Order Creations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SAP</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SAP user to create new Outbound Order  &amp; Call iWMS API create Outbound in iWMS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0827006"/>
                  </a:ext>
                </a:extLst>
              </a:tr>
              <a:tr h="405357">
                <a:tc>
                  <a:txBody>
                    <a:bodyPr/>
                    <a:lstStyle/>
                    <a:p>
                      <a:pPr algn="r">
                        <a:lnSpc>
                          <a:spcPct val="115000"/>
                        </a:lnSpc>
                        <a:spcAft>
                          <a:spcPts val="1000"/>
                        </a:spcAft>
                      </a:pPr>
                      <a:r>
                        <a:rPr lang="en-US" sz="1200">
                          <a:effectLst/>
                        </a:rPr>
                        <a:t>02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Inventory Allocation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iWMS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Operator to select Order and Allocate Inventory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48498688"/>
                  </a:ext>
                </a:extLst>
              </a:tr>
              <a:tr h="835936">
                <a:tc>
                  <a:txBody>
                    <a:bodyPr/>
                    <a:lstStyle/>
                    <a:p>
                      <a:pPr algn="r">
                        <a:lnSpc>
                          <a:spcPct val="115000"/>
                        </a:lnSpc>
                        <a:spcAft>
                          <a:spcPts val="1000"/>
                        </a:spcAft>
                      </a:pPr>
                      <a:r>
                        <a:rPr lang="en-US" sz="1200">
                          <a:effectLst/>
                        </a:rPr>
                        <a:t>03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Picking</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iWMS ( HHT)</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System to create Pick Ticket based On Order , Operator to Pick the Material by Scanning Location ( RFID/BARCODE) &amp; Pallet ( RFID/BARCODE)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7589731"/>
                  </a:ext>
                </a:extLst>
              </a:tr>
              <a:tr h="835936">
                <a:tc>
                  <a:txBody>
                    <a:bodyPr/>
                    <a:lstStyle/>
                    <a:p>
                      <a:pPr algn="r">
                        <a:lnSpc>
                          <a:spcPct val="115000"/>
                        </a:lnSpc>
                        <a:spcAft>
                          <a:spcPts val="1000"/>
                        </a:spcAft>
                      </a:pPr>
                      <a:r>
                        <a:rPr lang="en-US" sz="1200">
                          <a:effectLst/>
                        </a:rPr>
                        <a:t>04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Dispatch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iWMS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Shipper to select Order , Generate Shipping Label , Enter Dispatch Detail and Mark Order as Dispatch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15561675"/>
                  </a:ext>
                </a:extLst>
              </a:tr>
              <a:tr h="405357">
                <a:tc>
                  <a:txBody>
                    <a:bodyPr/>
                    <a:lstStyle/>
                    <a:p>
                      <a:pPr algn="r">
                        <a:lnSpc>
                          <a:spcPct val="115000"/>
                        </a:lnSpc>
                        <a:spcAft>
                          <a:spcPts val="1000"/>
                        </a:spcAft>
                      </a:pPr>
                      <a:r>
                        <a:rPr lang="en-US" sz="1200">
                          <a:effectLst/>
                        </a:rPr>
                        <a:t>05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Dispatch Notification</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iWMS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iWMS to call SAP API and update dispatch details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17225915"/>
                  </a:ext>
                </a:extLst>
              </a:tr>
              <a:tr h="405357">
                <a:tc>
                  <a:txBody>
                    <a:bodyPr/>
                    <a:lstStyle/>
                    <a:p>
                      <a:pPr algn="r">
                        <a:lnSpc>
                          <a:spcPct val="115000"/>
                        </a:lnSpc>
                        <a:spcAft>
                          <a:spcPts val="1000"/>
                        </a:spcAft>
                      </a:pPr>
                      <a:r>
                        <a:rPr lang="en-US" sz="1200">
                          <a:effectLst/>
                        </a:rPr>
                        <a:t>06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Delivered</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a:effectLst/>
                        </a:rPr>
                        <a:t>iWMS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200" dirty="0">
                          <a:effectLst/>
                        </a:rPr>
                        <a:t>Carrier Partner to update Delivery status as Delivered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5369760"/>
                  </a:ext>
                </a:extLst>
              </a:tr>
            </a:tbl>
          </a:graphicData>
        </a:graphic>
      </p:graphicFrame>
    </p:spTree>
    <p:extLst>
      <p:ext uri="{BB962C8B-B14F-4D97-AF65-F5344CB8AC3E}">
        <p14:creationId xmlns:p14="http://schemas.microsoft.com/office/powerpoint/2010/main" val="3922813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863</Words>
  <Application>Microsoft Office PowerPoint</Application>
  <PresentationFormat>Widescreen</PresentationFormat>
  <Paragraphs>191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vt:lpstr>
      <vt:lpstr>Office Theme</vt:lpstr>
      <vt:lpstr> START </vt:lpstr>
      <vt:lpstr> WORK FLOW </vt:lpstr>
      <vt:lpstr> INBOUND – WITH SAP &amp; PALLET ( MOH &amp; RBTS )  </vt:lpstr>
      <vt:lpstr> INBOUND – WITH SAP &amp; PALLET ( MOH &amp; RBTS ) </vt:lpstr>
      <vt:lpstr> DEMAND PORTAL  ( MOH &amp; RBTS ) </vt:lpstr>
      <vt:lpstr> DEMAND PORTAL  ( MOH &amp; RBTS ) </vt:lpstr>
      <vt:lpstr>DEMAND PORTAL NOTIFICATION EMAIL </vt:lpstr>
      <vt:lpstr> OUTBOUND – ORDER   ( MOH &amp; RBTS ) </vt:lpstr>
      <vt:lpstr> OUTBOUND – ORDER   ( MOH &amp; RBTS )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WORK FLOW </dc:title>
  <dc:creator>Dilip Kalpe</dc:creator>
  <cp:lastModifiedBy>Dilip Kalpe</cp:lastModifiedBy>
  <cp:revision>3</cp:revision>
  <dcterms:created xsi:type="dcterms:W3CDTF">2023-02-17T05:16:49Z</dcterms:created>
  <dcterms:modified xsi:type="dcterms:W3CDTF">2023-02-17T06:16:49Z</dcterms:modified>
</cp:coreProperties>
</file>