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032092759" r:id="rId4"/>
    <p:sldId id="2032092762" r:id="rId5"/>
    <p:sldId id="2032092764" r:id="rId6"/>
    <p:sldId id="2032092760" r:id="rId7"/>
    <p:sldId id="2032092761" r:id="rId8"/>
    <p:sldId id="258" r:id="rId9"/>
    <p:sldId id="264" r:id="rId10"/>
    <p:sldId id="2032092757" r:id="rId11"/>
    <p:sldId id="2032092758" r:id="rId12"/>
    <p:sldId id="2032092763" r:id="rId13"/>
  </p:sldIdLst>
  <p:sldSz cx="12192000" cy="6858000"/>
  <p:notesSz cx="6858000" cy="9144000"/>
  <p:embeddedFontLst>
    <p:embeddedFont>
      <p:font typeface="Algerian" panose="04020705040A02060702" pitchFamily="82" charset="0"/>
      <p:regular r:id="rId15"/>
    </p:embeddedFont>
    <p:embeddedFont>
      <p:font typeface="Calibri" panose="020F0502020204030204" pitchFamily="34" charset="0"/>
      <p:regular r:id="rId16"/>
      <p:bold r:id="rId17"/>
      <p:italic r:id="rId18"/>
      <p:boldItalic r:id="rId19"/>
    </p:embeddedFont>
    <p:embeddedFont>
      <p:font typeface="Franklin Gothic" panose="020B0604020202020204" charset="0"/>
      <p:bold r:id="rId20"/>
    </p:embeddedFont>
    <p:embeddedFont>
      <p:font typeface="Libre Franklin"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5D07E-85A8-40C5-8558-57939E003BDD}" v="403" dt="2022-04-11T09:09:59.964"/>
    <p1510:client id="{3720EFD8-9375-4403-B096-8A8094226C37}" v="27" dt="2022-04-08T13:31:59.134"/>
    <p1510:client id="{455C391F-F1C6-48FA-ADFE-1EB6EB2B6A93}" v="73" dt="2022-04-11T10:01:38.196"/>
    <p1510:client id="{57B8D30B-D6E9-47A0-8AE0-E245702F99E1}" v="292" dt="2022-04-12T15:19:06.709"/>
    <p1510:client id="{79587416-8BFF-4470-A295-2732566BDF57}" v="527" dt="2022-04-10T14:38:24.514"/>
    <p1510:client id="{841BA8F1-BE94-47D1-A75E-325C63F90343}" v="705" dt="2022-04-10T08:30:35.261"/>
    <p1510:client id="{EAB7BBD8-77E5-467E-8F5D-ABCFFF54F69B}" v="22" dt="2022-04-11T13:11:36.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48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23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27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919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0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black">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black">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538972926"/>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file/d/17JSahrMopfbvOcq937ur-kBFWeZ1cLYa/view?usp=sharing"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4091234" y="148172"/>
            <a:ext cx="7620780"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sz="2400" dirty="0">
                <a:solidFill>
                  <a:schemeClr val="tx1"/>
                </a:solidFill>
                <a:latin typeface="Franklin Gothic"/>
                <a:ea typeface="Franklin Gothic"/>
                <a:cs typeface="Franklin Gothic"/>
                <a:sym typeface="Franklin Gothic"/>
              </a:rPr>
              <a:t>Team Number: HT037</a:t>
            </a:r>
          </a:p>
          <a:p>
            <a:pPr marL="0" lvl="0" indent="0" algn="l" rtl="0">
              <a:lnSpc>
                <a:spcPct val="90000"/>
              </a:lnSpc>
              <a:spcBef>
                <a:spcPts val="1000"/>
              </a:spcBef>
              <a:spcAft>
                <a:spcPts val="0"/>
              </a:spcAft>
              <a:buClr>
                <a:schemeClr val="lt2"/>
              </a:buClr>
              <a:buSzPts val="1800"/>
              <a:buNone/>
            </a:pPr>
            <a:endParaRPr lang="en-US" sz="2400" dirty="0">
              <a:solidFill>
                <a:schemeClr val="tx1"/>
              </a:solidFill>
              <a:latin typeface="Franklin Gothic"/>
              <a:ea typeface="Franklin Gothic"/>
              <a:cs typeface="Franklin Gothic"/>
              <a:sym typeface="Franklin Gothic"/>
            </a:endParaRPr>
          </a:p>
          <a:p>
            <a:pPr marL="0" indent="0"/>
            <a:r>
              <a:rPr lang="en-US" sz="2400" dirty="0">
                <a:solidFill>
                  <a:schemeClr val="tx1"/>
                </a:solidFill>
                <a:latin typeface="Franklin Gothic"/>
                <a:sym typeface="Franklin Gothic"/>
              </a:rPr>
              <a:t>SDG Goal : Good Health and Well-Being</a:t>
            </a:r>
            <a:endParaRPr lang="en-US" sz="2400" dirty="0">
              <a:solidFill>
                <a:schemeClr val="tx1"/>
              </a:solidFill>
              <a:sym typeface="Franklin Gothic"/>
            </a:endParaRPr>
          </a:p>
          <a:p>
            <a:pPr marL="0" indent="0"/>
            <a:br>
              <a:rPr lang="en-US" sz="2400" dirty="0">
                <a:solidFill>
                  <a:schemeClr val="tx1"/>
                </a:solidFill>
                <a:latin typeface="Franklin Gothic"/>
                <a:ea typeface="Franklin Gothic"/>
                <a:cs typeface="Franklin Gothic"/>
                <a:sym typeface="Franklin Gothic"/>
              </a:rPr>
            </a:br>
            <a:r>
              <a:rPr lang="en-US" sz="2400" dirty="0">
                <a:solidFill>
                  <a:schemeClr val="tx1"/>
                </a:solidFill>
                <a:latin typeface="Franklin Gothic"/>
                <a:ea typeface="Franklin Gothic"/>
                <a:cs typeface="Franklin Gothic"/>
                <a:sym typeface="Franklin Gothic"/>
              </a:rPr>
              <a:t>Problem Statement Title: ACCIDENT PREDICTION</a:t>
            </a:r>
            <a:endParaRPr lang="en-US" sz="2400" dirty="0">
              <a:solidFill>
                <a:schemeClr val="tx1"/>
              </a:solidFill>
              <a:ea typeface="Franklin Gothic"/>
              <a:cs typeface="Franklin Gothic"/>
              <a:sym typeface="Franklin Gothic"/>
            </a:endParaRPr>
          </a:p>
          <a:p>
            <a:pPr marL="0" lvl="0" indent="0" algn="l">
              <a:lnSpc>
                <a:spcPct val="90000"/>
              </a:lnSpc>
              <a:spcBef>
                <a:spcPts val="1000"/>
              </a:spcBef>
              <a:spcAft>
                <a:spcPts val="0"/>
              </a:spcAft>
              <a:buSzPts val="1800"/>
              <a:buNone/>
            </a:pPr>
            <a:endParaRPr lang="en-US" sz="2400" dirty="0">
              <a:solidFill>
                <a:schemeClr val="tx1"/>
              </a:solidFill>
              <a:latin typeface="Franklin Gothic"/>
            </a:endParaRPr>
          </a:p>
          <a:p>
            <a:pPr marL="0" indent="0"/>
            <a:br>
              <a:rPr lang="en-US" sz="2400" dirty="0">
                <a:solidFill>
                  <a:schemeClr val="tx1"/>
                </a:solidFill>
                <a:latin typeface="Franklin Gothic"/>
                <a:ea typeface="Franklin Gothic"/>
                <a:cs typeface="Franklin Gothic"/>
                <a:sym typeface="Franklin Gothic"/>
              </a:rPr>
            </a:br>
            <a:r>
              <a:rPr lang="en-US" sz="2400" dirty="0">
                <a:solidFill>
                  <a:schemeClr val="tx1"/>
                </a:solidFill>
                <a:latin typeface="Franklin Gothic"/>
                <a:ea typeface="Franklin Gothic"/>
                <a:cs typeface="Franklin Gothic"/>
                <a:sym typeface="Franklin Gothic"/>
              </a:rPr>
              <a:t>Team Name: Accident Prediction</a:t>
            </a:r>
            <a:endParaRPr lang="en-US" sz="2400" dirty="0">
              <a:solidFill>
                <a:schemeClr val="tx1"/>
              </a:solidFill>
              <a:ea typeface="Franklin Gothic"/>
              <a:cs typeface="Franklin Gothic"/>
              <a:sym typeface="Franklin Gothic"/>
            </a:endParaRPr>
          </a:p>
          <a:p>
            <a:pPr marL="0" indent="0"/>
            <a:endParaRPr lang="en-US" sz="2400" dirty="0">
              <a:solidFill>
                <a:schemeClr val="tx1"/>
              </a:solidFill>
              <a:latin typeface="Franklin Gothic"/>
            </a:endParaRPr>
          </a:p>
          <a:p>
            <a:pPr marL="0" lvl="0" indent="0" algn="l" rtl="0">
              <a:lnSpc>
                <a:spcPct val="90000"/>
              </a:lnSpc>
              <a:spcBef>
                <a:spcPts val="1000"/>
              </a:spcBef>
              <a:spcAft>
                <a:spcPts val="0"/>
              </a:spcAft>
              <a:buClr>
                <a:schemeClr val="lt2"/>
              </a:buClr>
              <a:buSzPts val="1800"/>
              <a:buNone/>
            </a:pPr>
            <a:br>
              <a:rPr lang="en-US" sz="2400" dirty="0">
                <a:latin typeface="Franklin Gothic"/>
                <a:ea typeface="Franklin Gothic"/>
                <a:cs typeface="Franklin Gothic"/>
                <a:sym typeface="Franklin Gothic"/>
              </a:rPr>
            </a:br>
            <a:br>
              <a:rPr lang="en-US" sz="2400" dirty="0">
                <a:latin typeface="Franklin Gothic"/>
                <a:ea typeface="Franklin Gothic"/>
                <a:cs typeface="Franklin Gothic"/>
                <a:sym typeface="Franklin Gothic"/>
              </a:rPr>
            </a:br>
            <a:endParaRPr lang="en-US" sz="2400" dirty="0"/>
          </a:p>
        </p:txBody>
      </p:sp>
      <p:sp>
        <p:nvSpPr>
          <p:cNvPr id="2" name="Rectangle 1">
            <a:extLst>
              <a:ext uri="{FF2B5EF4-FFF2-40B4-BE49-F238E27FC236}">
                <a16:creationId xmlns:a16="http://schemas.microsoft.com/office/drawing/2014/main" id="{33F2DC49-8442-4AF1-90E1-54298B9554F5}"/>
              </a:ext>
            </a:extLst>
          </p:cNvPr>
          <p:cNvSpPr/>
          <p:nvPr/>
        </p:nvSpPr>
        <p:spPr>
          <a:xfrm rot="18542927">
            <a:off x="618154" y="4662815"/>
            <a:ext cx="4030027" cy="1169551"/>
          </a:xfrm>
          <a:prstGeom prst="rect">
            <a:avLst/>
          </a:prstGeom>
          <a:noFill/>
        </p:spPr>
        <p:txBody>
          <a:bodyPr wrap="square" lIns="91440" tIns="45720" rIns="91440" bIns="45720">
            <a:spAutoFit/>
          </a:bodyPr>
          <a:lstStyle/>
          <a:p>
            <a:pPr algn="ctr"/>
            <a:r>
              <a:rPr lang="en-US" sz="3500" dirty="0">
                <a:ln w="0"/>
                <a:solidFill>
                  <a:schemeClr val="tx1"/>
                </a:solidFill>
                <a:effectLst>
                  <a:outerShdw blurRad="38100" dist="19050" dir="2700000" algn="tl" rotWithShape="0">
                    <a:schemeClr val="dk1">
                      <a:alpha val="40000"/>
                    </a:schemeClr>
                  </a:outerShdw>
                </a:effectLst>
              </a:rPr>
              <a:t>HACK@SRET 2022</a:t>
            </a:r>
            <a:endParaRPr lang="en-US" sz="35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buSzPct val="100000"/>
            </a:pPr>
            <a:r>
              <a:rPr lang="en-IN" dirty="0">
                <a:solidFill>
                  <a:schemeClr val="dk1"/>
                </a:solidFill>
              </a:rPr>
              <a:t>Impact and scalability</a:t>
            </a:r>
            <a:endParaRPr lang="en-US">
              <a:solidFill>
                <a:schemeClr val="dk1"/>
              </a:solidFill>
            </a:endParaRPr>
          </a:p>
        </p:txBody>
      </p:sp>
      <p:sp>
        <p:nvSpPr>
          <p:cNvPr id="3" name="Content Placeholder 2"/>
          <p:cNvSpPr>
            <a:spLocks noGrp="1"/>
          </p:cNvSpPr>
          <p:nvPr>
            <p:ph idx="1"/>
          </p:nvPr>
        </p:nvSpPr>
        <p:spPr>
          <a:xfrm>
            <a:off x="548640" y="1720161"/>
            <a:ext cx="11091672" cy="4439521"/>
          </a:xfrm>
        </p:spPr>
        <p:txBody>
          <a:bodyPr>
            <a:normAutofit lnSpcReduction="10000"/>
          </a:bodyPr>
          <a:lstStyle/>
          <a:p>
            <a:pPr marL="514350" indent="-285750">
              <a:lnSpc>
                <a:spcPct val="100000"/>
              </a:lnSpc>
              <a:buFont typeface="Wingdings"/>
              <a:buChar char="v"/>
            </a:pPr>
            <a:r>
              <a:rPr lang="en-US" sz="1800" dirty="0">
                <a:solidFill>
                  <a:schemeClr val="tx1"/>
                </a:solidFill>
                <a:ea typeface="+mn-lt"/>
                <a:cs typeface="+mn-lt"/>
              </a:rPr>
              <a:t>The analysis of accident severity prediction for traffic crash is essential for enhancing the crash rescue responding speed, thereby reducing the casualties and property losses caused by roadway crashes.</a:t>
            </a:r>
            <a:endParaRPr lang="en-US" sz="1800" dirty="0">
              <a:solidFill>
                <a:schemeClr val="tx1"/>
              </a:solidFill>
            </a:endParaRPr>
          </a:p>
          <a:p>
            <a:pPr marL="514350" indent="-285750">
              <a:lnSpc>
                <a:spcPct val="100000"/>
              </a:lnSpc>
              <a:buFont typeface="Wingdings"/>
              <a:buChar char="v"/>
            </a:pPr>
            <a:r>
              <a:rPr lang="en-US" sz="1800" dirty="0">
                <a:solidFill>
                  <a:schemeClr val="tx1"/>
                </a:solidFill>
                <a:ea typeface="+mn-lt"/>
                <a:cs typeface="+mn-lt"/>
              </a:rPr>
              <a:t>It is necessary to select variables which are easily obtained and have significant impact on crash severity levels.</a:t>
            </a:r>
            <a:endParaRPr lang="en-US" dirty="0">
              <a:solidFill>
                <a:schemeClr val="tx1"/>
              </a:solidFill>
            </a:endParaRPr>
          </a:p>
          <a:p>
            <a:pPr marL="514350" indent="-285750">
              <a:lnSpc>
                <a:spcPct val="100000"/>
              </a:lnSpc>
              <a:buFont typeface="Wingdings"/>
              <a:buChar char="v"/>
            </a:pPr>
            <a:r>
              <a:rPr lang="en-US" sz="1800" dirty="0">
                <a:solidFill>
                  <a:schemeClr val="tx1"/>
                </a:solidFill>
                <a:ea typeface="+mn-lt"/>
                <a:cs typeface="+mn-lt"/>
              </a:rPr>
              <a:t>The occurrence rate of death and injury due to road traffic accidents is rising increasingly globally day by day.</a:t>
            </a:r>
            <a:r>
              <a:rPr lang="en-US" sz="1800" dirty="0">
                <a:solidFill>
                  <a:schemeClr val="tx1"/>
                </a:solidFill>
                <a:cs typeface="Arial"/>
              </a:rPr>
              <a:t> So predicting accident severity with the help of factors that affects the accident severity will be very useful since it can be helpful to take immediate actions so as to save the lives of the casualties.</a:t>
            </a:r>
            <a:endParaRPr lang="en-US" dirty="0">
              <a:solidFill>
                <a:schemeClr val="tx1"/>
              </a:solidFill>
            </a:endParaRPr>
          </a:p>
          <a:p>
            <a:pPr marL="514350" indent="-285750">
              <a:lnSpc>
                <a:spcPct val="100000"/>
              </a:lnSpc>
              <a:buFont typeface="Wingdings"/>
              <a:buChar char="v"/>
            </a:pPr>
            <a:r>
              <a:rPr lang="en-US" sz="1800" dirty="0">
                <a:solidFill>
                  <a:schemeClr val="tx1"/>
                </a:solidFill>
                <a:cs typeface="Arial"/>
              </a:rPr>
              <a:t>This can be done easily by immediately predicting the severity level once the accident happens using the model and taking the necessary actions.</a:t>
            </a:r>
          </a:p>
          <a:p>
            <a:pPr marL="514350" indent="-285750">
              <a:lnSpc>
                <a:spcPct val="100000"/>
              </a:lnSpc>
              <a:buFont typeface="Wingdings"/>
              <a:buChar char="v"/>
            </a:pPr>
            <a:r>
              <a:rPr lang="en-US" sz="1800" dirty="0">
                <a:solidFill>
                  <a:schemeClr val="tx1"/>
                </a:solidFill>
                <a:cs typeface="Arial"/>
              </a:rPr>
              <a:t>In future, this model can also be used to automatically predict the severity level of the casualty in an accident by using sensors which automatically tracks the factors like Weather conditions, Road surface conditions, etc. and this model can be designed to consider the other factors like speed at which the vehicle was moving at the accident time, speed of the opposite vehicle(in case of crash accidents),</a:t>
            </a:r>
            <a:r>
              <a:rPr lang="en-US" sz="1800" dirty="0" err="1">
                <a:solidFill>
                  <a:schemeClr val="tx1"/>
                </a:solidFill>
                <a:cs typeface="Arial"/>
              </a:rPr>
              <a:t>etc</a:t>
            </a:r>
            <a:r>
              <a:rPr lang="en-US" sz="1800" dirty="0">
                <a:solidFill>
                  <a:schemeClr val="tx1"/>
                </a:solidFill>
                <a:cs typeface="Arial"/>
              </a:rPr>
              <a:t> to predict the severity.</a:t>
            </a:r>
          </a:p>
          <a:p>
            <a:pPr indent="-228600">
              <a:lnSpc>
                <a:spcPct val="100000"/>
              </a:lnSpc>
              <a:buNone/>
            </a:pPr>
            <a:endParaRPr lang="en-US" sz="1800" dirty="0">
              <a:solidFill>
                <a:srgbClr val="000000"/>
              </a:solidFill>
              <a:cs typeface="Arial"/>
            </a:endParaRPr>
          </a:p>
          <a:p>
            <a:pPr indent="-228600">
              <a:lnSpc>
                <a:spcPct val="100000"/>
              </a:lnSpc>
              <a:buNone/>
            </a:pPr>
            <a:endParaRPr lang="en-US" sz="1800" dirty="0">
              <a:solidFill>
                <a:srgbClr val="000000"/>
              </a:solidFill>
              <a:cs typeface="Arial"/>
            </a:endParaRPr>
          </a:p>
          <a:p>
            <a:endParaRPr lang="en-IN" dirty="0"/>
          </a:p>
        </p:txBody>
      </p:sp>
    </p:spTree>
    <p:extLst>
      <p:ext uri="{BB962C8B-B14F-4D97-AF65-F5344CB8AC3E}">
        <p14:creationId xmlns:p14="http://schemas.microsoft.com/office/powerpoint/2010/main" val="288194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27264E-8FEF-4181-804D-1FFE883C37ED}"/>
              </a:ext>
            </a:extLst>
          </p:cNvPr>
          <p:cNvSpPr>
            <a:spLocks noGrp="1"/>
          </p:cNvSpPr>
          <p:nvPr>
            <p:ph type="title"/>
          </p:nvPr>
        </p:nvSpPr>
        <p:spPr>
          <a:xfrm>
            <a:off x="549275" y="430213"/>
            <a:ext cx="11090275" cy="492125"/>
          </a:xfrm>
        </p:spPr>
        <p:txBody>
          <a:bodyPr>
            <a:noAutofit/>
          </a:bodyPr>
          <a:lstStyle/>
          <a:p>
            <a:pPr algn="ctr">
              <a:buSzPct val="100000"/>
            </a:pPr>
            <a:r>
              <a:rPr lang="en-US" dirty="0">
                <a:solidFill>
                  <a:schemeClr val="dk1"/>
                </a:solidFill>
              </a:rPr>
              <a:t>Demonstration Video</a:t>
            </a:r>
            <a:endParaRPr lang="en-US"/>
          </a:p>
        </p:txBody>
      </p:sp>
      <p:sp>
        <p:nvSpPr>
          <p:cNvPr id="2" name="TextBox 1">
            <a:extLst>
              <a:ext uri="{FF2B5EF4-FFF2-40B4-BE49-F238E27FC236}">
                <a16:creationId xmlns:a16="http://schemas.microsoft.com/office/drawing/2014/main" id="{5090C2E3-D3FE-EF6B-34DD-E04B8C33A59F}"/>
              </a:ext>
            </a:extLst>
          </p:cNvPr>
          <p:cNvSpPr txBox="1"/>
          <p:nvPr/>
        </p:nvSpPr>
        <p:spPr>
          <a:xfrm>
            <a:off x="3682254" y="2808195"/>
            <a:ext cx="691178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https://drive.google.com/file/d/17JSahrMopfbvOcq937ur-kBFWeZ1cLYa/view?usp=sharing</a:t>
            </a:r>
            <a:endParaRPr lang="en-US" dirty="0"/>
          </a:p>
        </p:txBody>
      </p:sp>
    </p:spTree>
    <p:extLst>
      <p:ext uri="{BB962C8B-B14F-4D97-AF65-F5344CB8AC3E}">
        <p14:creationId xmlns:p14="http://schemas.microsoft.com/office/powerpoint/2010/main" val="337360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imeline&#10;&#10;Description automatically generated">
            <a:extLst>
              <a:ext uri="{FF2B5EF4-FFF2-40B4-BE49-F238E27FC236}">
                <a16:creationId xmlns:a16="http://schemas.microsoft.com/office/drawing/2014/main" id="{6B96B462-9EBF-523A-284E-750B135C71C8}"/>
              </a:ext>
            </a:extLst>
          </p:cNvPr>
          <p:cNvPicPr>
            <a:picLocks noGrp="1" noChangeAspect="1"/>
          </p:cNvPicPr>
          <p:nvPr>
            <p:ph idx="1"/>
          </p:nvPr>
        </p:nvPicPr>
        <p:blipFill>
          <a:blip r:embed="rId2"/>
          <a:stretch>
            <a:fillRect/>
          </a:stretch>
        </p:blipFill>
        <p:spPr>
          <a:xfrm>
            <a:off x="531832" y="354644"/>
            <a:ext cx="11203728" cy="6302097"/>
          </a:xfrm>
        </p:spPr>
      </p:pic>
      <p:sp>
        <p:nvSpPr>
          <p:cNvPr id="5" name="Rectangle 4">
            <a:extLst>
              <a:ext uri="{FF2B5EF4-FFF2-40B4-BE49-F238E27FC236}">
                <a16:creationId xmlns:a16="http://schemas.microsoft.com/office/drawing/2014/main" id="{BD03425A-8BF8-270F-70AA-9A91D860C61A}"/>
              </a:ext>
            </a:extLst>
          </p:cNvPr>
          <p:cNvSpPr/>
          <p:nvPr/>
        </p:nvSpPr>
        <p:spPr>
          <a:xfrm>
            <a:off x="3007682" y="1170416"/>
            <a:ext cx="6430859" cy="1817255"/>
          </a:xfrm>
          <a:prstGeom prst="rect">
            <a:avLst/>
          </a:prstGeom>
          <a:solidFill>
            <a:schemeClr val="accent5">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IN" sz="5400" dirty="0">
                <a:latin typeface="Algerian" panose="04020705040A02060702" pitchFamily="82" charset="0"/>
              </a:rPr>
              <a:t>TEAM MEMBERS</a:t>
            </a:r>
          </a:p>
        </p:txBody>
      </p:sp>
    </p:spTree>
    <p:extLst>
      <p:ext uri="{BB962C8B-B14F-4D97-AF65-F5344CB8AC3E}">
        <p14:creationId xmlns:p14="http://schemas.microsoft.com/office/powerpoint/2010/main" val="408142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2"/>
          <p:cNvSpPr txBox="1">
            <a:spLocks noGrp="1"/>
          </p:cNvSpPr>
          <p:nvPr>
            <p:ph type="body" idx="1"/>
          </p:nvPr>
        </p:nvSpPr>
        <p:spPr>
          <a:xfrm>
            <a:off x="4292004" y="1711995"/>
            <a:ext cx="6584347" cy="461435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indent="0">
              <a:spcBef>
                <a:spcPts val="0"/>
              </a:spcBef>
              <a:buClr>
                <a:schemeClr val="lt2"/>
              </a:buClr>
              <a:buSzPts val="1800"/>
            </a:pPr>
            <a:endParaRPr lang="en-US"/>
          </a:p>
          <a:p>
            <a:pPr marL="387350" indent="-285750">
              <a:buFont typeface="Wingdings"/>
              <a:buChar char="v"/>
            </a:pPr>
            <a:r>
              <a:rPr lang="en-US" sz="1800" dirty="0">
                <a:latin typeface="Arial"/>
              </a:rPr>
              <a:t>Traffic safety has always been an important issue in sustainable transportation development, and the prediction of traffic accident severity remains a crucial challenging issue in the domain of traffic safety.</a:t>
            </a:r>
          </a:p>
          <a:p>
            <a:pPr marL="387350" indent="-285750">
              <a:buFont typeface="Wingdings"/>
              <a:buChar char="v"/>
            </a:pPr>
            <a:r>
              <a:rPr lang="en-US" sz="1800" dirty="0">
                <a:latin typeface="Arial"/>
              </a:rPr>
              <a:t>To improve traffic safety management and control, it is necessary to seek timely and accurate methods for predicting traffic accident severity. </a:t>
            </a:r>
          </a:p>
          <a:p>
            <a:pPr marL="387350" indent="-285750">
              <a:buFont typeface="Wingdings"/>
              <a:buChar char="v"/>
            </a:pPr>
            <a:r>
              <a:rPr lang="en-US" sz="1800" dirty="0">
                <a:latin typeface="Arial"/>
              </a:rPr>
              <a:t>Accurate traffic accident severity prediction plays an important role in improving traffic safety management, because, based on accurate prediction, the prominent influencing factors in high-risk road sections could be found out to provide beneficial suggestions for improving road safety.</a:t>
            </a:r>
          </a:p>
          <a:p>
            <a:pPr marL="387350" indent="-285750">
              <a:buFont typeface="Wingdings"/>
              <a:buChar char="v"/>
            </a:pPr>
            <a:endParaRPr lang="en-US" dirty="0"/>
          </a:p>
          <a:p>
            <a:pPr marL="285750" indent="-184150"/>
            <a:endParaRPr lang="en-US"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4" name="Google Shape;217;p2">
            <a:extLst>
              <a:ext uri="{FF2B5EF4-FFF2-40B4-BE49-F238E27FC236}">
                <a16:creationId xmlns:a16="http://schemas.microsoft.com/office/drawing/2014/main" id="{D02C1744-813F-D837-1766-6974066604EC}"/>
              </a:ext>
            </a:extLst>
          </p:cNvPr>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9" name="Google Shape;218;p2">
            <a:extLst>
              <a:ext uri="{FF2B5EF4-FFF2-40B4-BE49-F238E27FC236}">
                <a16:creationId xmlns:a16="http://schemas.microsoft.com/office/drawing/2014/main" id="{7C9FB00C-F3F3-C1EE-54F0-0B39F1F819C4}"/>
              </a:ext>
            </a:extLst>
          </p:cNvPr>
          <p:cNvSpPr txBox="1">
            <a:spLocks noGrp="1"/>
          </p:cNvSpPr>
          <p:nvPr/>
        </p:nvSpPr>
        <p:spPr>
          <a:xfrm>
            <a:off x="4760686" y="1718926"/>
            <a:ext cx="6346259" cy="505719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a:buChar char="v"/>
            </a:pPr>
            <a:r>
              <a:rPr lang="en-US" sz="1600" dirty="0">
                <a:latin typeface="Libre Franklin"/>
              </a:rPr>
              <a:t> </a:t>
            </a:r>
            <a:r>
              <a:rPr lang="en-US" sz="1800" dirty="0"/>
              <a:t>Patterns involved in dangerous crashes could be detected by developing prediction model that automatically classifies the type of injury severity of various traffic accidents.</a:t>
            </a:r>
          </a:p>
          <a:p>
            <a:pPr marL="285750" indent="-285750">
              <a:buFont typeface="Wingdings"/>
              <a:buChar char="v"/>
            </a:pPr>
            <a:r>
              <a:rPr lang="en-US" sz="1800" dirty="0"/>
              <a:t> These behavioral and roadway patterns are useful in the development of traffic safety control policy. </a:t>
            </a:r>
          </a:p>
          <a:p>
            <a:pPr marL="285750" indent="-285750">
              <a:buFont typeface="Wingdings"/>
              <a:buChar char="v"/>
            </a:pPr>
            <a:r>
              <a:rPr lang="en-US" sz="1800" dirty="0"/>
              <a:t>   It is important that measures should be based on scientific and objective surveys of the causes of accidents and severity of injuries. </a:t>
            </a:r>
          </a:p>
          <a:p>
            <a:pPr marL="285750" indent="-285750">
              <a:lnSpc>
                <a:spcPct val="150000"/>
              </a:lnSpc>
              <a:buFont typeface="Wingdings"/>
              <a:buChar char="v"/>
            </a:pPr>
            <a:r>
              <a:rPr lang="en-US" sz="1800" dirty="0"/>
              <a:t>The system presents model to predict the severity of</a:t>
            </a:r>
          </a:p>
          <a:p>
            <a:pPr>
              <a:lnSpc>
                <a:spcPct val="150000"/>
              </a:lnSpc>
            </a:pPr>
            <a:r>
              <a:rPr lang="en-US" sz="1800" dirty="0"/>
              <a:t>     injury that occurred during traffic accidents using machine- learning approach.</a:t>
            </a:r>
            <a:endParaRPr lang="en-US" dirty="0"/>
          </a:p>
          <a:p>
            <a:pPr marL="285750" indent="-285750">
              <a:lnSpc>
                <a:spcPct val="150000"/>
              </a:lnSpc>
              <a:buFont typeface="Wingdings"/>
              <a:buChar char="v"/>
            </a:pPr>
            <a:r>
              <a:rPr lang="en-US" sz="1800" dirty="0"/>
              <a:t> The prediction of traffic accident severity provides emergency responders with crucial information for estimating the potential impacts and implementing timely accident management strategies.</a:t>
            </a:r>
          </a:p>
          <a:p>
            <a:pPr>
              <a:lnSpc>
                <a:spcPct val="150000"/>
              </a:lnSpc>
              <a:spcBef>
                <a:spcPts val="0"/>
              </a:spcBef>
            </a:pPr>
            <a:endParaRPr lang="en-US" sz="1800" dirty="0">
              <a:solidFill>
                <a:schemeClr val="tx1"/>
              </a:solidFill>
            </a:endParaRPr>
          </a:p>
          <a:p>
            <a:pPr>
              <a:lnSpc>
                <a:spcPct val="150000"/>
              </a:lnSpc>
            </a:pPr>
            <a:endParaRPr lang="en-US" sz="1800" dirty="0">
              <a:solidFill>
                <a:schemeClr val="tx1"/>
              </a:solidFill>
            </a:endParaRPr>
          </a:p>
          <a:p>
            <a:pPr>
              <a:lnSpc>
                <a:spcPct val="150000"/>
              </a:lnSpc>
              <a:buSzPts val="1800"/>
            </a:pPr>
            <a:endParaRPr lang="en-US" sz="1800" dirty="0">
              <a:solidFill>
                <a:schemeClr val="tx1"/>
              </a:solidFill>
            </a:endParaRPr>
          </a:p>
        </p:txBody>
      </p:sp>
    </p:spTree>
    <p:extLst>
      <p:ext uri="{BB962C8B-B14F-4D97-AF65-F5344CB8AC3E}">
        <p14:creationId xmlns:p14="http://schemas.microsoft.com/office/powerpoint/2010/main" val="16733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3" name="Title 2">
            <a:extLst>
              <a:ext uri="{FF2B5EF4-FFF2-40B4-BE49-F238E27FC236}">
                <a16:creationId xmlns:a16="http://schemas.microsoft.com/office/drawing/2014/main" id="{F60E781E-7108-082C-3A7D-83C1C9E43CE2}"/>
              </a:ext>
            </a:extLst>
          </p:cNvPr>
          <p:cNvSpPr>
            <a:spLocks noGrp="1"/>
          </p:cNvSpPr>
          <p:nvPr>
            <p:ph type="title"/>
          </p:nvPr>
        </p:nvSpPr>
        <p:spPr>
          <a:xfrm>
            <a:off x="3866346" y="1013534"/>
            <a:ext cx="4941477" cy="610863"/>
          </a:xfrm>
        </p:spPr>
        <p:txBody>
          <a:bodyPr>
            <a:normAutofit/>
          </a:bodyPr>
          <a:lstStyle/>
          <a:p>
            <a:r>
              <a:rPr lang="en-US" sz="3200" dirty="0">
                <a:latin typeface="Times New Roman"/>
              </a:rPr>
              <a:t>SOURCE OF DATASET</a:t>
            </a:r>
            <a:r>
              <a:rPr lang="en-US" sz="600" dirty="0">
                <a:latin typeface="Times New Roman"/>
              </a:rPr>
              <a:t>:</a:t>
            </a:r>
          </a:p>
        </p:txBody>
      </p:sp>
      <p:sp>
        <p:nvSpPr>
          <p:cNvPr id="5" name="Text Placeholder 4">
            <a:extLst>
              <a:ext uri="{FF2B5EF4-FFF2-40B4-BE49-F238E27FC236}">
                <a16:creationId xmlns:a16="http://schemas.microsoft.com/office/drawing/2014/main" id="{C250F728-05C4-7ACF-CFC8-4F75E806ADF6}"/>
              </a:ext>
            </a:extLst>
          </p:cNvPr>
          <p:cNvSpPr>
            <a:spLocks noGrp="1"/>
          </p:cNvSpPr>
          <p:nvPr>
            <p:ph type="body" idx="1"/>
          </p:nvPr>
        </p:nvSpPr>
        <p:spPr>
          <a:xfrm>
            <a:off x="526675" y="2816040"/>
            <a:ext cx="9155207" cy="2795232"/>
          </a:xfrm>
        </p:spPr>
        <p:txBody>
          <a:bodyPr/>
          <a:lstStyle/>
          <a:p>
            <a:pPr algn="ctr"/>
            <a:r>
              <a:rPr lang="en-US" dirty="0"/>
              <a:t>                                                  </a:t>
            </a:r>
            <a:r>
              <a:rPr lang="en-US" sz="1800" dirty="0">
                <a:latin typeface="Arial"/>
              </a:rPr>
              <a:t>https://github.com/abdulwahed786/final-yr-projectqA</a:t>
            </a:r>
          </a:p>
        </p:txBody>
      </p:sp>
    </p:spTree>
    <p:extLst>
      <p:ext uri="{BB962C8B-B14F-4D97-AF65-F5344CB8AC3E}">
        <p14:creationId xmlns:p14="http://schemas.microsoft.com/office/powerpoint/2010/main" val="237104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6D0D-8ADD-4A84-FB61-10A219EF865A}"/>
              </a:ext>
            </a:extLst>
          </p:cNvPr>
          <p:cNvSpPr>
            <a:spLocks noGrp="1"/>
          </p:cNvSpPr>
          <p:nvPr>
            <p:ph type="title"/>
          </p:nvPr>
        </p:nvSpPr>
        <p:spPr/>
        <p:txBody>
          <a:bodyPr>
            <a:noAutofit/>
          </a:bodyPr>
          <a:lstStyle/>
          <a:p>
            <a:pPr algn="ctr"/>
            <a:r>
              <a:rPr lang="en-US" sz="3200" dirty="0">
                <a:solidFill>
                  <a:schemeClr val="tx1"/>
                </a:solidFill>
                <a:latin typeface="Times New Roman"/>
              </a:rPr>
              <a:t>DATASET DESCRIPTION:</a:t>
            </a:r>
            <a:endParaRPr lang="en-US"/>
          </a:p>
        </p:txBody>
      </p:sp>
      <p:sp>
        <p:nvSpPr>
          <p:cNvPr id="3" name="Content Placeholder 2">
            <a:extLst>
              <a:ext uri="{FF2B5EF4-FFF2-40B4-BE49-F238E27FC236}">
                <a16:creationId xmlns:a16="http://schemas.microsoft.com/office/drawing/2014/main" id="{9D54E78B-03D1-63A5-330F-3DD3BAE094CE}"/>
              </a:ext>
            </a:extLst>
          </p:cNvPr>
          <p:cNvSpPr>
            <a:spLocks noGrp="1"/>
          </p:cNvSpPr>
          <p:nvPr>
            <p:ph idx="1"/>
          </p:nvPr>
        </p:nvSpPr>
        <p:spPr>
          <a:xfrm>
            <a:off x="548640" y="1127850"/>
            <a:ext cx="11091672" cy="5696980"/>
          </a:xfrm>
        </p:spPr>
        <p:txBody>
          <a:bodyPr>
            <a:noAutofit/>
          </a:bodyPr>
          <a:lstStyle/>
          <a:p>
            <a:pPr marL="50800" indent="0">
              <a:buNone/>
            </a:pPr>
            <a:r>
              <a:rPr lang="en-US" sz="1200" dirty="0">
                <a:solidFill>
                  <a:schemeClr val="tx1"/>
                </a:solidFill>
              </a:rPr>
              <a:t>First combine accidents and vehicles datasets using merge() method.</a:t>
            </a:r>
          </a:p>
          <a:p>
            <a:pPr marL="50800" indent="0">
              <a:buNone/>
            </a:pPr>
            <a:r>
              <a:rPr lang="en-US" sz="1200" dirty="0">
                <a:solidFill>
                  <a:schemeClr val="tx1"/>
                </a:solidFill>
              </a:rPr>
              <a:t>The dataset contains 53 columns and </a:t>
            </a:r>
            <a:r>
              <a:rPr lang="en-US" sz="1200" dirty="0">
                <a:solidFill>
                  <a:schemeClr val="tx1"/>
                </a:solidFill>
                <a:ea typeface="+mn-lt"/>
                <a:cs typeface="+mn-lt"/>
              </a:rPr>
              <a:t>109135 entries.</a:t>
            </a:r>
          </a:p>
          <a:p>
            <a:pPr marL="50800" indent="0">
              <a:buNone/>
            </a:pPr>
            <a:r>
              <a:rPr lang="en-US" sz="1200" dirty="0">
                <a:solidFill>
                  <a:schemeClr val="tx1"/>
                </a:solidFill>
                <a:cs typeface="Arial"/>
              </a:rPr>
              <a:t>After removing the rows containing null values using </a:t>
            </a:r>
            <a:r>
              <a:rPr lang="en-US" sz="1200" dirty="0" err="1">
                <a:solidFill>
                  <a:schemeClr val="tx1"/>
                </a:solidFill>
                <a:cs typeface="Arial"/>
              </a:rPr>
              <a:t>dropna</a:t>
            </a:r>
            <a:r>
              <a:rPr lang="en-US" sz="1200" dirty="0">
                <a:solidFill>
                  <a:schemeClr val="tx1"/>
                </a:solidFill>
                <a:cs typeface="Arial"/>
              </a:rPr>
              <a:t>() </a:t>
            </a:r>
            <a:r>
              <a:rPr lang="en-US" sz="1200" dirty="0" err="1">
                <a:solidFill>
                  <a:schemeClr val="tx1"/>
                </a:solidFill>
                <a:cs typeface="Arial"/>
              </a:rPr>
              <a:t>method,our</a:t>
            </a:r>
            <a:r>
              <a:rPr lang="en-US" sz="1200" dirty="0">
                <a:solidFill>
                  <a:schemeClr val="tx1"/>
                </a:solidFill>
                <a:cs typeface="Arial"/>
              </a:rPr>
              <a:t> dataset finally contains 53 columns and </a:t>
            </a:r>
            <a:r>
              <a:rPr lang="en-US" sz="1200" dirty="0">
                <a:solidFill>
                  <a:schemeClr val="tx1"/>
                </a:solidFill>
                <a:ea typeface="+mn-lt"/>
                <a:cs typeface="+mn-lt"/>
              </a:rPr>
              <a:t>14027 entries.</a:t>
            </a:r>
          </a:p>
          <a:p>
            <a:pPr marL="50800" indent="0">
              <a:buNone/>
            </a:pPr>
            <a:r>
              <a:rPr lang="en-US" sz="1200" dirty="0">
                <a:solidFill>
                  <a:schemeClr val="tx1"/>
                </a:solidFill>
                <a:ea typeface="+mn-lt"/>
                <a:cs typeface="+mn-lt"/>
              </a:rPr>
              <a:t>The dataset contains columns like:</a:t>
            </a:r>
          </a:p>
          <a:p>
            <a:pPr marL="50800" indent="0">
              <a:buNone/>
            </a:pPr>
            <a:r>
              <a:rPr lang="en-US" sz="1200" dirty="0">
                <a:ea typeface="+mn-lt"/>
                <a:cs typeface="+mn-lt"/>
              </a:rPr>
              <a:t>        </a:t>
            </a:r>
            <a:r>
              <a:rPr lang="en-US" sz="1200" b="1" dirty="0">
                <a:solidFill>
                  <a:schemeClr val="tx1"/>
                </a:solidFill>
                <a:ea typeface="+mn-lt"/>
                <a:cs typeface="+mn-lt"/>
              </a:rPr>
              <a:t>Accident_Index</a:t>
            </a:r>
          </a:p>
          <a:p>
            <a:pPr marL="50800" indent="0">
              <a:buNone/>
            </a:pPr>
            <a:r>
              <a:rPr lang="en-US" sz="1200" dirty="0">
                <a:solidFill>
                  <a:schemeClr val="tx1"/>
                </a:solidFill>
                <a:ea typeface="+mn-lt"/>
                <a:cs typeface="+mn-lt"/>
              </a:rPr>
              <a:t>        </a:t>
            </a:r>
            <a:r>
              <a:rPr lang="en-US" sz="1200" b="1" dirty="0" err="1">
                <a:solidFill>
                  <a:schemeClr val="tx1"/>
                </a:solidFill>
                <a:ea typeface="+mn-lt"/>
                <a:cs typeface="+mn-lt"/>
              </a:rPr>
              <a:t>Location_Easting_OSGR</a:t>
            </a:r>
            <a:r>
              <a:rPr lang="en-US" sz="1200" b="1" dirty="0">
                <a:solidFill>
                  <a:schemeClr val="tx1"/>
                </a:solidFill>
                <a:ea typeface="+mn-lt"/>
                <a:cs typeface="+mn-lt"/>
              </a:rPr>
              <a:t> </a:t>
            </a:r>
          </a:p>
          <a:p>
            <a:pPr marL="50800" indent="0">
              <a:buNone/>
            </a:pPr>
            <a:r>
              <a:rPr lang="en-US" sz="1200" dirty="0">
                <a:solidFill>
                  <a:schemeClr val="tx1"/>
                </a:solidFill>
                <a:ea typeface="+mn-lt"/>
                <a:cs typeface="+mn-lt"/>
              </a:rPr>
              <a:t>        </a:t>
            </a:r>
            <a:r>
              <a:rPr lang="en-US" sz="1200" b="1" dirty="0" err="1">
                <a:solidFill>
                  <a:schemeClr val="tx1"/>
                </a:solidFill>
                <a:ea typeface="+mn-lt"/>
                <a:cs typeface="+mn-lt"/>
              </a:rPr>
              <a:t>Location_Northing_OSGR</a:t>
            </a:r>
            <a:endParaRPr lang="en-US" sz="1200" b="1">
              <a:solidFill>
                <a:schemeClr val="tx1"/>
              </a:solidFill>
              <a:ea typeface="+mn-lt"/>
              <a:cs typeface="+mn-lt"/>
            </a:endParaRPr>
          </a:p>
          <a:p>
            <a:pPr marL="50800" indent="0">
              <a:buNone/>
            </a:pPr>
            <a:r>
              <a:rPr lang="en-US" sz="1200" dirty="0">
                <a:solidFill>
                  <a:schemeClr val="tx1"/>
                </a:solidFill>
                <a:ea typeface="+mn-lt"/>
                <a:cs typeface="+mn-lt"/>
              </a:rPr>
              <a:t>        </a:t>
            </a:r>
            <a:r>
              <a:rPr lang="en-US" sz="1200" b="1" dirty="0">
                <a:solidFill>
                  <a:schemeClr val="tx1"/>
                </a:solidFill>
                <a:ea typeface="+mn-lt"/>
                <a:cs typeface="+mn-lt"/>
              </a:rPr>
              <a:t>Longitude</a:t>
            </a:r>
            <a:r>
              <a:rPr lang="en-US" sz="1200" dirty="0">
                <a:solidFill>
                  <a:schemeClr val="tx1"/>
                </a:solidFill>
                <a:ea typeface="+mn-lt"/>
                <a:cs typeface="+mn-lt"/>
              </a:rPr>
              <a:t> </a:t>
            </a:r>
          </a:p>
          <a:p>
            <a:pPr marL="50800" indent="0">
              <a:buNone/>
            </a:pPr>
            <a:r>
              <a:rPr lang="en-US" sz="1200" dirty="0">
                <a:solidFill>
                  <a:schemeClr val="tx1"/>
                </a:solidFill>
                <a:ea typeface="+mn-lt"/>
                <a:cs typeface="+mn-lt"/>
              </a:rPr>
              <a:t>        </a:t>
            </a:r>
            <a:r>
              <a:rPr lang="en-US" sz="1200" b="1" dirty="0">
                <a:solidFill>
                  <a:schemeClr val="tx1"/>
                </a:solidFill>
                <a:ea typeface="+mn-lt"/>
                <a:cs typeface="+mn-lt"/>
              </a:rPr>
              <a:t>Latitude</a:t>
            </a:r>
          </a:p>
          <a:p>
            <a:pPr marL="50800" indent="0">
              <a:buNone/>
            </a:pPr>
            <a:r>
              <a:rPr lang="en-US" sz="1200" dirty="0">
                <a:solidFill>
                  <a:schemeClr val="tx1"/>
                </a:solidFill>
                <a:ea typeface="+mn-lt"/>
                <a:cs typeface="+mn-lt"/>
              </a:rPr>
              <a:t>        </a:t>
            </a:r>
            <a:r>
              <a:rPr lang="en-US" sz="1200" b="1" dirty="0" err="1">
                <a:solidFill>
                  <a:schemeClr val="tx1"/>
                </a:solidFill>
                <a:ea typeface="+mn-lt"/>
                <a:cs typeface="+mn-lt"/>
              </a:rPr>
              <a:t>Accident_Severity</a:t>
            </a:r>
            <a:r>
              <a:rPr lang="en-US" sz="1200" dirty="0">
                <a:solidFill>
                  <a:schemeClr val="tx1"/>
                </a:solidFill>
                <a:ea typeface="+mn-lt"/>
                <a:cs typeface="+mn-lt"/>
              </a:rPr>
              <a:t>: 1-Fatal,2-Serious,3-Slight</a:t>
            </a:r>
          </a:p>
          <a:p>
            <a:pPr marL="0" indent="0">
              <a:buNone/>
            </a:pPr>
            <a:r>
              <a:rPr lang="en-US" sz="1200" dirty="0">
                <a:solidFill>
                  <a:schemeClr val="tx1"/>
                </a:solidFill>
                <a:ea typeface="+mn-lt"/>
                <a:cs typeface="+mn-lt"/>
              </a:rPr>
              <a:t>         </a:t>
            </a:r>
            <a:r>
              <a:rPr lang="en-US" sz="1200" b="1" dirty="0">
                <a:solidFill>
                  <a:schemeClr val="tx1"/>
                </a:solidFill>
                <a:ea typeface="+mn-lt"/>
                <a:cs typeface="+mn-lt"/>
              </a:rPr>
              <a:t>Road_Type</a:t>
            </a:r>
            <a:r>
              <a:rPr lang="en-US" sz="1200" dirty="0">
                <a:solidFill>
                  <a:schemeClr val="tx1"/>
                </a:solidFill>
                <a:ea typeface="+mn-lt"/>
                <a:cs typeface="+mn-lt"/>
              </a:rPr>
              <a:t>:1-Roundabout,2-One way street,3-Dual carriageway,</a:t>
            </a:r>
          </a:p>
          <a:p>
            <a:pPr>
              <a:buNone/>
            </a:pPr>
            <a:r>
              <a:rPr lang="en-US" sz="1200" dirty="0">
                <a:solidFill>
                  <a:schemeClr val="tx1"/>
                </a:solidFill>
                <a:ea typeface="+mn-lt"/>
                <a:cs typeface="+mn-lt"/>
              </a:rPr>
              <a:t>        6-Single carriageway,7-Slip road,9-Unknown</a:t>
            </a:r>
            <a:endParaRPr lang="en-US" sz="1200" dirty="0">
              <a:solidFill>
                <a:schemeClr val="tx1"/>
              </a:solidFill>
            </a:endParaRPr>
          </a:p>
          <a:p>
            <a:pPr marL="0" indent="0">
              <a:buNone/>
            </a:pPr>
            <a:r>
              <a:rPr lang="en-US" sz="1200" dirty="0">
                <a:solidFill>
                  <a:schemeClr val="tx1"/>
                </a:solidFill>
                <a:ea typeface="+mn-lt"/>
                <a:cs typeface="+mn-lt"/>
              </a:rPr>
              <a:t>         </a:t>
            </a:r>
            <a:r>
              <a:rPr lang="en-US" sz="1200" b="1" dirty="0">
                <a:solidFill>
                  <a:schemeClr val="tx1"/>
                </a:solidFill>
                <a:ea typeface="+mn-lt"/>
                <a:cs typeface="+mn-lt"/>
              </a:rPr>
              <a:t>Road_Surface_Conditions</a:t>
            </a:r>
            <a:r>
              <a:rPr lang="en-US" sz="1200" dirty="0">
                <a:solidFill>
                  <a:schemeClr val="tx1"/>
                </a:solidFill>
                <a:ea typeface="+mn-lt"/>
                <a:cs typeface="+mn-lt"/>
              </a:rPr>
              <a:t>:1-Dry,2-Wet or damp,3-Snow,4-Frost or ice,</a:t>
            </a:r>
          </a:p>
          <a:p>
            <a:pPr>
              <a:buNone/>
            </a:pPr>
            <a:r>
              <a:rPr lang="en-US" sz="1200" dirty="0">
                <a:solidFill>
                  <a:schemeClr val="tx1"/>
                </a:solidFill>
                <a:ea typeface="+mn-lt"/>
                <a:cs typeface="+mn-lt"/>
              </a:rPr>
              <a:t>       5-Flood over 3cm. Deep</a:t>
            </a:r>
          </a:p>
          <a:p>
            <a:pPr marL="0" indent="0">
              <a:buNone/>
            </a:pPr>
            <a:r>
              <a:rPr lang="en-US" sz="1200" dirty="0">
                <a:solidFill>
                  <a:schemeClr val="tx1"/>
                </a:solidFill>
                <a:cs typeface="Arial"/>
              </a:rPr>
              <a:t>       </a:t>
            </a:r>
            <a:r>
              <a:rPr lang="en-US" sz="1200" dirty="0">
                <a:solidFill>
                  <a:schemeClr val="tx1"/>
                </a:solidFill>
                <a:ea typeface="+mn-lt"/>
                <a:cs typeface="+mn-lt"/>
              </a:rPr>
              <a:t>  </a:t>
            </a:r>
            <a:r>
              <a:rPr lang="en-US" sz="1200" b="1" dirty="0">
                <a:solidFill>
                  <a:schemeClr val="tx1"/>
                </a:solidFill>
                <a:ea typeface="+mn-lt"/>
                <a:cs typeface="+mn-lt"/>
              </a:rPr>
              <a:t>Skidding_and_Overturning</a:t>
            </a:r>
            <a:r>
              <a:rPr lang="en-US" sz="1200" dirty="0">
                <a:solidFill>
                  <a:schemeClr val="tx1"/>
                </a:solidFill>
                <a:ea typeface="+mn-lt"/>
                <a:cs typeface="+mn-lt"/>
              </a:rPr>
              <a:t>:0-None,1-Skidded,2-Skidded and overturned,</a:t>
            </a:r>
            <a:endParaRPr lang="en-US" sz="1200" dirty="0">
              <a:solidFill>
                <a:schemeClr val="tx1"/>
              </a:solidFill>
              <a:cs typeface="Arial"/>
            </a:endParaRPr>
          </a:p>
          <a:p>
            <a:pPr>
              <a:buNone/>
            </a:pPr>
            <a:r>
              <a:rPr lang="en-US" sz="1200" dirty="0">
                <a:solidFill>
                  <a:schemeClr val="tx1"/>
                </a:solidFill>
                <a:ea typeface="+mn-lt"/>
                <a:cs typeface="+mn-lt"/>
              </a:rPr>
              <a:t>        5-Overturned </a:t>
            </a:r>
            <a:endParaRPr lang="en-US" sz="1200" dirty="0">
              <a:solidFill>
                <a:schemeClr val="tx1"/>
              </a:solidFill>
            </a:endParaRPr>
          </a:p>
          <a:p>
            <a:pPr marL="0" indent="0">
              <a:buNone/>
            </a:pPr>
            <a:r>
              <a:rPr lang="en-US" sz="1200" dirty="0">
                <a:solidFill>
                  <a:schemeClr val="tx1"/>
                </a:solidFill>
                <a:cs typeface="Arial"/>
              </a:rPr>
              <a:t>        </a:t>
            </a:r>
            <a:r>
              <a:rPr lang="en-US" sz="1200" dirty="0">
                <a:solidFill>
                  <a:schemeClr val="tx1"/>
                </a:solidFill>
                <a:ea typeface="+mn-lt"/>
                <a:cs typeface="+mn-lt"/>
              </a:rPr>
              <a:t>  </a:t>
            </a:r>
            <a:r>
              <a:rPr lang="en-US" sz="1200" b="1" dirty="0">
                <a:solidFill>
                  <a:schemeClr val="tx1"/>
                </a:solidFill>
                <a:ea typeface="+mn-lt"/>
                <a:cs typeface="+mn-lt"/>
              </a:rPr>
              <a:t>Weather_Conditions:</a:t>
            </a:r>
            <a:r>
              <a:rPr lang="en-US" sz="1200" dirty="0">
                <a:solidFill>
                  <a:schemeClr val="tx1"/>
                </a:solidFill>
                <a:ea typeface="+mn-lt"/>
                <a:cs typeface="+mn-lt"/>
              </a:rPr>
              <a:t>1-Fine no high winds,2-Raining no high winds,</a:t>
            </a:r>
            <a:endParaRPr lang="en-US" sz="1200" dirty="0">
              <a:solidFill>
                <a:schemeClr val="tx1"/>
              </a:solidFill>
              <a:cs typeface="Arial"/>
            </a:endParaRPr>
          </a:p>
          <a:p>
            <a:pPr>
              <a:buNone/>
            </a:pPr>
            <a:r>
              <a:rPr lang="en-US" sz="1200" dirty="0">
                <a:solidFill>
                  <a:schemeClr val="tx1"/>
                </a:solidFill>
                <a:ea typeface="+mn-lt"/>
                <a:cs typeface="+mn-lt"/>
              </a:rPr>
              <a:t>         3-Snowing no high winds,4-Fine + high winds,5-Raining + high winds,</a:t>
            </a:r>
            <a:endParaRPr lang="en-US" sz="1200" dirty="0">
              <a:solidFill>
                <a:schemeClr val="tx1"/>
              </a:solidFill>
            </a:endParaRPr>
          </a:p>
          <a:p>
            <a:pPr>
              <a:buNone/>
            </a:pPr>
            <a:r>
              <a:rPr lang="en-US" sz="1200" dirty="0">
                <a:solidFill>
                  <a:schemeClr val="tx1"/>
                </a:solidFill>
                <a:ea typeface="+mn-lt"/>
                <a:cs typeface="+mn-lt"/>
              </a:rPr>
              <a:t>         6-Snowing + high winds,7-Fog or mist,8-Other,9-Unknown,   etc.</a:t>
            </a:r>
            <a:endParaRPr lang="en-US" sz="1200" dirty="0">
              <a:solidFill>
                <a:schemeClr val="tx1"/>
              </a:solidFill>
            </a:endParaRPr>
          </a:p>
          <a:p>
            <a:pPr>
              <a:buNone/>
            </a:pPr>
            <a:endParaRPr lang="en-US" sz="1200" dirty="0">
              <a:solidFill>
                <a:schemeClr val="tx1"/>
              </a:solidFill>
              <a:cs typeface="Arial"/>
            </a:endParaRPr>
          </a:p>
          <a:p>
            <a:pPr>
              <a:buNone/>
            </a:pPr>
            <a:endParaRPr lang="en-US" sz="1200" dirty="0">
              <a:solidFill>
                <a:schemeClr val="tx1"/>
              </a:solidFill>
              <a:cs typeface="Arial"/>
            </a:endParaRPr>
          </a:p>
          <a:p>
            <a:pPr>
              <a:buNone/>
            </a:pPr>
            <a:r>
              <a:rPr lang="en-US" sz="1200" dirty="0">
                <a:solidFill>
                  <a:schemeClr val="tx1"/>
                </a:solidFill>
                <a:cs typeface="Arial"/>
              </a:rPr>
              <a:t>       </a:t>
            </a:r>
          </a:p>
          <a:p>
            <a:pPr>
              <a:buNone/>
            </a:pPr>
            <a:endParaRPr lang="en-US" sz="1200" dirty="0">
              <a:solidFill>
                <a:schemeClr val="tx1"/>
              </a:solidFill>
              <a:ea typeface="+mn-lt"/>
              <a:cs typeface="+mn-lt"/>
            </a:endParaRPr>
          </a:p>
          <a:p>
            <a:pPr>
              <a:buNone/>
            </a:pPr>
            <a:r>
              <a:rPr lang="en-US" sz="1200" dirty="0">
                <a:solidFill>
                  <a:schemeClr val="tx1"/>
                </a:solidFill>
                <a:ea typeface="+mn-lt"/>
                <a:cs typeface="+mn-lt"/>
              </a:rPr>
              <a:t>        </a:t>
            </a:r>
          </a:p>
          <a:p>
            <a:pPr>
              <a:buNone/>
            </a:pPr>
            <a:endParaRPr lang="en-US" sz="1200" dirty="0">
              <a:solidFill>
                <a:schemeClr val="tx1"/>
              </a:solidFill>
              <a:ea typeface="+mn-lt"/>
              <a:cs typeface="+mn-lt"/>
            </a:endParaRPr>
          </a:p>
          <a:p>
            <a:pPr marL="50800" indent="0">
              <a:buNone/>
            </a:pPr>
            <a:endParaRPr lang="en-US" sz="1200" dirty="0">
              <a:solidFill>
                <a:schemeClr val="tx1"/>
              </a:solidFill>
              <a:ea typeface="+mn-lt"/>
              <a:cs typeface="+mn-lt"/>
            </a:endParaRPr>
          </a:p>
          <a:p>
            <a:pPr marL="50800" indent="0">
              <a:buNone/>
            </a:pPr>
            <a:endParaRPr lang="en-US" sz="1200" dirty="0">
              <a:solidFill>
                <a:schemeClr val="tx1"/>
              </a:solidFill>
              <a:ea typeface="+mn-lt"/>
              <a:cs typeface="+mn-lt"/>
            </a:endParaRPr>
          </a:p>
          <a:p>
            <a:pPr marL="50800" indent="0">
              <a:buNone/>
            </a:pPr>
            <a:r>
              <a:rPr lang="en-US" sz="1200" dirty="0">
                <a:solidFill>
                  <a:schemeClr val="tx1"/>
                </a:solidFill>
                <a:ea typeface="+mn-lt"/>
                <a:cs typeface="+mn-lt"/>
              </a:rPr>
              <a:t>        </a:t>
            </a:r>
          </a:p>
          <a:p>
            <a:pPr marL="50800" indent="0">
              <a:buNone/>
            </a:pPr>
            <a:r>
              <a:rPr lang="en-US" sz="1200" dirty="0">
                <a:solidFill>
                  <a:srgbClr val="A9D4DB"/>
                </a:solidFill>
                <a:ea typeface="+mn-lt"/>
                <a:cs typeface="+mn-lt"/>
              </a:rPr>
              <a:t>         </a:t>
            </a:r>
          </a:p>
          <a:p>
            <a:pPr marL="50800" indent="0">
              <a:buNone/>
            </a:pPr>
            <a:endParaRPr lang="en-US" sz="1200" dirty="0">
              <a:solidFill>
                <a:schemeClr val="tx1"/>
              </a:solidFill>
              <a:ea typeface="+mn-lt"/>
              <a:cs typeface="+mn-lt"/>
            </a:endParaRPr>
          </a:p>
        </p:txBody>
      </p:sp>
    </p:spTree>
    <p:extLst>
      <p:ext uri="{BB962C8B-B14F-4D97-AF65-F5344CB8AC3E}">
        <p14:creationId xmlns:p14="http://schemas.microsoft.com/office/powerpoint/2010/main" val="114026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6</a:t>
            </a:fld>
            <a:endParaRPr/>
          </a:p>
        </p:txBody>
      </p:sp>
      <p:sp>
        <p:nvSpPr>
          <p:cNvPr id="3" name="Title 2">
            <a:extLst>
              <a:ext uri="{FF2B5EF4-FFF2-40B4-BE49-F238E27FC236}">
                <a16:creationId xmlns:a16="http://schemas.microsoft.com/office/drawing/2014/main" id="{FFE8EFB9-6779-E546-68E2-933896028E72}"/>
              </a:ext>
            </a:extLst>
          </p:cNvPr>
          <p:cNvSpPr>
            <a:spLocks noGrp="1"/>
          </p:cNvSpPr>
          <p:nvPr>
            <p:ph type="title"/>
          </p:nvPr>
        </p:nvSpPr>
        <p:spPr>
          <a:xfrm>
            <a:off x="3123023" y="802863"/>
            <a:ext cx="4941477" cy="610863"/>
          </a:xfrm>
        </p:spPr>
        <p:txBody>
          <a:bodyPr/>
          <a:lstStyle/>
          <a:p>
            <a:pPr algn="ctr"/>
            <a:r>
              <a:rPr lang="en-US" dirty="0"/>
              <a:t>            WORKFLOW:</a:t>
            </a:r>
          </a:p>
        </p:txBody>
      </p:sp>
      <p:pic>
        <p:nvPicPr>
          <p:cNvPr id="6" name="Picture 6" descr="Diagram&#10;&#10;Description automatically generated">
            <a:extLst>
              <a:ext uri="{FF2B5EF4-FFF2-40B4-BE49-F238E27FC236}">
                <a16:creationId xmlns:a16="http://schemas.microsoft.com/office/drawing/2014/main" id="{152113CB-7C0D-3BD9-E702-F8D4AD8DE910}"/>
              </a:ext>
            </a:extLst>
          </p:cNvPr>
          <p:cNvPicPr>
            <a:picLocks noChangeAspect="1"/>
          </p:cNvPicPr>
          <p:nvPr/>
        </p:nvPicPr>
        <p:blipFill>
          <a:blip r:embed="rId3"/>
          <a:stretch>
            <a:fillRect/>
          </a:stretch>
        </p:blipFill>
        <p:spPr>
          <a:xfrm>
            <a:off x="3365500" y="1828800"/>
            <a:ext cx="6883400" cy="4737100"/>
          </a:xfrm>
          <a:prstGeom prst="rect">
            <a:avLst/>
          </a:prstGeom>
        </p:spPr>
      </p:pic>
    </p:spTree>
    <p:extLst>
      <p:ext uri="{BB962C8B-B14F-4D97-AF65-F5344CB8AC3E}">
        <p14:creationId xmlns:p14="http://schemas.microsoft.com/office/powerpoint/2010/main" val="61527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7</a:t>
            </a:fld>
            <a:endParaRPr/>
          </a:p>
        </p:txBody>
      </p:sp>
      <p:sp>
        <p:nvSpPr>
          <p:cNvPr id="3" name="Title 2">
            <a:extLst>
              <a:ext uri="{FF2B5EF4-FFF2-40B4-BE49-F238E27FC236}">
                <a16:creationId xmlns:a16="http://schemas.microsoft.com/office/drawing/2014/main" id="{3FFCCFE1-81B2-C671-153E-0EC7BD62BE54}"/>
              </a:ext>
            </a:extLst>
          </p:cNvPr>
          <p:cNvSpPr>
            <a:spLocks noGrp="1"/>
          </p:cNvSpPr>
          <p:nvPr>
            <p:ph type="title"/>
          </p:nvPr>
        </p:nvSpPr>
        <p:spPr>
          <a:xfrm>
            <a:off x="1345023" y="510763"/>
            <a:ext cx="9919877" cy="979163"/>
          </a:xfrm>
        </p:spPr>
        <p:txBody>
          <a:bodyPr>
            <a:noAutofit/>
          </a:bodyPr>
          <a:lstStyle/>
          <a:p>
            <a:pPr algn="ctr"/>
            <a:r>
              <a:rPr lang="en-US" dirty="0">
                <a:latin typeface="Times New Roman"/>
              </a:rPr>
              <a:t>TOOLS AND TECHNOLOGY USED:</a:t>
            </a:r>
          </a:p>
        </p:txBody>
      </p:sp>
      <p:sp>
        <p:nvSpPr>
          <p:cNvPr id="5" name="Text Placeholder 4">
            <a:extLst>
              <a:ext uri="{FF2B5EF4-FFF2-40B4-BE49-F238E27FC236}">
                <a16:creationId xmlns:a16="http://schemas.microsoft.com/office/drawing/2014/main" id="{0DD4ACB4-18F7-C64E-BEFD-DD86FA42CA01}"/>
              </a:ext>
            </a:extLst>
          </p:cNvPr>
          <p:cNvSpPr>
            <a:spLocks noGrp="1"/>
          </p:cNvSpPr>
          <p:nvPr>
            <p:ph type="body" idx="1"/>
          </p:nvPr>
        </p:nvSpPr>
        <p:spPr>
          <a:xfrm>
            <a:off x="4349749" y="2587019"/>
            <a:ext cx="6172201" cy="2795232"/>
          </a:xfrm>
        </p:spPr>
        <p:txBody>
          <a:bodyPr/>
          <a:lstStyle/>
          <a:p>
            <a:pPr marL="685800" indent="-457200">
              <a:buFont typeface="Wingdings"/>
              <a:buChar char="v"/>
            </a:pPr>
            <a:r>
              <a:rPr lang="en-US" sz="3200" b="1" dirty="0"/>
              <a:t>PYTHON</a:t>
            </a:r>
            <a:endParaRPr lang="en-US"/>
          </a:p>
          <a:p>
            <a:pPr marL="685800" indent="-457200">
              <a:buFont typeface="Wingdings"/>
              <a:buChar char="v"/>
            </a:pPr>
            <a:r>
              <a:rPr lang="en-US" sz="3200" b="1" dirty="0"/>
              <a:t>STREAMLIT</a:t>
            </a:r>
          </a:p>
          <a:p>
            <a:pPr marL="685800" indent="-457200">
              <a:buFont typeface="Wingdings"/>
              <a:buChar char="v"/>
            </a:pPr>
            <a:r>
              <a:rPr lang="en-US" sz="3200" b="1" dirty="0"/>
              <a:t>GITHUB</a:t>
            </a:r>
          </a:p>
        </p:txBody>
      </p:sp>
    </p:spTree>
    <p:extLst>
      <p:ext uri="{BB962C8B-B14F-4D97-AF65-F5344CB8AC3E}">
        <p14:creationId xmlns:p14="http://schemas.microsoft.com/office/powerpoint/2010/main" val="204791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Arial"/>
              <a:buChar char="•"/>
            </a:pPr>
            <a:r>
              <a:rPr lang="en-US" dirty="0"/>
              <a:t>  </a:t>
            </a:r>
            <a:r>
              <a:rPr lang="en-US" sz="1800" dirty="0">
                <a:latin typeface="Arial"/>
              </a:rPr>
              <a:t>T</a:t>
            </a:r>
            <a:r>
              <a:rPr lang="en-US" sz="1800" dirty="0">
                <a:latin typeface="Arial"/>
                <a:cs typeface="Arial"/>
              </a:rPr>
              <a:t>raffic accident severity prediction plays an important role in improving traffic safety management, because, based on accurate prediction, the prominent influencing factors in high-risk road sections could be found out to provide beneficial suggestions for improving road safety.</a:t>
            </a:r>
            <a:endParaRPr lang="en-US" sz="1800" dirty="0">
              <a:latin typeface="Arial"/>
            </a:endParaRPr>
          </a:p>
          <a:p>
            <a:pPr marL="285750" indent="-285750">
              <a:spcBef>
                <a:spcPts val="0"/>
              </a:spcBef>
              <a:buFont typeface="Arial"/>
              <a:buChar char="•"/>
            </a:pPr>
            <a:r>
              <a:rPr lang="en-US" sz="1800" dirty="0">
                <a:latin typeface="Arial"/>
                <a:cs typeface="Arial"/>
              </a:rPr>
              <a:t>   Analyze the previously occurred accidents in the locality  and predict accident severity which will help us to determine the most accident-prone area and helps us to set up the immediate required help for them.</a:t>
            </a:r>
          </a:p>
          <a:p>
            <a:pPr marL="0" indent="0">
              <a:spcBef>
                <a:spcPts val="0"/>
              </a:spcBef>
            </a:pPr>
            <a:endParaRPr lang="en-US"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8</a:t>
            </a:fld>
            <a:endParaRPr/>
          </a:p>
        </p:txBody>
      </p:sp>
      <p:sp>
        <p:nvSpPr>
          <p:cNvPr id="232" name="Google Shape;232;p3"/>
          <p:cNvSpPr txBox="1"/>
          <p:nvPr/>
        </p:nvSpPr>
        <p:spPr>
          <a:xfrm>
            <a:off x="6737256" y="660155"/>
            <a:ext cx="5016593" cy="59771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buClr>
                <a:schemeClr val="dk1"/>
              </a:buClr>
              <a:buSzPts val="1600"/>
            </a:pPr>
            <a:r>
              <a:rPr lang="en-US" sz="1600" b="1" dirty="0">
                <a:solidFill>
                  <a:schemeClr val="dk1"/>
                </a:solidFill>
              </a:rPr>
              <a:t>DEPENDENCIES:</a:t>
            </a:r>
            <a:endParaRPr lang="en-US" dirty="0">
              <a:solidFill>
                <a:schemeClr val="dk1"/>
              </a:solidFill>
            </a:endParaRPr>
          </a:p>
          <a:p>
            <a:pPr marL="285750" indent="-285750">
              <a:lnSpc>
                <a:spcPct val="90000"/>
              </a:lnSpc>
              <a:buSzPts val="1600"/>
              <a:buFont typeface="Wingdings"/>
              <a:buChar char="v"/>
            </a:pPr>
            <a:r>
              <a:rPr lang="en-US" sz="1600" dirty="0">
                <a:solidFill>
                  <a:schemeClr val="dk1"/>
                </a:solidFill>
              </a:rPr>
              <a:t>         Using </a:t>
            </a:r>
            <a:r>
              <a:rPr lang="en-US" sz="1600" dirty="0" err="1">
                <a:solidFill>
                  <a:schemeClr val="dk1"/>
                </a:solidFill>
              </a:rPr>
              <a:t>github</a:t>
            </a:r>
            <a:r>
              <a:rPr lang="en-US" sz="1600" dirty="0">
                <a:solidFill>
                  <a:schemeClr val="dk1"/>
                </a:solidFill>
              </a:rPr>
              <a:t> the dataset has been fetched.</a:t>
            </a:r>
            <a:endParaRPr lang="en-US">
              <a:solidFill>
                <a:schemeClr val="dk1"/>
              </a:solidFill>
            </a:endParaRPr>
          </a:p>
          <a:p>
            <a:pPr marL="285750" indent="-285750">
              <a:lnSpc>
                <a:spcPct val="90000"/>
              </a:lnSpc>
              <a:buSzPts val="1600"/>
              <a:buFont typeface="Wingdings"/>
              <a:buChar char="v"/>
            </a:pPr>
            <a:r>
              <a:rPr lang="en-US" sz="1600" dirty="0">
                <a:solidFill>
                  <a:schemeClr val="dk1"/>
                </a:solidFill>
              </a:rPr>
              <a:t>   Accident severity prediction depends on factors </a:t>
            </a:r>
            <a:r>
              <a:rPr lang="en-US" sz="1600" dirty="0"/>
              <a:t>'Longitude','Latitude','Number_of_Vehicles','Number_of_Casualties','Road_Type','Speed_limit','Weather_Conditions','Road_Surface_Conditions','Skidding_and_Overturning'</a:t>
            </a:r>
          </a:p>
          <a:p>
            <a:pPr>
              <a:lnSpc>
                <a:spcPct val="90000"/>
              </a:lnSpc>
              <a:buSzPts val="1600"/>
            </a:pPr>
            <a:endParaRPr lang="en-US" sz="1600" dirty="0">
              <a:solidFill>
                <a:schemeClr val="dk1"/>
              </a:solidFill>
            </a:endParaRPr>
          </a:p>
          <a:p>
            <a:pPr marL="285750" indent="-285750">
              <a:lnSpc>
                <a:spcPct val="90000"/>
              </a:lnSpc>
              <a:buSzPts val="1600"/>
              <a:buFont typeface="Wingdings"/>
              <a:buChar char="v"/>
            </a:pPr>
            <a:r>
              <a:rPr lang="en-US" sz="1600" dirty="0">
                <a:solidFill>
                  <a:schemeClr val="dk1"/>
                </a:solidFill>
              </a:rPr>
              <a:t>          </a:t>
            </a:r>
            <a:r>
              <a:rPr lang="en-US" sz="1600" dirty="0" err="1">
                <a:solidFill>
                  <a:schemeClr val="dk1"/>
                </a:solidFill>
              </a:rPr>
              <a:t>Streamlit</a:t>
            </a:r>
            <a:r>
              <a:rPr lang="en-US" sz="1600" dirty="0">
                <a:solidFill>
                  <a:schemeClr val="dk1"/>
                </a:solidFill>
              </a:rPr>
              <a:t> to deploy the code.</a:t>
            </a:r>
          </a:p>
          <a:p>
            <a:pPr>
              <a:lnSpc>
                <a:spcPct val="90000"/>
              </a:lnSpc>
              <a:buSzPts val="1600"/>
            </a:pPr>
            <a:endParaRPr lang="en-US" sz="1600" dirty="0">
              <a:solidFill>
                <a:schemeClr val="dk1"/>
              </a:solidFill>
            </a:endParaRPr>
          </a:p>
          <a:p>
            <a:pPr>
              <a:lnSpc>
                <a:spcPct val="90000"/>
              </a:lnSpc>
              <a:buSzPts val="1600"/>
              <a:buFont typeface="Wingdings"/>
            </a:pPr>
            <a:r>
              <a:rPr lang="en-US" sz="1600" b="1" dirty="0">
                <a:solidFill>
                  <a:schemeClr val="dk1"/>
                </a:solidFill>
              </a:rPr>
              <a:t>CHALLENGES:</a:t>
            </a:r>
          </a:p>
          <a:p>
            <a:pPr>
              <a:lnSpc>
                <a:spcPct val="90000"/>
              </a:lnSpc>
              <a:buSzPts val="1600"/>
              <a:buFont typeface="Wingdings"/>
            </a:pPr>
            <a:r>
              <a:rPr lang="en-US" sz="1600" b="1" dirty="0">
                <a:solidFill>
                  <a:schemeClr val="dk1"/>
                </a:solidFill>
              </a:rPr>
              <a:t>        </a:t>
            </a:r>
          </a:p>
          <a:p>
            <a:pPr marL="285750" indent="-285750">
              <a:lnSpc>
                <a:spcPct val="90000"/>
              </a:lnSpc>
              <a:buSzPts val="1600"/>
              <a:buFont typeface="Wingdings"/>
              <a:buChar char="v"/>
            </a:pPr>
            <a:r>
              <a:rPr lang="en-US" sz="1600" dirty="0">
                <a:solidFill>
                  <a:schemeClr val="dk1"/>
                </a:solidFill>
              </a:rPr>
              <a:t>          The merged dataset contained many missing values in the form of NAN and –1 .So filling the Null values became was challenging.</a:t>
            </a:r>
          </a:p>
          <a:p>
            <a:pPr marL="285750" indent="-285750">
              <a:lnSpc>
                <a:spcPct val="90000"/>
              </a:lnSpc>
              <a:buSzPts val="1600"/>
              <a:buFont typeface="Wingdings"/>
              <a:buChar char="v"/>
            </a:pPr>
            <a:r>
              <a:rPr lang="en-US" sz="1600" dirty="0"/>
              <a:t>          Traffic accident data, which are composed of several to dozens of features, have the characteristics of high dimensions, nonlinearity, and multicollinearity. Hence, developing an accurate method for the prediction of traffic accident severity is a challenging task.</a:t>
            </a:r>
            <a:endParaRPr lang="en-US" sz="1600" dirty="0">
              <a:solidFill>
                <a:schemeClr val="dk1"/>
              </a:solidFill>
            </a:endParaRPr>
          </a:p>
          <a:p>
            <a:pPr marL="285750" indent="-285750">
              <a:lnSpc>
                <a:spcPct val="90000"/>
              </a:lnSpc>
              <a:buSzPts val="1600"/>
              <a:buFont typeface="Wingdings"/>
              <a:buChar char="v"/>
            </a:pPr>
            <a:r>
              <a:rPr lang="en-US" sz="1600" dirty="0">
                <a:solidFill>
                  <a:schemeClr val="dk1"/>
                </a:solidFill>
              </a:rPr>
              <a:t>          Choosing the best model for prediction.</a:t>
            </a:r>
          </a:p>
          <a:p>
            <a:pPr marL="285750" indent="-285750">
              <a:lnSpc>
                <a:spcPct val="90000"/>
              </a:lnSpc>
              <a:buSzPts val="1600"/>
              <a:buFont typeface="Wingdings"/>
              <a:buChar char="v"/>
            </a:pPr>
            <a:r>
              <a:rPr lang="en-US" sz="1600" dirty="0">
                <a:solidFill>
                  <a:schemeClr val="dk1"/>
                </a:solidFill>
              </a:rPr>
              <a:t>           Choosing the best way to deploy the model.</a:t>
            </a:r>
          </a:p>
          <a:p>
            <a:pPr marL="285750" indent="-285750">
              <a:lnSpc>
                <a:spcPct val="90000"/>
              </a:lnSpc>
              <a:buSzPts val="1600"/>
              <a:buFont typeface="Wingdings"/>
              <a:buChar char="v"/>
            </a:pPr>
            <a:r>
              <a:rPr lang="en-US" sz="1600" dirty="0">
                <a:solidFill>
                  <a:schemeClr val="dk1"/>
                </a:solidFill>
              </a:rPr>
              <a:t>            Deployment of code using </a:t>
            </a:r>
            <a:r>
              <a:rPr lang="en-US" sz="1600" dirty="0" err="1">
                <a:solidFill>
                  <a:schemeClr val="dk1"/>
                </a:solidFill>
              </a:rPr>
              <a:t>Streamlit</a:t>
            </a:r>
            <a:r>
              <a:rPr lang="en-US" sz="1600" dirty="0">
                <a:solidFill>
                  <a:schemeClr val="dk1"/>
                </a:solidFill>
              </a:rPr>
              <a:t> was time-taking.</a:t>
            </a:r>
          </a:p>
          <a:p>
            <a:pPr>
              <a:lnSpc>
                <a:spcPct val="90000"/>
              </a:lnSpc>
              <a:buSzPts val="1600"/>
              <a:buFont typeface="Wingdings"/>
            </a:pPr>
            <a:r>
              <a:rPr lang="en-US" sz="1600" dirty="0">
                <a:solidFill>
                  <a:schemeClr val="dk1"/>
                </a:solidFill>
              </a:rPr>
              <a:t>           </a:t>
            </a:r>
          </a:p>
        </p:txBody>
      </p:sp>
      <p:sp>
        <p:nvSpPr>
          <p:cNvPr id="3" name="Text Placeholder 2">
            <a:extLst>
              <a:ext uri="{FF2B5EF4-FFF2-40B4-BE49-F238E27FC236}">
                <a16:creationId xmlns:a16="http://schemas.microsoft.com/office/drawing/2014/main" id="{90B8C488-183B-26C0-88C1-C7BCF758A0C0}"/>
              </a:ext>
            </a:extLst>
          </p:cNvPr>
          <p:cNvSpPr>
            <a:spLocks noGrp="1"/>
          </p:cNvSpPr>
          <p:nvPr>
            <p:ph type="body" idx="2"/>
          </p:nvPr>
        </p:nvSpPr>
        <p:spPr/>
        <p:txBody>
          <a:bodyPr/>
          <a:lstStyle/>
          <a:p>
            <a:r>
              <a:rPr lang="en-US" dirty="0">
                <a:solidFill>
                  <a:schemeClr val="tx1"/>
                </a:solidFill>
              </a:rPr>
              <a:t>USE CASE:</a:t>
            </a:r>
          </a:p>
        </p:txBody>
      </p:sp>
      <p:sp>
        <p:nvSpPr>
          <p:cNvPr id="10" name="Google Shape;228;p3">
            <a:extLst>
              <a:ext uri="{FF2B5EF4-FFF2-40B4-BE49-F238E27FC236}">
                <a16:creationId xmlns:a16="http://schemas.microsoft.com/office/drawing/2014/main" id="{6A72F680-8742-2910-8787-EBC293D38958}"/>
              </a:ext>
            </a:extLst>
          </p:cNvPr>
          <p:cNvSpPr txBox="1">
            <a:spLocks noGrp="1"/>
          </p:cNvSpPr>
          <p:nvPr/>
        </p:nvSpPr>
        <p:spPr>
          <a:xfrm>
            <a:off x="952500" y="2286000"/>
            <a:ext cx="4838700" cy="315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1800"/>
              <a:buFont typeface="Arial"/>
              <a:buNone/>
              <a:defRPr sz="1800" b="0" i="0" u="none" strike="noStrike" cap="none">
                <a:solidFill>
                  <a:schemeClr val="lt2"/>
                </a:solidFill>
                <a:latin typeface="Franklin Gothic"/>
                <a:ea typeface="Franklin Gothic"/>
                <a:cs typeface="Franklin Gothic"/>
                <a:sym typeface="Franklin Gothic"/>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ibre Franklin"/>
                <a:ea typeface="Libre Franklin"/>
                <a:cs typeface="Libre Franklin"/>
                <a:sym typeface="Libre Franklin"/>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Franklin"/>
                <a:ea typeface="Libre Franklin"/>
                <a:cs typeface="Libre Franklin"/>
                <a:sym typeface="Libre Franklin"/>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ibre Franklin"/>
                <a:ea typeface="Libre Franklin"/>
                <a:cs typeface="Libre Franklin"/>
                <a:sym typeface="Libre Franklin"/>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228600" lvl="0" indent="-228600" algn="l" rtl="0">
              <a:lnSpc>
                <a:spcPct val="90000"/>
              </a:lnSpc>
              <a:spcBef>
                <a:spcPts val="0"/>
              </a:spcBef>
              <a:spcAft>
                <a:spcPts val="0"/>
              </a:spcAft>
              <a:buClr>
                <a:schemeClr val="lt2"/>
              </a:buClr>
              <a:buSzPts val="1800"/>
              <a:buNone/>
            </a:pP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7107419" cy="610863"/>
          </a:xfrm>
          <a:prstGeom prst="rect">
            <a:avLst/>
          </a:prstGeom>
          <a:noFill/>
          <a:ln>
            <a:noFill/>
          </a:ln>
        </p:spPr>
        <p:txBody>
          <a:bodyPr spcFirstLastPara="1" wrap="square" lIns="0" tIns="0" rIns="0" bIns="0" anchor="b" anchorCtr="0">
            <a:normAutofit/>
          </a:bodyPr>
          <a:lstStyle/>
          <a:p>
            <a:pPr>
              <a:buSzPct val="100000"/>
            </a:pPr>
            <a:r>
              <a:rPr lang="en-US" dirty="0"/>
              <a:t>Uniqueness of The Solution</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9</a:t>
            </a:fld>
            <a:endParaRPr/>
          </a:p>
        </p:txBody>
      </p:sp>
      <p:sp>
        <p:nvSpPr>
          <p:cNvPr id="12" name="Content Placeholder 2">
            <a:extLst>
              <a:ext uri="{FF2B5EF4-FFF2-40B4-BE49-F238E27FC236}">
                <a16:creationId xmlns:a16="http://schemas.microsoft.com/office/drawing/2014/main" id="{BB429A65-4B0F-40F7-B2EB-83C9AC553D18}"/>
              </a:ext>
            </a:extLst>
          </p:cNvPr>
          <p:cNvSpPr txBox="1">
            <a:spLocks/>
          </p:cNvSpPr>
          <p:nvPr/>
        </p:nvSpPr>
        <p:spPr>
          <a:xfrm>
            <a:off x="550164" y="2271011"/>
            <a:ext cx="11091672" cy="44531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514350" indent="-285750">
              <a:buFont typeface="Wingdings"/>
              <a:buChar char="v"/>
            </a:pPr>
            <a:r>
              <a:rPr lang="en-US" sz="1800" dirty="0">
                <a:latin typeface="Arial"/>
              </a:rPr>
              <a:t>Traffic accidents are a major threat that has induced enormous human injury and economic losses.</a:t>
            </a:r>
          </a:p>
          <a:p>
            <a:pPr marL="514350" indent="-285750">
              <a:buFont typeface="Wingdings"/>
              <a:buChar char="v"/>
            </a:pPr>
            <a:r>
              <a:rPr lang="en-US" sz="1800" dirty="0">
                <a:latin typeface="Arial"/>
              </a:rPr>
              <a:t>The World Health Organization indicates that over 1.2 million lives have been lost and 50 million people have been injured owing to road traffic accidents</a:t>
            </a:r>
          </a:p>
          <a:p>
            <a:pPr marL="514350" indent="-285750">
              <a:buFont typeface="Wingdings"/>
              <a:buChar char="v"/>
            </a:pPr>
            <a:r>
              <a:rPr lang="en-US" sz="1800" dirty="0">
                <a:latin typeface="Arial"/>
              </a:rPr>
              <a:t>The prediction of traffic accident severity provides emergency responders with crucial information for estimating the potential impacts and implementing timely accident management strategies.</a:t>
            </a:r>
          </a:p>
          <a:p>
            <a:pPr marL="514350" indent="-285750">
              <a:buFont typeface="Wingdings"/>
              <a:buChar char="v"/>
            </a:pPr>
            <a:r>
              <a:rPr lang="en-US" sz="1800" dirty="0">
                <a:latin typeface="Arial"/>
              </a:rPr>
              <a:t>With predicting accident severity, we can  take immediate action to save the lives of the casualties thus decreasing the number of deaths caused by accidents.</a:t>
            </a:r>
          </a:p>
          <a:p>
            <a:pPr marL="514350" indent="-285750">
              <a:buFont typeface="Wingdings"/>
              <a:buChar char="v"/>
            </a:pPr>
            <a:endParaRPr lang="en-US" dirty="0"/>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339389419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249</TotalTime>
  <Words>314</Words>
  <Application>Microsoft Office PowerPoint</Application>
  <PresentationFormat>Widescreen</PresentationFormat>
  <Paragraphs>59</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vt:lpstr>
      <vt:lpstr>Basic Details of the Team and Problem Statement</vt:lpstr>
      <vt:lpstr>Idea/Approach Details</vt:lpstr>
      <vt:lpstr>Idea/Approach Details</vt:lpstr>
      <vt:lpstr>SOURCE OF DATASET:</vt:lpstr>
      <vt:lpstr>DATASET DESCRIPTION:</vt:lpstr>
      <vt:lpstr>            WORKFLOW:</vt:lpstr>
      <vt:lpstr>TOOLS AND TECHNOLOGY USED:</vt:lpstr>
      <vt:lpstr>Idea/Approach Details</vt:lpstr>
      <vt:lpstr>Uniqueness of The Solution</vt:lpstr>
      <vt:lpstr>Impact and scalability</vt:lpstr>
      <vt:lpstr>Demonstration Video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Pitchumani Angayarkanni</cp:lastModifiedBy>
  <cp:revision>572</cp:revision>
  <dcterms:created xsi:type="dcterms:W3CDTF">2022-02-11T07:14:46Z</dcterms:created>
  <dcterms:modified xsi:type="dcterms:W3CDTF">2022-04-12T15:21:19Z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